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0" r:id="rId5"/>
    <p:sldId id="262" r:id="rId6"/>
    <p:sldId id="261" r:id="rId7"/>
    <p:sldId id="263" r:id="rId8"/>
    <p:sldId id="264" r:id="rId9"/>
    <p:sldId id="259"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2FA9CF-9DBD-13D5-2D19-7D5296C18827}" v="35" dt="2023-06-19T09:12:10.924"/>
    <p1510:client id="{514BB921-4408-5F4F-B835-01037F05990A}" v="60" dt="2023-06-13T22:13:27.078"/>
    <p1510:client id="{613D04DB-D9A3-373B-6373-291D7576B421}" v="1" dt="2023-06-14T10:07:24.8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6/19/2023</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6/19/2023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6/19/2023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6/19/2023</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B61BEF0D-F0BB-DE4B-95CE-6DB70DBA9567}" type="datetimeFigureOut">
              <a:rPr lang="en-US" dirty="0"/>
              <a:pPr/>
              <a:t>6/19/2023</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61BEF0D-F0BB-DE4B-95CE-6DB70DBA9567}" type="datetimeFigureOut">
              <a:rPr lang="en-US" dirty="0"/>
              <a:pPr/>
              <a:t>6/19/2023</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6/19/2023</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6/19/2023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6/19/2023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6/19/2023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6/19/2023</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6/19/2023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6/19/2023</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6/19/2023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6/19/2023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6/19/2023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6/19/2023</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templechai.com/lifecycleevents.html"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nhs.uk/conditions/coma/"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righttolife.org.uk/know.ledgebase/assisted-suicide-and-euthanasia/" TargetMode="External"/><Relationship Id="rId7" Type="http://schemas.openxmlformats.org/officeDocument/2006/relationships/image" Target="../media/image6.jpeg"/><Relationship Id="rId2" Type="http://schemas.openxmlformats.org/officeDocument/2006/relationships/hyperlink" Target="https://www.nhs.uk/conditions/euthanasia-and-assisted-suicide/" TargetMode="External"/><Relationship Id="rId1" Type="http://schemas.openxmlformats.org/officeDocument/2006/relationships/slideLayout" Target="../slideLayouts/slideLayout2.xml"/><Relationship Id="rId6" Type="http://schemas.openxmlformats.org/officeDocument/2006/relationships/hyperlink" Target="https://publications.parliament.uk/pa/cm201415/cmselect/cmhealth/805/805.pdf/" TargetMode="External"/><Relationship Id="rId5" Type="http://schemas.openxmlformats.org/officeDocument/2006/relationships/hyperlink" Target="https://www.webmd.com/palliative-care/when-is-palliative-care-appropriate/" TargetMode="External"/><Relationship Id="rId4" Type="http://schemas.openxmlformats.org/officeDocument/2006/relationships/hyperlink" Target="https://www.bbc.co.uk/news/uk-4715828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gradFill>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7A03E380-9CD1-4ABA-A763-9F9D252B89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573513" y="0"/>
            <a:ext cx="5613431" cy="6853245"/>
            <a:chOff x="2487613" y="285750"/>
            <a:chExt cx="2428876" cy="5654676"/>
          </a:xfrm>
          <a:solidFill>
            <a:schemeClr val="accent1"/>
          </a:solidFill>
        </p:grpSpPr>
        <p:sp>
          <p:nvSpPr>
            <p:cNvPr id="10" name="Freeform 11">
              <a:extLst>
                <a:ext uri="{FF2B5EF4-FFF2-40B4-BE49-F238E27FC236}">
                  <a16:creationId xmlns:a16="http://schemas.microsoft.com/office/drawing/2014/main" id="{66E01B84-4C2B-4DE5-90C8-9C4001A75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1" name="Freeform 12">
              <a:extLst>
                <a:ext uri="{FF2B5EF4-FFF2-40B4-BE49-F238E27FC236}">
                  <a16:creationId xmlns:a16="http://schemas.microsoft.com/office/drawing/2014/main" id="{64CE5A7A-D5C5-4FE5-860C-0B5748FD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2" name="Freeform 13">
              <a:extLst>
                <a:ext uri="{FF2B5EF4-FFF2-40B4-BE49-F238E27FC236}">
                  <a16:creationId xmlns:a16="http://schemas.microsoft.com/office/drawing/2014/main" id="{016A7D2A-6EEA-47B8-A763-7D82E41B3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3" name="Freeform 14">
              <a:extLst>
                <a:ext uri="{FF2B5EF4-FFF2-40B4-BE49-F238E27FC236}">
                  <a16:creationId xmlns:a16="http://schemas.microsoft.com/office/drawing/2014/main" id="{E758F6E7-6DEC-48D0-ACB1-E5E26B13E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4" name="Freeform 15">
              <a:extLst>
                <a:ext uri="{FF2B5EF4-FFF2-40B4-BE49-F238E27FC236}">
                  <a16:creationId xmlns:a16="http://schemas.microsoft.com/office/drawing/2014/main" id="{B56657FF-C027-42E7-859B-902929B6F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5" name="Freeform 16">
              <a:extLst>
                <a:ext uri="{FF2B5EF4-FFF2-40B4-BE49-F238E27FC236}">
                  <a16:creationId xmlns:a16="http://schemas.microsoft.com/office/drawing/2014/main" id="{79047F2A-5978-46C6-B3A2-54AAC2136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6" name="Freeform 17">
              <a:extLst>
                <a:ext uri="{FF2B5EF4-FFF2-40B4-BE49-F238E27FC236}">
                  <a16:creationId xmlns:a16="http://schemas.microsoft.com/office/drawing/2014/main" id="{F3BE8FD1-0A72-4640-AC7A-2E057273F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17" name="Freeform 18">
              <a:extLst>
                <a:ext uri="{FF2B5EF4-FFF2-40B4-BE49-F238E27FC236}">
                  <a16:creationId xmlns:a16="http://schemas.microsoft.com/office/drawing/2014/main" id="{752FC782-A372-4D11-B20D-958955E56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18" name="Freeform 19">
              <a:extLst>
                <a:ext uri="{FF2B5EF4-FFF2-40B4-BE49-F238E27FC236}">
                  <a16:creationId xmlns:a16="http://schemas.microsoft.com/office/drawing/2014/main" id="{AA00B2F1-BEE2-444A-8249-C8E3212C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19" name="Freeform 20">
              <a:extLst>
                <a:ext uri="{FF2B5EF4-FFF2-40B4-BE49-F238E27FC236}">
                  <a16:creationId xmlns:a16="http://schemas.microsoft.com/office/drawing/2014/main" id="{E7F5747E-514B-4CF7-B6B0-DAD714909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0" name="Freeform 21">
              <a:extLst>
                <a:ext uri="{FF2B5EF4-FFF2-40B4-BE49-F238E27FC236}">
                  <a16:creationId xmlns:a16="http://schemas.microsoft.com/office/drawing/2014/main" id="{931614BB-1593-40ED-8113-2BD118705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1" name="Freeform 22">
              <a:extLst>
                <a:ext uri="{FF2B5EF4-FFF2-40B4-BE49-F238E27FC236}">
                  <a16:creationId xmlns:a16="http://schemas.microsoft.com/office/drawing/2014/main" id="{2691871F-F15C-4E19-BC9C-78E5748D7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23" name="Freeform 6">
            <a:extLst>
              <a:ext uri="{FF2B5EF4-FFF2-40B4-BE49-F238E27FC236}">
                <a16:creationId xmlns:a16="http://schemas.microsoft.com/office/drawing/2014/main" id="{8576F020-8157-45CE-B1D9-6FA47AFEB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1159566"/>
            <a:ext cx="7560245" cy="453886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2" name="Title 1">
            <a:extLst>
              <a:ext uri="{FF2B5EF4-FFF2-40B4-BE49-F238E27FC236}">
                <a16:creationId xmlns:a16="http://schemas.microsoft.com/office/drawing/2014/main" id="{44994DB2-C3F6-9583-928B-5766EDFFE8F6}"/>
              </a:ext>
            </a:extLst>
          </p:cNvPr>
          <p:cNvSpPr>
            <a:spLocks noGrp="1"/>
          </p:cNvSpPr>
          <p:nvPr>
            <p:ph type="ctrTitle"/>
          </p:nvPr>
        </p:nvSpPr>
        <p:spPr>
          <a:xfrm>
            <a:off x="336246" y="1182700"/>
            <a:ext cx="6304836" cy="4220820"/>
          </a:xfrm>
        </p:spPr>
        <p:txBody>
          <a:bodyPr anchor="ctr">
            <a:normAutofit/>
          </a:bodyPr>
          <a:lstStyle/>
          <a:p>
            <a:pPr>
              <a:lnSpc>
                <a:spcPct val="90000"/>
              </a:lnSpc>
            </a:pPr>
            <a:r>
              <a:rPr lang="en-GB" sz="2200">
                <a:solidFill>
                  <a:srgbClr val="FFFFFF"/>
                </a:solidFill>
                <a:latin typeface="Arial" panose="020B0604020202020204" pitchFamily="34" charset="0"/>
                <a:cs typeface="Arial" panose="020B0604020202020204" pitchFamily="34" charset="0"/>
              </a:rPr>
              <a:t>        </a:t>
            </a:r>
            <a:br>
              <a:rPr lang="en-GB" sz="2200">
                <a:solidFill>
                  <a:srgbClr val="FFFFFF"/>
                </a:solidFill>
                <a:latin typeface="Arial" panose="020B0604020202020204" pitchFamily="34" charset="0"/>
                <a:cs typeface="Arial" panose="020B0604020202020204" pitchFamily="34" charset="0"/>
              </a:rPr>
            </a:br>
            <a:br>
              <a:rPr lang="en-GB" sz="2200">
                <a:solidFill>
                  <a:srgbClr val="FFFFFF"/>
                </a:solidFill>
                <a:latin typeface="Arial" panose="020B0604020202020204" pitchFamily="34" charset="0"/>
                <a:cs typeface="Arial" panose="020B0604020202020204" pitchFamily="34" charset="0"/>
              </a:rPr>
            </a:br>
            <a:r>
              <a:rPr lang="en-GB" sz="2200">
                <a:solidFill>
                  <a:srgbClr val="FFFFFF"/>
                </a:solidFill>
                <a:latin typeface="Arial" panose="020B0604020202020204" pitchFamily="34" charset="0"/>
                <a:cs typeface="Arial" panose="020B0604020202020204" pitchFamily="34" charset="0"/>
              </a:rPr>
              <a:t>Programme: </a:t>
            </a:r>
            <a:r>
              <a:rPr lang="en-GB" sz="2200" b="1">
                <a:solidFill>
                  <a:srgbClr val="FFFFFF"/>
                </a:solidFill>
                <a:latin typeface="Arial" panose="020B0604020202020204" pitchFamily="34" charset="0"/>
                <a:cs typeface="Arial" panose="020B0604020202020204" pitchFamily="34" charset="0"/>
              </a:rPr>
              <a:t>BSc Health and Social Care </a:t>
            </a:r>
            <a:br>
              <a:rPr lang="en-GB" sz="2200">
                <a:solidFill>
                  <a:srgbClr val="FFFFFF"/>
                </a:solidFill>
                <a:latin typeface="Arial" panose="020B0604020202020204" pitchFamily="34" charset="0"/>
                <a:cs typeface="Arial" panose="020B0604020202020204" pitchFamily="34" charset="0"/>
              </a:rPr>
            </a:br>
            <a:r>
              <a:rPr lang="en-GB" sz="2200">
                <a:solidFill>
                  <a:srgbClr val="FFFFFF"/>
                </a:solidFill>
                <a:latin typeface="Arial" panose="020B0604020202020204" pitchFamily="34" charset="0"/>
                <a:cs typeface="Arial" panose="020B0604020202020204" pitchFamily="34" charset="0"/>
              </a:rPr>
              <a:t>Module: Living with care : The Older Person </a:t>
            </a:r>
            <a:br>
              <a:rPr lang="en-GB" sz="2200">
                <a:solidFill>
                  <a:srgbClr val="FFFFFF"/>
                </a:solidFill>
                <a:latin typeface="Arial" panose="020B0604020202020204" pitchFamily="34" charset="0"/>
                <a:cs typeface="Arial" panose="020B0604020202020204" pitchFamily="34" charset="0"/>
              </a:rPr>
            </a:br>
            <a:r>
              <a:rPr lang="en-GB" sz="2200">
                <a:solidFill>
                  <a:srgbClr val="FFFFFF"/>
                </a:solidFill>
                <a:latin typeface="Arial" panose="020B0604020202020204" pitchFamily="34" charset="0"/>
                <a:cs typeface="Arial" panose="020B0604020202020204" pitchFamily="34" charset="0"/>
              </a:rPr>
              <a:t>Module code: BMHP6009_BIRM</a:t>
            </a:r>
            <a:br>
              <a:rPr lang="en-GB" sz="2200">
                <a:solidFill>
                  <a:srgbClr val="FFFFFF"/>
                </a:solidFill>
                <a:latin typeface="Arial" panose="020B0604020202020204" pitchFamily="34" charset="0"/>
                <a:cs typeface="Arial" panose="020B0604020202020204" pitchFamily="34" charset="0"/>
              </a:rPr>
            </a:br>
            <a:r>
              <a:rPr lang="en-GB" sz="2200">
                <a:solidFill>
                  <a:srgbClr val="FFFFFF"/>
                </a:solidFill>
                <a:latin typeface="Arial" panose="020B0604020202020204" pitchFamily="34" charset="0"/>
                <a:cs typeface="Arial" panose="020B0604020202020204" pitchFamily="34" charset="0"/>
              </a:rPr>
              <a:t>Student name: </a:t>
            </a:r>
            <a:r>
              <a:rPr lang="en-GB" sz="2200" b="1">
                <a:solidFill>
                  <a:srgbClr val="FFFFFF"/>
                </a:solidFill>
                <a:latin typeface="Arial" panose="020B0604020202020204" pitchFamily="34" charset="0"/>
                <a:cs typeface="Arial" panose="020B0604020202020204" pitchFamily="34" charset="0"/>
              </a:rPr>
              <a:t>Oslava Chougleva</a:t>
            </a:r>
            <a:br>
              <a:rPr lang="en-GB" sz="2200">
                <a:solidFill>
                  <a:srgbClr val="FFFFFF"/>
                </a:solidFill>
                <a:latin typeface="Arial" panose="020B0604020202020204" pitchFamily="34" charset="0"/>
                <a:cs typeface="Arial" panose="020B0604020202020204" pitchFamily="34" charset="0"/>
              </a:rPr>
            </a:br>
            <a:r>
              <a:rPr lang="en-GB" sz="2200">
                <a:solidFill>
                  <a:srgbClr val="FFFFFF"/>
                </a:solidFill>
                <a:latin typeface="Arial" panose="020B0604020202020204" pitchFamily="34" charset="0"/>
                <a:cs typeface="Arial" panose="020B0604020202020204" pitchFamily="34" charset="0"/>
              </a:rPr>
              <a:t>Student number: 2028217</a:t>
            </a:r>
            <a:br>
              <a:rPr lang="en-GB" sz="2200">
                <a:solidFill>
                  <a:srgbClr val="FFFFFF"/>
                </a:solidFill>
                <a:latin typeface="Arial" panose="020B0604020202020204" pitchFamily="34" charset="0"/>
                <a:cs typeface="Arial" panose="020B0604020202020204" pitchFamily="34" charset="0"/>
              </a:rPr>
            </a:br>
            <a:r>
              <a:rPr lang="en-GB" sz="2200">
                <a:solidFill>
                  <a:srgbClr val="FFFFFF"/>
                </a:solidFill>
                <a:latin typeface="Arial" panose="020B0604020202020204" pitchFamily="34" charset="0"/>
                <a:cs typeface="Arial" panose="020B0604020202020204" pitchFamily="34" charset="0"/>
              </a:rPr>
              <a:t>Student name: Amina Bibi</a:t>
            </a:r>
            <a:br>
              <a:rPr lang="en-GB" sz="2200">
                <a:solidFill>
                  <a:srgbClr val="FFFFFF"/>
                </a:solidFill>
                <a:latin typeface="Arial" panose="020B0604020202020204" pitchFamily="34" charset="0"/>
                <a:cs typeface="Arial" panose="020B0604020202020204" pitchFamily="34" charset="0"/>
              </a:rPr>
            </a:br>
            <a:r>
              <a:rPr lang="en-GB" sz="2200">
                <a:solidFill>
                  <a:srgbClr val="FFFFFF"/>
                </a:solidFill>
                <a:latin typeface="Arial" panose="020B0604020202020204" pitchFamily="34" charset="0"/>
                <a:cs typeface="Arial" panose="020B0604020202020204" pitchFamily="34" charset="0"/>
              </a:rPr>
              <a:t>Student Number:1807446</a:t>
            </a:r>
            <a:br>
              <a:rPr lang="en-GB" sz="2200">
                <a:solidFill>
                  <a:srgbClr val="FFFFFF"/>
                </a:solidFill>
                <a:latin typeface="Arial" panose="020B0604020202020204" pitchFamily="34" charset="0"/>
                <a:cs typeface="Arial" panose="020B0604020202020204" pitchFamily="34" charset="0"/>
              </a:rPr>
            </a:br>
            <a:br>
              <a:rPr lang="en-GB" sz="2200">
                <a:solidFill>
                  <a:srgbClr val="FFFFFF"/>
                </a:solidFill>
                <a:latin typeface="Arial" panose="020B0604020202020204" pitchFamily="34" charset="0"/>
                <a:cs typeface="Arial" panose="020B0604020202020204" pitchFamily="34" charset="0"/>
              </a:rPr>
            </a:br>
            <a:r>
              <a:rPr lang="en-GB" sz="2200">
                <a:solidFill>
                  <a:srgbClr val="FFFFFF"/>
                </a:solidFill>
                <a:latin typeface="Arial" panose="020B0604020202020204" pitchFamily="34" charset="0"/>
                <a:cs typeface="Arial" panose="020B0604020202020204" pitchFamily="34" charset="0"/>
              </a:rPr>
              <a:t>Lecturer: Joanne Davies </a:t>
            </a:r>
            <a:endParaRPr lang="en-US" sz="2200">
              <a:solidFill>
                <a:srgbClr val="FFFFFF"/>
              </a:solidFill>
            </a:endParaRPr>
          </a:p>
        </p:txBody>
      </p:sp>
      <p:sp>
        <p:nvSpPr>
          <p:cNvPr id="3" name="TextBox 2">
            <a:extLst>
              <a:ext uri="{FF2B5EF4-FFF2-40B4-BE49-F238E27FC236}">
                <a16:creationId xmlns:a16="http://schemas.microsoft.com/office/drawing/2014/main" id="{C8912F69-12E5-E0AD-02F5-31416A4D333A}"/>
              </a:ext>
            </a:extLst>
          </p:cNvPr>
          <p:cNvSpPr txBox="1"/>
          <p:nvPr/>
        </p:nvSpPr>
        <p:spPr>
          <a:xfrm>
            <a:off x="3136508" y="264101"/>
            <a:ext cx="9711390" cy="523220"/>
          </a:xfrm>
          <a:prstGeom prst="rect">
            <a:avLst/>
          </a:prstGeom>
          <a:noFill/>
        </p:spPr>
        <p:txBody>
          <a:bodyPr wrap="square" rtlCol="0">
            <a:spAutoFit/>
          </a:bodyPr>
          <a:lstStyle/>
          <a:p>
            <a:r>
              <a:rPr lang="en-GB" sz="2800">
                <a:solidFill>
                  <a:srgbClr val="FFFFFF"/>
                </a:solidFill>
                <a:latin typeface="Arial" panose="020B0604020202020204" pitchFamily="34" charset="0"/>
                <a:cs typeface="Arial" panose="020B0604020202020204" pitchFamily="34" charset="0"/>
              </a:rPr>
              <a:t>Assessment 1 – Debate Presentation</a:t>
            </a:r>
            <a:endParaRPr lang="en-US" sz="2800"/>
          </a:p>
        </p:txBody>
      </p:sp>
    </p:spTree>
    <p:extLst>
      <p:ext uri="{BB962C8B-B14F-4D97-AF65-F5344CB8AC3E}">
        <p14:creationId xmlns:p14="http://schemas.microsoft.com/office/powerpoint/2010/main" val="371042827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210" name="Group 209">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211"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12"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13"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14"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15"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16"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17"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18"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19"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20"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1"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22"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24" name="Group 223">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25"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26"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27"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28"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29"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30"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31"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232"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233"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34"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35"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36"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38" name="Rectangle 237">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40"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242" name="Rectangle 241">
            <a:extLst>
              <a:ext uri="{FF2B5EF4-FFF2-40B4-BE49-F238E27FC236}">
                <a16:creationId xmlns:a16="http://schemas.microsoft.com/office/drawing/2014/main" id="{F6167D22-B2B2-4469-BE4E-6B0DC972E4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AE44F1-4265-975C-F689-5EBD5D9E3704}"/>
              </a:ext>
            </a:extLst>
          </p:cNvPr>
          <p:cNvSpPr>
            <a:spLocks noGrp="1"/>
          </p:cNvSpPr>
          <p:nvPr>
            <p:ph type="title"/>
          </p:nvPr>
        </p:nvSpPr>
        <p:spPr>
          <a:xfrm>
            <a:off x="1772609" y="4775200"/>
            <a:ext cx="9732003" cy="823448"/>
          </a:xfrm>
        </p:spPr>
        <p:txBody>
          <a:bodyPr vert="horz" lIns="91440" tIns="45720" rIns="91440" bIns="45720" rtlCol="0" anchor="b">
            <a:normAutofit/>
          </a:bodyPr>
          <a:lstStyle/>
          <a:p>
            <a:pPr>
              <a:lnSpc>
                <a:spcPct val="90000"/>
              </a:lnSpc>
            </a:pPr>
            <a:r>
              <a:rPr lang="en-US" sz="2800">
                <a:solidFill>
                  <a:srgbClr val="3F415B"/>
                </a:solidFill>
              </a:rPr>
              <a:t>  </a:t>
            </a:r>
            <a:r>
              <a:rPr lang="en-US">
                <a:solidFill>
                  <a:srgbClr val="3F415B"/>
                </a:solidFill>
                <a:latin typeface="Arial" panose="020B0604020202020204" pitchFamily="34" charset="0"/>
                <a:cs typeface="Arial" panose="020B0604020202020204" pitchFamily="34" charset="0"/>
              </a:rPr>
              <a:t>Euthanasia in the UK and Assisted Suicide </a:t>
            </a:r>
            <a:endParaRPr lang="en-US" sz="1600">
              <a:solidFill>
                <a:srgbClr val="3F415B"/>
              </a:solidFill>
              <a:latin typeface="Arial" panose="020B0604020202020204" pitchFamily="34" charset="0"/>
              <a:cs typeface="Arial" panose="020B0604020202020204" pitchFamily="34" charset="0"/>
            </a:endParaRPr>
          </a:p>
        </p:txBody>
      </p:sp>
      <p:sp>
        <p:nvSpPr>
          <p:cNvPr id="244" name="Rectangle 243">
            <a:extLst>
              <a:ext uri="{FF2B5EF4-FFF2-40B4-BE49-F238E27FC236}">
                <a16:creationId xmlns:a16="http://schemas.microsoft.com/office/drawing/2014/main" id="{E27E2F65-D0DD-4710-977A-873706F901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3F415B"/>
          </a:solidFill>
          <a:ln>
            <a:noFill/>
          </a:ln>
          <a:effectLst/>
        </p:spPr>
        <p:style>
          <a:lnRef idx="1">
            <a:schemeClr val="accent1"/>
          </a:lnRef>
          <a:fillRef idx="3">
            <a:schemeClr val="accent1"/>
          </a:fillRef>
          <a:effectRef idx="2">
            <a:schemeClr val="accent1"/>
          </a:effectRef>
          <a:fontRef idx="minor">
            <a:schemeClr val="lt1"/>
          </a:fontRef>
        </p:style>
      </p:sp>
      <p:pic>
        <p:nvPicPr>
          <p:cNvPr id="5" name="Content Placeholder 4" descr="A picture containing text, screenshot, font, finger&#10;&#10;Description automatically generated">
            <a:extLst>
              <a:ext uri="{FF2B5EF4-FFF2-40B4-BE49-F238E27FC236}">
                <a16:creationId xmlns:a16="http://schemas.microsoft.com/office/drawing/2014/main" id="{42B062AF-097F-54E4-D0E1-3E85FC709DF2}"/>
              </a:ext>
            </a:extLst>
          </p:cNvPr>
          <p:cNvPicPr>
            <a:picLocks noChangeAspect="1"/>
          </p:cNvPicPr>
          <p:nvPr/>
        </p:nvPicPr>
        <p:blipFill rotWithShape="1">
          <a:blip r:embed="rId2"/>
          <a:srcRect l="12892" r="5774" b="-1"/>
          <a:stretch/>
        </p:blipFill>
        <p:spPr>
          <a:xfrm>
            <a:off x="3146110" y="750014"/>
            <a:ext cx="6881822" cy="3871029"/>
          </a:xfrm>
          <a:prstGeom prst="rect">
            <a:avLst/>
          </a:prstGeom>
        </p:spPr>
      </p:pic>
      <p:sp>
        <p:nvSpPr>
          <p:cNvPr id="246" name="Freeform 33">
            <a:extLst>
              <a:ext uri="{FF2B5EF4-FFF2-40B4-BE49-F238E27FC236}">
                <a16:creationId xmlns:a16="http://schemas.microsoft.com/office/drawing/2014/main" id="{783A863A-BB4D-4ECD-8D75-B5B6F03D7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814898"/>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3" name="TextBox 2">
            <a:extLst>
              <a:ext uri="{FF2B5EF4-FFF2-40B4-BE49-F238E27FC236}">
                <a16:creationId xmlns:a16="http://schemas.microsoft.com/office/drawing/2014/main" id="{14FCEDB1-F9A0-991B-70E5-85B0878F8E9E}"/>
              </a:ext>
            </a:extLst>
          </p:cNvPr>
          <p:cNvSpPr txBox="1"/>
          <p:nvPr/>
        </p:nvSpPr>
        <p:spPr>
          <a:xfrm>
            <a:off x="7912819" y="4400259"/>
            <a:ext cx="1968809" cy="261610"/>
          </a:xfrm>
          <a:prstGeom prst="rect">
            <a:avLst/>
          </a:prstGeom>
          <a:noFill/>
        </p:spPr>
        <p:txBody>
          <a:bodyPr wrap="none" rtlCol="0">
            <a:spAutoFit/>
          </a:bodyPr>
          <a:lstStyle/>
          <a:p>
            <a:r>
              <a:rPr lang="en-US" sz="1100">
                <a:latin typeface="Arial" panose="020B0604020202020204" pitchFamily="34" charset="0"/>
                <a:cs typeface="Arial" panose="020B0604020202020204" pitchFamily="34" charset="0"/>
              </a:rPr>
              <a:t>Source: Stock. adobe.2023 </a:t>
            </a:r>
          </a:p>
        </p:txBody>
      </p:sp>
    </p:spTree>
    <p:extLst>
      <p:ext uri="{BB962C8B-B14F-4D97-AF65-F5344CB8AC3E}">
        <p14:creationId xmlns:p14="http://schemas.microsoft.com/office/powerpoint/2010/main" val="299332947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14" name="Picture 13" descr="Desk with stethoscope and computer keyboard">
            <a:extLst>
              <a:ext uri="{FF2B5EF4-FFF2-40B4-BE49-F238E27FC236}">
                <a16:creationId xmlns:a16="http://schemas.microsoft.com/office/drawing/2014/main" id="{40A055B9-9AFD-B941-95F8-918FF92D4907}"/>
              </a:ext>
            </a:extLst>
          </p:cNvPr>
          <p:cNvPicPr>
            <a:picLocks noChangeAspect="1"/>
          </p:cNvPicPr>
          <p:nvPr/>
        </p:nvPicPr>
        <p:blipFill rotWithShape="1">
          <a:blip r:embed="rId2"/>
          <a:srcRect l="24992" r="-1" b="-1"/>
          <a:stretch/>
        </p:blipFill>
        <p:spPr>
          <a:xfrm>
            <a:off x="6797042" y="10"/>
            <a:ext cx="5340094" cy="6857990"/>
          </a:xfrm>
          <a:prstGeom prst="rect">
            <a:avLst/>
          </a:prstGeom>
        </p:spPr>
      </p:pic>
      <p:sp useBgFill="1">
        <p:nvSpPr>
          <p:cNvPr id="18" name="Freeform: Shape 17">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47E99F2A-30D0-B21E-61AA-12DC3C7EE965}"/>
              </a:ext>
            </a:extLst>
          </p:cNvPr>
          <p:cNvSpPr>
            <a:spLocks noGrp="1"/>
          </p:cNvSpPr>
          <p:nvPr>
            <p:ph type="title"/>
          </p:nvPr>
        </p:nvSpPr>
        <p:spPr>
          <a:xfrm>
            <a:off x="535525" y="256032"/>
            <a:ext cx="6084731" cy="1648968"/>
          </a:xfrm>
        </p:spPr>
        <p:txBody>
          <a:bodyPr>
            <a:normAutofit/>
          </a:bodyPr>
          <a:lstStyle/>
          <a:p>
            <a:r>
              <a:rPr lang="en-US" sz="3300">
                <a:latin typeface="Arial" panose="020B0604020202020204" pitchFamily="34" charset="0"/>
                <a:cs typeface="Arial" panose="020B0604020202020204" pitchFamily="34" charset="0"/>
              </a:rPr>
              <a:t>Definition of Euthanasia and Assisted Suicide </a:t>
            </a:r>
          </a:p>
        </p:txBody>
      </p:sp>
      <p:sp>
        <p:nvSpPr>
          <p:cNvPr id="20" name="Rectangle 19">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DE9B92A-E0BC-9127-E213-FE20664A8E1D}"/>
              </a:ext>
            </a:extLst>
          </p:cNvPr>
          <p:cNvSpPr>
            <a:spLocks noGrp="1"/>
          </p:cNvSpPr>
          <p:nvPr>
            <p:ph idx="1"/>
          </p:nvPr>
        </p:nvSpPr>
        <p:spPr>
          <a:xfrm>
            <a:off x="358739" y="1536192"/>
            <a:ext cx="5956715" cy="5065776"/>
          </a:xfrm>
        </p:spPr>
        <p:txBody>
          <a:bodyPr>
            <a:normAutofit/>
          </a:bodyPr>
          <a:lstStyle/>
          <a:p>
            <a:pPr>
              <a:lnSpc>
                <a:spcPct val="90000"/>
              </a:lnSpc>
            </a:pPr>
            <a:r>
              <a:rPr lang="en-US" sz="2000">
                <a:latin typeface="Arial" panose="020B0604020202020204" pitchFamily="34" charset="0"/>
                <a:cs typeface="Arial" panose="020B0604020202020204" pitchFamily="34" charset="0"/>
              </a:rPr>
              <a:t>The deliberate taking of a person's life to stop their suffering is a practice that both euthanasia and assisted suicide share. Although the terms are frequently used together, they differ (NHS, 2020).</a:t>
            </a:r>
          </a:p>
          <a:p>
            <a:pPr>
              <a:lnSpc>
                <a:spcPct val="90000"/>
              </a:lnSpc>
            </a:pPr>
            <a:r>
              <a:rPr lang="en-US" sz="2000">
                <a:latin typeface="Arial" panose="020B0604020202020204" pitchFamily="34" charset="0"/>
                <a:cs typeface="Arial" panose="020B0604020202020204" pitchFamily="34" charset="0"/>
              </a:rPr>
              <a:t>Euthanasia: intentionally takes another person's life to end their suffering ( </a:t>
            </a:r>
            <a:r>
              <a:rPr lang="en-US" sz="2000" err="1">
                <a:latin typeface="Arial" panose="020B0604020202020204" pitchFamily="34" charset="0"/>
                <a:cs typeface="Arial" panose="020B0604020202020204" pitchFamily="34" charset="0"/>
              </a:rPr>
              <a:t>RightToLifeUK</a:t>
            </a:r>
            <a:r>
              <a:rPr lang="en-US" sz="2000">
                <a:latin typeface="Arial" panose="020B0604020202020204" pitchFamily="34" charset="0"/>
                <a:cs typeface="Arial" panose="020B0604020202020204" pitchFamily="34" charset="0"/>
              </a:rPr>
              <a:t>, 2022).</a:t>
            </a:r>
          </a:p>
          <a:p>
            <a:pPr>
              <a:lnSpc>
                <a:spcPct val="90000"/>
              </a:lnSpc>
            </a:pPr>
            <a:r>
              <a:rPr lang="en-US" sz="2000">
                <a:latin typeface="Arial" panose="020B0604020202020204" pitchFamily="34" charset="0"/>
                <a:cs typeface="Arial" panose="020B0604020202020204" pitchFamily="34" charset="0"/>
              </a:rPr>
              <a:t> It can either be done voluntarily or not. </a:t>
            </a:r>
          </a:p>
          <a:p>
            <a:pPr>
              <a:lnSpc>
                <a:spcPct val="90000"/>
              </a:lnSpc>
            </a:pPr>
            <a:r>
              <a:rPr lang="en-US" sz="2000">
                <a:latin typeface="Arial" panose="020B0604020202020204" pitchFamily="34" charset="0"/>
                <a:cs typeface="Arial" panose="020B0604020202020204" pitchFamily="34" charset="0"/>
              </a:rPr>
              <a:t>Euthanasia is the act of one person—usually a doctor—putting their patient's life to death </a:t>
            </a:r>
            <a:r>
              <a:rPr lang="en-GB" sz="2000" b="0" i="0">
                <a:effectLst/>
                <a:latin typeface="Arial" panose="020B0604020202020204" pitchFamily="34" charset="0"/>
                <a:cs typeface="Arial" panose="020B0604020202020204" pitchFamily="34" charset="0"/>
              </a:rPr>
              <a:t>(</a:t>
            </a:r>
            <a:r>
              <a:rPr lang="en-GB" sz="2000" b="0" i="0" err="1">
                <a:effectLst/>
                <a:latin typeface="Arial" panose="020B0604020202020204" pitchFamily="34" charset="0"/>
                <a:cs typeface="Arial" panose="020B0604020202020204" pitchFamily="34" charset="0"/>
              </a:rPr>
              <a:t>Riisfeldt</a:t>
            </a:r>
            <a:r>
              <a:rPr lang="en-GB" sz="2000" b="0" i="0">
                <a:effectLst/>
                <a:latin typeface="Arial" panose="020B0604020202020204" pitchFamily="34" charset="0"/>
                <a:cs typeface="Arial" panose="020B0604020202020204" pitchFamily="34" charset="0"/>
              </a:rPr>
              <a:t>, 2023).</a:t>
            </a:r>
          </a:p>
          <a:p>
            <a:pPr>
              <a:lnSpc>
                <a:spcPct val="90000"/>
              </a:lnSpc>
            </a:pPr>
            <a:r>
              <a:rPr lang="en-US" sz="2000">
                <a:latin typeface="Arial" panose="020B0604020202020204" pitchFamily="34" charset="0"/>
                <a:cs typeface="Arial" panose="020B0604020202020204" pitchFamily="34" charset="0"/>
              </a:rPr>
              <a:t>Assisted suicide: is intentionally assisting another person's suicide (BBC News, 2019).</a:t>
            </a:r>
          </a:p>
        </p:txBody>
      </p:sp>
      <p:sp>
        <p:nvSpPr>
          <p:cNvPr id="4" name="TextBox 3">
            <a:extLst>
              <a:ext uri="{FF2B5EF4-FFF2-40B4-BE49-F238E27FC236}">
                <a16:creationId xmlns:a16="http://schemas.microsoft.com/office/drawing/2014/main" id="{734DD959-6115-409F-6987-E5614FC47B99}"/>
              </a:ext>
            </a:extLst>
          </p:cNvPr>
          <p:cNvSpPr txBox="1"/>
          <p:nvPr/>
        </p:nvSpPr>
        <p:spPr>
          <a:xfrm>
            <a:off x="9704832" y="6488668"/>
            <a:ext cx="2432304" cy="369332"/>
          </a:xfrm>
          <a:prstGeom prst="rect">
            <a:avLst/>
          </a:prstGeom>
          <a:noFill/>
        </p:spPr>
        <p:txBody>
          <a:bodyPr wrap="square" rtlCol="0">
            <a:spAutoFit/>
          </a:bodyPr>
          <a:lstStyle/>
          <a:p>
            <a:r>
              <a:rPr lang="en-GB" b="0" i="0">
                <a:solidFill>
                  <a:srgbClr val="2C3E50"/>
                </a:solidFill>
                <a:effectLst/>
                <a:latin typeface="Roboto" panose="02000000000000000000" pitchFamily="2" charset="0"/>
              </a:rPr>
              <a:t> </a:t>
            </a:r>
            <a:r>
              <a:rPr lang="en-GB" sz="1100" b="0" i="0">
                <a:solidFill>
                  <a:srgbClr val="2C3E50"/>
                </a:solidFill>
                <a:effectLst/>
                <a:latin typeface="Arial" panose="020B0604020202020204" pitchFamily="34" charset="0"/>
                <a:cs typeface="Arial" panose="020B0604020202020204" pitchFamily="34" charset="0"/>
              </a:rPr>
              <a:t>Source: </a:t>
            </a:r>
            <a:r>
              <a:rPr lang="en-GB" sz="1100" b="0" i="0" err="1">
                <a:solidFill>
                  <a:srgbClr val="2C3E50"/>
                </a:solidFill>
                <a:effectLst/>
                <a:latin typeface="Arial" panose="020B0604020202020204" pitchFamily="34" charset="0"/>
                <a:cs typeface="Arial" panose="020B0604020202020204" pitchFamily="34" charset="0"/>
              </a:rPr>
              <a:t>Duperrin.com</a:t>
            </a:r>
            <a:r>
              <a:rPr lang="en-GB" sz="1100" b="0" i="0">
                <a:solidFill>
                  <a:srgbClr val="2C3E50"/>
                </a:solidFill>
                <a:effectLst/>
                <a:latin typeface="Arial" panose="020B0604020202020204" pitchFamily="34" charset="0"/>
                <a:cs typeface="Arial" panose="020B0604020202020204" pitchFamily="34" charset="0"/>
              </a:rPr>
              <a:t>, 2023</a:t>
            </a:r>
            <a:endParaRPr lang="en-US"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91707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6" name="Picture 5" descr="A brown book with gold text&#10;&#10;Description automatically generated with medium confidence">
            <a:extLst>
              <a:ext uri="{FF2B5EF4-FFF2-40B4-BE49-F238E27FC236}">
                <a16:creationId xmlns:a16="http://schemas.microsoft.com/office/drawing/2014/main" id="{FADFFD2C-34E8-8894-F06D-A414C42AAE06}"/>
              </a:ext>
            </a:extLst>
          </p:cNvPr>
          <p:cNvPicPr>
            <a:picLocks noChangeAspect="1"/>
          </p:cNvPicPr>
          <p:nvPr/>
        </p:nvPicPr>
        <p:blipFill>
          <a:blip r:embed="rId2"/>
          <a:stretch>
            <a:fillRect/>
          </a:stretch>
        </p:blipFill>
        <p:spPr>
          <a:xfrm>
            <a:off x="8597735" y="-543481"/>
            <a:ext cx="3126362" cy="2155887"/>
          </a:xfrm>
          <a:prstGeom prst="rect">
            <a:avLst/>
          </a:prstGeom>
        </p:spPr>
      </p:pic>
      <p:grpSp>
        <p:nvGrpSpPr>
          <p:cNvPr id="8" name="Group 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0"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1"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2"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3"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4"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5"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6"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7"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8"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9"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0"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2" name="Group 21">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3"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4"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5"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6"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7"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8"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9"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0"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1"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2"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3"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4"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6" name="Rectangle 35">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8"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2" name="Title 1">
            <a:extLst>
              <a:ext uri="{FF2B5EF4-FFF2-40B4-BE49-F238E27FC236}">
                <a16:creationId xmlns:a16="http://schemas.microsoft.com/office/drawing/2014/main" id="{EC84B8A3-023D-103D-F60C-950282797571}"/>
              </a:ext>
            </a:extLst>
          </p:cNvPr>
          <p:cNvSpPr>
            <a:spLocks noGrp="1"/>
          </p:cNvSpPr>
          <p:nvPr>
            <p:ph type="title"/>
          </p:nvPr>
        </p:nvSpPr>
        <p:spPr>
          <a:xfrm>
            <a:off x="1845303" y="0"/>
            <a:ext cx="10113149" cy="6958939"/>
          </a:xfrm>
        </p:spPr>
        <p:txBody>
          <a:bodyPr vert="horz" lIns="91440" tIns="45720" rIns="91440" bIns="45720" rtlCol="0" anchor="b">
            <a:normAutofit/>
          </a:bodyPr>
          <a:lstStyle/>
          <a:p>
            <a:pPr>
              <a:lnSpc>
                <a:spcPct val="90000"/>
              </a:lnSpc>
            </a:pPr>
            <a:r>
              <a:rPr lang="en-US" sz="1600">
                <a:latin typeface="Arial" panose="020B0604020202020204" pitchFamily="34" charset="0"/>
                <a:cs typeface="Arial" panose="020B0604020202020204" pitchFamily="34" charset="0"/>
              </a:rPr>
              <a:t>                               The law in the United Kingdom regarding Euthanasia and Assisted suicide</a:t>
            </a:r>
            <a:br>
              <a:rPr lang="en-US" sz="1600">
                <a:latin typeface="Arial" panose="020B0604020202020204" pitchFamily="34" charset="0"/>
                <a:cs typeface="Arial" panose="020B0604020202020204" pitchFamily="34" charset="0"/>
              </a:rPr>
            </a:br>
            <a:br>
              <a:rPr lang="en-US" sz="1600">
                <a:latin typeface="Arial" panose="020B0604020202020204" pitchFamily="34" charset="0"/>
                <a:cs typeface="Arial" panose="020B0604020202020204" pitchFamily="34" charset="0"/>
              </a:rPr>
            </a:br>
            <a:br>
              <a:rPr lang="en-US" sz="1600">
                <a:latin typeface="Arial" panose="020B0604020202020204" pitchFamily="34" charset="0"/>
                <a:cs typeface="Arial" panose="020B0604020202020204" pitchFamily="34" charset="0"/>
              </a:rPr>
            </a:br>
            <a:r>
              <a:rPr lang="en-US" sz="1600">
                <a:latin typeface="Arial" panose="020B0604020202020204" pitchFamily="34" charset="0"/>
                <a:cs typeface="Arial" panose="020B0604020202020204" pitchFamily="34" charset="0"/>
              </a:rPr>
              <a:t>According to the Suicide Act of 1961, assisted suicide is against the law and is subject to a 14-year prison sentence. However, it is not illegal to attempt suicide.</a:t>
            </a:r>
            <a:br>
              <a:rPr lang="en-US" sz="1600">
                <a:latin typeface="Arial" panose="020B0604020202020204" pitchFamily="34" charset="0"/>
                <a:cs typeface="Arial" panose="020B0604020202020204" pitchFamily="34" charset="0"/>
              </a:rPr>
            </a:br>
            <a:br>
              <a:rPr lang="en-US" sz="1600">
                <a:latin typeface="Arial" panose="020B0604020202020204" pitchFamily="34" charset="0"/>
                <a:cs typeface="Arial" panose="020B0604020202020204" pitchFamily="34" charset="0"/>
              </a:rPr>
            </a:br>
            <a:r>
              <a:rPr lang="en-US" sz="1600">
                <a:latin typeface="Arial" panose="020B0604020202020204" pitchFamily="34" charset="0"/>
                <a:cs typeface="Arial" panose="020B0604020202020204" pitchFamily="34" charset="0"/>
              </a:rPr>
              <a:t>The Coroners and Justice Act 2009  exempted bringing charges under section 2 of the 1961 act.  if “the victim had reached a voluntary, clear, settled and informed decision to commit suicide, “ any person assisting was “wholly motivated by compassion” (Lewis, 2021)</a:t>
            </a:r>
            <a:br>
              <a:rPr lang="en-US" sz="1600">
                <a:latin typeface="Arial" panose="020B0604020202020204" pitchFamily="34" charset="0"/>
                <a:cs typeface="Arial" panose="020B0604020202020204" pitchFamily="34" charset="0"/>
              </a:rPr>
            </a:br>
            <a:br>
              <a:rPr lang="en-US" sz="1600">
                <a:latin typeface="Arial" panose="020B0604020202020204" pitchFamily="34" charset="0"/>
                <a:cs typeface="Arial" panose="020B0604020202020204" pitchFamily="34" charset="0"/>
              </a:rPr>
            </a:br>
            <a:r>
              <a:rPr lang="en-US" sz="1600">
                <a:latin typeface="Arial" panose="020B0604020202020204" pitchFamily="34" charset="0"/>
                <a:cs typeface="Arial" panose="020B0604020202020204" pitchFamily="34" charset="0"/>
              </a:rPr>
              <a:t>“Euthanasia is illegal and could be prosecuted as murder or manslaughter” (British Medical Association, 2021).</a:t>
            </a:r>
            <a:br>
              <a:rPr lang="en-US" sz="1600">
                <a:latin typeface="Arial" panose="020B0604020202020204" pitchFamily="34" charset="0"/>
                <a:cs typeface="Arial" panose="020B0604020202020204" pitchFamily="34" charset="0"/>
              </a:rPr>
            </a:br>
            <a:br>
              <a:rPr lang="en-US" sz="1600">
                <a:latin typeface="Arial" panose="020B0604020202020204" pitchFamily="34" charset="0"/>
                <a:cs typeface="Arial" panose="020B0604020202020204" pitchFamily="34" charset="0"/>
              </a:rPr>
            </a:br>
            <a:br>
              <a:rPr lang="en-US" sz="1600">
                <a:latin typeface="Arial" panose="020B0604020202020204" pitchFamily="34" charset="0"/>
                <a:cs typeface="Arial" panose="020B0604020202020204" pitchFamily="34" charset="0"/>
              </a:rPr>
            </a:br>
            <a:r>
              <a:rPr lang="en-US" sz="1600">
                <a:latin typeface="Arial" panose="020B0604020202020204" pitchFamily="34" charset="0"/>
                <a:cs typeface="Arial" panose="020B0604020202020204" pitchFamily="34" charset="0"/>
              </a:rPr>
              <a:t>According to the Suicide Act of 1961, assisted suicide is against the law and is subject to a 14-year prison sentence. However, it is not illegal to attempt suicide.</a:t>
            </a:r>
            <a:br>
              <a:rPr lang="en-US" sz="1600">
                <a:latin typeface="Arial" panose="020B0604020202020204" pitchFamily="34" charset="0"/>
                <a:cs typeface="Arial" panose="020B0604020202020204" pitchFamily="34" charset="0"/>
              </a:rPr>
            </a:br>
            <a:br>
              <a:rPr lang="en-US" sz="1600">
                <a:latin typeface="Arial" panose="020B0604020202020204" pitchFamily="34" charset="0"/>
                <a:cs typeface="Arial" panose="020B0604020202020204" pitchFamily="34" charset="0"/>
              </a:rPr>
            </a:br>
            <a:r>
              <a:rPr lang="en-US" sz="1600" i="0">
                <a:effectLst/>
                <a:latin typeface="Arial" panose="020B0604020202020204" pitchFamily="34" charset="0"/>
                <a:cs typeface="Arial" panose="020B0604020202020204" pitchFamily="34" charset="0"/>
              </a:rPr>
              <a:t>The Coroners and Justice Act 2009 </a:t>
            </a:r>
            <a:r>
              <a:rPr lang="en-US" sz="1600" i="0" u="sng">
                <a:effectLst/>
                <a:latin typeface="Arial" panose="020B0604020202020204" pitchFamily="34" charset="0"/>
                <a:cs typeface="Arial" panose="020B0604020202020204" pitchFamily="34" charset="0"/>
              </a:rPr>
              <a:t> </a:t>
            </a:r>
            <a:r>
              <a:rPr lang="en-US" sz="1600" i="0">
                <a:effectLst/>
                <a:latin typeface="Arial" panose="020B0604020202020204" pitchFamily="34" charset="0"/>
                <a:cs typeface="Arial" panose="020B0604020202020204" pitchFamily="34" charset="0"/>
              </a:rPr>
              <a:t>exempted bringing charges under section 2 of the 1961 act.  if “the victim had reached a voluntary, clear, settled and informed decision to commit suicide, “ any person assisting was “wholly motivated by compassion” (Lewis, 2021)</a:t>
            </a:r>
            <a:br>
              <a:rPr lang="en-US" sz="1600" i="0">
                <a:effectLst/>
                <a:latin typeface="Arial" panose="020B0604020202020204" pitchFamily="34" charset="0"/>
                <a:cs typeface="Arial" panose="020B0604020202020204" pitchFamily="34" charset="0"/>
              </a:rPr>
            </a:br>
            <a:br>
              <a:rPr lang="en-US" sz="1600" i="0">
                <a:effectLst/>
                <a:latin typeface="Arial" panose="020B0604020202020204" pitchFamily="34" charset="0"/>
                <a:cs typeface="Arial" panose="020B0604020202020204" pitchFamily="34" charset="0"/>
              </a:rPr>
            </a:br>
            <a:r>
              <a:rPr lang="en-US" sz="1600" i="0">
                <a:effectLst/>
                <a:latin typeface="Arial" panose="020B0604020202020204" pitchFamily="34" charset="0"/>
                <a:cs typeface="Arial" panose="020B0604020202020204" pitchFamily="34" charset="0"/>
              </a:rPr>
              <a:t>“Euthanasia is illegal and could be prosecuted as murder or manslaughter</a:t>
            </a:r>
            <a:r>
              <a:rPr lang="en-US" sz="1600">
                <a:latin typeface="Arial" panose="020B0604020202020204" pitchFamily="34" charset="0"/>
                <a:cs typeface="Arial" panose="020B0604020202020204" pitchFamily="34" charset="0"/>
              </a:rPr>
              <a:t>” (British Medical Association, 2021)</a:t>
            </a:r>
            <a:br>
              <a:rPr lang="en-US" sz="1600" i="0">
                <a:effectLst/>
                <a:latin typeface="Arial" panose="020B0604020202020204" pitchFamily="34" charset="0"/>
                <a:cs typeface="Arial" panose="020B0604020202020204" pitchFamily="34" charset="0"/>
              </a:rPr>
            </a:br>
            <a:br>
              <a:rPr lang="en-US" sz="1600">
                <a:latin typeface="Arial" panose="020B0604020202020204" pitchFamily="34" charset="0"/>
                <a:cs typeface="Arial" panose="020B0604020202020204" pitchFamily="34" charset="0"/>
              </a:rPr>
            </a:br>
            <a:r>
              <a:rPr lang="en-US" sz="1600">
                <a:latin typeface="Arial" panose="020B0604020202020204" pitchFamily="34" charset="0"/>
                <a:cs typeface="Arial" panose="020B0604020202020204" pitchFamily="34" charset="0"/>
              </a:rPr>
              <a:t>                                                                                    International Law</a:t>
            </a:r>
            <a:br>
              <a:rPr lang="en-US" sz="1600">
                <a:latin typeface="Arial" panose="020B0604020202020204" pitchFamily="34" charset="0"/>
                <a:cs typeface="Arial" panose="020B0604020202020204" pitchFamily="34" charset="0"/>
              </a:rPr>
            </a:br>
            <a:br>
              <a:rPr lang="en-US" sz="1600">
                <a:latin typeface="Arial" panose="020B0604020202020204" pitchFamily="34" charset="0"/>
                <a:cs typeface="Arial" panose="020B0604020202020204" pitchFamily="34" charset="0"/>
              </a:rPr>
            </a:br>
            <a:r>
              <a:rPr lang="en-US" sz="1600" i="0">
                <a:effectLst/>
                <a:latin typeface="Arial" panose="020B0604020202020204" pitchFamily="34" charset="0"/>
                <a:cs typeface="Arial" panose="020B0604020202020204" pitchFamily="34" charset="0"/>
              </a:rPr>
              <a:t>Only fourteen countries globally (7% of all) allow assisted suicide and/or euthanasia ( </a:t>
            </a:r>
            <a:r>
              <a:rPr lang="en-US" sz="1600" i="0" err="1">
                <a:effectLst/>
                <a:latin typeface="Arial" panose="020B0604020202020204" pitchFamily="34" charset="0"/>
                <a:cs typeface="Arial" panose="020B0604020202020204" pitchFamily="34" charset="0"/>
              </a:rPr>
              <a:t>RightToLifeUK</a:t>
            </a:r>
            <a:r>
              <a:rPr lang="en-US" sz="1600" i="0">
                <a:effectLst/>
                <a:latin typeface="Arial" panose="020B0604020202020204" pitchFamily="34" charset="0"/>
                <a:cs typeface="Arial" panose="020B0604020202020204" pitchFamily="34" charset="0"/>
              </a:rPr>
              <a:t>, 2022).</a:t>
            </a:r>
            <a:br>
              <a:rPr lang="en-US" sz="1400" b="0" i="0">
                <a:effectLst/>
                <a:latin typeface="Arial" panose="020B0604020202020204" pitchFamily="34" charset="0"/>
                <a:cs typeface="Arial" panose="020B0604020202020204" pitchFamily="34" charset="0"/>
              </a:rPr>
            </a:br>
            <a:br>
              <a:rPr lang="en-US" sz="1100"/>
            </a:br>
            <a:br>
              <a:rPr lang="en-US" sz="1100"/>
            </a:br>
            <a:endParaRPr lang="en-US" sz="1100"/>
          </a:p>
        </p:txBody>
      </p:sp>
      <p:sp>
        <p:nvSpPr>
          <p:cNvPr id="7" name="TextBox 6">
            <a:extLst>
              <a:ext uri="{FF2B5EF4-FFF2-40B4-BE49-F238E27FC236}">
                <a16:creationId xmlns:a16="http://schemas.microsoft.com/office/drawing/2014/main" id="{709FCEC7-FB91-0DC9-F812-3B2B3FE39882}"/>
              </a:ext>
            </a:extLst>
          </p:cNvPr>
          <p:cNvSpPr txBox="1"/>
          <p:nvPr/>
        </p:nvSpPr>
        <p:spPr>
          <a:xfrm>
            <a:off x="10177153" y="943616"/>
            <a:ext cx="1816675" cy="253916"/>
          </a:xfrm>
          <a:prstGeom prst="rect">
            <a:avLst/>
          </a:prstGeom>
          <a:noFill/>
        </p:spPr>
        <p:txBody>
          <a:bodyPr wrap="square" rtlCol="0">
            <a:spAutoFit/>
          </a:bodyPr>
          <a:lstStyle/>
          <a:p>
            <a:r>
              <a:rPr lang="en-US" sz="1050">
                <a:latin typeface="Arial" panose="020B0604020202020204" pitchFamily="34" charset="0"/>
                <a:cs typeface="Arial" panose="020B0604020202020204" pitchFamily="34" charset="0"/>
              </a:rPr>
              <a:t>Source:</a:t>
            </a:r>
            <a:r>
              <a:rPr lang="en-GB" sz="1050" b="0" i="0" err="1">
                <a:solidFill>
                  <a:srgbClr val="2C3E50"/>
                </a:solidFill>
                <a:effectLst/>
                <a:latin typeface="Arial" panose="020B0604020202020204" pitchFamily="34" charset="0"/>
                <a:cs typeface="Arial" panose="020B0604020202020204" pitchFamily="34" charset="0"/>
              </a:rPr>
              <a:t>Pixabay.com</a:t>
            </a:r>
            <a:r>
              <a:rPr lang="en-GB" sz="1050" b="0" i="0">
                <a:solidFill>
                  <a:srgbClr val="2C3E50"/>
                </a:solidFill>
                <a:effectLst/>
                <a:latin typeface="Arial" panose="020B0604020202020204" pitchFamily="34" charset="0"/>
                <a:cs typeface="Arial" panose="020B0604020202020204" pitchFamily="34" charset="0"/>
              </a:rPr>
              <a:t>, 2023</a:t>
            </a:r>
            <a:endParaRPr lang="en-US" sz="105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7697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6" name="Picture 5" descr="Two people holding each other's hands">
            <a:extLst>
              <a:ext uri="{FF2B5EF4-FFF2-40B4-BE49-F238E27FC236}">
                <a16:creationId xmlns:a16="http://schemas.microsoft.com/office/drawing/2014/main" id="{AFC77AA8-DB48-133C-A8CC-B50E9F25D448}"/>
              </a:ext>
            </a:extLst>
          </p:cNvPr>
          <p:cNvPicPr>
            <a:picLocks noChangeAspect="1"/>
          </p:cNvPicPr>
          <p:nvPr/>
        </p:nvPicPr>
        <p:blipFill rotWithShape="1">
          <a:blip r:embed="rId2"/>
          <a:srcRect l="9443" r="15548" b="-1"/>
          <a:stretch/>
        </p:blipFill>
        <p:spPr>
          <a:xfrm>
            <a:off x="7802088" y="344394"/>
            <a:ext cx="4117903" cy="5961403"/>
          </a:xfrm>
          <a:prstGeom prst="rect">
            <a:avLst/>
          </a:prstGeom>
        </p:spPr>
      </p:pic>
      <p:sp useBgFill="1">
        <p:nvSpPr>
          <p:cNvPr id="47" name="Freeform: Shape 46">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5615C484-072B-2A1B-74F1-E2EDD723C22A}"/>
              </a:ext>
            </a:extLst>
          </p:cNvPr>
          <p:cNvSpPr>
            <a:spLocks noGrp="1"/>
          </p:cNvSpPr>
          <p:nvPr>
            <p:ph type="title"/>
          </p:nvPr>
        </p:nvSpPr>
        <p:spPr>
          <a:xfrm>
            <a:off x="535525" y="195943"/>
            <a:ext cx="4623955" cy="1709057"/>
          </a:xfrm>
        </p:spPr>
        <p:txBody>
          <a:bodyPr vert="horz" lIns="91440" tIns="45720" rIns="91440" bIns="45720" rtlCol="0" anchor="t">
            <a:normAutofit/>
          </a:bodyPr>
          <a:lstStyle/>
          <a:p>
            <a:pPr>
              <a:lnSpc>
                <a:spcPct val="90000"/>
              </a:lnSpc>
            </a:pPr>
            <a:r>
              <a:rPr lang="en-US" sz="1600" b="1" i="0">
                <a:effectLst/>
                <a:latin typeface="Arial" panose="020B0604020202020204" pitchFamily="34" charset="0"/>
                <a:cs typeface="Arial" panose="020B0604020202020204" pitchFamily="34" charset="0"/>
              </a:rPr>
              <a:t>                               Anti-Euthanasia </a:t>
            </a:r>
            <a:r>
              <a:rPr lang="en-US" sz="1600" b="1">
                <a:latin typeface="Arial" panose="020B0604020202020204" pitchFamily="34" charset="0"/>
                <a:cs typeface="Arial" panose="020B0604020202020204" pitchFamily="34" charset="0"/>
              </a:rPr>
              <a:t>A</a:t>
            </a:r>
            <a:r>
              <a:rPr lang="en-US" sz="1600" b="1" i="0">
                <a:effectLst/>
                <a:latin typeface="Arial" panose="020B0604020202020204" pitchFamily="34" charset="0"/>
                <a:cs typeface="Arial" panose="020B0604020202020204" pitchFamily="34" charset="0"/>
              </a:rPr>
              <a:t>rguments</a:t>
            </a:r>
            <a:br>
              <a:rPr lang="en-US" sz="2500" b="1" i="0">
                <a:effectLst/>
              </a:rPr>
            </a:br>
            <a:endParaRPr lang="en-US" sz="2500"/>
          </a:p>
        </p:txBody>
      </p:sp>
      <p:sp>
        <p:nvSpPr>
          <p:cNvPr id="49" name="Rectangle 48">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22EDC4AD-D7B6-4D6E-B671-59DEEF45932E}"/>
              </a:ext>
            </a:extLst>
          </p:cNvPr>
          <p:cNvSpPr txBox="1"/>
          <p:nvPr/>
        </p:nvSpPr>
        <p:spPr>
          <a:xfrm>
            <a:off x="182880" y="581890"/>
            <a:ext cx="7452954" cy="6080167"/>
          </a:xfrm>
          <a:prstGeom prst="rect">
            <a:avLst/>
          </a:prstGeom>
        </p:spPr>
        <p:txBody>
          <a:bodyPr vert="horz" lIns="91440" tIns="45720" rIns="91440" bIns="45720" rtlCol="0">
            <a:noAutofit/>
          </a:bodyPr>
          <a:lstStyle/>
          <a:p>
            <a:pPr>
              <a:lnSpc>
                <a:spcPct val="90000"/>
              </a:lnSpc>
              <a:spcBef>
                <a:spcPts val="1000"/>
              </a:spcBef>
              <a:buClr>
                <a:schemeClr val="accent1"/>
              </a:buClr>
            </a:pPr>
            <a:r>
              <a:rPr lang="en-US" sz="1400">
                <a:solidFill>
                  <a:schemeClr val="tx1">
                    <a:lumMod val="75000"/>
                    <a:lumOff val="25000"/>
                  </a:schemeClr>
                </a:solidFill>
                <a:latin typeface="Arial" panose="020B0604020202020204" pitchFamily="34" charset="0"/>
                <a:cs typeface="Arial" panose="020B0604020202020204" pitchFamily="34" charset="0"/>
              </a:rPr>
              <a:t>         </a:t>
            </a:r>
            <a:r>
              <a:rPr lang="en-US" sz="1400" i="0">
                <a:solidFill>
                  <a:schemeClr val="tx1">
                    <a:lumMod val="75000"/>
                    <a:lumOff val="25000"/>
                  </a:schemeClr>
                </a:solidFill>
                <a:effectLst/>
                <a:latin typeface="Arial" panose="020B0604020202020204" pitchFamily="34" charset="0"/>
                <a:cs typeface="Arial" panose="020B0604020202020204" pitchFamily="34" charset="0"/>
              </a:rPr>
              <a:t>                         </a:t>
            </a:r>
          </a:p>
          <a:p>
            <a:pPr>
              <a:lnSpc>
                <a:spcPct val="90000"/>
              </a:lnSpc>
              <a:spcBef>
                <a:spcPts val="1000"/>
              </a:spcBef>
              <a:buClr>
                <a:schemeClr val="accent1"/>
              </a:buClr>
            </a:pPr>
            <a:r>
              <a:rPr lang="en-US" sz="1400" i="0">
                <a:solidFill>
                  <a:schemeClr val="tx1">
                    <a:lumMod val="75000"/>
                    <a:lumOff val="25000"/>
                  </a:schemeClr>
                </a:solidFill>
                <a:effectLst/>
                <a:latin typeface="Arial" panose="020B0604020202020204" pitchFamily="34" charset="0"/>
                <a:cs typeface="Arial" panose="020B0604020202020204" pitchFamily="34" charset="0"/>
              </a:rPr>
              <a:t> </a:t>
            </a:r>
            <a:r>
              <a:rPr lang="en-US" sz="1400" b="1" i="0">
                <a:solidFill>
                  <a:schemeClr val="tx1">
                    <a:lumMod val="75000"/>
                    <a:lumOff val="25000"/>
                  </a:schemeClr>
                </a:solidFill>
                <a:effectLst/>
                <a:latin typeface="Arial" panose="020B0604020202020204" pitchFamily="34" charset="0"/>
                <a:cs typeface="Arial" panose="020B0604020202020204" pitchFamily="34" charset="0"/>
              </a:rPr>
              <a:t>Ethical and Practical Arguments</a:t>
            </a:r>
          </a:p>
          <a:p>
            <a:pPr>
              <a:lnSpc>
                <a:spcPct val="90000"/>
              </a:lnSpc>
              <a:spcBef>
                <a:spcPts val="1000"/>
              </a:spcBef>
              <a:buClr>
                <a:schemeClr val="accent1"/>
              </a:buClr>
            </a:pPr>
            <a:endParaRPr lang="en-US" sz="1400" b="1" i="0">
              <a:solidFill>
                <a:schemeClr val="tx1">
                  <a:lumMod val="75000"/>
                  <a:lumOff val="25000"/>
                </a:schemeClr>
              </a:solidFill>
              <a:effectLst/>
              <a:latin typeface="Arial" panose="020B0604020202020204" pitchFamily="34" charset="0"/>
              <a:cs typeface="Arial" panose="020B0604020202020204" pitchFamily="34" charset="0"/>
            </a:endParaRPr>
          </a:p>
          <a:p>
            <a:pPr>
              <a:buFont typeface="Arial" panose="020B0604020202020204" pitchFamily="34" charset="0"/>
              <a:buChar char="•"/>
            </a:pPr>
            <a:r>
              <a:rPr lang="en-US" sz="1400">
                <a:solidFill>
                  <a:schemeClr val="tx1">
                    <a:lumMod val="75000"/>
                    <a:lumOff val="25000"/>
                  </a:schemeClr>
                </a:solidFill>
                <a:latin typeface="Arial" panose="020B0604020202020204" pitchFamily="34" charset="0"/>
                <a:cs typeface="Arial" panose="020B0604020202020204" pitchFamily="34" charset="0"/>
              </a:rPr>
              <a:t>     NHS values </a:t>
            </a:r>
            <a:r>
              <a:rPr lang="en-US" sz="1400">
                <a:latin typeface="Arial" panose="020B0604020202020204" pitchFamily="34" charset="0"/>
                <a:cs typeface="Arial" panose="020B0604020202020204" pitchFamily="34" charset="0"/>
              </a:rPr>
              <a:t>improving lives, and everyone counts (Health Education England, 2017).</a:t>
            </a:r>
            <a:endParaRPr lang="en-US" sz="1400" i="0">
              <a:solidFill>
                <a:schemeClr val="tx1">
                  <a:lumMod val="75000"/>
                  <a:lumOff val="25000"/>
                </a:schemeClr>
              </a:solidFill>
              <a:effectLst/>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r>
              <a:rPr lang="en-US" sz="1400" i="0">
                <a:effectLst/>
                <a:latin typeface="Arial" panose="020B0604020202020204" pitchFamily="34" charset="0"/>
                <a:cs typeface="Arial" panose="020B0604020202020204" pitchFamily="34" charset="0"/>
              </a:rPr>
              <a:t>The value of suffering</a:t>
            </a:r>
          </a:p>
          <a:p>
            <a:pPr marL="285750" indent="-285750">
              <a:lnSpc>
                <a:spcPct val="90000"/>
              </a:lnSpc>
              <a:spcBef>
                <a:spcPts val="1000"/>
              </a:spcBef>
              <a:buClr>
                <a:schemeClr val="accent1"/>
              </a:buClr>
              <a:buFont typeface="Wingdings 3" charset="2"/>
              <a:buChar char=""/>
            </a:pPr>
            <a:r>
              <a:rPr lang="en-US" sz="1400" i="0">
                <a:effectLst/>
                <a:latin typeface="Arial" panose="020B0604020202020204" pitchFamily="34" charset="0"/>
                <a:cs typeface="Arial" panose="020B0604020202020204" pitchFamily="34" charset="0"/>
              </a:rPr>
              <a:t>Society’s respect for life is destroyed through euthanasia.</a:t>
            </a:r>
            <a:endParaRPr lang="en-US" sz="1400">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r>
              <a:rPr lang="en-US" sz="1400" i="0">
                <a:effectLst/>
                <a:latin typeface="Arial" panose="020B0604020202020204" pitchFamily="34" charset="0"/>
                <a:cs typeface="Arial" panose="020B0604020202020204" pitchFamily="34" charset="0"/>
              </a:rPr>
              <a:t>Accepting euthanasia reflects the understanding that individual lives—those of the sick and disabled—are less valuable than others.</a:t>
            </a:r>
          </a:p>
          <a:p>
            <a:pPr marL="285750" indent="-285750">
              <a:lnSpc>
                <a:spcPct val="90000"/>
              </a:lnSpc>
              <a:spcBef>
                <a:spcPts val="1000"/>
              </a:spcBef>
              <a:buClr>
                <a:schemeClr val="accent1"/>
              </a:buClr>
              <a:buFont typeface="Wingdings 3" charset="2"/>
              <a:buChar char=""/>
            </a:pPr>
            <a:r>
              <a:rPr lang="en-US" sz="1400" i="0">
                <a:effectLst/>
                <a:latin typeface="Arial" panose="020B0604020202020204" pitchFamily="34" charset="0"/>
                <a:cs typeface="Arial" panose="020B0604020202020204" pitchFamily="34" charset="0"/>
              </a:rPr>
              <a:t>Other people's rights, not simply the patient's, are impacted by euthanasia.</a:t>
            </a:r>
            <a:endParaRPr lang="en-US" sz="1400">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r>
              <a:rPr lang="en-US" sz="1400" i="0">
                <a:effectLst/>
                <a:latin typeface="Arial" panose="020B0604020202020204" pitchFamily="34" charset="0"/>
                <a:cs typeface="Arial" panose="020B0604020202020204" pitchFamily="34" charset="0"/>
              </a:rPr>
              <a:t>Euthanasia contradicts the desire to offer effective pain management and quality care for the terminally ill.</a:t>
            </a:r>
          </a:p>
          <a:p>
            <a:pPr marL="285750" indent="-285750">
              <a:lnSpc>
                <a:spcPct val="90000"/>
              </a:lnSpc>
              <a:spcBef>
                <a:spcPts val="1000"/>
              </a:spcBef>
              <a:buClr>
                <a:schemeClr val="accent1"/>
              </a:buClr>
              <a:buFont typeface="Wingdings 3" charset="2"/>
              <a:buChar char=""/>
            </a:pPr>
            <a:r>
              <a:rPr lang="en-US" sz="1400" i="0">
                <a:effectLst/>
                <a:latin typeface="Arial" panose="020B0604020202020204" pitchFamily="34" charset="0"/>
                <a:cs typeface="Arial" panose="020B0604020202020204" pitchFamily="34" charset="0"/>
              </a:rPr>
              <a:t>Euthanasia legislation weakens the dedication of medical professionals to preserving lives.</a:t>
            </a:r>
          </a:p>
          <a:p>
            <a:pPr marL="285750" indent="-285750">
              <a:lnSpc>
                <a:spcPct val="90000"/>
              </a:lnSpc>
              <a:spcBef>
                <a:spcPts val="1000"/>
              </a:spcBef>
              <a:buClr>
                <a:schemeClr val="accent1"/>
              </a:buClr>
              <a:buFont typeface="Wingdings 3" charset="2"/>
              <a:buChar char=""/>
            </a:pPr>
            <a:r>
              <a:rPr lang="en-US" sz="1400" i="0">
                <a:effectLst/>
                <a:latin typeface="Arial" panose="020B0604020202020204" pitchFamily="34" charset="0"/>
                <a:cs typeface="Arial" panose="020B0604020202020204" pitchFamily="34" charset="0"/>
              </a:rPr>
              <a:t>Euthanasia legislation will stop the development of novel therapies and cures for terminally sick people  (BBC, 2014).</a:t>
            </a:r>
          </a:p>
          <a:p>
            <a:pPr>
              <a:lnSpc>
                <a:spcPct val="90000"/>
              </a:lnSpc>
              <a:spcBef>
                <a:spcPts val="1000"/>
              </a:spcBef>
              <a:buClr>
                <a:schemeClr val="accent1"/>
              </a:buClr>
            </a:pPr>
            <a:r>
              <a:rPr lang="en-US" sz="1400" i="0">
                <a:effectLst/>
                <a:latin typeface="Arial" panose="020B0604020202020204" pitchFamily="34" charset="0"/>
                <a:cs typeface="Arial" panose="020B0604020202020204" pitchFamily="34" charset="0"/>
              </a:rPr>
              <a:t> Religious arguments</a:t>
            </a:r>
          </a:p>
          <a:p>
            <a:pPr marL="285750" indent="-285750">
              <a:lnSpc>
                <a:spcPct val="90000"/>
              </a:lnSpc>
              <a:spcBef>
                <a:spcPts val="1000"/>
              </a:spcBef>
              <a:buClr>
                <a:schemeClr val="accent1"/>
              </a:buClr>
              <a:buFont typeface="Wingdings 3" charset="2"/>
              <a:buChar char=""/>
            </a:pPr>
            <a:endParaRPr lang="en-US" sz="1400">
              <a:latin typeface="Arial" panose="020B0604020202020204" pitchFamily="34" charset="0"/>
              <a:cs typeface="Arial" panose="020B0604020202020204" pitchFamily="34" charset="0"/>
            </a:endParaRPr>
          </a:p>
          <a:p>
            <a:pPr marL="285750" indent="-285750">
              <a:lnSpc>
                <a:spcPct val="90000"/>
              </a:lnSpc>
              <a:spcBef>
                <a:spcPts val="1000"/>
              </a:spcBef>
              <a:buClr>
                <a:schemeClr val="accent1"/>
              </a:buClr>
              <a:buFont typeface="Wingdings 3" charset="2"/>
              <a:buChar char=""/>
            </a:pPr>
            <a:r>
              <a:rPr lang="en-US" sz="1400" i="0">
                <a:effectLst/>
                <a:latin typeface="Arial" panose="020B0604020202020204" pitchFamily="34" charset="0"/>
                <a:cs typeface="Arial" panose="020B0604020202020204" pitchFamily="34" charset="0"/>
              </a:rPr>
              <a:t>A path of decline that leads to premature deaths and the killing of persons who are deemed undesirable begins with voluntary euthanasia.</a:t>
            </a:r>
          </a:p>
          <a:p>
            <a:pPr>
              <a:lnSpc>
                <a:spcPct val="90000"/>
              </a:lnSpc>
              <a:spcBef>
                <a:spcPts val="1000"/>
              </a:spcBef>
              <a:buClr>
                <a:schemeClr val="accent1"/>
              </a:buClr>
              <a:buFont typeface="Wingdings 3" charset="2"/>
              <a:buChar char=""/>
            </a:pPr>
            <a:endParaRPr lang="en-US" sz="1400" i="0">
              <a:solidFill>
                <a:schemeClr val="tx1">
                  <a:lumMod val="75000"/>
                  <a:lumOff val="25000"/>
                </a:schemeClr>
              </a:solidFill>
              <a:effectLst/>
              <a:latin typeface="Arial" panose="020B0604020202020204" pitchFamily="34" charset="0"/>
              <a:cs typeface="Arial" panose="020B0604020202020204" pitchFamily="34" charset="0"/>
            </a:endParaRPr>
          </a:p>
          <a:p>
            <a:pPr>
              <a:lnSpc>
                <a:spcPct val="90000"/>
              </a:lnSpc>
              <a:spcBef>
                <a:spcPts val="1000"/>
              </a:spcBef>
              <a:buClr>
                <a:schemeClr val="accent1"/>
              </a:buClr>
              <a:buFont typeface="Wingdings 3" charset="2"/>
              <a:buChar char=""/>
            </a:pPr>
            <a:endParaRPr lang="en-US" sz="1400">
              <a:solidFill>
                <a:schemeClr val="tx1">
                  <a:lumMod val="75000"/>
                  <a:lumOff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61208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circle, graphics, font, screenshot&#10;&#10;Description automatically generated">
            <a:extLst>
              <a:ext uri="{FF2B5EF4-FFF2-40B4-BE49-F238E27FC236}">
                <a16:creationId xmlns:a16="http://schemas.microsoft.com/office/drawing/2014/main" id="{375F40F0-F893-2825-F14E-24C985DFE41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0764456" y="5821066"/>
            <a:ext cx="759971" cy="759971"/>
          </a:xfrm>
          <a:prstGeom prst="rect">
            <a:avLst/>
          </a:prstGeom>
        </p:spPr>
      </p:pic>
      <p:sp>
        <p:nvSpPr>
          <p:cNvPr id="2" name="Title 1">
            <a:extLst>
              <a:ext uri="{FF2B5EF4-FFF2-40B4-BE49-F238E27FC236}">
                <a16:creationId xmlns:a16="http://schemas.microsoft.com/office/drawing/2014/main" id="{13A13A1F-2A67-AA35-49D5-BE93A6FA3231}"/>
              </a:ext>
            </a:extLst>
          </p:cNvPr>
          <p:cNvSpPr>
            <a:spLocks noGrp="1"/>
          </p:cNvSpPr>
          <p:nvPr>
            <p:ph type="title"/>
          </p:nvPr>
        </p:nvSpPr>
        <p:spPr>
          <a:xfrm>
            <a:off x="3210992" y="65310"/>
            <a:ext cx="8911687" cy="1280890"/>
          </a:xfrm>
        </p:spPr>
        <p:txBody>
          <a:bodyPr>
            <a:normAutofit/>
          </a:bodyPr>
          <a:lstStyle/>
          <a:p>
            <a:r>
              <a:rPr lang="en-US" sz="1800">
                <a:solidFill>
                  <a:srgbClr val="FF0000"/>
                </a:solidFill>
                <a:latin typeface="Arial" panose="020B0604020202020204" pitchFamily="34" charset="0"/>
                <a:cs typeface="Arial" panose="020B0604020202020204" pitchFamily="34" charset="0"/>
              </a:rPr>
              <a:t>             </a:t>
            </a:r>
            <a:r>
              <a:rPr lang="en-US" sz="2000">
                <a:solidFill>
                  <a:schemeClr val="tx1"/>
                </a:solidFill>
                <a:latin typeface="Arial" panose="020B0604020202020204" pitchFamily="34" charset="0"/>
                <a:cs typeface="Arial" panose="020B0604020202020204" pitchFamily="34" charset="0"/>
              </a:rPr>
              <a:t>End of life and palliative care facilities </a:t>
            </a:r>
            <a:endParaRPr lang="en-US" sz="1800">
              <a:solidFill>
                <a:schemeClr val="tx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0C011BF-84E2-3842-060C-0082DE551F05}"/>
              </a:ext>
            </a:extLst>
          </p:cNvPr>
          <p:cNvSpPr txBox="1"/>
          <p:nvPr/>
        </p:nvSpPr>
        <p:spPr>
          <a:xfrm>
            <a:off x="986854" y="1225725"/>
            <a:ext cx="10960926" cy="5632311"/>
          </a:xfrm>
          <a:prstGeom prst="rect">
            <a:avLst/>
          </a:prstGeom>
          <a:noFill/>
        </p:spPr>
        <p:txBody>
          <a:bodyPr wrap="square" rtlCol="0">
            <a:spAutoFit/>
          </a:bodyPr>
          <a:lstStyle/>
          <a:p>
            <a:pPr algn="just"/>
            <a:r>
              <a:rPr lang="en-GB" sz="1600" b="1" i="0">
                <a:solidFill>
                  <a:srgbClr val="212B32"/>
                </a:solidFill>
                <a:effectLst/>
                <a:latin typeface="Arial" panose="020B0604020202020204" pitchFamily="34" charset="0"/>
                <a:cs typeface="Arial" panose="020B0604020202020204" pitchFamily="34" charset="0"/>
              </a:rPr>
              <a:t>                                                         Hospice care</a:t>
            </a:r>
            <a:r>
              <a:rPr lang="en-GB" sz="1600" b="0" i="0">
                <a:solidFill>
                  <a:srgbClr val="4C6272"/>
                </a:solidFill>
                <a:effectLst/>
                <a:latin typeface="Arial" panose="020B0604020202020204" pitchFamily="34" charset="0"/>
                <a:cs typeface="Arial" panose="020B0604020202020204" pitchFamily="34" charset="0"/>
              </a:rPr>
              <a:t>- </a:t>
            </a:r>
            <a:r>
              <a:rPr lang="en-GB" sz="1600" b="1" i="0">
                <a:solidFill>
                  <a:srgbClr val="4C6272"/>
                </a:solidFill>
                <a:effectLst/>
                <a:latin typeface="Arial" panose="020B0604020202020204" pitchFamily="34" charset="0"/>
                <a:cs typeface="Arial" panose="020B0604020202020204" pitchFamily="34" charset="0"/>
              </a:rPr>
              <a:t>End-of-life care and palliative care </a:t>
            </a:r>
            <a:endParaRPr lang="en-GB" sz="1600" b="1">
              <a:solidFill>
                <a:srgbClr val="4C6272"/>
              </a:solidFill>
              <a:latin typeface="Arial" panose="020B0604020202020204" pitchFamily="34" charset="0"/>
              <a:cs typeface="Arial" panose="020B0604020202020204" pitchFamily="34" charset="0"/>
            </a:endParaRPr>
          </a:p>
          <a:p>
            <a:pPr algn="just"/>
            <a:endParaRPr lang="en-GB" sz="2000" b="1" i="0">
              <a:solidFill>
                <a:srgbClr val="4C6272"/>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solidFill>
                  <a:srgbClr val="4C6272"/>
                </a:solidFill>
                <a:latin typeface="Arial" panose="020B0604020202020204" pitchFamily="34" charset="0"/>
                <a:cs typeface="Arial" panose="020B0604020202020204" pitchFamily="34" charset="0"/>
              </a:rPr>
              <a:t>Patients with terminal illnesses and a life expectancy of six months or fewer often receive hospice care</a:t>
            </a:r>
            <a:r>
              <a:rPr lang="en-GB" b="0" i="0">
                <a:solidFill>
                  <a:srgbClr val="2C3E50"/>
                </a:solidFill>
                <a:effectLst/>
                <a:latin typeface="Arial" panose="020B0604020202020204" pitchFamily="34" charset="0"/>
                <a:cs typeface="Arial" panose="020B0604020202020204" pitchFamily="34" charset="0"/>
              </a:rPr>
              <a:t> (NHS Choices, 2019).</a:t>
            </a:r>
          </a:p>
          <a:p>
            <a:endParaRPr lang="en-GB">
              <a:solidFill>
                <a:srgbClr val="4C6272"/>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solidFill>
                  <a:srgbClr val="4C6272"/>
                </a:solidFill>
                <a:latin typeface="Arial" panose="020B0604020202020204" pitchFamily="34" charset="0"/>
                <a:cs typeface="Arial" panose="020B0604020202020204" pitchFamily="34" charset="0"/>
              </a:rPr>
              <a:t>Although it can be provided in specialised hospice facilities, hospice care is frequently given to patients in their homes, nursing homes, or assisted living facilities</a:t>
            </a:r>
            <a:r>
              <a:rPr lang="en-GB" b="0" i="0">
                <a:solidFill>
                  <a:srgbClr val="2C3E50"/>
                </a:solidFill>
                <a:effectLst/>
                <a:latin typeface="Arial" panose="020B0604020202020204" pitchFamily="34" charset="0"/>
                <a:cs typeface="Arial" panose="020B0604020202020204" pitchFamily="34" charset="0"/>
              </a:rPr>
              <a:t>  (NHS Choices, 2019).</a:t>
            </a:r>
          </a:p>
          <a:p>
            <a:pPr marL="285750" indent="-285750">
              <a:buFont typeface="Arial" panose="020B0604020202020204" pitchFamily="34" charset="0"/>
              <a:buChar char="•"/>
            </a:pPr>
            <a:endParaRPr lang="en-GB">
              <a:solidFill>
                <a:srgbClr val="4C6272"/>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solidFill>
                  <a:srgbClr val="4C6272"/>
                </a:solidFill>
                <a:latin typeface="Arial" panose="020B0604020202020204" pitchFamily="34" charset="0"/>
                <a:cs typeface="Arial" panose="020B0604020202020204" pitchFamily="34" charset="0"/>
              </a:rPr>
              <a:t>Hospice care focuses on pain control relief and spiritual and emotional support for the patient's family</a:t>
            </a:r>
            <a:r>
              <a:rPr lang="en-GB" b="0" i="0">
                <a:solidFill>
                  <a:srgbClr val="2C3E50"/>
                </a:solidFill>
                <a:effectLst/>
                <a:latin typeface="Arial" panose="020B0604020202020204" pitchFamily="34" charset="0"/>
                <a:cs typeface="Arial" panose="020B0604020202020204" pitchFamily="34" charset="0"/>
              </a:rPr>
              <a:t> (NHS Choices, 2019).</a:t>
            </a:r>
            <a:endParaRPr lang="en-GB">
              <a:solidFill>
                <a:srgbClr val="4C6272"/>
              </a:solidFill>
              <a:latin typeface="Arial" panose="020B0604020202020204" pitchFamily="34" charset="0"/>
              <a:cs typeface="Arial" panose="020B0604020202020204" pitchFamily="34" charset="0"/>
            </a:endParaRPr>
          </a:p>
          <a:p>
            <a:endParaRPr lang="en-GB">
              <a:solidFill>
                <a:srgbClr val="4C6272"/>
              </a:solidFill>
              <a:latin typeface="Arial" panose="020B0604020202020204" pitchFamily="34" charset="0"/>
              <a:cs typeface="Arial" panose="020B0604020202020204" pitchFamily="34" charset="0"/>
            </a:endParaRPr>
          </a:p>
          <a:p>
            <a:endParaRPr lang="en-GB">
              <a:solidFill>
                <a:srgbClr val="4C6272"/>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solidFill>
                  <a:srgbClr val="4C6272"/>
                </a:solidFill>
                <a:latin typeface="Arial" panose="020B0604020202020204" pitchFamily="34" charset="0"/>
                <a:cs typeface="Arial" panose="020B0604020202020204" pitchFamily="34" charset="0"/>
              </a:rPr>
              <a:t>Palliative care can significantly improve your quality of life and the quality of life of those who care for you if you have been diagnosed with a serious, chronic illness or a life-threatening condition (Kam, 2011).</a:t>
            </a:r>
          </a:p>
          <a:p>
            <a:pPr marL="285750" indent="-285750">
              <a:buFont typeface="Arial" panose="020B0604020202020204" pitchFamily="34" charset="0"/>
              <a:buChar char="•"/>
            </a:pPr>
            <a:endParaRPr lang="en-GB">
              <a:solidFill>
                <a:srgbClr val="4C6272"/>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a:solidFill>
                  <a:srgbClr val="4C6272"/>
                </a:solidFill>
                <a:latin typeface="Arial" panose="020B0604020202020204" pitchFamily="34" charset="0"/>
                <a:cs typeface="Arial" panose="020B0604020202020204" pitchFamily="34" charset="0"/>
              </a:rPr>
              <a:t>The awareness of the human aspect of the illness is one of the benefits of palliative care (Kam, 2011).</a:t>
            </a:r>
          </a:p>
          <a:p>
            <a:endParaRPr lang="en-GB" b="1" i="0">
              <a:solidFill>
                <a:srgbClr val="4C6272"/>
              </a:solidFill>
              <a:effectLst/>
              <a:latin typeface="Frutiger W01"/>
            </a:endParaRPr>
          </a:p>
          <a:p>
            <a:endParaRPr lang="en-GB" b="1" i="0">
              <a:solidFill>
                <a:srgbClr val="212B32"/>
              </a:solidFill>
              <a:effectLst/>
              <a:latin typeface="Frutiger W01"/>
            </a:endParaRPr>
          </a:p>
          <a:p>
            <a:endParaRPr lang="en-US"/>
          </a:p>
        </p:txBody>
      </p:sp>
    </p:spTree>
    <p:extLst>
      <p:ext uri="{BB962C8B-B14F-4D97-AF65-F5344CB8AC3E}">
        <p14:creationId xmlns:p14="http://schemas.microsoft.com/office/powerpoint/2010/main" val="17205847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F5CFF-E861-63C4-CEBF-A9A9C0659971}"/>
              </a:ext>
            </a:extLst>
          </p:cNvPr>
          <p:cNvSpPr>
            <a:spLocks noGrp="1"/>
          </p:cNvSpPr>
          <p:nvPr>
            <p:ph type="title"/>
          </p:nvPr>
        </p:nvSpPr>
        <p:spPr>
          <a:xfrm>
            <a:off x="2589212" y="405724"/>
            <a:ext cx="9417258" cy="1280890"/>
          </a:xfrm>
        </p:spPr>
        <p:txBody>
          <a:bodyPr>
            <a:normAutofit/>
          </a:bodyPr>
          <a:lstStyle/>
          <a:p>
            <a:r>
              <a:rPr lang="en-US" sz="2400">
                <a:latin typeface="Arial" panose="020B0604020202020204" pitchFamily="34" charset="0"/>
                <a:cs typeface="Arial" panose="020B0604020202020204" pitchFamily="34" charset="0"/>
              </a:rPr>
              <a:t>The gap between the need and availability of end-of-life care </a:t>
            </a:r>
          </a:p>
        </p:txBody>
      </p:sp>
      <p:sp>
        <p:nvSpPr>
          <p:cNvPr id="4" name="TextBox 3">
            <a:extLst>
              <a:ext uri="{FF2B5EF4-FFF2-40B4-BE49-F238E27FC236}">
                <a16:creationId xmlns:a16="http://schemas.microsoft.com/office/drawing/2014/main" id="{73309AB8-893A-B233-4D11-6EBE75AE3DD7}"/>
              </a:ext>
            </a:extLst>
          </p:cNvPr>
          <p:cNvSpPr txBox="1"/>
          <p:nvPr/>
        </p:nvSpPr>
        <p:spPr>
          <a:xfrm>
            <a:off x="1302327" y="1490008"/>
            <a:ext cx="10529455" cy="4370427"/>
          </a:xfrm>
          <a:prstGeom prst="rect">
            <a:avLst/>
          </a:prstGeom>
          <a:noFill/>
        </p:spPr>
        <p:txBody>
          <a:bodyPr wrap="square" rtlCol="0">
            <a:spAutoFit/>
          </a:bodyPr>
          <a:lstStyle/>
          <a:p>
            <a:pPr marL="342900" indent="-342900">
              <a:buFont typeface="Arial" panose="020B0604020202020204" pitchFamily="34" charset="0"/>
              <a:buChar char="•"/>
            </a:pPr>
            <a:r>
              <a:rPr lang="en-US" sz="2000">
                <a:latin typeface="Arial" panose="020B0604020202020204" pitchFamily="34" charset="0"/>
                <a:cs typeface="Arial" panose="020B0604020202020204" pitchFamily="34" charset="0"/>
              </a:rPr>
              <a:t> Financial limitations, a lack of end-of-life care infrastructure, and a shortage of terminally ill specialists</a:t>
            </a:r>
          </a:p>
          <a:p>
            <a:pPr marL="342900" indent="-342900">
              <a:buFont typeface="Arial" panose="020B0604020202020204" pitchFamily="34" charset="0"/>
              <a:buChar char="•"/>
            </a:pPr>
            <a:r>
              <a:rPr lang="en-US" sz="2000">
                <a:latin typeface="Arial" panose="020B0604020202020204" pitchFamily="34" charset="0"/>
                <a:cs typeface="Arial" panose="020B0604020202020204" pitchFamily="34" charset="0"/>
              </a:rPr>
              <a:t> Lack of high-quality care</a:t>
            </a:r>
          </a:p>
          <a:p>
            <a:pPr marL="342900" indent="-342900">
              <a:buFont typeface="Arial" panose="020B0604020202020204" pitchFamily="34" charset="0"/>
              <a:buChar char="•"/>
            </a:pPr>
            <a:r>
              <a:rPr lang="en-US" sz="2000">
                <a:latin typeface="Arial" panose="020B0604020202020204" pitchFamily="34" charset="0"/>
                <a:cs typeface="Arial" panose="020B0604020202020204" pitchFamily="34" charset="0"/>
              </a:rPr>
              <a:t>Doctors need more training and support to improve the quality of end-of-life care they can provide.</a:t>
            </a:r>
          </a:p>
          <a:p>
            <a:pPr marL="342900" indent="-342900">
              <a:buFont typeface="Arial" panose="020B0604020202020204" pitchFamily="34" charset="0"/>
              <a:buChar char="•"/>
            </a:pPr>
            <a:r>
              <a:rPr lang="en-GB" sz="2000">
                <a:latin typeface="Arial" panose="020B0604020202020204" pitchFamily="34" charset="0"/>
                <a:cs typeface="Arial" panose="020B0604020202020204" pitchFamily="34" charset="0"/>
              </a:rPr>
              <a:t>Hospice staff often have difficulty recognising the point at which a transition to a palliative care approach may be appropriate. </a:t>
            </a:r>
          </a:p>
          <a:p>
            <a:pPr marL="342900" indent="-342900">
              <a:buFont typeface="Arial" panose="020B0604020202020204" pitchFamily="34" charset="0"/>
              <a:buChar char="•"/>
            </a:pPr>
            <a:r>
              <a:rPr lang="en-US" sz="2000">
                <a:latin typeface="Arial" panose="020B0604020202020204" pitchFamily="34" charset="0"/>
                <a:cs typeface="Arial" panose="020B0604020202020204" pitchFamily="34" charset="0"/>
              </a:rPr>
              <a:t>The well-being of families</a:t>
            </a:r>
          </a:p>
          <a:p>
            <a:pPr marL="342900" indent="-342900">
              <a:buFont typeface="Arial" panose="020B0604020202020204" pitchFamily="34" charset="0"/>
              <a:buChar char="•"/>
            </a:pPr>
            <a:r>
              <a:rPr lang="en-US" sz="2000">
                <a:latin typeface="Arial" panose="020B0604020202020204" pitchFamily="34" charset="0"/>
                <a:cs typeface="Arial" panose="020B0604020202020204" pitchFamily="34" charset="0"/>
              </a:rPr>
              <a:t>The availability and use of end-of-life care can be influenced by cultural attitudes, beliefs, and social norms surrounding death and dying.</a:t>
            </a:r>
          </a:p>
          <a:p>
            <a:pPr marL="342900" indent="-342900">
              <a:buFont typeface="Arial" panose="020B0604020202020204" pitchFamily="34" charset="0"/>
              <a:buChar char="•"/>
            </a:pPr>
            <a:endParaRPr lang="en-US" sz="200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sz="2000">
                <a:latin typeface="Arial" panose="020B0604020202020204" pitchFamily="34" charset="0"/>
                <a:cs typeface="Arial" panose="020B0604020202020204" pitchFamily="34" charset="0"/>
              </a:rPr>
              <a:t>(End of Life Care Fifth Report of Session 2014-15 Report, together with formal minutes relating to the report, 2015)</a:t>
            </a:r>
          </a:p>
          <a:p>
            <a:endParaRPr 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16410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4750C-B45A-9A98-7E6B-DF8C412F6A96}"/>
              </a:ext>
            </a:extLst>
          </p:cNvPr>
          <p:cNvSpPr>
            <a:spLocks noGrp="1"/>
          </p:cNvSpPr>
          <p:nvPr>
            <p:ph type="title"/>
          </p:nvPr>
        </p:nvSpPr>
        <p:spPr>
          <a:xfrm>
            <a:off x="3144718" y="85455"/>
            <a:ext cx="2789412" cy="479477"/>
          </a:xfrm>
        </p:spPr>
        <p:txBody>
          <a:bodyPr>
            <a:normAutofit fontScale="90000"/>
          </a:bodyPr>
          <a:lstStyle/>
          <a:p>
            <a:r>
              <a:rPr lang="en-US"/>
              <a:t>Legislation </a:t>
            </a:r>
          </a:p>
        </p:txBody>
      </p:sp>
      <p:sp>
        <p:nvSpPr>
          <p:cNvPr id="3" name="TextBox 2">
            <a:extLst>
              <a:ext uri="{FF2B5EF4-FFF2-40B4-BE49-F238E27FC236}">
                <a16:creationId xmlns:a16="http://schemas.microsoft.com/office/drawing/2014/main" id="{6FB267D2-8500-7B60-9F87-F537607D4A9B}"/>
              </a:ext>
            </a:extLst>
          </p:cNvPr>
          <p:cNvSpPr txBox="1"/>
          <p:nvPr/>
        </p:nvSpPr>
        <p:spPr>
          <a:xfrm>
            <a:off x="604345" y="696309"/>
            <a:ext cx="10983310"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The law</a:t>
            </a:r>
            <a:endParaRPr lang="en-US" b="1"/>
          </a:p>
          <a:p>
            <a:r>
              <a:rPr lang="en-GB" b="1" dirty="0">
                <a:ea typeface="+mn-lt"/>
                <a:cs typeface="+mn-lt"/>
              </a:rPr>
              <a:t>Both euthanasia and assisted suicide are illegal under English law.</a:t>
            </a:r>
            <a:endParaRPr lang="en-GB" b="1" dirty="0"/>
          </a:p>
          <a:p>
            <a:r>
              <a:rPr lang="en-GB" dirty="0"/>
              <a:t>Assisted suicide</a:t>
            </a:r>
          </a:p>
          <a:p>
            <a:r>
              <a:rPr lang="en-GB" dirty="0">
                <a:ea typeface="+mn-lt"/>
                <a:cs typeface="+mn-lt"/>
              </a:rPr>
              <a:t>Assisted suicide is illegal under the terms of the Suicide Act (1961) and is punishable by up to 14 years' imprisonment. Trying to kill yourself is not a criminal act.</a:t>
            </a:r>
            <a:endParaRPr lang="en-GB" dirty="0"/>
          </a:p>
          <a:p>
            <a:r>
              <a:rPr lang="en-GB" dirty="0"/>
              <a:t>Euthanasia</a:t>
            </a:r>
          </a:p>
          <a:p>
            <a:r>
              <a:rPr lang="en-GB" dirty="0">
                <a:ea typeface="+mn-lt"/>
                <a:cs typeface="+mn-lt"/>
              </a:rPr>
              <a:t>Depending on the circumstances, euthanasia is regarded as either manslaughter or murder. The maximum penalty is life imprisonment.</a:t>
            </a:r>
            <a:endParaRPr lang="en-GB"/>
          </a:p>
          <a:p>
            <a:r>
              <a:rPr lang="en-GB" dirty="0"/>
              <a:t>Types of euthanasia</a:t>
            </a:r>
          </a:p>
          <a:p>
            <a:r>
              <a:rPr lang="en-GB" dirty="0">
                <a:ea typeface="+mn-lt"/>
                <a:cs typeface="+mn-lt"/>
              </a:rPr>
              <a:t>Euthanasia can be classified as:</a:t>
            </a:r>
            <a:endParaRPr lang="en-GB" dirty="0"/>
          </a:p>
          <a:p>
            <a:endParaRPr lang="en-GB" dirty="0">
              <a:ea typeface="+mn-lt"/>
              <a:cs typeface="+mn-lt"/>
            </a:endParaRPr>
          </a:p>
          <a:p>
            <a:pPr marL="285750" indent="-285750">
              <a:buFont typeface="Arial"/>
              <a:buChar char="•"/>
            </a:pPr>
            <a:r>
              <a:rPr lang="en-GB" b="1" dirty="0">
                <a:ea typeface="+mn-lt"/>
                <a:cs typeface="+mn-lt"/>
              </a:rPr>
              <a:t>voluntary euthanasia</a:t>
            </a:r>
            <a:r>
              <a:rPr lang="en-GB" dirty="0">
                <a:ea typeface="+mn-lt"/>
                <a:cs typeface="+mn-lt"/>
              </a:rPr>
              <a:t> – where a person makes a conscious decision to die and asks for help to do so</a:t>
            </a:r>
            <a:endParaRPr lang="en-GB" dirty="0"/>
          </a:p>
          <a:p>
            <a:pPr marL="285750" indent="-285750">
              <a:buFont typeface="Arial"/>
              <a:buChar char="•"/>
            </a:pPr>
            <a:endParaRPr lang="en-GB" dirty="0">
              <a:ea typeface="+mn-lt"/>
              <a:cs typeface="+mn-lt"/>
            </a:endParaRPr>
          </a:p>
          <a:p>
            <a:pPr marL="285750" indent="-285750">
              <a:buFont typeface="Arial"/>
              <a:buChar char="•"/>
            </a:pPr>
            <a:r>
              <a:rPr lang="en-GB" b="1" dirty="0">
                <a:ea typeface="+mn-lt"/>
                <a:cs typeface="+mn-lt"/>
              </a:rPr>
              <a:t>non-voluntary euthanasia</a:t>
            </a:r>
            <a:r>
              <a:rPr lang="en-GB" dirty="0">
                <a:ea typeface="+mn-lt"/>
                <a:cs typeface="+mn-lt"/>
              </a:rPr>
              <a:t> – where a person is unable to give their consent (for example, because they're in a </a:t>
            </a:r>
            <a:r>
              <a:rPr lang="en-GB" dirty="0">
                <a:solidFill>
                  <a:srgbClr val="330072"/>
                </a:solidFill>
                <a:ea typeface="+mn-lt"/>
                <a:cs typeface="+mn-lt"/>
                <a:hlinkClick r:id="rId2"/>
              </a:rPr>
              <a:t>coma</a:t>
            </a:r>
            <a:r>
              <a:rPr lang="en-GB" dirty="0">
                <a:ea typeface="+mn-lt"/>
                <a:cs typeface="+mn-lt"/>
              </a:rPr>
              <a:t>) and another person takes the decision on their behalf, perhaps because the ill person previously expressed a wish for their life to be ended in such circumstances.(</a:t>
            </a:r>
            <a:r>
              <a:rPr lang="en-GB" i="1" dirty="0">
                <a:ea typeface="+mn-lt"/>
                <a:cs typeface="+mn-lt"/>
              </a:rPr>
              <a:t>NHS choices</a:t>
            </a:r>
            <a:r>
              <a:rPr lang="en-GB" dirty="0">
                <a:ea typeface="+mn-lt"/>
                <a:cs typeface="+mn-lt"/>
              </a:rPr>
              <a:t> 2020)</a:t>
            </a:r>
            <a:endParaRPr lang="en-GB" dirty="0"/>
          </a:p>
          <a:p>
            <a:br>
              <a:rPr lang="en-US" dirty="0"/>
            </a:br>
            <a:endParaRPr lang="en-US" dirty="0"/>
          </a:p>
        </p:txBody>
      </p:sp>
    </p:spTree>
    <p:extLst>
      <p:ext uri="{BB962C8B-B14F-4D97-AF65-F5344CB8AC3E}">
        <p14:creationId xmlns:p14="http://schemas.microsoft.com/office/powerpoint/2010/main" val="83405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0D228-A9C9-D41E-305E-317292AC81BD}"/>
              </a:ext>
            </a:extLst>
          </p:cNvPr>
          <p:cNvSpPr>
            <a:spLocks noGrp="1"/>
          </p:cNvSpPr>
          <p:nvPr>
            <p:ph type="title"/>
          </p:nvPr>
        </p:nvSpPr>
        <p:spPr>
          <a:xfrm>
            <a:off x="1471507" y="1511757"/>
            <a:ext cx="9119450" cy="5919586"/>
          </a:xfrm>
        </p:spPr>
        <p:txBody>
          <a:bodyPr>
            <a:normAutofit fontScale="90000"/>
          </a:bodyPr>
          <a:lstStyle/>
          <a:p>
            <a:r>
              <a:rPr lang="en-GB" sz="1100" b="0" i="1" u="none" strike="noStrike" dirty="0">
                <a:solidFill>
                  <a:schemeClr val="tx1"/>
                </a:solidFill>
                <a:effectLst/>
                <a:latin typeface="Arial"/>
                <a:cs typeface="Arial"/>
              </a:rPr>
              <a:t>Stock. adobe (2023)</a:t>
            </a:r>
            <a:r>
              <a:rPr lang="en-GB" sz="1100" i="1" dirty="0">
                <a:solidFill>
                  <a:schemeClr val="tx1"/>
                </a:solidFill>
                <a:latin typeface="Arial"/>
                <a:cs typeface="Arial"/>
              </a:rPr>
              <a:t> </a:t>
            </a:r>
            <a:r>
              <a:rPr lang="en-GB" sz="1100" b="0" i="1" u="none" strike="noStrike" dirty="0">
                <a:solidFill>
                  <a:schemeClr val="tx1"/>
                </a:solidFill>
                <a:effectLst/>
                <a:latin typeface="Arial"/>
                <a:cs typeface="Arial"/>
              </a:rPr>
              <a:t>Euthanasia</a:t>
            </a:r>
            <a:r>
              <a:rPr lang="en-GB" sz="1100" dirty="0">
                <a:solidFill>
                  <a:schemeClr val="tx1"/>
                </a:solidFill>
                <a:latin typeface="Arial"/>
                <a:cs typeface="Arial"/>
              </a:rPr>
              <a:t>,</a:t>
            </a:r>
            <a:r>
              <a:rPr lang="en-GB" sz="1100" b="0" i="0" u="none" strike="noStrike" dirty="0">
                <a:solidFill>
                  <a:schemeClr val="tx1"/>
                </a:solidFill>
                <a:effectLst/>
                <a:latin typeface="Arial"/>
                <a:cs typeface="Arial"/>
              </a:rPr>
              <a:t> Available at: https://stock.adobe.com/uk/search?k=euthanasia&amp;asset_id=400233858 (Accessed: 05 June 2023). </a:t>
            </a:r>
            <a:br>
              <a:rPr lang="en-GB" sz="1100" b="0" i="0" u="none" strike="noStrike" dirty="0">
                <a:effectLst/>
                <a:latin typeface="Arial" panose="020B0604020202020204" pitchFamily="34" charset="0"/>
                <a:cs typeface="Arial" panose="020B0604020202020204" pitchFamily="34" charset="0"/>
              </a:rPr>
            </a:br>
            <a:r>
              <a:rPr lang="en-GB" sz="1100" b="0" i="0" u="none" strike="noStrike" dirty="0">
                <a:solidFill>
                  <a:schemeClr val="tx1"/>
                </a:solidFill>
                <a:effectLst/>
                <a:latin typeface="Arial"/>
                <a:cs typeface="Arial"/>
              </a:rPr>
              <a:t>Duperrin.com.(2023) </a:t>
            </a:r>
            <a:r>
              <a:rPr lang="en-GB" sz="1100" b="0" i="1" u="none" strike="noStrike" dirty="0">
                <a:solidFill>
                  <a:schemeClr val="tx1"/>
                </a:solidFill>
                <a:effectLst/>
                <a:latin typeface="Arial"/>
                <a:cs typeface="Arial"/>
              </a:rPr>
              <a:t>Definition</a:t>
            </a:r>
            <a:r>
              <a:rPr lang="en-GB" sz="1100" b="0" i="0" u="none" strike="noStrike" dirty="0">
                <a:solidFill>
                  <a:schemeClr val="tx1"/>
                </a:solidFill>
                <a:effectLst/>
                <a:latin typeface="Arial"/>
                <a:cs typeface="Arial"/>
              </a:rPr>
              <a:t> .Available at: https://www.duperrin.com/english/wp-content/uploads/2020/07/definition-scaled.jpg /(Accessed 6 June. 2023)</a:t>
            </a:r>
            <a:br>
              <a:rPr lang="en-GB" sz="1100" b="0" i="0" u="none" strike="noStrike" dirty="0">
                <a:effectLst/>
                <a:latin typeface="Arial" panose="020B0604020202020204" pitchFamily="34" charset="0"/>
                <a:cs typeface="Arial" panose="020B0604020202020204" pitchFamily="34" charset="0"/>
              </a:rPr>
            </a:br>
            <a:r>
              <a:rPr lang="en-GB" sz="1100" b="0" i="1" u="none" strike="noStrike" dirty="0">
                <a:solidFill>
                  <a:schemeClr val="tx1"/>
                </a:solidFill>
                <a:effectLst/>
                <a:latin typeface="Arial"/>
                <a:cs typeface="Arial"/>
              </a:rPr>
              <a:t>Stock. adobe (2023)</a:t>
            </a:r>
            <a:r>
              <a:rPr lang="en-GB" sz="1100" i="1" dirty="0">
                <a:solidFill>
                  <a:schemeClr val="tx1"/>
                </a:solidFill>
                <a:latin typeface="Arial"/>
                <a:cs typeface="Arial"/>
              </a:rPr>
              <a:t> References</a:t>
            </a:r>
            <a:r>
              <a:rPr lang="en-GB" sz="1100" dirty="0">
                <a:solidFill>
                  <a:schemeClr val="tx1"/>
                </a:solidFill>
                <a:latin typeface="Arial"/>
                <a:cs typeface="Arial"/>
              </a:rPr>
              <a:t>,</a:t>
            </a:r>
            <a:r>
              <a:rPr lang="en-GB" sz="1100" b="0" i="0" u="none" strike="noStrike" dirty="0">
                <a:solidFill>
                  <a:schemeClr val="tx1"/>
                </a:solidFill>
                <a:effectLst/>
                <a:latin typeface="Arial"/>
                <a:cs typeface="Arial"/>
              </a:rPr>
              <a:t> Available at: https://stock.adobe.com/uk/search?k=euthanasia&amp;asset_id=400233858 (Accessed: 05 June 2023). </a:t>
            </a:r>
            <a:br>
              <a:rPr lang="en-GB" sz="1100" b="0" i="0" u="none" strike="noStrike" dirty="0">
                <a:effectLst/>
                <a:latin typeface="Arial" panose="020B0604020202020204" pitchFamily="34" charset="0"/>
                <a:cs typeface="Arial" panose="020B0604020202020204" pitchFamily="34" charset="0"/>
              </a:rPr>
            </a:br>
            <a:r>
              <a:rPr lang="en-GB" sz="1100" b="0" i="0" u="none" strike="noStrike" dirty="0">
                <a:solidFill>
                  <a:schemeClr val="tx1"/>
                </a:solidFill>
                <a:effectLst/>
                <a:latin typeface="Arial"/>
                <a:cs typeface="Arial"/>
              </a:rPr>
              <a:t>NHS (2020). Euthanasia and Assisted </a:t>
            </a:r>
            <a:r>
              <a:rPr lang="en-GB" sz="1100" b="0" i="0" u="none" strike="noStrike" dirty="0" err="1">
                <a:solidFill>
                  <a:schemeClr val="tx1"/>
                </a:solidFill>
                <a:effectLst/>
                <a:latin typeface="Arial"/>
                <a:cs typeface="Arial"/>
              </a:rPr>
              <a:t>Suicide.NHS</a:t>
            </a:r>
            <a:r>
              <a:rPr lang="en-GB" sz="1100" b="0" i="0" u="none" strike="noStrike" dirty="0">
                <a:solidFill>
                  <a:schemeClr val="tx1"/>
                </a:solidFill>
                <a:effectLst/>
                <a:latin typeface="Arial"/>
                <a:cs typeface="Arial"/>
              </a:rPr>
              <a:t>. Available at: </a:t>
            </a:r>
            <a:r>
              <a:rPr lang="en-GB" sz="1100" b="0" i="0" u="none" strike="noStrike" dirty="0">
                <a:solidFill>
                  <a:schemeClr val="tx1"/>
                </a:solidFill>
                <a:effectLst/>
                <a:latin typeface="Arial"/>
                <a:cs typeface="Arial"/>
                <a:hlinkClick r:id="rId2">
                  <a:extLst>
                    <a:ext uri="{A12FA001-AC4F-418D-AE19-62706E023703}">
                      <ahyp:hlinkClr xmlns:ahyp="http://schemas.microsoft.com/office/drawing/2018/hyperlinkcolor" val="tx"/>
                    </a:ext>
                  </a:extLst>
                </a:hlinkClick>
              </a:rPr>
              <a:t>https://www.nhs.uk/conditions/euthanasia-and-assisted-suicide/</a:t>
            </a:r>
            <a:r>
              <a:rPr lang="en-GB" sz="1100" b="0" i="0" u="none" strike="noStrike" dirty="0">
                <a:solidFill>
                  <a:schemeClr val="tx1"/>
                </a:solidFill>
                <a:effectLst/>
                <a:latin typeface="Arial"/>
                <a:cs typeface="Arial"/>
              </a:rPr>
              <a:t> (Accessed :6 June 2023)</a:t>
            </a:r>
            <a:br>
              <a:rPr lang="en-GB" sz="1100" b="0" i="0" u="none" strike="noStrike" dirty="0">
                <a:effectLst/>
                <a:latin typeface="Arial" panose="020B0604020202020204" pitchFamily="34" charset="0"/>
                <a:cs typeface="Arial" panose="020B0604020202020204" pitchFamily="34" charset="0"/>
              </a:rPr>
            </a:br>
            <a:r>
              <a:rPr lang="en-GB" sz="1100" b="0" i="0" u="none" strike="noStrike" dirty="0">
                <a:solidFill>
                  <a:schemeClr val="tx1"/>
                </a:solidFill>
                <a:effectLst/>
                <a:latin typeface="Arial"/>
                <a:cs typeface="Arial"/>
              </a:rPr>
              <a:t>NHS (2020)a . Euthanasia and Assisted Suicide. Available at: </a:t>
            </a:r>
            <a:r>
              <a:rPr lang="en-GB" sz="1100" b="0" i="0" u="none" strike="noStrike" dirty="0">
                <a:solidFill>
                  <a:schemeClr val="tx1"/>
                </a:solidFill>
                <a:effectLst/>
                <a:latin typeface="Arial"/>
                <a:cs typeface="Arial"/>
                <a:hlinkClick r:id="rId2">
                  <a:extLst>
                    <a:ext uri="{A12FA001-AC4F-418D-AE19-62706E023703}">
                      <ahyp:hlinkClr xmlns:ahyp="http://schemas.microsoft.com/office/drawing/2018/hyperlinkcolor" val="tx"/>
                    </a:ext>
                  </a:extLst>
                </a:hlinkClick>
              </a:rPr>
              <a:t>https://www.nhs.uk/conditions/euthanasia-and-assisted-suicide/</a:t>
            </a:r>
            <a:r>
              <a:rPr lang="en-GB" sz="1100" b="0" i="0" u="none" strike="noStrike" dirty="0">
                <a:solidFill>
                  <a:schemeClr val="tx1"/>
                </a:solidFill>
                <a:effectLst/>
                <a:latin typeface="Arial"/>
                <a:cs typeface="Arial"/>
              </a:rPr>
              <a:t> (Accessed :6 June 2023)</a:t>
            </a:r>
            <a:br>
              <a:rPr lang="en-GB" sz="1100" b="0" i="0" u="none" strike="noStrike" dirty="0">
                <a:effectLst/>
                <a:latin typeface="Arial" panose="020B0604020202020204" pitchFamily="34" charset="0"/>
                <a:cs typeface="Arial" panose="020B0604020202020204" pitchFamily="34" charset="0"/>
              </a:rPr>
            </a:br>
            <a:r>
              <a:rPr lang="en-GB" sz="1100" b="0" i="0" u="none" strike="noStrike" dirty="0" err="1">
                <a:solidFill>
                  <a:schemeClr val="tx1"/>
                </a:solidFill>
                <a:effectLst/>
                <a:latin typeface="Arial"/>
                <a:cs typeface="Arial"/>
              </a:rPr>
              <a:t>Riisfeldt</a:t>
            </a:r>
            <a:r>
              <a:rPr lang="en-GB" sz="1100" b="0" i="0" u="none" strike="noStrike" dirty="0">
                <a:solidFill>
                  <a:schemeClr val="tx1"/>
                </a:solidFill>
                <a:effectLst/>
                <a:latin typeface="Arial"/>
                <a:cs typeface="Arial"/>
              </a:rPr>
              <a:t>, T.D. (2023) ‘Overcoming Conflicting Definitions of ‘Euthanasia,’ and of ‘Assisted Suicide,’ Through a Value-Neutral Taxonomy of ‘End-Of-Life Practices’. </a:t>
            </a:r>
            <a:r>
              <a:rPr lang="en-GB" sz="1100" b="0" i="1" u="none" strike="noStrike" dirty="0">
                <a:solidFill>
                  <a:schemeClr val="tx1"/>
                </a:solidFill>
                <a:effectLst/>
                <a:latin typeface="Arial"/>
                <a:cs typeface="Arial"/>
              </a:rPr>
              <a:t>Journal of Bioethical Inquiry</a:t>
            </a:r>
            <a:r>
              <a:rPr lang="en-GB" sz="1100" b="0" i="0" u="none" strike="noStrike" dirty="0">
                <a:solidFill>
                  <a:schemeClr val="tx1"/>
                </a:solidFill>
                <a:effectLst/>
                <a:latin typeface="Arial"/>
                <a:cs typeface="Arial"/>
              </a:rPr>
              <a:t>. </a:t>
            </a:r>
            <a:r>
              <a:rPr lang="en-GB" sz="1100" b="0" i="0" u="none" strike="noStrike" dirty="0" err="1">
                <a:solidFill>
                  <a:schemeClr val="tx1"/>
                </a:solidFill>
                <a:effectLst/>
                <a:latin typeface="Arial"/>
                <a:cs typeface="Arial"/>
              </a:rPr>
              <a:t>doi:https</a:t>
            </a:r>
            <a:r>
              <a:rPr lang="en-GB" sz="1100" b="0" i="0" u="none" strike="noStrike" dirty="0">
                <a:solidFill>
                  <a:schemeClr val="tx1"/>
                </a:solidFill>
                <a:effectLst/>
                <a:latin typeface="Arial"/>
                <a:cs typeface="Arial"/>
              </a:rPr>
              <a:t>://doi.org/10.1007/s11673-023-10230-1.</a:t>
            </a:r>
            <a:br>
              <a:rPr lang="en-GB" sz="1100" b="0" i="0" u="none" strike="noStrike" dirty="0">
                <a:effectLst/>
                <a:latin typeface="Arial" panose="020B0604020202020204" pitchFamily="34" charset="0"/>
                <a:cs typeface="Arial" panose="020B0604020202020204" pitchFamily="34" charset="0"/>
              </a:rPr>
            </a:br>
            <a:r>
              <a:rPr lang="en-GB" sz="1100" b="0" i="0" u="none" strike="noStrike" dirty="0" err="1">
                <a:solidFill>
                  <a:schemeClr val="tx1"/>
                </a:solidFill>
                <a:effectLst/>
                <a:latin typeface="Arial"/>
                <a:cs typeface="Arial"/>
              </a:rPr>
              <a:t>RightToLifeUK</a:t>
            </a:r>
            <a:r>
              <a:rPr lang="en-GB" sz="1100" b="0" i="0" u="none" strike="noStrike" dirty="0">
                <a:solidFill>
                  <a:schemeClr val="tx1"/>
                </a:solidFill>
                <a:effectLst/>
                <a:latin typeface="Arial"/>
                <a:cs typeface="Arial"/>
              </a:rPr>
              <a:t> .(2022). </a:t>
            </a:r>
            <a:r>
              <a:rPr lang="en-GB" sz="1100" b="0" i="1" u="none" strike="noStrike" dirty="0">
                <a:solidFill>
                  <a:schemeClr val="tx1"/>
                </a:solidFill>
                <a:effectLst/>
                <a:latin typeface="Arial"/>
                <a:cs typeface="Arial"/>
              </a:rPr>
              <a:t>Assisted suicide and euthanasia</a:t>
            </a:r>
            <a:r>
              <a:rPr lang="en-GB" sz="1100" b="0" i="0" u="none" strike="noStrike" dirty="0">
                <a:solidFill>
                  <a:schemeClr val="tx1"/>
                </a:solidFill>
                <a:effectLst/>
                <a:latin typeface="Arial"/>
                <a:cs typeface="Arial"/>
              </a:rPr>
              <a:t>. Available at: </a:t>
            </a:r>
            <a:r>
              <a:rPr lang="en-GB" sz="1100" b="0" i="0" u="none" strike="noStrike" dirty="0">
                <a:solidFill>
                  <a:schemeClr val="tx1"/>
                </a:solidFill>
                <a:effectLst/>
                <a:latin typeface="Arial"/>
                <a:cs typeface="Arial"/>
                <a:hlinkClick r:id="rId3">
                  <a:extLst>
                    <a:ext uri="{A12FA001-AC4F-418D-AE19-62706E023703}">
                      <ahyp:hlinkClr xmlns:ahyp="http://schemas.microsoft.com/office/drawing/2018/hyperlinkcolor" val="tx"/>
                    </a:ext>
                  </a:extLst>
                </a:hlinkClick>
              </a:rPr>
              <a:t>https://righttolife.org.uk/know.ledgebase/assisted-suicide-and-euthanasia/</a:t>
            </a:r>
            <a:r>
              <a:rPr lang="en-GB" sz="1100" b="0" i="0" u="none" strike="noStrike" dirty="0">
                <a:solidFill>
                  <a:schemeClr val="tx1"/>
                </a:solidFill>
                <a:effectLst/>
                <a:latin typeface="Arial"/>
                <a:cs typeface="Arial"/>
              </a:rPr>
              <a:t> (Accessed 6 June 2023).</a:t>
            </a:r>
            <a:br>
              <a:rPr lang="en-GB" sz="1100" b="0" i="0" u="none" strike="noStrike" dirty="0">
                <a:effectLst/>
                <a:latin typeface="Arial" panose="020B0604020202020204" pitchFamily="34" charset="0"/>
                <a:cs typeface="Arial" panose="020B0604020202020204" pitchFamily="34" charset="0"/>
              </a:rPr>
            </a:br>
            <a:r>
              <a:rPr lang="en-GB" sz="1100" b="0" i="0" u="none" strike="noStrike" dirty="0">
                <a:solidFill>
                  <a:schemeClr val="tx1"/>
                </a:solidFill>
                <a:effectLst/>
                <a:latin typeface="Arial"/>
                <a:cs typeface="Arial"/>
              </a:rPr>
              <a:t>BBC News (2019) </a:t>
            </a:r>
            <a:r>
              <a:rPr lang="en-GB" sz="1100" b="0" i="1" u="none" strike="noStrike" dirty="0">
                <a:solidFill>
                  <a:schemeClr val="tx1"/>
                </a:solidFill>
                <a:effectLst/>
                <a:latin typeface="Arial"/>
                <a:cs typeface="Arial"/>
              </a:rPr>
              <a:t>What’s the difference between assisted suicide and euthanasia</a:t>
            </a:r>
            <a:r>
              <a:rPr lang="en-GB" sz="1100" dirty="0">
                <a:solidFill>
                  <a:schemeClr val="tx1"/>
                </a:solidFill>
                <a:latin typeface="Arial"/>
                <a:cs typeface="Arial"/>
              </a:rPr>
              <a:t>?</a:t>
            </a:r>
            <a:r>
              <a:rPr lang="en-GB" sz="1100" b="0" i="0" u="none" strike="noStrike" dirty="0">
                <a:solidFill>
                  <a:schemeClr val="tx1"/>
                </a:solidFill>
                <a:effectLst/>
                <a:latin typeface="Arial"/>
                <a:cs typeface="Arial"/>
              </a:rPr>
              <a:t> Available at: </a:t>
            </a:r>
            <a:r>
              <a:rPr lang="en-GB" sz="1100" b="0" i="0" u="none" strike="noStrike" dirty="0">
                <a:solidFill>
                  <a:schemeClr val="tx1"/>
                </a:solidFill>
                <a:effectLst/>
                <a:latin typeface="Arial"/>
                <a:cs typeface="Arial"/>
                <a:hlinkClick r:id="rId4">
                  <a:extLst>
                    <a:ext uri="{A12FA001-AC4F-418D-AE19-62706E023703}">
                      <ahyp:hlinkClr xmlns:ahyp="http://schemas.microsoft.com/office/drawing/2018/hyperlinkcolor" val="tx"/>
                    </a:ext>
                  </a:extLst>
                </a:hlinkClick>
              </a:rPr>
              <a:t>https://www.bbc.co.uk/news/uk-47158287/</a:t>
            </a:r>
            <a:r>
              <a:rPr lang="en-GB" sz="1100" b="0" i="0" u="none" strike="noStrike" dirty="0">
                <a:solidFill>
                  <a:schemeClr val="tx1"/>
                </a:solidFill>
                <a:effectLst/>
                <a:latin typeface="Arial"/>
                <a:cs typeface="Arial"/>
              </a:rPr>
              <a:t> (Accessed:6 June 2023).</a:t>
            </a:r>
            <a:br>
              <a:rPr lang="en-GB" sz="1100" b="0" i="0" u="none" strike="noStrike" dirty="0">
                <a:effectLst/>
                <a:latin typeface="Arial" panose="020B0604020202020204" pitchFamily="34" charset="0"/>
                <a:cs typeface="Arial" panose="020B0604020202020204" pitchFamily="34" charset="0"/>
              </a:rPr>
            </a:br>
            <a:r>
              <a:rPr lang="en-GB" sz="1100" b="0" i="0" u="none" strike="noStrike" dirty="0">
                <a:solidFill>
                  <a:schemeClr val="tx1"/>
                </a:solidFill>
                <a:effectLst/>
                <a:latin typeface="Arial"/>
                <a:cs typeface="Arial"/>
              </a:rPr>
              <a:t>Lewis, P. (2021</a:t>
            </a:r>
            <a:r>
              <a:rPr lang="en-GB" sz="1100" b="0" i="1" u="none" strike="noStrike" dirty="0">
                <a:solidFill>
                  <a:schemeClr val="tx1"/>
                </a:solidFill>
                <a:effectLst/>
                <a:latin typeface="Arial"/>
                <a:cs typeface="Arial"/>
              </a:rPr>
              <a:t>). Assisted Dying Bill</a:t>
            </a:r>
            <a:r>
              <a:rPr lang="en-GB" sz="1100" b="0" i="0" u="none" strike="noStrike" dirty="0">
                <a:solidFill>
                  <a:schemeClr val="tx1"/>
                </a:solidFill>
                <a:effectLst/>
                <a:latin typeface="Arial"/>
                <a:cs typeface="Arial"/>
              </a:rPr>
              <a:t> . Available at: https://lordslibrary.parliament.uk/assisted-dying-bill-hl/ (Accessed:6 June 2023).</a:t>
            </a:r>
            <a:br>
              <a:rPr lang="en-GB" sz="1100" b="0" i="0" u="none" strike="noStrike" dirty="0">
                <a:effectLst/>
                <a:latin typeface="Arial" panose="020B0604020202020204" pitchFamily="34" charset="0"/>
                <a:cs typeface="Arial" panose="020B0604020202020204" pitchFamily="34" charset="0"/>
              </a:rPr>
            </a:br>
            <a:r>
              <a:rPr lang="en-GB" sz="1100" b="0" i="0" u="none" strike="noStrike" dirty="0">
                <a:solidFill>
                  <a:schemeClr val="tx1"/>
                </a:solidFill>
                <a:effectLst/>
                <a:latin typeface="Arial"/>
                <a:cs typeface="Arial"/>
              </a:rPr>
              <a:t>British Medical Association (2021).</a:t>
            </a:r>
            <a:r>
              <a:rPr lang="en-GB" sz="1100" b="0" i="1" u="none" strike="noStrike" dirty="0">
                <a:solidFill>
                  <a:schemeClr val="tx1"/>
                </a:solidFill>
                <a:effectLst/>
                <a:latin typeface="Arial"/>
                <a:cs typeface="Arial"/>
              </a:rPr>
              <a:t> What is the law on physician-assisted dying in the UK</a:t>
            </a:r>
            <a:r>
              <a:rPr lang="en-GB" sz="1100" b="0" i="0" u="none" strike="noStrike" dirty="0">
                <a:solidFill>
                  <a:schemeClr val="tx1"/>
                </a:solidFill>
                <a:effectLst/>
                <a:latin typeface="Arial"/>
                <a:cs typeface="Arial"/>
              </a:rPr>
              <a:t>?  Available at: https://www.bma.org.uk/media/4400/bma-pad-map-and-uk-legislative-proposals-aug-2021.pdf/ / (Accessed:6 June 2023).</a:t>
            </a:r>
            <a:br>
              <a:rPr lang="en-GB" sz="1100" b="0" i="0" u="none" strike="noStrike" dirty="0">
                <a:effectLst/>
                <a:latin typeface="Arial" panose="020B0604020202020204" pitchFamily="34" charset="0"/>
                <a:cs typeface="Arial" panose="020B0604020202020204" pitchFamily="34" charset="0"/>
              </a:rPr>
            </a:br>
            <a:br>
              <a:rPr lang="en-GB" sz="1100" b="0" i="0" u="none" strike="noStrike" dirty="0">
                <a:effectLst/>
                <a:latin typeface="Arial" panose="020B0604020202020204" pitchFamily="34" charset="0"/>
                <a:cs typeface="Arial" panose="020B0604020202020204" pitchFamily="34" charset="0"/>
              </a:rPr>
            </a:br>
            <a:r>
              <a:rPr lang="en-GB" sz="1100" b="0" i="0" u="none" strike="noStrike" dirty="0">
                <a:solidFill>
                  <a:schemeClr val="tx1"/>
                </a:solidFill>
                <a:effectLst/>
                <a:latin typeface="Arial"/>
                <a:cs typeface="Arial"/>
              </a:rPr>
              <a:t>Kam, K. (2011). When Is Palliative Care Appropriate?</a:t>
            </a:r>
            <a:r>
              <a:rPr lang="en-GB" sz="1100" dirty="0">
                <a:solidFill>
                  <a:schemeClr val="tx1"/>
                </a:solidFill>
                <a:latin typeface="Arial"/>
                <a:cs typeface="Arial"/>
              </a:rPr>
              <a:t> </a:t>
            </a:r>
            <a:r>
              <a:rPr lang="en-GB" sz="1100" b="0" i="0" u="none" strike="noStrike" dirty="0">
                <a:solidFill>
                  <a:schemeClr val="tx1"/>
                </a:solidFill>
                <a:effectLst/>
                <a:latin typeface="Arial"/>
                <a:cs typeface="Arial"/>
              </a:rPr>
              <a:t> Available at: </a:t>
            </a:r>
            <a:r>
              <a:rPr lang="en-GB" sz="1100" b="0" i="0" u="none" strike="noStrike" dirty="0">
                <a:solidFill>
                  <a:schemeClr val="tx1"/>
                </a:solidFill>
                <a:effectLst/>
                <a:latin typeface="Arial"/>
                <a:cs typeface="Arial"/>
                <a:hlinkClick r:id="rId5">
                  <a:extLst>
                    <a:ext uri="{A12FA001-AC4F-418D-AE19-62706E023703}">
                      <ahyp:hlinkClr xmlns:ahyp="http://schemas.microsoft.com/office/drawing/2018/hyperlinkcolor" val="tx"/>
                    </a:ext>
                  </a:extLst>
                </a:hlinkClick>
              </a:rPr>
              <a:t>https://www.webmd.com/palliative-care/when-is-palliative-care-appropriate/</a:t>
            </a:r>
            <a:r>
              <a:rPr lang="en-GB" sz="1100" b="0" i="0" u="none" strike="noStrike" dirty="0">
                <a:solidFill>
                  <a:schemeClr val="tx1"/>
                </a:solidFill>
                <a:effectLst/>
                <a:latin typeface="Arial"/>
                <a:cs typeface="Arial"/>
              </a:rPr>
              <a:t> (Accessed:6 June 2023).</a:t>
            </a:r>
            <a:br>
              <a:rPr lang="en-GB" sz="1100" b="0" i="0" u="none" strike="noStrike" dirty="0">
                <a:effectLst/>
                <a:latin typeface="Arial" panose="020B0604020202020204" pitchFamily="34" charset="0"/>
                <a:cs typeface="Arial" panose="020B0604020202020204" pitchFamily="34" charset="0"/>
              </a:rPr>
            </a:br>
            <a:r>
              <a:rPr lang="en-GB" sz="1100" b="0" i="0" u="none" strike="noStrike" dirty="0">
                <a:solidFill>
                  <a:schemeClr val="tx1"/>
                </a:solidFill>
                <a:effectLst/>
                <a:latin typeface="Arial"/>
                <a:cs typeface="Arial"/>
              </a:rPr>
              <a:t>BBC (2014). BBC </a:t>
            </a:r>
            <a:r>
              <a:rPr lang="en-GB" sz="1100" b="0" i="1" u="none" strike="noStrike" dirty="0">
                <a:solidFill>
                  <a:schemeClr val="tx1"/>
                </a:solidFill>
                <a:effectLst/>
                <a:latin typeface="Arial"/>
                <a:cs typeface="Arial"/>
              </a:rPr>
              <a:t>- Ethics - Euthanasia: Anti-euthanasia arguments</a:t>
            </a:r>
            <a:r>
              <a:rPr lang="en-GB" sz="1100" b="0" i="0" u="none" strike="noStrike" dirty="0">
                <a:solidFill>
                  <a:schemeClr val="tx1"/>
                </a:solidFill>
                <a:effectLst/>
                <a:latin typeface="Arial"/>
                <a:cs typeface="Arial"/>
              </a:rPr>
              <a:t>. Available at: https://www.bbc.co.uk/ethics/euthanasia/against/against_1.shtml/ (Accessed:6 June 2023).</a:t>
            </a:r>
            <a:br>
              <a:rPr lang="en-GB" sz="1100" b="0" i="0" u="none" strike="noStrike" dirty="0">
                <a:effectLst/>
                <a:latin typeface="Arial" panose="020B0604020202020204" pitchFamily="34" charset="0"/>
                <a:cs typeface="Arial" panose="020B0604020202020204" pitchFamily="34" charset="0"/>
              </a:rPr>
            </a:br>
            <a:r>
              <a:rPr lang="en-GB" sz="1100" b="0" i="0" u="none" strike="noStrike" dirty="0">
                <a:solidFill>
                  <a:schemeClr val="tx1"/>
                </a:solidFill>
                <a:effectLst/>
                <a:latin typeface="Arial"/>
                <a:cs typeface="Arial"/>
              </a:rPr>
              <a:t>Health Education England (2017). </a:t>
            </a:r>
            <a:r>
              <a:rPr lang="en-GB" sz="1100" b="0" i="1" u="none" strike="noStrike" dirty="0">
                <a:solidFill>
                  <a:schemeClr val="tx1"/>
                </a:solidFill>
                <a:effectLst/>
                <a:latin typeface="Arial"/>
                <a:cs typeface="Arial"/>
              </a:rPr>
              <a:t>The NHS constitutional values hub.</a:t>
            </a:r>
            <a:r>
              <a:rPr lang="en-GB" sz="1100" i="1" dirty="0">
                <a:solidFill>
                  <a:schemeClr val="tx1"/>
                </a:solidFill>
                <a:latin typeface="Arial"/>
                <a:cs typeface="Arial"/>
              </a:rPr>
              <a:t> </a:t>
            </a:r>
            <a:r>
              <a:rPr lang="en-GB" sz="1100" b="0" u="none" strike="noStrike" dirty="0">
                <a:solidFill>
                  <a:schemeClr val="tx1"/>
                </a:solidFill>
                <a:effectLst/>
                <a:latin typeface="Arial"/>
                <a:cs typeface="Arial"/>
              </a:rPr>
              <a:t> </a:t>
            </a:r>
            <a:r>
              <a:rPr lang="en-GB" sz="1100" b="0" i="0" u="none" strike="noStrike" dirty="0">
                <a:solidFill>
                  <a:schemeClr val="tx1"/>
                </a:solidFill>
                <a:effectLst/>
                <a:latin typeface="Arial"/>
                <a:cs typeface="Arial"/>
              </a:rPr>
              <a:t>Available at: https://www.hee.nhs.uk/about/our-values/nhs-constitutional-values-hub-0/ / (Accessed:6 June 2023).</a:t>
            </a:r>
            <a:br>
              <a:rPr lang="en-GB" sz="1100" b="0" i="0" u="none" strike="noStrike" dirty="0">
                <a:effectLst/>
                <a:latin typeface="Arial" panose="020B0604020202020204" pitchFamily="34" charset="0"/>
                <a:cs typeface="Arial" panose="020B0604020202020204" pitchFamily="34" charset="0"/>
              </a:rPr>
            </a:br>
            <a:r>
              <a:rPr lang="en-GB" sz="1100" b="0" i="0" u="none" strike="noStrike" dirty="0">
                <a:solidFill>
                  <a:schemeClr val="tx1"/>
                </a:solidFill>
                <a:effectLst/>
                <a:latin typeface="Arial"/>
                <a:cs typeface="Arial"/>
              </a:rPr>
              <a:t>House of Commons Health Committee (2015) End-of-life care. Fifth report of session 2014-15. The Stationery Office: London, pp. 36-7.</a:t>
            </a:r>
            <a:br>
              <a:rPr lang="en-GB" sz="1100" b="0" i="0" u="none" strike="noStrike" dirty="0">
                <a:effectLst/>
                <a:latin typeface="Arial" panose="020B0604020202020204" pitchFamily="34" charset="0"/>
                <a:cs typeface="Arial" panose="020B0604020202020204" pitchFamily="34" charset="0"/>
              </a:rPr>
            </a:br>
            <a:r>
              <a:rPr lang="en-GB" sz="1100" b="0" i="0" u="none" strike="noStrike" dirty="0">
                <a:solidFill>
                  <a:schemeClr val="tx1"/>
                </a:solidFill>
                <a:effectLst/>
                <a:latin typeface="Arial"/>
                <a:cs typeface="Arial"/>
              </a:rPr>
              <a:t>End of Life Care Fifth Report of Session 2014-15 Report, together with formal minutes relating to the report. (2015). Available at: </a:t>
            </a:r>
            <a:r>
              <a:rPr lang="en-GB" sz="1100" b="0" i="0" u="none" strike="noStrike" dirty="0">
                <a:solidFill>
                  <a:schemeClr val="tx1"/>
                </a:solidFill>
                <a:effectLst/>
                <a:latin typeface="Arial"/>
                <a:cs typeface="Arial"/>
                <a:hlinkClick r:id="rId6">
                  <a:extLst>
                    <a:ext uri="{A12FA001-AC4F-418D-AE19-62706E023703}">
                      <ahyp:hlinkClr xmlns:ahyp="http://schemas.microsoft.com/office/drawing/2018/hyperlinkcolor" val="tx"/>
                    </a:ext>
                  </a:extLst>
                </a:hlinkClick>
              </a:rPr>
              <a:t>https://publications.parliament.uk/pa/cm201415/cmselect/cmhealth/805/805.pdf/</a:t>
            </a:r>
            <a:r>
              <a:rPr lang="en-GB" sz="1100" b="0" i="0" u="none" strike="noStrike" dirty="0">
                <a:solidFill>
                  <a:schemeClr val="tx1"/>
                </a:solidFill>
                <a:effectLst/>
                <a:latin typeface="Arial"/>
                <a:cs typeface="Arial"/>
              </a:rPr>
              <a:t> / (Accessed:6 June 2023).</a:t>
            </a:r>
            <a:br>
              <a:rPr lang="en-GB" sz="1100" b="0" i="0" u="none" strike="noStrike" dirty="0">
                <a:effectLst/>
                <a:latin typeface="Arial" panose="020B0604020202020204" pitchFamily="34" charset="0"/>
                <a:cs typeface="Arial" panose="020B0604020202020204" pitchFamily="34" charset="0"/>
              </a:rPr>
            </a:br>
            <a:r>
              <a:rPr lang="en-GB" sz="1100" dirty="0">
                <a:ea typeface="+mj-lt"/>
                <a:cs typeface="+mj-lt"/>
              </a:rPr>
              <a:t>(2020) </a:t>
            </a:r>
            <a:r>
              <a:rPr lang="en-GB" sz="1100" i="1" dirty="0">
                <a:ea typeface="+mj-lt"/>
                <a:cs typeface="+mj-lt"/>
              </a:rPr>
              <a:t>NHS choices</a:t>
            </a:r>
            <a:r>
              <a:rPr lang="en-GB" sz="1100" dirty="0">
                <a:ea typeface="+mj-lt"/>
                <a:cs typeface="+mj-lt"/>
              </a:rPr>
              <a:t>. Available at: </a:t>
            </a:r>
            <a:r>
              <a:rPr lang="en-GB" sz="1100" dirty="0">
                <a:ea typeface="+mj-lt"/>
                <a:cs typeface="+mj-lt"/>
                <a:hlinkClick r:id="rId2">
                  <a:extLst>
                    <a:ext uri="{A12FA001-AC4F-418D-AE19-62706E023703}">
                      <ahyp:hlinkClr xmlns:ahyp="http://schemas.microsoft.com/office/drawing/2018/hyperlinkcolor" val="tx"/>
                    </a:ext>
                  </a:extLst>
                </a:hlinkClick>
              </a:rPr>
              <a:t>https://www.nhs.uk/conditions/euthanasia-and-assisted-suicide/</a:t>
            </a:r>
            <a:r>
              <a:rPr lang="en-GB" sz="1100" dirty="0">
                <a:ea typeface="+mj-lt"/>
                <a:cs typeface="+mj-lt"/>
              </a:rPr>
              <a:t> (Accessed: 19 June 2023)</a:t>
            </a:r>
            <a:endParaRPr lang="en-US" sz="4800" dirty="0">
              <a:latin typeface="Century Gothic" panose="020B0502020202020204"/>
              <a:cs typeface="Arial" panose="020B0604020202020204" pitchFamily="34" charset="0"/>
            </a:endParaRPr>
          </a:p>
          <a:p>
            <a:br>
              <a:rPr lang="en-GB" sz="1100" b="0" i="0" u="none" strike="noStrike" dirty="0">
                <a:effectLst/>
                <a:latin typeface="Arial" panose="020B0604020202020204" pitchFamily="34" charset="0"/>
                <a:cs typeface="Arial" panose="020B0604020202020204" pitchFamily="34" charset="0"/>
              </a:rPr>
            </a:br>
            <a:endParaRPr lang="en-US" sz="4800"/>
          </a:p>
        </p:txBody>
      </p:sp>
      <p:pic>
        <p:nvPicPr>
          <p:cNvPr id="5" name="Picture 4" descr="A note pinned to a cork board&#10;&#10;Description automatically generated with medium confidence">
            <a:extLst>
              <a:ext uri="{FF2B5EF4-FFF2-40B4-BE49-F238E27FC236}">
                <a16:creationId xmlns:a16="http://schemas.microsoft.com/office/drawing/2014/main" id="{DAD3EEA3-A44F-3259-0C79-6159D5CC912F}"/>
              </a:ext>
            </a:extLst>
          </p:cNvPr>
          <p:cNvPicPr>
            <a:picLocks noChangeAspect="1"/>
          </p:cNvPicPr>
          <p:nvPr/>
        </p:nvPicPr>
        <p:blipFill>
          <a:blip r:embed="rId7"/>
          <a:stretch>
            <a:fillRect/>
          </a:stretch>
        </p:blipFill>
        <p:spPr>
          <a:xfrm>
            <a:off x="2550675" y="48127"/>
            <a:ext cx="7090649" cy="1463630"/>
          </a:xfrm>
          <a:prstGeom prst="rect">
            <a:avLst/>
          </a:prstGeom>
        </p:spPr>
      </p:pic>
      <p:sp>
        <p:nvSpPr>
          <p:cNvPr id="3" name="TextBox 2">
            <a:extLst>
              <a:ext uri="{FF2B5EF4-FFF2-40B4-BE49-F238E27FC236}">
                <a16:creationId xmlns:a16="http://schemas.microsoft.com/office/drawing/2014/main" id="{7F658E45-B1C8-94C0-D50B-4A9D5076A4E4}"/>
              </a:ext>
            </a:extLst>
          </p:cNvPr>
          <p:cNvSpPr txBox="1"/>
          <p:nvPr/>
        </p:nvSpPr>
        <p:spPr>
          <a:xfrm>
            <a:off x="7783244" y="1281023"/>
            <a:ext cx="1968809" cy="430887"/>
          </a:xfrm>
          <a:prstGeom prst="rect">
            <a:avLst/>
          </a:prstGeom>
          <a:noFill/>
        </p:spPr>
        <p:txBody>
          <a:bodyPr wrap="none" rtlCol="0">
            <a:spAutoFit/>
          </a:bodyPr>
          <a:lstStyle/>
          <a:p>
            <a:r>
              <a:rPr lang="en-US" sz="1100">
                <a:latin typeface="Arial" panose="020B0604020202020204" pitchFamily="34" charset="0"/>
                <a:cs typeface="Arial" panose="020B0604020202020204" pitchFamily="34" charset="0"/>
              </a:rPr>
              <a:t>Source: Stock. adobe.2023) </a:t>
            </a:r>
          </a:p>
          <a:p>
            <a:endParaRPr lang="en-US"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1044742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Wisp</vt:lpstr>
      <vt:lpstr>          Programme: BSc Health and Social Care  Module: Living with care : The Older Person  Module code: BMHP6009_BIRM Student name: Oslava Chougleva Student number: 2028217 Student name: Amina Bibi Student Number:1807446  Lecturer: Joanne Davies </vt:lpstr>
      <vt:lpstr>  Euthanasia in the UK and Assisted Suicide </vt:lpstr>
      <vt:lpstr>Definition of Euthanasia and Assisted Suicide </vt:lpstr>
      <vt:lpstr>                               The law in the United Kingdom regarding Euthanasia and Assisted suicide   According to the Suicide Act of 1961, assisted suicide is against the law and is subject to a 14-year prison sentence. However, it is not illegal to attempt suicide.  The Coroners and Justice Act 2009  exempted bringing charges under section 2 of the 1961 act.  if “the victim had reached a voluntary, clear, settled and informed decision to commit suicide, “ any person assisting was “wholly motivated by compassion” (Lewis, 2021)  “Euthanasia is illegal and could be prosecuted as murder or manslaughter” (British Medical Association, 2021).   According to the Suicide Act of 1961, assisted suicide is against the law and is subject to a 14-year prison sentence. However, it is not illegal to attempt suicide.  The Coroners and Justice Act 2009  exempted bringing charges under section 2 of the 1961 act.  if “the victim had reached a voluntary, clear, settled and informed decision to commit suicide, “ any person assisting was “wholly motivated by compassion” (Lewis, 2021)  “Euthanasia is illegal and could be prosecuted as murder or manslaughter” (British Medical Association, 2021)                                                                                      International Law  Only fourteen countries globally (7% of all) allow assisted suicide and/or euthanasia ( RightToLifeUK, 2022).   </vt:lpstr>
      <vt:lpstr>                               Anti-Euthanasia Arguments </vt:lpstr>
      <vt:lpstr>             End of life and palliative care facilities </vt:lpstr>
      <vt:lpstr>The gap between the need and availability of end-of-life care </vt:lpstr>
      <vt:lpstr>Legislation </vt:lpstr>
      <vt:lpstr>Stock. adobe (2023) Euthanasia, Available at: https://stock.adobe.com/uk/search?k=euthanasia&amp;asset_id=400233858 (Accessed: 05 June 2023).  Duperrin.com.(2023) Definition .Available at: https://www.duperrin.com/english/wp-content/uploads/2020/07/definition-scaled.jpg /(Accessed 6 June. 2023) Stock. adobe (2023) References, Available at: https://stock.adobe.com/uk/search?k=euthanasia&amp;asset_id=400233858 (Accessed: 05 June 2023).  NHS (2020). Euthanasia and Assisted Suicide.NHS. Available at: https://www.nhs.uk/conditions/euthanasia-and-assisted-suicide/ (Accessed :6 June 2023) NHS (2020)a . Euthanasia and Assisted Suicide. Available at: https://www.nhs.uk/conditions/euthanasia-and-assisted-suicide/ (Accessed :6 June 2023) Riisfeldt, T.D. (2023) ‘Overcoming Conflicting Definitions of ‘Euthanasia,’ and of ‘Assisted Suicide,’ Through a Value-Neutral Taxonomy of ‘End-Of-Life Practices’. Journal of Bioethical Inquiry. doi:https://doi.org/10.1007/s11673-023-10230-1. RightToLifeUK .(2022). Assisted suicide and euthanasia. Available at: https://righttolife.org.uk/know.ledgebase/assisted-suicide-and-euthanasia/ (Accessed 6 June 2023). BBC News (2019) What’s the difference between assisted suicide and euthanasia? Available at: https://www.bbc.co.uk/news/uk-47158287/ (Accessed:6 June 2023). Lewis, P. (2021). Assisted Dying Bill . Available at: https://lordslibrary.parliament.uk/assisted-dying-bill-hl/ (Accessed:6 June 2023). British Medical Association (2021). What is the law on physician-assisted dying in the UK?  Available at: https://www.bma.org.uk/media/4400/bma-pad-map-and-uk-legislative-proposals-aug-2021.pdf/ / (Accessed:6 June 2023).  Kam, K. (2011). When Is Palliative Care Appropriate?  Available at: https://www.webmd.com/palliative-care/when-is-palliative-care-appropriate/ (Accessed:6 June 2023). BBC (2014). BBC - Ethics - Euthanasia: Anti-euthanasia arguments. Available at: https://www.bbc.co.uk/ethics/euthanasia/against/against_1.shtml/ (Accessed:6 June 2023). Health Education England (2017). The NHS constitutional values hub.  Available at: https://www.hee.nhs.uk/about/our-values/nhs-constitutional-values-hub-0/ / (Accessed:6 June 2023). House of Commons Health Committee (2015) End-of-life care. Fifth report of session 2014-15. The Stationery Office: London, pp. 36-7. End of Life Care Fifth Report of Session 2014-15 Report, together with formal minutes relating to the report. (2015). Available at: https://publications.parliament.uk/pa/cm201415/cmselect/cmhealth/805/805.pdf/ / (Accessed:6 June 2023). (2020) NHS choices. Available at: https://www.nhs.uk/conditions/euthanasia-and-assisted-suicide/ (Accessed: 19 June 2023)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Oslava Chougleva Student number: 2028217 Student name: Amina Bibi Student Number:1807448 Programme: BSc Health and Social Care  Module: Living with care :The Older Person  Module code: BMHP6009_BIRM   Lecturer: Joanne Davies </dc:title>
  <dc:creator>Oslava Chougleva (2028217)</dc:creator>
  <cp:revision>28</cp:revision>
  <dcterms:created xsi:type="dcterms:W3CDTF">2023-06-05T22:59:28Z</dcterms:created>
  <dcterms:modified xsi:type="dcterms:W3CDTF">2023-06-19T09:13:20Z</dcterms:modified>
</cp:coreProperties>
</file>