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70" r:id="rId4"/>
    <p:sldId id="381" r:id="rId5"/>
    <p:sldId id="388" r:id="rId6"/>
    <p:sldId id="265" r:id="rId7"/>
    <p:sldId id="267" r:id="rId8"/>
    <p:sldId id="268" r:id="rId9"/>
    <p:sldId id="419" r:id="rId10"/>
    <p:sldId id="420" r:id="rId11"/>
    <p:sldId id="390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4BE7F5-AE40-4893-BA55-9D1E7AD73B69}" type="doc">
      <dgm:prSet loTypeId="urn:microsoft.com/office/officeart/2005/8/layout/matrix3" loCatId="matrix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3193D2AE-FA8D-4953-84A8-E5D386903BAB}">
      <dgm:prSet phldrT="[Text]" custT="1"/>
      <dgm:spPr/>
      <dgm:t>
        <a:bodyPr/>
        <a:lstStyle/>
        <a:p>
          <a:r>
            <a:rPr lang="en-US" sz="1800" b="1" dirty="0"/>
            <a:t>Ethnocentric staffing </a:t>
          </a:r>
        </a:p>
      </dgm:t>
    </dgm:pt>
    <dgm:pt modelId="{B64B6BE1-344C-4D87-B673-5C881508342C}" type="parTrans" cxnId="{CE88BF9B-407D-4EA7-A890-E5FBF6F42A8C}">
      <dgm:prSet/>
      <dgm:spPr/>
      <dgm:t>
        <a:bodyPr/>
        <a:lstStyle/>
        <a:p>
          <a:endParaRPr lang="en-US"/>
        </a:p>
      </dgm:t>
    </dgm:pt>
    <dgm:pt modelId="{0C4682D2-040A-422F-A325-52E666F0EDAD}" type="sibTrans" cxnId="{CE88BF9B-407D-4EA7-A890-E5FBF6F42A8C}">
      <dgm:prSet/>
      <dgm:spPr/>
      <dgm:t>
        <a:bodyPr/>
        <a:lstStyle/>
        <a:p>
          <a:endParaRPr lang="en-US"/>
        </a:p>
      </dgm:t>
    </dgm:pt>
    <dgm:pt modelId="{E554241F-A5C6-4063-981B-2E462803852F}">
      <dgm:prSet/>
      <dgm:spPr/>
      <dgm:t>
        <a:bodyPr/>
        <a:lstStyle/>
        <a:p>
          <a:r>
            <a:rPr lang="en-US" b="1" dirty="0"/>
            <a:t>Polycentric staffing </a:t>
          </a:r>
        </a:p>
      </dgm:t>
    </dgm:pt>
    <dgm:pt modelId="{FA9557E8-7371-485D-8D65-F9EE29E4075A}" type="parTrans" cxnId="{256001E1-2C7E-424A-8130-E0E159DE9696}">
      <dgm:prSet/>
      <dgm:spPr/>
      <dgm:t>
        <a:bodyPr/>
        <a:lstStyle/>
        <a:p>
          <a:endParaRPr lang="en-US"/>
        </a:p>
      </dgm:t>
    </dgm:pt>
    <dgm:pt modelId="{72BB7507-614A-49B3-B019-2E048890EF3A}" type="sibTrans" cxnId="{256001E1-2C7E-424A-8130-E0E159DE9696}">
      <dgm:prSet/>
      <dgm:spPr/>
      <dgm:t>
        <a:bodyPr/>
        <a:lstStyle/>
        <a:p>
          <a:endParaRPr lang="en-US"/>
        </a:p>
      </dgm:t>
    </dgm:pt>
    <dgm:pt modelId="{4059E4F2-6258-422B-B1B9-20056893A460}">
      <dgm:prSet phldrT="[Text]" phldr="1"/>
      <dgm:spPr/>
      <dgm:t>
        <a:bodyPr/>
        <a:lstStyle/>
        <a:p>
          <a:endParaRPr lang="en-US"/>
        </a:p>
      </dgm:t>
    </dgm:pt>
    <dgm:pt modelId="{6AA4C002-6791-438D-B6A7-574B1B628DFE}" type="parTrans" cxnId="{25B3D66E-8DD8-48B1-BEE2-7A88D5130649}">
      <dgm:prSet/>
      <dgm:spPr/>
      <dgm:t>
        <a:bodyPr/>
        <a:lstStyle/>
        <a:p>
          <a:endParaRPr lang="en-US"/>
        </a:p>
      </dgm:t>
    </dgm:pt>
    <dgm:pt modelId="{3806E257-F277-4EA4-B589-66F1285A3A2D}" type="sibTrans" cxnId="{25B3D66E-8DD8-48B1-BEE2-7A88D5130649}">
      <dgm:prSet/>
      <dgm:spPr/>
      <dgm:t>
        <a:bodyPr/>
        <a:lstStyle/>
        <a:p>
          <a:endParaRPr lang="en-US"/>
        </a:p>
      </dgm:t>
    </dgm:pt>
    <dgm:pt modelId="{23789FE1-D3AE-4ED5-98E1-8EBE56116297}">
      <dgm:prSet phldrT="[Text]" phldr="1"/>
      <dgm:spPr/>
      <dgm:t>
        <a:bodyPr/>
        <a:lstStyle/>
        <a:p>
          <a:endParaRPr lang="en-US"/>
        </a:p>
      </dgm:t>
    </dgm:pt>
    <dgm:pt modelId="{E5EB4FB1-47D0-4754-BC0E-5657B1FAAA0E}" type="parTrans" cxnId="{586E4121-CE98-4877-B30E-AABAB3D120E7}">
      <dgm:prSet/>
      <dgm:spPr/>
      <dgm:t>
        <a:bodyPr/>
        <a:lstStyle/>
        <a:p>
          <a:endParaRPr lang="en-US"/>
        </a:p>
      </dgm:t>
    </dgm:pt>
    <dgm:pt modelId="{62589A90-7FA3-4171-8464-B33CAAB3379E}" type="sibTrans" cxnId="{586E4121-CE98-4877-B30E-AABAB3D120E7}">
      <dgm:prSet/>
      <dgm:spPr/>
      <dgm:t>
        <a:bodyPr/>
        <a:lstStyle/>
        <a:p>
          <a:endParaRPr lang="en-US"/>
        </a:p>
      </dgm:t>
    </dgm:pt>
    <dgm:pt modelId="{357DEC7B-96E2-4825-A2AE-AC954DB15FE8}">
      <dgm:prSet/>
      <dgm:spPr/>
      <dgm:t>
        <a:bodyPr/>
        <a:lstStyle/>
        <a:p>
          <a:r>
            <a:rPr lang="en-US" b="1" dirty="0"/>
            <a:t>Geocentric staffing </a:t>
          </a:r>
        </a:p>
      </dgm:t>
    </dgm:pt>
    <dgm:pt modelId="{89D43B05-41F9-4ADF-BF3F-643DAA3F2D5D}" type="parTrans" cxnId="{814AAF78-4029-4C02-88A7-D7B82E3F1DFB}">
      <dgm:prSet/>
      <dgm:spPr/>
      <dgm:t>
        <a:bodyPr/>
        <a:lstStyle/>
        <a:p>
          <a:endParaRPr lang="en-US"/>
        </a:p>
      </dgm:t>
    </dgm:pt>
    <dgm:pt modelId="{476F08CD-6E14-4F8A-AE9D-1D474CE7686B}" type="sibTrans" cxnId="{814AAF78-4029-4C02-88A7-D7B82E3F1DFB}">
      <dgm:prSet/>
      <dgm:spPr/>
      <dgm:t>
        <a:bodyPr/>
        <a:lstStyle/>
        <a:p>
          <a:endParaRPr lang="en-US"/>
        </a:p>
      </dgm:t>
    </dgm:pt>
    <dgm:pt modelId="{3940C9A7-9CEA-4317-B55B-D070803D981A}">
      <dgm:prSet/>
      <dgm:spPr/>
      <dgm:t>
        <a:bodyPr/>
        <a:lstStyle/>
        <a:p>
          <a:r>
            <a:rPr lang="en-US" b="1" dirty="0"/>
            <a:t>Regiocentric staffing </a:t>
          </a:r>
        </a:p>
      </dgm:t>
    </dgm:pt>
    <dgm:pt modelId="{661FDD9D-4DFA-4850-90B3-35D8C84BD804}" type="parTrans" cxnId="{F071E4D4-1285-4BEE-AF56-CFB9B6E25357}">
      <dgm:prSet/>
      <dgm:spPr/>
      <dgm:t>
        <a:bodyPr/>
        <a:lstStyle/>
        <a:p>
          <a:endParaRPr lang="en-US"/>
        </a:p>
      </dgm:t>
    </dgm:pt>
    <dgm:pt modelId="{D9EAF7C4-793B-4A5C-8D7E-73A96549BF23}" type="sibTrans" cxnId="{F071E4D4-1285-4BEE-AF56-CFB9B6E25357}">
      <dgm:prSet/>
      <dgm:spPr/>
      <dgm:t>
        <a:bodyPr/>
        <a:lstStyle/>
        <a:p>
          <a:endParaRPr lang="en-US"/>
        </a:p>
      </dgm:t>
    </dgm:pt>
    <dgm:pt modelId="{7E6FF8B5-2C1D-48E6-B6E2-969B6D5359D7}" type="pres">
      <dgm:prSet presAssocID="{744BE7F5-AE40-4893-BA55-9D1E7AD73B69}" presName="matrix" presStyleCnt="0">
        <dgm:presLayoutVars>
          <dgm:chMax val="1"/>
          <dgm:dir/>
          <dgm:resizeHandles val="exact"/>
        </dgm:presLayoutVars>
      </dgm:prSet>
      <dgm:spPr/>
    </dgm:pt>
    <dgm:pt modelId="{37981CED-30BE-434F-A7A1-1A2904A7E95F}" type="pres">
      <dgm:prSet presAssocID="{744BE7F5-AE40-4893-BA55-9D1E7AD73B69}" presName="diamond" presStyleLbl="bgShp" presStyleIdx="0" presStyleCnt="1"/>
      <dgm:spPr/>
    </dgm:pt>
    <dgm:pt modelId="{55C84F74-3D23-4D8E-A176-7324EFF5BDA6}" type="pres">
      <dgm:prSet presAssocID="{744BE7F5-AE40-4893-BA55-9D1E7AD73B6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FB204EC-594B-4949-AF1C-259FA7375AD8}" type="pres">
      <dgm:prSet presAssocID="{744BE7F5-AE40-4893-BA55-9D1E7AD73B6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448E7D4-58A5-40B8-827E-D608B5D20CE1}" type="pres">
      <dgm:prSet presAssocID="{744BE7F5-AE40-4893-BA55-9D1E7AD73B6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A87C521-B5B7-4F2B-BC03-EC4A85AA0E5E}" type="pres">
      <dgm:prSet presAssocID="{744BE7F5-AE40-4893-BA55-9D1E7AD73B6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86E4121-CE98-4877-B30E-AABAB3D120E7}" srcId="{744BE7F5-AE40-4893-BA55-9D1E7AD73B69}" destId="{23789FE1-D3AE-4ED5-98E1-8EBE56116297}" srcOrd="5" destOrd="0" parTransId="{E5EB4FB1-47D0-4754-BC0E-5657B1FAAA0E}" sibTransId="{62589A90-7FA3-4171-8464-B33CAAB3379E}"/>
    <dgm:cxn modelId="{071DA867-4943-46E9-9A2D-55872AAF622A}" type="presOf" srcId="{3940C9A7-9CEA-4317-B55B-D070803D981A}" destId="{D448E7D4-58A5-40B8-827E-D608B5D20CE1}" srcOrd="0" destOrd="0" presId="urn:microsoft.com/office/officeart/2005/8/layout/matrix3"/>
    <dgm:cxn modelId="{25B3D66E-8DD8-48B1-BEE2-7A88D5130649}" srcId="{744BE7F5-AE40-4893-BA55-9D1E7AD73B69}" destId="{4059E4F2-6258-422B-B1B9-20056893A460}" srcOrd="4" destOrd="0" parTransId="{6AA4C002-6791-438D-B6A7-574B1B628DFE}" sibTransId="{3806E257-F277-4EA4-B589-66F1285A3A2D}"/>
    <dgm:cxn modelId="{814AAF78-4029-4C02-88A7-D7B82E3F1DFB}" srcId="{744BE7F5-AE40-4893-BA55-9D1E7AD73B69}" destId="{357DEC7B-96E2-4825-A2AE-AC954DB15FE8}" srcOrd="3" destOrd="0" parTransId="{89D43B05-41F9-4ADF-BF3F-643DAA3F2D5D}" sibTransId="{476F08CD-6E14-4F8A-AE9D-1D474CE7686B}"/>
    <dgm:cxn modelId="{263F4D83-4909-44E9-B20A-FACF213461AF}" type="presOf" srcId="{E554241F-A5C6-4063-981B-2E462803852F}" destId="{2FB204EC-594B-4949-AF1C-259FA7375AD8}" srcOrd="0" destOrd="0" presId="urn:microsoft.com/office/officeart/2005/8/layout/matrix3"/>
    <dgm:cxn modelId="{CE88BF9B-407D-4EA7-A890-E5FBF6F42A8C}" srcId="{744BE7F5-AE40-4893-BA55-9D1E7AD73B69}" destId="{3193D2AE-FA8D-4953-84A8-E5D386903BAB}" srcOrd="0" destOrd="0" parTransId="{B64B6BE1-344C-4D87-B673-5C881508342C}" sibTransId="{0C4682D2-040A-422F-A325-52E666F0EDAD}"/>
    <dgm:cxn modelId="{C7125AA7-8E95-4F97-9591-00FCC1C38983}" type="presOf" srcId="{357DEC7B-96E2-4825-A2AE-AC954DB15FE8}" destId="{DA87C521-B5B7-4F2B-BC03-EC4A85AA0E5E}" srcOrd="0" destOrd="0" presId="urn:microsoft.com/office/officeart/2005/8/layout/matrix3"/>
    <dgm:cxn modelId="{B26DE2AC-2B3B-4E73-BD95-CCFBF4CE2AC7}" type="presOf" srcId="{744BE7F5-AE40-4893-BA55-9D1E7AD73B69}" destId="{7E6FF8B5-2C1D-48E6-B6E2-969B6D5359D7}" srcOrd="0" destOrd="0" presId="urn:microsoft.com/office/officeart/2005/8/layout/matrix3"/>
    <dgm:cxn modelId="{F071E4D4-1285-4BEE-AF56-CFB9B6E25357}" srcId="{744BE7F5-AE40-4893-BA55-9D1E7AD73B69}" destId="{3940C9A7-9CEA-4317-B55B-D070803D981A}" srcOrd="2" destOrd="0" parTransId="{661FDD9D-4DFA-4850-90B3-35D8C84BD804}" sibTransId="{D9EAF7C4-793B-4A5C-8D7E-73A96549BF23}"/>
    <dgm:cxn modelId="{256001E1-2C7E-424A-8130-E0E159DE9696}" srcId="{744BE7F5-AE40-4893-BA55-9D1E7AD73B69}" destId="{E554241F-A5C6-4063-981B-2E462803852F}" srcOrd="1" destOrd="0" parTransId="{FA9557E8-7371-485D-8D65-F9EE29E4075A}" sibTransId="{72BB7507-614A-49B3-B019-2E048890EF3A}"/>
    <dgm:cxn modelId="{6A705EF1-FF0C-42AF-9BCA-A34D35C5E69B}" type="presOf" srcId="{3193D2AE-FA8D-4953-84A8-E5D386903BAB}" destId="{55C84F74-3D23-4D8E-A176-7324EFF5BDA6}" srcOrd="0" destOrd="0" presId="urn:microsoft.com/office/officeart/2005/8/layout/matrix3"/>
    <dgm:cxn modelId="{691C06BA-38DD-48CE-A194-E974AF1E0D38}" type="presParOf" srcId="{7E6FF8B5-2C1D-48E6-B6E2-969B6D5359D7}" destId="{37981CED-30BE-434F-A7A1-1A2904A7E95F}" srcOrd="0" destOrd="0" presId="urn:microsoft.com/office/officeart/2005/8/layout/matrix3"/>
    <dgm:cxn modelId="{681EFC57-3318-4BB2-9D22-E9B78759BF7B}" type="presParOf" srcId="{7E6FF8B5-2C1D-48E6-B6E2-969B6D5359D7}" destId="{55C84F74-3D23-4D8E-A176-7324EFF5BDA6}" srcOrd="1" destOrd="0" presId="urn:microsoft.com/office/officeart/2005/8/layout/matrix3"/>
    <dgm:cxn modelId="{4B373EA3-BBBE-4DF9-85A4-1B1A2AD89995}" type="presParOf" srcId="{7E6FF8B5-2C1D-48E6-B6E2-969B6D5359D7}" destId="{2FB204EC-594B-4949-AF1C-259FA7375AD8}" srcOrd="2" destOrd="0" presId="urn:microsoft.com/office/officeart/2005/8/layout/matrix3"/>
    <dgm:cxn modelId="{A223FF3D-E98D-4688-851B-8E8F0B3E8E9E}" type="presParOf" srcId="{7E6FF8B5-2C1D-48E6-B6E2-969B6D5359D7}" destId="{D448E7D4-58A5-40B8-827E-D608B5D20CE1}" srcOrd="3" destOrd="0" presId="urn:microsoft.com/office/officeart/2005/8/layout/matrix3"/>
    <dgm:cxn modelId="{651BBC19-0C6C-4B64-9F7C-E05C72869323}" type="presParOf" srcId="{7E6FF8B5-2C1D-48E6-B6E2-969B6D5359D7}" destId="{DA87C521-B5B7-4F2B-BC03-EC4A85AA0E5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981CED-30BE-434F-A7A1-1A2904A7E95F}">
      <dsp:nvSpPr>
        <dsp:cNvPr id="0" name=""/>
        <dsp:cNvSpPr/>
      </dsp:nvSpPr>
      <dsp:spPr>
        <a:xfrm>
          <a:off x="1016000" y="0"/>
          <a:ext cx="4064000" cy="4064000"/>
        </a:xfrm>
        <a:prstGeom prst="diamond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C84F74-3D23-4D8E-A176-7324EFF5BDA6}">
      <dsp:nvSpPr>
        <dsp:cNvPr id="0" name=""/>
        <dsp:cNvSpPr/>
      </dsp:nvSpPr>
      <dsp:spPr>
        <a:xfrm>
          <a:off x="1402080" y="38608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Ethnocentric staffing </a:t>
          </a:r>
        </a:p>
      </dsp:txBody>
      <dsp:txXfrm>
        <a:off x="1479451" y="463451"/>
        <a:ext cx="1430218" cy="1430218"/>
      </dsp:txXfrm>
    </dsp:sp>
    <dsp:sp modelId="{2FB204EC-594B-4949-AF1C-259FA7375AD8}">
      <dsp:nvSpPr>
        <dsp:cNvPr id="0" name=""/>
        <dsp:cNvSpPr/>
      </dsp:nvSpPr>
      <dsp:spPr>
        <a:xfrm>
          <a:off x="3108960" y="38608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Polycentric staffing </a:t>
          </a:r>
        </a:p>
      </dsp:txBody>
      <dsp:txXfrm>
        <a:off x="3186331" y="463451"/>
        <a:ext cx="1430218" cy="1430218"/>
      </dsp:txXfrm>
    </dsp:sp>
    <dsp:sp modelId="{D448E7D4-58A5-40B8-827E-D608B5D20CE1}">
      <dsp:nvSpPr>
        <dsp:cNvPr id="0" name=""/>
        <dsp:cNvSpPr/>
      </dsp:nvSpPr>
      <dsp:spPr>
        <a:xfrm>
          <a:off x="1402080" y="209296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Regiocentric staffing </a:t>
          </a:r>
        </a:p>
      </dsp:txBody>
      <dsp:txXfrm>
        <a:off x="1479451" y="2170331"/>
        <a:ext cx="1430218" cy="1430218"/>
      </dsp:txXfrm>
    </dsp:sp>
    <dsp:sp modelId="{DA87C521-B5B7-4F2B-BC03-EC4A85AA0E5E}">
      <dsp:nvSpPr>
        <dsp:cNvPr id="0" name=""/>
        <dsp:cNvSpPr/>
      </dsp:nvSpPr>
      <dsp:spPr>
        <a:xfrm>
          <a:off x="3108960" y="2092960"/>
          <a:ext cx="1584960" cy="158496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/>
            <a:t>Geocentric staffing </a:t>
          </a:r>
        </a:p>
      </dsp:txBody>
      <dsp:txXfrm>
        <a:off x="3186331" y="2170331"/>
        <a:ext cx="1430218" cy="1430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EEFA34-068C-4B09-BFFC-DCCD9F6888E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EEB02D-86B4-4816-911E-796805DF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67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6646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1436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99129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07434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Capturing brief descriptions of moments which for learners are memorable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16225-D4BD-4BD0-B3D9-D277B1949737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2134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21E4A-B991-4BAF-BCCE-71108DC839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9285E-BAAC-48AC-8235-218D4355C9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2AF7C-9573-4A83-BD2F-FF760621BC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05CC47-555C-4129-8E63-F8679E01D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7A461-23DB-4E5A-8F7F-DEA8D685C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91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1C662-A64A-49F0-9489-42517B284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4E7CF-4949-488D-9917-71A549C73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C42A3-7A10-498E-AED7-00D24D65F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C11F2-EE75-41A4-B08C-3121BDB0D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96476-99CF-4040-B1AB-5E37EE1FA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363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5C2F-50FB-4833-942F-465E8ADC2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5327A-19DF-413F-A974-64F110D427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A1B66-1602-4E87-99E1-250D3FCA5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04161-21C1-4E4C-94A4-8853E86A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8F55A-9E30-47D7-94F3-2BC37092C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029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E0BD5-7D9F-4A0E-8F4B-FEAEB6170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06FA6-7BC4-405B-97DB-9CE10411DE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357D69-0DDA-4B53-9595-5F72D0691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B306A5-DA59-4F32-BA56-FC796E6C1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2A9B46-0233-4D29-BE21-50742264B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F546B-AE3D-4ED9-8194-D1BAB95DE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01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03841-BA1F-4245-8731-A443A92A9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4D662-897E-4087-940F-4D9872CCEE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EB743C-DE3D-427B-936A-5EFD91753C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E5BCE0-767E-4B94-89FA-66140BA44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6D99FE-1121-48D3-9531-1821B8D8C7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A0C739-7C06-4FF6-BC97-875911C08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E20F0A-C711-4D61-8EC7-8B6872126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B99826-0DCB-433B-A816-0224341CD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982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4BF67-2D18-425E-B877-2D9D961E2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D75AD4-2CB5-4602-9D3B-AE2DD979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AE3B67-0CA7-4BC3-81D4-09C902FB6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D61AD1-B5FB-47C5-9CAB-9481EA054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193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A9FDD6-BE60-4F53-8884-2E2307ACC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8331BB-8E5F-4177-89DC-2467E6ED9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62E25-99A3-4660-A9C1-C8C4196936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54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69DA0-2A7E-44E6-A091-C431E9E8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22836-0D95-443C-B02D-8E9C3BF63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109A4-92A7-4EBB-8BC6-6C9B1A0FE5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FFC5CB-616B-496B-BC48-957BCD7F7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96E368-ABCC-48BC-A29F-7B8CBA4F6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338D8B-F70D-4ABD-B788-EA55EC0B2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953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40434-9EA3-45B9-BA5D-A24264E73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E638EB-C264-4426-A098-F9549F8BAD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F55B71-1BF1-4441-B166-D9663E01E4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D6D96-B291-4FE8-A508-9DFC7BDAC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0C2F24-7C98-441E-AA57-3666FB66C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E7992E-9EB7-4443-A5DE-4350D0D60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191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35A7B-8386-424D-8E9F-A25203FDF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9E310-D29B-4302-903F-8D359AC482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92171-96E2-44FE-9C21-D7B044476E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E52636-0002-4E4C-A703-31560490C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538639-0393-4F98-9903-A42FDC21E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058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1FEDDD2-E443-4358-B1B1-53DB4DAAE3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00EDD5-A8D6-43F4-817B-6E302C5476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017E4-1FF6-4157-8A28-A6CF5FF00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91A43-EDCF-45BE-9D9C-02A96EEA6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BB39B-6992-4ADC-AFF1-63AD0BFE8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72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xt onl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sz="quarter" idx="10" hasCustomPrompt="1"/>
          </p:nvPr>
        </p:nvSpPr>
        <p:spPr>
          <a:xfrm>
            <a:off x="428619" y="871617"/>
            <a:ext cx="10972145" cy="3915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67" baseline="0">
                <a:solidFill>
                  <a:schemeClr val="bg1"/>
                </a:solidFill>
                <a:latin typeface="Arial MT Lt"/>
              </a:defRPr>
            </a:lvl1pPr>
          </a:lstStyle>
          <a:p>
            <a:pPr lvl="0"/>
            <a:r>
              <a:rPr lang="en-US" dirty="0"/>
              <a:t>Single column slide – Slide title in Arial</a:t>
            </a:r>
            <a:endParaRPr lang="en-GB" dirty="0"/>
          </a:p>
        </p:txBody>
      </p:sp>
      <p:sp>
        <p:nvSpPr>
          <p:cNvPr id="11" name="Text Placeholder 13"/>
          <p:cNvSpPr>
            <a:spLocks noGrp="1"/>
          </p:cNvSpPr>
          <p:nvPr>
            <p:ph type="body" sz="quarter" idx="13" hasCustomPrompt="1"/>
          </p:nvPr>
        </p:nvSpPr>
        <p:spPr>
          <a:xfrm>
            <a:off x="361358" y="2183578"/>
            <a:ext cx="11402023" cy="3726705"/>
          </a:xfrm>
          <a:prstGeom prst="rect">
            <a:avLst/>
          </a:prstGeom>
        </p:spPr>
        <p:txBody>
          <a:bodyPr/>
          <a:lstStyle>
            <a:lvl1pPr marL="259118" marR="0" indent="-259118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632" baseline="0">
                <a:latin typeface="Arial MT Lt"/>
              </a:defRPr>
            </a:lvl1pPr>
            <a:lvl2pPr marL="673707" indent="-259118">
              <a:buFont typeface="Arial" panose="020B0604020202020204" pitchFamily="34" charset="0"/>
              <a:buChar char="•"/>
              <a:defRPr sz="1632"/>
            </a:lvl2pPr>
          </a:lstStyle>
          <a:p>
            <a:pPr lvl="0"/>
            <a:r>
              <a:rPr lang="en-US" dirty="0"/>
              <a:t>Text ranged left, one paragraph space between lines of text in black</a:t>
            </a:r>
          </a:p>
          <a:p>
            <a:pPr lvl="1"/>
            <a:r>
              <a:rPr lang="en-US" dirty="0"/>
              <a:t>Sub bullet</a:t>
            </a:r>
          </a:p>
          <a:p>
            <a:pPr lvl="0"/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lvl="0"/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lvl="0"/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/>
              <a:t>Text ranged left, one paragraph space between lines of text in black</a:t>
            </a:r>
          </a:p>
          <a:p>
            <a:pPr marL="207294" marR="0" lvl="0" indent="-207294" algn="l" defTabSz="829178" rtl="0" eaLnBrk="1" fontAlgn="auto" latinLnBrk="0" hangingPunct="1">
              <a:lnSpc>
                <a:spcPct val="90000"/>
              </a:lnSpc>
              <a:spcBef>
                <a:spcPts val="907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dirty="0"/>
          </a:p>
        </p:txBody>
      </p:sp>
      <p:sp>
        <p:nvSpPr>
          <p:cNvPr id="10" name="Text Placeholder 10"/>
          <p:cNvSpPr>
            <a:spLocks noGrp="1"/>
          </p:cNvSpPr>
          <p:nvPr>
            <p:ph type="body" sz="quarter" idx="11" hasCustomPrompt="1"/>
          </p:nvPr>
        </p:nvSpPr>
        <p:spPr>
          <a:xfrm>
            <a:off x="428619" y="1305793"/>
            <a:ext cx="10972145" cy="39155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267" baseline="0">
                <a:solidFill>
                  <a:schemeClr val="bg1"/>
                </a:solidFill>
                <a:latin typeface="Arial MT Lt"/>
              </a:defRPr>
            </a:lvl1pPr>
          </a:lstStyle>
          <a:p>
            <a:pPr lvl="0"/>
            <a:r>
              <a:rPr lang="en-US" dirty="0"/>
              <a:t>Slide subtitle in Arial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970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5C2ED7-BED0-452F-9929-56E98C722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1774FB-7EB6-406F-AD43-A6C4D33AD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49292-61C7-4BED-9A9B-4E1CB0B36D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615F87-ADE0-44FC-8B82-63C6860600C2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00757-7A9A-4DBE-9BDE-136C71928E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20ED4-7B06-41C3-B6FE-123684C1ED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C03658-E1C7-4B4F-80C2-27A2101DBD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96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A0689-4AD6-4FF7-B9B5-588AEDD183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support session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B57741-1809-4425-BC9B-8E69AC71E6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This activity is designed to help you reflect on Question no 2 of your portfolio.</a:t>
            </a:r>
          </a:p>
        </p:txBody>
      </p:sp>
    </p:spTree>
    <p:extLst>
      <p:ext uri="{BB962C8B-B14F-4D97-AF65-F5344CB8AC3E}">
        <p14:creationId xmlns:p14="http://schemas.microsoft.com/office/powerpoint/2010/main" val="2974592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Shape 145"/>
          <p:cNvSpPr txBox="1">
            <a:spLocks noGrp="1"/>
          </p:cNvSpPr>
          <p:nvPr>
            <p:ph type="title"/>
          </p:nvPr>
        </p:nvSpPr>
        <p:spPr>
          <a:xfrm>
            <a:off x="1714500" y="274639"/>
            <a:ext cx="5245100" cy="4873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defTabSz="384047">
              <a:defRPr sz="2600">
                <a:solidFill>
                  <a:srgbClr val="000000"/>
                </a:solidFill>
              </a:defRPr>
            </a:lvl1pPr>
          </a:lstStyle>
          <a:p>
            <a:r>
              <a:rPr dirty="0">
                <a:solidFill>
                  <a:schemeClr val="tx1"/>
                </a:solidFill>
              </a:rPr>
              <a:t>One right way?</a:t>
            </a:r>
          </a:p>
        </p:txBody>
      </p:sp>
      <p:sp>
        <p:nvSpPr>
          <p:cNvPr id="276" name="Shape 146"/>
          <p:cNvSpPr txBox="1">
            <a:spLocks noGrp="1"/>
          </p:cNvSpPr>
          <p:nvPr>
            <p:ph type="body" sz="half" idx="1"/>
          </p:nvPr>
        </p:nvSpPr>
        <p:spPr>
          <a:xfrm>
            <a:off x="1727106" y="1927171"/>
            <a:ext cx="4191000" cy="452596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44933" indent="-244933">
              <a:spcBef>
                <a:spcPts val="400"/>
              </a:spcBef>
              <a:defRPr sz="2000"/>
            </a:pPr>
            <a:r>
              <a:t>Universalist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Best practice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Universal behaviours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Adaptability of management techniques to context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Common goal- improve performance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Shareholder interests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Dominated by US literature</a:t>
            </a:r>
          </a:p>
          <a:p>
            <a:pPr marL="695338" lvl="1" indent="-238129">
              <a:spcBef>
                <a:spcPts val="400"/>
              </a:spcBef>
              <a:defRPr sz="2000"/>
            </a:pPr>
            <a:r>
              <a:t>Applying US or Western models to the rest (seldom the other way)</a:t>
            </a:r>
          </a:p>
        </p:txBody>
      </p:sp>
      <p:sp>
        <p:nvSpPr>
          <p:cNvPr id="277" name="Shape 147"/>
          <p:cNvSpPr txBox="1"/>
          <p:nvPr/>
        </p:nvSpPr>
        <p:spPr>
          <a:xfrm>
            <a:off x="6422485" y="1927171"/>
            <a:ext cx="4170363" cy="28110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44933" indent="-244933" defTabSz="457209">
              <a:spcBef>
                <a:spcPts val="400"/>
              </a:spcBef>
              <a:buClr>
                <a:srgbClr val="D52B1E"/>
              </a:buClr>
              <a:buSzPct val="100000"/>
              <a:buFont typeface="Arial"/>
              <a:buChar char="•"/>
              <a:defRPr sz="2000">
                <a:latin typeface="+mj-lt"/>
                <a:ea typeface="+mj-ea"/>
                <a:cs typeface="+mj-cs"/>
                <a:sym typeface="Arial"/>
              </a:defRPr>
            </a:pPr>
            <a:r>
              <a:rPr sz="2000"/>
              <a:t>Contextual</a:t>
            </a:r>
            <a:endParaRPr sz="2800"/>
          </a:p>
          <a:p>
            <a:pPr marL="695338" lvl="1" indent="-238129" defTabSz="457209">
              <a:spcBef>
                <a:spcPts val="400"/>
              </a:spcBef>
              <a:buClr>
                <a:srgbClr val="D52B1E"/>
              </a:buClr>
              <a:buSzPct val="100000"/>
              <a:buFont typeface="Arial"/>
              <a:buChar char="–"/>
              <a:defRPr sz="2000">
                <a:latin typeface="+mj-lt"/>
                <a:ea typeface="+mj-ea"/>
                <a:cs typeface="+mj-cs"/>
                <a:sym typeface="Arial"/>
              </a:defRPr>
            </a:pPr>
            <a:r>
              <a:rPr sz="2000"/>
              <a:t>Best fit</a:t>
            </a:r>
            <a:endParaRPr sz="2400"/>
          </a:p>
          <a:p>
            <a:pPr marL="695338" lvl="1" indent="-238129" defTabSz="457209">
              <a:spcBef>
                <a:spcPts val="400"/>
              </a:spcBef>
              <a:buClr>
                <a:srgbClr val="D52B1E"/>
              </a:buClr>
              <a:buSzPct val="100000"/>
              <a:buFont typeface="Arial"/>
              <a:buChar char="–"/>
              <a:defRPr sz="2000">
                <a:latin typeface="+mj-lt"/>
                <a:ea typeface="+mj-ea"/>
                <a:cs typeface="+mj-cs"/>
                <a:sym typeface="Arial"/>
              </a:defRPr>
            </a:pPr>
            <a:r>
              <a:rPr sz="2000"/>
              <a:t>Culturally embedded behaviours</a:t>
            </a:r>
            <a:endParaRPr sz="2400"/>
          </a:p>
          <a:p>
            <a:pPr marL="695338" lvl="1" indent="-238129" defTabSz="457209">
              <a:spcBef>
                <a:spcPts val="400"/>
              </a:spcBef>
              <a:buClr>
                <a:srgbClr val="D52B1E"/>
              </a:buClr>
              <a:buSzPct val="100000"/>
              <a:buFont typeface="Arial"/>
              <a:buChar char="–"/>
              <a:defRPr sz="2000">
                <a:latin typeface="+mj-lt"/>
                <a:ea typeface="+mj-ea"/>
                <a:cs typeface="+mj-cs"/>
                <a:sym typeface="Arial"/>
              </a:defRPr>
            </a:pPr>
            <a:r>
              <a:rPr sz="2000"/>
              <a:t>Management to fit circumstance</a:t>
            </a:r>
            <a:endParaRPr sz="2400"/>
          </a:p>
          <a:p>
            <a:pPr marL="695338" lvl="1" indent="-238129" defTabSz="457209">
              <a:spcBef>
                <a:spcPts val="400"/>
              </a:spcBef>
              <a:buClr>
                <a:srgbClr val="D52B1E"/>
              </a:buClr>
              <a:buSzPct val="100000"/>
              <a:buFont typeface="Arial"/>
              <a:buChar char="–"/>
              <a:defRPr sz="2000">
                <a:latin typeface="+mj-lt"/>
                <a:ea typeface="+mj-ea"/>
                <a:cs typeface="+mj-cs"/>
                <a:sym typeface="Arial"/>
              </a:defRPr>
            </a:pPr>
            <a:r>
              <a:rPr sz="2000"/>
              <a:t>Many goals/many interests</a:t>
            </a:r>
            <a:endParaRPr sz="2400"/>
          </a:p>
          <a:p>
            <a:pPr marL="695338" lvl="1" indent="-238129" defTabSz="457209">
              <a:spcBef>
                <a:spcPts val="400"/>
              </a:spcBef>
              <a:buClr>
                <a:srgbClr val="D52B1E"/>
              </a:buClr>
              <a:buSzPct val="100000"/>
              <a:buFont typeface="Arial"/>
              <a:buChar char="–"/>
              <a:defRPr sz="2000">
                <a:latin typeface="+mj-lt"/>
                <a:ea typeface="+mj-ea"/>
                <a:cs typeface="+mj-cs"/>
                <a:sym typeface="Arial"/>
              </a:defRPr>
            </a:pPr>
            <a:r>
              <a:rPr sz="2000"/>
              <a:t>Account taken of differences in culture, institutions, labour markets</a:t>
            </a:r>
          </a:p>
        </p:txBody>
      </p:sp>
    </p:spTree>
    <p:extLst>
      <p:ext uri="{BB962C8B-B14F-4D97-AF65-F5344CB8AC3E}">
        <p14:creationId xmlns:p14="http://schemas.microsoft.com/office/powerpoint/2010/main" val="899790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0"/>
            <a:ext cx="8229600" cy="1143000"/>
          </a:xfrm>
        </p:spPr>
        <p:txBody>
          <a:bodyPr>
            <a:normAutofit/>
          </a:bodyPr>
          <a:lstStyle/>
          <a:p>
            <a:br>
              <a:rPr lang="en-GB" sz="3200" b="1" dirty="0"/>
            </a:br>
            <a:r>
              <a:rPr lang="en-GB" sz="2800" b="1" dirty="0"/>
              <a:t>Cultural Perspectives and cooperation behaviour 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</p:nvPr>
        </p:nvGraphicFramePr>
        <p:xfrm>
          <a:off x="2063750" y="1196975"/>
          <a:ext cx="8229600" cy="475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UNIVERSALIST Cultures</a:t>
                      </a:r>
                    </a:p>
                    <a:p>
                      <a:pPr algn="ctr"/>
                      <a:r>
                        <a:rPr lang="en-GB" b="0" i="1" dirty="0">
                          <a:solidFill>
                            <a:schemeClr val="tx1"/>
                          </a:solidFill>
                        </a:rPr>
                        <a:t>(US, North-west Europe)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PARTICULARIST Cultures</a:t>
                      </a:r>
                    </a:p>
                    <a:p>
                      <a:pPr algn="ctr"/>
                      <a:r>
                        <a:rPr lang="en-GB" b="0" i="1" dirty="0">
                          <a:solidFill>
                            <a:schemeClr val="tx1"/>
                          </a:solidFill>
                        </a:rPr>
                        <a:t>(Southern Europe, Middle East, Asia)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Trust is based on contracts, codes, systems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Trust is placed</a:t>
                      </a:r>
                      <a:r>
                        <a:rPr lang="en-GB" baseline="0" dirty="0"/>
                        <a:t> I networks and relationships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Fairness and consistency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Particular circumstances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Standardisation</a:t>
                      </a:r>
                      <a:r>
                        <a:rPr lang="en-GB" baseline="0" dirty="0"/>
                        <a:t> and globalisation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Customisation and localisation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People are assigned to tasks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Tasks are assigned to people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Objective measurement of performance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Subjective measurement of performance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Management is a science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Management is an art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176120" y="638132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/>
              <a:t>Trickey</a:t>
            </a:r>
            <a:r>
              <a:rPr lang="en-GB" i="1" dirty="0"/>
              <a:t> &amp; </a:t>
            </a:r>
            <a:r>
              <a:rPr lang="en-GB" i="1" dirty="0" err="1"/>
              <a:t>Ewington</a:t>
            </a:r>
            <a:r>
              <a:rPr lang="en-GB" i="1" dirty="0"/>
              <a:t> (2003)</a:t>
            </a:r>
          </a:p>
        </p:txBody>
      </p:sp>
    </p:spTree>
    <p:extLst>
      <p:ext uri="{BB962C8B-B14F-4D97-AF65-F5344CB8AC3E}">
        <p14:creationId xmlns:p14="http://schemas.microsoft.com/office/powerpoint/2010/main" val="1293154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83593-AFAF-46AA-9A21-D75E41E896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24520" y="1796577"/>
            <a:ext cx="9372859" cy="417889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Differences in labour markets i.e. education system, technological development</a:t>
            </a:r>
          </a:p>
          <a:p>
            <a:pPr>
              <a:lnSpc>
                <a:spcPct val="150000"/>
              </a:lnSpc>
            </a:pPr>
            <a:r>
              <a:rPr lang="en-GB" dirty="0"/>
              <a:t>Differences in culture i.e. geography, climate, tradition</a:t>
            </a:r>
          </a:p>
          <a:p>
            <a:pPr>
              <a:lnSpc>
                <a:spcPct val="150000"/>
              </a:lnSpc>
            </a:pPr>
            <a:r>
              <a:rPr lang="en-GB" dirty="0"/>
              <a:t>Differences in legal systems i.e. employment legislation, trade union</a:t>
            </a:r>
          </a:p>
          <a:p>
            <a:pPr>
              <a:lnSpc>
                <a:spcPct val="150000"/>
              </a:lnSpc>
            </a:pPr>
            <a:r>
              <a:rPr lang="en-GB" dirty="0"/>
              <a:t>Differences in economic systems</a:t>
            </a:r>
          </a:p>
          <a:p>
            <a:pPr>
              <a:lnSpc>
                <a:spcPct val="150000"/>
              </a:lnSpc>
            </a:pPr>
            <a:r>
              <a:rPr lang="en-GB" dirty="0"/>
              <a:t>Staffing philosophy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Ethnocentric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Polycentric</a:t>
            </a:r>
          </a:p>
          <a:p>
            <a:pPr lvl="1">
              <a:lnSpc>
                <a:spcPct val="150000"/>
              </a:lnSpc>
            </a:pPr>
            <a:r>
              <a:rPr lang="en-GB" dirty="0" err="1"/>
              <a:t>Regiocentric</a:t>
            </a: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/>
              <a:t>Geocentric 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 lvl="1">
              <a:lnSpc>
                <a:spcPct val="150000"/>
              </a:lnSpc>
            </a:pPr>
            <a:endParaRPr lang="en-GB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Challenges in IHRM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60AE17-1A26-42E4-8D75-637355FEC580}"/>
              </a:ext>
            </a:extLst>
          </p:cNvPr>
          <p:cNvSpPr/>
          <p:nvPr/>
        </p:nvSpPr>
        <p:spPr>
          <a:xfrm>
            <a:off x="8594198" y="5707744"/>
            <a:ext cx="1993356" cy="3434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632" dirty="0"/>
              <a:t>(</a:t>
            </a:r>
            <a:r>
              <a:rPr lang="en-GB" sz="1632" dirty="0" err="1"/>
              <a:t>Pelmutter</a:t>
            </a:r>
            <a:r>
              <a:rPr lang="en-GB" sz="1632" dirty="0"/>
              <a:t>, 1969)</a:t>
            </a:r>
          </a:p>
        </p:txBody>
      </p:sp>
      <p:pic>
        <p:nvPicPr>
          <p:cNvPr id="4" name="Picture 3" descr="A picture containing colorful, colored, painted, colors&#10;&#10;Description automatically generated">
            <a:extLst>
              <a:ext uri="{FF2B5EF4-FFF2-40B4-BE49-F238E27FC236}">
                <a16:creationId xmlns:a16="http://schemas.microsoft.com/office/drawing/2014/main" id="{088816E5-6249-476F-A80D-787C84146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2437" y="3429000"/>
            <a:ext cx="2763929" cy="279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384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Staffing Policies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4ACDDEF-AAB6-4685-B8FB-C8D73826BC06}"/>
              </a:ext>
            </a:extLst>
          </p:cNvPr>
          <p:cNvGraphicFramePr/>
          <p:nvPr/>
        </p:nvGraphicFramePr>
        <p:xfrm>
          <a:off x="2999657" y="207715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64CB010-D59E-40CB-9E8B-2F8DFC22F8AA}"/>
              </a:ext>
            </a:extLst>
          </p:cNvPr>
          <p:cNvSpPr txBox="1"/>
          <p:nvPr/>
        </p:nvSpPr>
        <p:spPr>
          <a:xfrm>
            <a:off x="2279576" y="1861874"/>
            <a:ext cx="2209800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>
                <a:cs typeface="Arial" charset="0"/>
              </a:rPr>
              <a:t>Tendency to hire from the HQ country and send employees on international assignment to the subsidiaries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480ACB-7196-4A65-8C29-A78406CEA819}"/>
              </a:ext>
            </a:extLst>
          </p:cNvPr>
          <p:cNvSpPr txBox="1"/>
          <p:nvPr/>
        </p:nvSpPr>
        <p:spPr>
          <a:xfrm>
            <a:off x="2279577" y="4885466"/>
            <a:ext cx="1524000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 err="1">
                <a:cs typeface="Arial" charset="0"/>
              </a:rPr>
              <a:t>Favour</a:t>
            </a:r>
            <a:r>
              <a:rPr lang="en-US" sz="1600" dirty="0">
                <a:cs typeface="Arial" charset="0"/>
              </a:rPr>
              <a:t> using people from the region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5D2518-88E0-4C0A-9443-0DF2E48D862A}"/>
              </a:ext>
            </a:extLst>
          </p:cNvPr>
          <p:cNvSpPr txBox="1"/>
          <p:nvPr/>
        </p:nvSpPr>
        <p:spPr>
          <a:xfrm>
            <a:off x="8064575" y="1896183"/>
            <a:ext cx="1694823" cy="135421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0" lvl="1">
              <a:defRPr/>
            </a:pPr>
            <a:r>
              <a:rPr lang="en-US" sz="1600" dirty="0">
                <a:cs typeface="Arial" charset="0"/>
              </a:rPr>
              <a:t>Preference to use </a:t>
            </a:r>
          </a:p>
          <a:p>
            <a:pPr marL="0" lvl="1">
              <a:defRPr/>
            </a:pPr>
            <a:r>
              <a:rPr lang="en-US" sz="1600" dirty="0">
                <a:cs typeface="Arial" charset="0"/>
              </a:rPr>
              <a:t>locals from </a:t>
            </a:r>
          </a:p>
          <a:p>
            <a:pPr marL="0" lvl="1">
              <a:defRPr/>
            </a:pPr>
            <a:r>
              <a:rPr lang="en-US" sz="1600" dirty="0">
                <a:cs typeface="Arial" charset="0"/>
              </a:rPr>
              <a:t>the subsidiary </a:t>
            </a:r>
          </a:p>
          <a:p>
            <a:pPr marL="0" lvl="1">
              <a:defRPr/>
            </a:pPr>
            <a:r>
              <a:rPr lang="en-US" sz="1600" dirty="0">
                <a:cs typeface="Arial" charset="0"/>
              </a:rPr>
              <a:t>country</a:t>
            </a:r>
          </a:p>
          <a:p>
            <a:pPr>
              <a:defRPr/>
            </a:pPr>
            <a:endParaRPr lang="en-US" dirty="0">
              <a:cs typeface="Arial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ADACB5-12C5-4329-B942-088532493C13}"/>
              </a:ext>
            </a:extLst>
          </p:cNvPr>
          <p:cNvSpPr txBox="1"/>
          <p:nvPr/>
        </p:nvSpPr>
        <p:spPr>
          <a:xfrm>
            <a:off x="8069365" y="4887053"/>
            <a:ext cx="1752600" cy="83099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sz="1600" dirty="0">
                <a:cs typeface="Arial" charset="0"/>
              </a:rPr>
              <a:t>Source talent from anywhere in the world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7A5AA8-08EE-47C9-BDE3-578219B5B38E}"/>
              </a:ext>
            </a:extLst>
          </p:cNvPr>
          <p:cNvSpPr/>
          <p:nvPr/>
        </p:nvSpPr>
        <p:spPr>
          <a:xfrm>
            <a:off x="7663126" y="6168625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485159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AutoShape 2">
            <a:extLst>
              <a:ext uri="{FF2B5EF4-FFF2-40B4-BE49-F238E27FC236}">
                <a16:creationId xmlns:a16="http://schemas.microsoft.com/office/drawing/2014/main" id="{C0972FCF-48CB-4996-9BDE-476645EA59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Behavior/ Attitude 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48990CD-EAE5-46F5-B459-B8B2E8D074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US" altLang="en-US" b="1"/>
              <a:t>Ethnocentricity</a:t>
            </a:r>
            <a:r>
              <a:rPr lang="en-US" altLang="en-US"/>
              <a:t>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orientation toward home country 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centralization of decision making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efficient but not effective</a:t>
            </a:r>
            <a:endParaRPr lang="en-US" altLang="en-US" b="1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2">
            <a:extLst>
              <a:ext uri="{FF2B5EF4-FFF2-40B4-BE49-F238E27FC236}">
                <a16:creationId xmlns:a16="http://schemas.microsoft.com/office/drawing/2014/main" id="{235D18EE-0E7D-4BC8-8C1A-57F87737E1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Behavior/ Attitude 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BB782D95-0635-4383-8D44-F316372CAC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US" altLang="en-US" b="1"/>
              <a:t>Polycentricity </a:t>
            </a:r>
            <a:endParaRPr lang="en-US" altLang="en-US"/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strong orientation to host country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decentralization of decision making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effective but not efficient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>
            <a:extLst>
              <a:ext uri="{FF2B5EF4-FFF2-40B4-BE49-F238E27FC236}">
                <a16:creationId xmlns:a16="http://schemas.microsoft.com/office/drawing/2014/main" id="{BAFE6330-1FFB-496C-9F60-BB78B70567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Behavior/ Attitude 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38C59EFF-4220-43E6-B7E3-169A61FDAB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r>
              <a:rPr lang="en-US" altLang="en-US" b="1"/>
              <a:t>Geocentricity</a:t>
            </a:r>
            <a:r>
              <a:rPr lang="en-US" altLang="en-US"/>
              <a:t>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world orientation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centralization + decentralization + coordination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/>
              <a:t>- efficient and effective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8BB28-CC6F-48D3-B660-CBF5B5B7C37E}"/>
              </a:ext>
            </a:extLst>
          </p:cNvPr>
          <p:cNvSpPr/>
          <p:nvPr/>
        </p:nvSpPr>
        <p:spPr>
          <a:xfrm>
            <a:off x="7663126" y="6168625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pic>
        <p:nvPicPr>
          <p:cNvPr id="11" name="Picture 10" descr="A close up of a map&#10;&#10;Description automatically generated">
            <a:extLst>
              <a:ext uri="{FF2B5EF4-FFF2-40B4-BE49-F238E27FC236}">
                <a16:creationId xmlns:a16="http://schemas.microsoft.com/office/drawing/2014/main" id="{D8E82B5D-6631-42DF-A1C9-CF7FEB1EF0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879" y="1952464"/>
            <a:ext cx="3521756" cy="18934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 descr="A picture containing toy, drawing&#10;&#10;Description automatically generated">
            <a:extLst>
              <a:ext uri="{FF2B5EF4-FFF2-40B4-BE49-F238E27FC236}">
                <a16:creationId xmlns:a16="http://schemas.microsoft.com/office/drawing/2014/main" id="{6188CB2E-74F9-4930-951B-617CA1F679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1310" y="4041966"/>
            <a:ext cx="3520197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D5AB000-E7F2-49AD-B1C8-9B5F5F4FD8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9751" y="1976716"/>
            <a:ext cx="3521756" cy="19333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D6E6329-30AC-49A1-BB1C-59554B2CDF3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013" y="4041966"/>
            <a:ext cx="3516302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Text Placeholder 5">
            <a:extLst>
              <a:ext uri="{FF2B5EF4-FFF2-40B4-BE49-F238E27FC236}">
                <a16:creationId xmlns:a16="http://schemas.microsoft.com/office/drawing/2014/main" id="{F23B4E75-1B32-4261-B4E0-822C408A2EDB}"/>
              </a:ext>
            </a:extLst>
          </p:cNvPr>
          <p:cNvSpPr txBox="1">
            <a:spLocks/>
          </p:cNvSpPr>
          <p:nvPr/>
        </p:nvSpPr>
        <p:spPr>
          <a:xfrm>
            <a:off x="1527656" y="481837"/>
            <a:ext cx="9136688" cy="95621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Staffing Policies: EPRG Framework</a:t>
            </a:r>
          </a:p>
        </p:txBody>
      </p:sp>
    </p:spTree>
    <p:extLst>
      <p:ext uri="{BB962C8B-B14F-4D97-AF65-F5344CB8AC3E}">
        <p14:creationId xmlns:p14="http://schemas.microsoft.com/office/powerpoint/2010/main" val="559198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27A5AA8-08EE-47C9-BDE3-578219B5B38E}"/>
              </a:ext>
            </a:extLst>
          </p:cNvPr>
          <p:cNvSpPr/>
          <p:nvPr/>
        </p:nvSpPr>
        <p:spPr>
          <a:xfrm>
            <a:off x="7663126" y="6168625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D4720E07-BE4E-4326-AB10-F349C16A6D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5879" y="1952464"/>
            <a:ext cx="3521756" cy="18934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picture containing toy, drawing&#10;&#10;Description automatically generated">
            <a:extLst>
              <a:ext uri="{FF2B5EF4-FFF2-40B4-BE49-F238E27FC236}">
                <a16:creationId xmlns:a16="http://schemas.microsoft.com/office/drawing/2014/main" id="{F496D220-7D4E-4DCE-B14D-2FAC61DF83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71310" y="4041966"/>
            <a:ext cx="3520197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84E187FF-F8C0-4EEA-AF18-8F1297611E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9751" y="1976716"/>
            <a:ext cx="3521756" cy="19333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9B4C4FF-7AE6-4052-8609-0B5C616F262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79013" y="4041966"/>
            <a:ext cx="3516302" cy="18823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3116595E-86D1-460C-84A0-09782890645B}"/>
              </a:ext>
            </a:extLst>
          </p:cNvPr>
          <p:cNvSpPr txBox="1">
            <a:spLocks/>
          </p:cNvSpPr>
          <p:nvPr/>
        </p:nvSpPr>
        <p:spPr>
          <a:xfrm>
            <a:off x="1572481" y="1887111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/>
              <a:t>Ethnocentric</a:t>
            </a:r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2A2695A7-5F84-4AE4-AF8D-07525D3AD976}"/>
              </a:ext>
            </a:extLst>
          </p:cNvPr>
          <p:cNvSpPr txBox="1">
            <a:spLocks/>
          </p:cNvSpPr>
          <p:nvPr/>
        </p:nvSpPr>
        <p:spPr>
          <a:xfrm>
            <a:off x="8044324" y="3411604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/>
              <a:t>Polycentric</a:t>
            </a:r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B4CF3D9-7C1F-40E6-A192-B21F9FFDF1C2}"/>
              </a:ext>
            </a:extLst>
          </p:cNvPr>
          <p:cNvSpPr txBox="1">
            <a:spLocks/>
          </p:cNvSpPr>
          <p:nvPr/>
        </p:nvSpPr>
        <p:spPr>
          <a:xfrm>
            <a:off x="3565820" y="5468356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 err="1"/>
              <a:t>Regiocentric</a:t>
            </a:r>
            <a:endParaRPr lang="en-GB" sz="1632" b="1" dirty="0"/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1543847C-2FBC-4328-AB97-2EB980DD1A0F}"/>
              </a:ext>
            </a:extLst>
          </p:cNvPr>
          <p:cNvSpPr txBox="1">
            <a:spLocks/>
          </p:cNvSpPr>
          <p:nvPr/>
        </p:nvSpPr>
        <p:spPr>
          <a:xfrm>
            <a:off x="7086017" y="5083758"/>
            <a:ext cx="1958908" cy="522375"/>
          </a:xfrm>
          <a:prstGeom prst="rect">
            <a:avLst/>
          </a:prstGeom>
        </p:spPr>
        <p:txBody>
          <a:bodyPr/>
          <a:lstStyle>
            <a:lvl1pPr marL="285750" marR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 sz="1800" kern="1200" baseline="0">
                <a:solidFill>
                  <a:schemeClr val="tx1"/>
                </a:solidFill>
                <a:latin typeface="Arial MT 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14589" lvl="1" indent="0">
              <a:lnSpc>
                <a:spcPct val="150000"/>
              </a:lnSpc>
              <a:buNone/>
            </a:pPr>
            <a:r>
              <a:rPr lang="en-GB" sz="1632" b="1" dirty="0"/>
              <a:t>Geocentric</a:t>
            </a:r>
          </a:p>
          <a:p>
            <a:pPr>
              <a:lnSpc>
                <a:spcPct val="150000"/>
              </a:lnSpc>
            </a:pPr>
            <a:endParaRPr lang="en-GB" sz="1632" dirty="0"/>
          </a:p>
          <a:p>
            <a:pPr lvl="1">
              <a:lnSpc>
                <a:spcPct val="150000"/>
              </a:lnSpc>
            </a:pPr>
            <a:endParaRPr lang="en-GB" sz="1632" dirty="0"/>
          </a:p>
        </p:txBody>
      </p:sp>
      <p:sp>
        <p:nvSpPr>
          <p:cNvPr id="15" name="Text Placeholder 5">
            <a:extLst>
              <a:ext uri="{FF2B5EF4-FFF2-40B4-BE49-F238E27FC236}">
                <a16:creationId xmlns:a16="http://schemas.microsoft.com/office/drawing/2014/main" id="{77D02D90-91D7-46BA-A6B5-12A50817894E}"/>
              </a:ext>
            </a:extLst>
          </p:cNvPr>
          <p:cNvSpPr txBox="1">
            <a:spLocks/>
          </p:cNvSpPr>
          <p:nvPr/>
        </p:nvSpPr>
        <p:spPr>
          <a:xfrm>
            <a:off x="1527656" y="481837"/>
            <a:ext cx="9136688" cy="95621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International Staffing Policies: EPRG Framework</a:t>
            </a:r>
          </a:p>
        </p:txBody>
      </p:sp>
    </p:spTree>
    <p:extLst>
      <p:ext uri="{BB962C8B-B14F-4D97-AF65-F5344CB8AC3E}">
        <p14:creationId xmlns:p14="http://schemas.microsoft.com/office/powerpoint/2010/main" val="2709728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E65A8ACA-C9D0-4872-9018-C67A280689B1}"/>
              </a:ext>
            </a:extLst>
          </p:cNvPr>
          <p:cNvSpPr txBox="1">
            <a:spLocks/>
          </p:cNvSpPr>
          <p:nvPr/>
        </p:nvSpPr>
        <p:spPr>
          <a:xfrm>
            <a:off x="1595393" y="751938"/>
            <a:ext cx="8722700" cy="39155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64" dirty="0"/>
              <a:t>Advantages and Disadvantages of using PCNs, HCNs, or TCNs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C7DB99-C194-41EE-899B-644F8F901F4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215" y="1731280"/>
            <a:ext cx="9141570" cy="437478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810C262-1487-4DF8-AF7A-5660FE637C8D}"/>
              </a:ext>
            </a:extLst>
          </p:cNvPr>
          <p:cNvSpPr/>
          <p:nvPr/>
        </p:nvSpPr>
        <p:spPr>
          <a:xfrm>
            <a:off x="8773174" y="5861624"/>
            <a:ext cx="2009943" cy="3155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51" dirty="0"/>
              <a:t>(</a:t>
            </a:r>
            <a:r>
              <a:rPr lang="en-GB" sz="1451" dirty="0" err="1"/>
              <a:t>Tarique</a:t>
            </a:r>
            <a:r>
              <a:rPr lang="en-GB" sz="1451" dirty="0"/>
              <a:t> et al., 2015)</a:t>
            </a:r>
          </a:p>
        </p:txBody>
      </p:sp>
    </p:spTree>
    <p:extLst>
      <p:ext uri="{BB962C8B-B14F-4D97-AF65-F5344CB8AC3E}">
        <p14:creationId xmlns:p14="http://schemas.microsoft.com/office/powerpoint/2010/main" val="3390246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Shape 149"/>
          <p:cNvSpPr txBox="1">
            <a:spLocks noGrp="1"/>
          </p:cNvSpPr>
          <p:nvPr>
            <p:ph type="title"/>
          </p:nvPr>
        </p:nvSpPr>
        <p:spPr>
          <a:xfrm>
            <a:off x="1714500" y="676505"/>
            <a:ext cx="8742365" cy="487363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defTabSz="384047">
              <a:defRPr sz="2600"/>
            </a:lvl1pPr>
          </a:lstStyle>
          <a:p>
            <a:r>
              <a:rPr lang="en-GB" b="1" dirty="0"/>
              <a:t>People management practices that may be affected by EPRG </a:t>
            </a:r>
            <a:endParaRPr b="1" dirty="0"/>
          </a:p>
        </p:txBody>
      </p:sp>
      <p:sp>
        <p:nvSpPr>
          <p:cNvPr id="280" name="Shape 150"/>
          <p:cNvSpPr txBox="1">
            <a:spLocks noGrp="1"/>
          </p:cNvSpPr>
          <p:nvPr>
            <p:ph type="body" idx="1"/>
          </p:nvPr>
        </p:nvSpPr>
        <p:spPr>
          <a:xfrm>
            <a:off x="1714500" y="1861874"/>
            <a:ext cx="8742365" cy="4525963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Careful and extensive systems for recruitment, selection and training</a:t>
            </a:r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Formal systems for sharing information with individuals who work in the </a:t>
            </a:r>
            <a:r>
              <a:rPr dirty="0" err="1"/>
              <a:t>organisation</a:t>
            </a:r>
            <a:endParaRPr dirty="0"/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Clear job design</a:t>
            </a:r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Local level participation procedures</a:t>
            </a:r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Monitoring of attitudes</a:t>
            </a:r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Performance appraisals</a:t>
            </a:r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Properly functioning grievance procedures</a:t>
            </a:r>
          </a:p>
          <a:p>
            <a:pPr marL="257180" indent="-257180">
              <a:spcBef>
                <a:spcPts val="500"/>
              </a:spcBef>
              <a:defRPr sz="2400"/>
            </a:pPr>
            <a:r>
              <a:rPr dirty="0"/>
              <a:t>Promotion and compensation schemes that provide for the recognition and financial rewarding of high performing members of the workforce</a:t>
            </a:r>
          </a:p>
        </p:txBody>
      </p:sp>
    </p:spTree>
    <p:extLst>
      <p:ext uri="{BB962C8B-B14F-4D97-AF65-F5344CB8AC3E}">
        <p14:creationId xmlns:p14="http://schemas.microsoft.com/office/powerpoint/2010/main" val="1899739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504</Words>
  <Application>Microsoft Office PowerPoint</Application>
  <PresentationFormat>Widescreen</PresentationFormat>
  <Paragraphs>103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MT Lt</vt:lpstr>
      <vt:lpstr>Calibri</vt:lpstr>
      <vt:lpstr>Calibri Light</vt:lpstr>
      <vt:lpstr>Wingdings</vt:lpstr>
      <vt:lpstr>Office Theme</vt:lpstr>
      <vt:lpstr>Assignment support session</vt:lpstr>
      <vt:lpstr>One right way?</vt:lpstr>
      <vt:lpstr> Cultural Perspectives and cooperation behaviour </vt:lpstr>
      <vt:lpstr>PowerPoint Presentation</vt:lpstr>
      <vt:lpstr>PowerPoint Presentation</vt:lpstr>
      <vt:lpstr>Behavior/ Attitude </vt:lpstr>
      <vt:lpstr>Behavior/ Attitude </vt:lpstr>
      <vt:lpstr>Behavior/ Attitude </vt:lpstr>
      <vt:lpstr>PowerPoint Presentation</vt:lpstr>
      <vt:lpstr>PowerPoint Presentation</vt:lpstr>
      <vt:lpstr>PowerPoint Presentation</vt:lpstr>
      <vt:lpstr>People management practices that may be affected by EPRG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support session</dc:title>
  <dc:creator>Pepple, Dennis G. (Dr.)</dc:creator>
  <cp:lastModifiedBy>Pepple, Dennis G. (Dr.)</cp:lastModifiedBy>
  <cp:revision>3</cp:revision>
  <dcterms:created xsi:type="dcterms:W3CDTF">2024-03-11T23:22:33Z</dcterms:created>
  <dcterms:modified xsi:type="dcterms:W3CDTF">2024-03-11T23:31:11Z</dcterms:modified>
</cp:coreProperties>
</file>