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EB0686-C33E-4130-9037-DC91C22B270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5802D59-CB53-4334-9071-CF62EAF9421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Innovative Materials: Utilizes locally sourced agricultural residues for packaging.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845318-B729-4F5E-86F4-E13BC6EDF205}" type="parTrans" cxnId="{663E76AC-62C1-4DBC-B95E-6CFDA2FEB9B9}">
      <dgm:prSet/>
      <dgm:spPr/>
      <dgm:t>
        <a:bodyPr/>
        <a:lstStyle/>
        <a:p>
          <a:endParaRPr lang="en-GB"/>
        </a:p>
      </dgm:t>
    </dgm:pt>
    <dgm:pt modelId="{31C04E91-715B-4E7D-9DCC-C610D6706484}" type="sibTrans" cxnId="{663E76AC-62C1-4DBC-B95E-6CFDA2FEB9B9}">
      <dgm:prSet/>
      <dgm:spPr/>
      <dgm:t>
        <a:bodyPr/>
        <a:lstStyle/>
        <a:p>
          <a:endParaRPr lang="en-GB"/>
        </a:p>
      </dgm:t>
    </dgm:pt>
    <dgm:pt modelId="{79E8B990-FC4F-4464-B54B-E1A277E3D49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Reduced Carbon Footprint: Reduces transportation costs and emissions (Eurostat, 2009).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4C29A2-FFF0-405B-BCBE-5675CB4151AE}" type="parTrans" cxnId="{C6C6B9DB-DD50-4405-AAD7-01CF9E7D7A63}">
      <dgm:prSet/>
      <dgm:spPr/>
      <dgm:t>
        <a:bodyPr/>
        <a:lstStyle/>
        <a:p>
          <a:endParaRPr lang="en-GB"/>
        </a:p>
      </dgm:t>
    </dgm:pt>
    <dgm:pt modelId="{00F77DDB-DAA5-457E-816F-B37B3F127DE0}" type="sibTrans" cxnId="{C6C6B9DB-DD50-4405-AAD7-01CF9E7D7A63}">
      <dgm:prSet/>
      <dgm:spPr/>
      <dgm:t>
        <a:bodyPr/>
        <a:lstStyle/>
        <a:p>
          <a:endParaRPr lang="en-GB"/>
        </a:p>
      </dgm:t>
    </dgm:pt>
    <dgm:pt modelId="{7E7043EE-5436-487B-963F-88B34FD29D0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Inclusive Employment: Creates social value alongside economic returns.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EE97E1-E841-412C-A80B-779D209D294A}" type="parTrans" cxnId="{77CA6CCB-E802-414B-B810-06A56593E335}">
      <dgm:prSet/>
      <dgm:spPr/>
      <dgm:t>
        <a:bodyPr/>
        <a:lstStyle/>
        <a:p>
          <a:endParaRPr lang="en-GB"/>
        </a:p>
      </dgm:t>
    </dgm:pt>
    <dgm:pt modelId="{A5B6CC3A-EA77-4491-986E-4D067A4DFBFC}" type="sibTrans" cxnId="{77CA6CCB-E802-414B-B810-06A56593E335}">
      <dgm:prSet/>
      <dgm:spPr/>
      <dgm:t>
        <a:bodyPr/>
        <a:lstStyle/>
        <a:p>
          <a:endParaRPr lang="en-GB"/>
        </a:p>
      </dgm:t>
    </dgm:pt>
    <dgm:pt modelId="{33635270-515B-4082-A3F2-BF0C3E153F9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Scalable Model: Expansion into new regions and markets for greener packaging alternatives</a:t>
          </a:r>
          <a:r>
            <a:rPr lang="en-US" dirty="0"/>
            <a:t>.</a:t>
          </a:r>
          <a:endParaRPr lang="en-GB" dirty="0"/>
        </a:p>
      </dgm:t>
    </dgm:pt>
    <dgm:pt modelId="{38F71C41-5315-4156-9491-72640B8A0E07}" type="parTrans" cxnId="{EDFFBB43-3E63-4B0C-B106-CE05D85E6BC8}">
      <dgm:prSet/>
      <dgm:spPr/>
      <dgm:t>
        <a:bodyPr/>
        <a:lstStyle/>
        <a:p>
          <a:endParaRPr lang="en-GB"/>
        </a:p>
      </dgm:t>
    </dgm:pt>
    <dgm:pt modelId="{F0031CF9-DFBC-470A-8F50-38437D521DC7}" type="sibTrans" cxnId="{EDFFBB43-3E63-4B0C-B106-CE05D85E6BC8}">
      <dgm:prSet/>
      <dgm:spPr/>
      <dgm:t>
        <a:bodyPr/>
        <a:lstStyle/>
        <a:p>
          <a:endParaRPr lang="en-GB"/>
        </a:p>
      </dgm:t>
    </dgm:pt>
    <dgm:pt modelId="{AD0A94B9-B73E-4781-89BD-A04D17CBCCD6}" type="pres">
      <dgm:prSet presAssocID="{46EB0686-C33E-4130-9037-DC91C22B270E}" presName="linear" presStyleCnt="0">
        <dgm:presLayoutVars>
          <dgm:animLvl val="lvl"/>
          <dgm:resizeHandles val="exact"/>
        </dgm:presLayoutVars>
      </dgm:prSet>
      <dgm:spPr/>
    </dgm:pt>
    <dgm:pt modelId="{264C2E85-DB9E-4011-B18F-F1DA1DD20F06}" type="pres">
      <dgm:prSet presAssocID="{A5802D59-CB53-4334-9071-CF62EAF942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8258160-E356-416D-9626-9F4D65470C69}" type="pres">
      <dgm:prSet presAssocID="{31C04E91-715B-4E7D-9DCC-C610D6706484}" presName="spacer" presStyleCnt="0"/>
      <dgm:spPr/>
    </dgm:pt>
    <dgm:pt modelId="{F9BDF033-FF6C-46A6-B67E-A10030F36930}" type="pres">
      <dgm:prSet presAssocID="{79E8B990-FC4F-4464-B54B-E1A277E3D49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BF5C43A-F3C0-41B3-BC1C-4FC18A613A3B}" type="pres">
      <dgm:prSet presAssocID="{00F77DDB-DAA5-457E-816F-B37B3F127DE0}" presName="spacer" presStyleCnt="0"/>
      <dgm:spPr/>
    </dgm:pt>
    <dgm:pt modelId="{980826C7-96E8-4293-96FB-64D33954A8C7}" type="pres">
      <dgm:prSet presAssocID="{7E7043EE-5436-487B-963F-88B34FD29D0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37532C-A51A-4EB5-B6C2-DEE76FB20E72}" type="pres">
      <dgm:prSet presAssocID="{A5B6CC3A-EA77-4491-986E-4D067A4DFBFC}" presName="spacer" presStyleCnt="0"/>
      <dgm:spPr/>
    </dgm:pt>
    <dgm:pt modelId="{4F3F0F05-B3DE-4982-A601-1D49310BC0AB}" type="pres">
      <dgm:prSet presAssocID="{33635270-515B-4082-A3F2-BF0C3E153F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63443F-2829-4B62-AA67-9AD55DDBABC9}" type="presOf" srcId="{79E8B990-FC4F-4464-B54B-E1A277E3D493}" destId="{F9BDF033-FF6C-46A6-B67E-A10030F36930}" srcOrd="0" destOrd="0" presId="urn:microsoft.com/office/officeart/2005/8/layout/vList2"/>
    <dgm:cxn modelId="{EDFFBB43-3E63-4B0C-B106-CE05D85E6BC8}" srcId="{46EB0686-C33E-4130-9037-DC91C22B270E}" destId="{33635270-515B-4082-A3F2-BF0C3E153F90}" srcOrd="3" destOrd="0" parTransId="{38F71C41-5315-4156-9491-72640B8A0E07}" sibTransId="{F0031CF9-DFBC-470A-8F50-38437D521DC7}"/>
    <dgm:cxn modelId="{F37E5B44-9F9B-47B7-998A-C0C490995F46}" type="presOf" srcId="{7E7043EE-5436-487B-963F-88B34FD29D0E}" destId="{980826C7-96E8-4293-96FB-64D33954A8C7}" srcOrd="0" destOrd="0" presId="urn:microsoft.com/office/officeart/2005/8/layout/vList2"/>
    <dgm:cxn modelId="{42630A86-8273-48B6-A0C2-505524A5EC47}" type="presOf" srcId="{33635270-515B-4082-A3F2-BF0C3E153F90}" destId="{4F3F0F05-B3DE-4982-A601-1D49310BC0AB}" srcOrd="0" destOrd="0" presId="urn:microsoft.com/office/officeart/2005/8/layout/vList2"/>
    <dgm:cxn modelId="{E705B790-7A64-4D1E-AD97-D18722780E14}" type="presOf" srcId="{46EB0686-C33E-4130-9037-DC91C22B270E}" destId="{AD0A94B9-B73E-4781-89BD-A04D17CBCCD6}" srcOrd="0" destOrd="0" presId="urn:microsoft.com/office/officeart/2005/8/layout/vList2"/>
    <dgm:cxn modelId="{663E76AC-62C1-4DBC-B95E-6CFDA2FEB9B9}" srcId="{46EB0686-C33E-4130-9037-DC91C22B270E}" destId="{A5802D59-CB53-4334-9071-CF62EAF94214}" srcOrd="0" destOrd="0" parTransId="{FF845318-B729-4F5E-86F4-E13BC6EDF205}" sibTransId="{31C04E91-715B-4E7D-9DCC-C610D6706484}"/>
    <dgm:cxn modelId="{DBA8CDB0-A4FD-4D09-84D9-8FB1D5FF16AF}" type="presOf" srcId="{A5802D59-CB53-4334-9071-CF62EAF94214}" destId="{264C2E85-DB9E-4011-B18F-F1DA1DD20F06}" srcOrd="0" destOrd="0" presId="urn:microsoft.com/office/officeart/2005/8/layout/vList2"/>
    <dgm:cxn modelId="{77CA6CCB-E802-414B-B810-06A56593E335}" srcId="{46EB0686-C33E-4130-9037-DC91C22B270E}" destId="{7E7043EE-5436-487B-963F-88B34FD29D0E}" srcOrd="2" destOrd="0" parTransId="{34EE97E1-E841-412C-A80B-779D209D294A}" sibTransId="{A5B6CC3A-EA77-4491-986E-4D067A4DFBFC}"/>
    <dgm:cxn modelId="{C6C6B9DB-DD50-4405-AAD7-01CF9E7D7A63}" srcId="{46EB0686-C33E-4130-9037-DC91C22B270E}" destId="{79E8B990-FC4F-4464-B54B-E1A277E3D493}" srcOrd="1" destOrd="0" parTransId="{524C29A2-FFF0-405B-BCBE-5675CB4151AE}" sibTransId="{00F77DDB-DAA5-457E-816F-B37B3F127DE0}"/>
    <dgm:cxn modelId="{347C240E-36BE-4533-B97C-10D7968932C9}" type="presParOf" srcId="{AD0A94B9-B73E-4781-89BD-A04D17CBCCD6}" destId="{264C2E85-DB9E-4011-B18F-F1DA1DD20F06}" srcOrd="0" destOrd="0" presId="urn:microsoft.com/office/officeart/2005/8/layout/vList2"/>
    <dgm:cxn modelId="{9360B49B-743E-4B61-8B2D-B3BD99D235C5}" type="presParOf" srcId="{AD0A94B9-B73E-4781-89BD-A04D17CBCCD6}" destId="{08258160-E356-416D-9626-9F4D65470C69}" srcOrd="1" destOrd="0" presId="urn:microsoft.com/office/officeart/2005/8/layout/vList2"/>
    <dgm:cxn modelId="{DD664DEB-E9F5-4A7A-B599-D221AF3A264C}" type="presParOf" srcId="{AD0A94B9-B73E-4781-89BD-A04D17CBCCD6}" destId="{F9BDF033-FF6C-46A6-B67E-A10030F36930}" srcOrd="2" destOrd="0" presId="urn:microsoft.com/office/officeart/2005/8/layout/vList2"/>
    <dgm:cxn modelId="{363E4D4A-9844-4338-90BC-F8D377708D3B}" type="presParOf" srcId="{AD0A94B9-B73E-4781-89BD-A04D17CBCCD6}" destId="{EBF5C43A-F3C0-41B3-BC1C-4FC18A613A3B}" srcOrd="3" destOrd="0" presId="urn:microsoft.com/office/officeart/2005/8/layout/vList2"/>
    <dgm:cxn modelId="{3DCB216C-4FF1-4124-96C1-A0779FC642E8}" type="presParOf" srcId="{AD0A94B9-B73E-4781-89BD-A04D17CBCCD6}" destId="{980826C7-96E8-4293-96FB-64D33954A8C7}" srcOrd="4" destOrd="0" presId="urn:microsoft.com/office/officeart/2005/8/layout/vList2"/>
    <dgm:cxn modelId="{A7EFA083-1D77-485F-B4B1-4104337E7298}" type="presParOf" srcId="{AD0A94B9-B73E-4781-89BD-A04D17CBCCD6}" destId="{EA37532C-A51A-4EB5-B6C2-DEE76FB20E72}" srcOrd="5" destOrd="0" presId="urn:microsoft.com/office/officeart/2005/8/layout/vList2"/>
    <dgm:cxn modelId="{2834A134-41C7-4E42-84D3-BCD4587CD69B}" type="presParOf" srcId="{AD0A94B9-B73E-4781-89BD-A04D17CBCCD6}" destId="{4F3F0F05-B3DE-4982-A601-1D49310BC0A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C2E85-DB9E-4011-B18F-F1DA1DD20F06}">
      <dsp:nvSpPr>
        <dsp:cNvPr id="0" name=""/>
        <dsp:cNvSpPr/>
      </dsp:nvSpPr>
      <dsp:spPr>
        <a:xfrm>
          <a:off x="0" y="379713"/>
          <a:ext cx="4475892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Innovative Materials: Utilizes locally sourced agricultural residues for packaging.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406100"/>
        <a:ext cx="4423118" cy="487766"/>
      </dsp:txXfrm>
    </dsp:sp>
    <dsp:sp modelId="{F9BDF033-FF6C-46A6-B67E-A10030F36930}">
      <dsp:nvSpPr>
        <dsp:cNvPr id="0" name=""/>
        <dsp:cNvSpPr/>
      </dsp:nvSpPr>
      <dsp:spPr>
        <a:xfrm>
          <a:off x="0" y="960573"/>
          <a:ext cx="4475892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Reduced Carbon Footprint: Reduces transportation costs and emissions (Eurostat, 2009).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986960"/>
        <a:ext cx="4423118" cy="487766"/>
      </dsp:txXfrm>
    </dsp:sp>
    <dsp:sp modelId="{980826C7-96E8-4293-96FB-64D33954A8C7}">
      <dsp:nvSpPr>
        <dsp:cNvPr id="0" name=""/>
        <dsp:cNvSpPr/>
      </dsp:nvSpPr>
      <dsp:spPr>
        <a:xfrm>
          <a:off x="0" y="1541433"/>
          <a:ext cx="4475892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Inclusive Employment: Creates social value alongside economic returns.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567820"/>
        <a:ext cx="4423118" cy="487766"/>
      </dsp:txXfrm>
    </dsp:sp>
    <dsp:sp modelId="{4F3F0F05-B3DE-4982-A601-1D49310BC0AB}">
      <dsp:nvSpPr>
        <dsp:cNvPr id="0" name=""/>
        <dsp:cNvSpPr/>
      </dsp:nvSpPr>
      <dsp:spPr>
        <a:xfrm>
          <a:off x="0" y="2122293"/>
          <a:ext cx="4475892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Scalable Model: Expansion into new regions and markets for greener packaging alternatives</a:t>
          </a:r>
          <a:r>
            <a:rPr lang="en-US" sz="1400" kern="1200" dirty="0"/>
            <a:t>.</a:t>
          </a:r>
          <a:endParaRPr lang="en-GB" sz="1400" kern="1200" dirty="0"/>
        </a:p>
      </dsp:txBody>
      <dsp:txXfrm>
        <a:off x="26387" y="2148680"/>
        <a:ext cx="4423118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6992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712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195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01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719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92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02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2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218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748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844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649C334-02CB-4CCD-93EB-A54A4A7DB3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996904D-C381-43D3-AA0B-1B2B66C6C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53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CD66B-227A-0419-6946-69C2ED6E2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86744"/>
            <a:ext cx="4486656" cy="1645920"/>
          </a:xfrm>
        </p:spPr>
        <p:txBody>
          <a:bodyPr>
            <a:normAutofit/>
          </a:bodyPr>
          <a:lstStyle/>
          <a:p>
            <a:r>
              <a:rPr lang="en-GB" sz="36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TerraCraft Packaging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B9933E-A466-CA51-E4D3-38146C60BD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746" y="6381881"/>
            <a:ext cx="3798770" cy="396124"/>
          </a:xfrm>
        </p:spPr>
        <p:txBody>
          <a:bodyPr>
            <a:normAutofit/>
          </a:bodyPr>
          <a:lstStyle/>
          <a:p>
            <a:r>
              <a:rPr lang="en-US" sz="18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Armando Butacu</a:t>
            </a:r>
            <a:endParaRPr lang="en-GB" sz="18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A6FDED-3074-73DE-CFC9-4E8C3E47E8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1" r="7640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773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E93AF-5DCA-D704-819D-4C73C6D90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4559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Business Overview </a:t>
            </a:r>
            <a:endParaRPr lang="en-GB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0CAD2-E6E5-E65A-667C-C6BBF4E951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8" y="1320987"/>
            <a:ext cx="6250769" cy="4055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625FF-4465-8AE7-F01E-ECB41FB98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4558" y="2638044"/>
            <a:ext cx="3363974" cy="3415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Produces biodegradable packaging from agricultural by-products.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to reduce plastic pollution and foster community development.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Balances social, environmental, and financial goals.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Mission: Transform farm waste into compostable packaging.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inclusive employment opportunities.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922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775C7-642C-094B-F3A7-8DE33057F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US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Key Features of the Sustainable Enterprise</a:t>
            </a:r>
            <a:endParaRPr lang="en-GB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8EA6702-CCAD-E322-8AF1-EBA4004D30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8058655"/>
              </p:ext>
            </p:extLst>
          </p:nvPr>
        </p:nvGraphicFramePr>
        <p:xfrm>
          <a:off x="804672" y="2858703"/>
          <a:ext cx="4475892" cy="3042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D0DFDD-9210-E2DD-677E-6639CEEF4BC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958" r="27417" b="1"/>
          <a:stretch/>
        </p:blipFill>
        <p:spPr>
          <a:xfrm>
            <a:off x="7208520" y="1126397"/>
            <a:ext cx="3867912" cy="4288536"/>
          </a:xfrm>
          <a:prstGeom prst="rect">
            <a:avLst/>
          </a:prstGeom>
          <a:ln w="31750">
            <a:noFill/>
          </a:ln>
        </p:spPr>
      </p:pic>
    </p:spTree>
    <p:extLst>
      <p:ext uri="{BB962C8B-B14F-4D97-AF65-F5344CB8AC3E}">
        <p14:creationId xmlns:p14="http://schemas.microsoft.com/office/powerpoint/2010/main" val="1541335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63B2A-F442-FB85-BF68-FDCF29FA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Why It Will Be Successful</a:t>
            </a:r>
            <a:endParaRPr lang="en-GB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07A851-9475-0817-0ACD-14EA76F161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630" r="1" b="2429"/>
          <a:stretch/>
        </p:blipFill>
        <p:spPr>
          <a:xfrm>
            <a:off x="20" y="-2"/>
            <a:ext cx="12191980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F9ADD-EE62-A855-E04B-DFE8FC5EA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357" y="5089108"/>
            <a:ext cx="10625959" cy="102852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market demand due to increased plastic waste awareness.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Regulatory support from single-use plastics creating opportunities for biodegradable solutions.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 through local resource utilization and strong environmental credentials.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viability with projected cash flow delivering social and environmental benefits (Emerson, 2003).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302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00545-653B-3A62-1C06-A7EA1DF76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4559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Conclusion </a:t>
            </a:r>
            <a:endParaRPr lang="en-GB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AC547A-7061-68F2-0AB7-7188E665B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8" y="965005"/>
            <a:ext cx="6250769" cy="4767123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1A2D385-FABA-2C36-29E8-0CC0044315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84558" y="2638044"/>
            <a:ext cx="3363974" cy="3415622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TerraCraft Packaging is well-positioned for success due to its dedication to sustainable materials, a robust market position, and a harmonious balance of social, environmental, and economic objectives.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(2014) illustrate that the enterprise's long-term profitability and community impact can be achieved through a responsible approach to resource management.</a:t>
            </a:r>
          </a:p>
        </p:txBody>
      </p:sp>
    </p:spTree>
    <p:extLst>
      <p:ext uri="{BB962C8B-B14F-4D97-AF65-F5344CB8AC3E}">
        <p14:creationId xmlns:p14="http://schemas.microsoft.com/office/powerpoint/2010/main" val="340157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AE526-AF80-97EE-04A0-8981F57D5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  <a:cs typeface="Aldhabi" panose="01000000000000000000" pitchFamily="2" charset="-78"/>
              </a:rPr>
              <a:t>References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62343-68CD-531D-FEED-CF59CA487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 fontScale="92500"/>
          </a:bodyPr>
          <a:lstStyle/>
          <a:p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&amp; </a:t>
            </a:r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 ‘Modelling and Assessing Sustainable Enterprise Excellence’, </a:t>
            </a: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pp. 173–187.</a:t>
            </a:r>
          </a:p>
          <a:p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Franceschelli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V., Santoro, G. &amp; Candelo, E. (2018) ‘Business model innovation for sustainability: a food start-up case study’, </a:t>
            </a: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Food Journal, 120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(10), pp. 2483–2494.</a:t>
            </a:r>
          </a:p>
          <a:p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Doyle Corner, P. &amp; Ho, M. (2010) ‘How Opportunities Develop in Social Entrepreneurship’, </a:t>
            </a: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 Theory and Practice, 34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 635–659.</a:t>
            </a:r>
          </a:p>
          <a:p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EIO (Eco-Innovation Observatory) (2013) </a:t>
            </a: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 in transition: Paving the way to a green economy through eco-innovation.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Funded by the European Commission, DG Environment, Brussels: Eco-Innovation Observatory.</a:t>
            </a:r>
          </a:p>
          <a:p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(1999) </a:t>
            </a:r>
            <a:r>
              <a:rPr lang="en-GB" sz="17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business. 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Oxford: Capstone.</a:t>
            </a:r>
          </a:p>
        </p:txBody>
      </p:sp>
    </p:spTree>
    <p:extLst>
      <p:ext uri="{BB962C8B-B14F-4D97-AF65-F5344CB8AC3E}">
        <p14:creationId xmlns:p14="http://schemas.microsoft.com/office/powerpoint/2010/main" val="2982761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32</TotalTime>
  <Words>379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Gill Sans MT</vt:lpstr>
      <vt:lpstr>Parcel</vt:lpstr>
      <vt:lpstr>TerraCraft Packaging </vt:lpstr>
      <vt:lpstr>Business Overview </vt:lpstr>
      <vt:lpstr>Key Features of the Sustainable Enterprise</vt:lpstr>
      <vt:lpstr>Why It Will Be Successful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2025-03-14T00:02:04Z</dcterms:created>
  <dcterms:modified xsi:type="dcterms:W3CDTF">2025-03-14T00:34:52Z</dcterms:modified>
</cp:coreProperties>
</file>