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6" r:id="rId3"/>
    <p:sldId id="258" r:id="rId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C13DE51C-CD4E-B84E-7410-374E77099C28}" v="112" dt="2021-06-07T16:56:40.183"/>
    <p1510:client id="{F17084D1-002F-EEF2-B1FD-E667750A8F37}" v="382" dt="2021-06-07T17:16:50.760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>
        <p:scale>
          <a:sx n="66" d="100"/>
          <a:sy n="66" d="100"/>
        </p:scale>
        <p:origin x="644" y="62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viewProps" Target="viewProps.xml"/><Relationship Id="rId5" Type="http://schemas.openxmlformats.org/officeDocument/2006/relationships/presProps" Target="presProps.xml"/><Relationship Id="rId10" Type="http://schemas.microsoft.com/office/2015/10/relationships/revisionInfo" Target="revisionInfo.xml"/><Relationship Id="rId4" Type="http://schemas.openxmlformats.org/officeDocument/2006/relationships/slide" Target="slides/slide3.xml"/><Relationship Id="rId9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Alina Nicoleta Mariutac (1814394)" userId="S::1814394@student.uwtsd.ac.uk::e1af03d2-07b8-4abb-9168-41250178c9e5" providerId="AD" clId="Web-{C13DE51C-CD4E-B84E-7410-374E77099C28}"/>
    <pc:docChg chg="modSld">
      <pc:chgData name="Alina Nicoleta Mariutac (1814394)" userId="S::1814394@student.uwtsd.ac.uk::e1af03d2-07b8-4abb-9168-41250178c9e5" providerId="AD" clId="Web-{C13DE51C-CD4E-B84E-7410-374E77099C28}" dt="2021-06-07T16:56:40.183" v="61" actId="688"/>
      <pc:docMkLst>
        <pc:docMk/>
      </pc:docMkLst>
      <pc:sldChg chg="modSp">
        <pc:chgData name="Alina Nicoleta Mariutac (1814394)" userId="S::1814394@student.uwtsd.ac.uk::e1af03d2-07b8-4abb-9168-41250178c9e5" providerId="AD" clId="Web-{C13DE51C-CD4E-B84E-7410-374E77099C28}" dt="2021-06-07T16:56:40.183" v="61" actId="688"/>
        <pc:sldMkLst>
          <pc:docMk/>
          <pc:sldMk cId="2106375799" sldId="256"/>
        </pc:sldMkLst>
        <pc:spChg chg="mod">
          <ac:chgData name="Alina Nicoleta Mariutac (1814394)" userId="S::1814394@student.uwtsd.ac.uk::e1af03d2-07b8-4abb-9168-41250178c9e5" providerId="AD" clId="Web-{C13DE51C-CD4E-B84E-7410-374E77099C28}" dt="2021-06-07T16:56:16.135" v="58" actId="1076"/>
          <ac:spMkLst>
            <pc:docMk/>
            <pc:sldMk cId="2106375799" sldId="256"/>
            <ac:spMk id="7" creationId="{4D440857-6547-4609-80B1-B1F41612C1E8}"/>
          </ac:spMkLst>
        </pc:spChg>
        <pc:spChg chg="mod">
          <ac:chgData name="Alina Nicoleta Mariutac (1814394)" userId="S::1814394@student.uwtsd.ac.uk::e1af03d2-07b8-4abb-9168-41250178c9e5" providerId="AD" clId="Web-{C13DE51C-CD4E-B84E-7410-374E77099C28}" dt="2021-06-07T16:56:40.183" v="61" actId="688"/>
          <ac:spMkLst>
            <pc:docMk/>
            <pc:sldMk cId="2106375799" sldId="256"/>
            <ac:spMk id="15" creationId="{1AE1B2E3-DED5-4669-B718-39A868780900}"/>
          </ac:spMkLst>
        </pc:spChg>
        <pc:spChg chg="mod">
          <ac:chgData name="Alina Nicoleta Mariutac (1814394)" userId="S::1814394@student.uwtsd.ac.uk::e1af03d2-07b8-4abb-9168-41250178c9e5" providerId="AD" clId="Web-{C13DE51C-CD4E-B84E-7410-374E77099C28}" dt="2021-06-06T14:45:17.252" v="56" actId="20577"/>
          <ac:spMkLst>
            <pc:docMk/>
            <pc:sldMk cId="2106375799" sldId="256"/>
            <ac:spMk id="20" creationId="{E03D92E7-4958-40D7-AECA-B5724B612573}"/>
          </ac:spMkLst>
        </pc:spChg>
      </pc:sldChg>
      <pc:sldChg chg="modSp">
        <pc:chgData name="Alina Nicoleta Mariutac (1814394)" userId="S::1814394@student.uwtsd.ac.uk::e1af03d2-07b8-4abb-9168-41250178c9e5" providerId="AD" clId="Web-{C13DE51C-CD4E-B84E-7410-374E77099C28}" dt="2021-06-06T14:41:14.074" v="7" actId="20577"/>
        <pc:sldMkLst>
          <pc:docMk/>
          <pc:sldMk cId="233812943" sldId="259"/>
        </pc:sldMkLst>
        <pc:spChg chg="mod">
          <ac:chgData name="Alina Nicoleta Mariutac (1814394)" userId="S::1814394@student.uwtsd.ac.uk::e1af03d2-07b8-4abb-9168-41250178c9e5" providerId="AD" clId="Web-{C13DE51C-CD4E-B84E-7410-374E77099C28}" dt="2021-06-06T14:41:14.074" v="7" actId="20577"/>
          <ac:spMkLst>
            <pc:docMk/>
            <pc:sldMk cId="233812943" sldId="259"/>
            <ac:spMk id="3" creationId="{E61D66FE-B2C4-4C67-B354-B0DD0E1EB758}"/>
          </ac:spMkLst>
        </pc:spChg>
      </pc:sldChg>
    </pc:docChg>
  </pc:docChgLst>
  <pc:docChgLst>
    <pc:chgData name="Alina Nicoleta Mariutac (1814394)" userId="S::1814394@student.uwtsd.ac.uk::e1af03d2-07b8-4abb-9168-41250178c9e5" providerId="AD" clId="Web-{F17084D1-002F-EEF2-B1FD-E667750A8F37}"/>
    <pc:docChg chg="delSld modSld">
      <pc:chgData name="Alina Nicoleta Mariutac (1814394)" userId="S::1814394@student.uwtsd.ac.uk::e1af03d2-07b8-4abb-9168-41250178c9e5" providerId="AD" clId="Web-{F17084D1-002F-EEF2-B1FD-E667750A8F37}" dt="2021-06-07T17:16:50.760" v="206" actId="1076"/>
      <pc:docMkLst>
        <pc:docMk/>
      </pc:docMkLst>
      <pc:sldChg chg="modSp">
        <pc:chgData name="Alina Nicoleta Mariutac (1814394)" userId="S::1814394@student.uwtsd.ac.uk::e1af03d2-07b8-4abb-9168-41250178c9e5" providerId="AD" clId="Web-{F17084D1-002F-EEF2-B1FD-E667750A8F37}" dt="2021-06-07T17:16:50.760" v="206" actId="1076"/>
        <pc:sldMkLst>
          <pc:docMk/>
          <pc:sldMk cId="2106375799" sldId="256"/>
        </pc:sldMkLst>
        <pc:spChg chg="mod">
          <ac:chgData name="Alina Nicoleta Mariutac (1814394)" userId="S::1814394@student.uwtsd.ac.uk::e1af03d2-07b8-4abb-9168-41250178c9e5" providerId="AD" clId="Web-{F17084D1-002F-EEF2-B1FD-E667750A8F37}" dt="2021-06-07T17:15:52.556" v="199" actId="20577"/>
          <ac:spMkLst>
            <pc:docMk/>
            <pc:sldMk cId="2106375799" sldId="256"/>
            <ac:spMk id="3" creationId="{8AD07043-FCD4-4D26-81F3-322C1F0DB618}"/>
          </ac:spMkLst>
        </pc:spChg>
        <pc:spChg chg="mod">
          <ac:chgData name="Alina Nicoleta Mariutac (1814394)" userId="S::1814394@student.uwtsd.ac.uk::e1af03d2-07b8-4abb-9168-41250178c9e5" providerId="AD" clId="Web-{F17084D1-002F-EEF2-B1FD-E667750A8F37}" dt="2021-06-07T17:16:26.650" v="202" actId="14100"/>
          <ac:spMkLst>
            <pc:docMk/>
            <pc:sldMk cId="2106375799" sldId="256"/>
            <ac:spMk id="6" creationId="{EDE2639D-19E8-4798-94E8-4E8B03388239}"/>
          </ac:spMkLst>
        </pc:spChg>
        <pc:spChg chg="mod">
          <ac:chgData name="Alina Nicoleta Mariutac (1814394)" userId="S::1814394@student.uwtsd.ac.uk::e1af03d2-07b8-4abb-9168-41250178c9e5" providerId="AD" clId="Web-{F17084D1-002F-EEF2-B1FD-E667750A8F37}" dt="2021-06-07T17:16:15.619" v="201" actId="1076"/>
          <ac:spMkLst>
            <pc:docMk/>
            <pc:sldMk cId="2106375799" sldId="256"/>
            <ac:spMk id="7" creationId="{4D440857-6547-4609-80B1-B1F41612C1E8}"/>
          </ac:spMkLst>
        </pc:spChg>
        <pc:spChg chg="mod">
          <ac:chgData name="Alina Nicoleta Mariutac (1814394)" userId="S::1814394@student.uwtsd.ac.uk::e1af03d2-07b8-4abb-9168-41250178c9e5" providerId="AD" clId="Web-{F17084D1-002F-EEF2-B1FD-E667750A8F37}" dt="2021-06-07T17:16:50.760" v="206" actId="1076"/>
          <ac:spMkLst>
            <pc:docMk/>
            <pc:sldMk cId="2106375799" sldId="256"/>
            <ac:spMk id="15" creationId="{1AE1B2E3-DED5-4669-B718-39A868780900}"/>
          </ac:spMkLst>
        </pc:spChg>
        <pc:spChg chg="mod">
          <ac:chgData name="Alina Nicoleta Mariutac (1814394)" userId="S::1814394@student.uwtsd.ac.uk::e1af03d2-07b8-4abb-9168-41250178c9e5" providerId="AD" clId="Web-{F17084D1-002F-EEF2-B1FD-E667750A8F37}" dt="2021-06-07T17:16:05.572" v="200" actId="1076"/>
          <ac:spMkLst>
            <pc:docMk/>
            <pc:sldMk cId="2106375799" sldId="256"/>
            <ac:spMk id="17" creationId="{01271932-1194-4373-AA82-654453339162}"/>
          </ac:spMkLst>
        </pc:spChg>
        <pc:spChg chg="mod">
          <ac:chgData name="Alina Nicoleta Mariutac (1814394)" userId="S::1814394@student.uwtsd.ac.uk::e1af03d2-07b8-4abb-9168-41250178c9e5" providerId="AD" clId="Web-{F17084D1-002F-EEF2-B1FD-E667750A8F37}" dt="2021-06-07T17:14:53.523" v="183" actId="1076"/>
          <ac:spMkLst>
            <pc:docMk/>
            <pc:sldMk cId="2106375799" sldId="256"/>
            <ac:spMk id="20" creationId="{E03D92E7-4958-40D7-AECA-B5724B612573}"/>
          </ac:spMkLst>
        </pc:spChg>
      </pc:sldChg>
      <pc:sldChg chg="del">
        <pc:chgData name="Alina Nicoleta Mariutac (1814394)" userId="S::1814394@student.uwtsd.ac.uk::e1af03d2-07b8-4abb-9168-41250178c9e5" providerId="AD" clId="Web-{F17084D1-002F-EEF2-B1FD-E667750A8F37}" dt="2021-06-07T17:05:22.978" v="0"/>
        <pc:sldMkLst>
          <pc:docMk/>
          <pc:sldMk cId="233812943" sldId="259"/>
        </pc:sldMkLst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29C9103-DB84-4F95-B637-9EDDFD629DA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C568663-1D52-42B3-B688-85904CAE652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EA58AC5-5EF5-435A-870F-E97781D90D5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2DA0B4-945C-4977-8B83-7D2B5179202F}" type="datetimeFigureOut">
              <a:rPr lang="en-GB" smtClean="0"/>
              <a:t>07/06/2021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72A51E1-6957-4848-97F0-8083C95A35C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9672CB1-9BA8-47F5-83C5-642A5FA6D32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86AC73-693A-4ED1-9B38-5FF5CEDB709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3374562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1E8FAF5-E206-4D91-BA7D-049C14F3022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323A354-F701-419C-9C85-AD50D7ED243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7C784B5-34FE-4509-856E-45425986663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2DA0B4-945C-4977-8B83-7D2B5179202F}" type="datetimeFigureOut">
              <a:rPr lang="en-GB" smtClean="0"/>
              <a:t>07/06/2021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6280677-2542-470D-8AB3-AD5BA5042D9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A4A7F57-AAF4-44EE-B8D1-3AC81EFFAED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86AC73-693A-4ED1-9B38-5FF5CEDB709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1246867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62BCD06-C03C-44B9-BF91-1F128419477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5247811-2A71-4D20-9226-6AD86232D7F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CD55D25-7A46-4D64-972E-BED2D04FDDE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2DA0B4-945C-4977-8B83-7D2B5179202F}" type="datetimeFigureOut">
              <a:rPr lang="en-GB" smtClean="0"/>
              <a:t>07/06/2021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95030F0-D188-4937-B33D-2D5134D4D50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DCD9275-B939-4E0D-A051-E323F0EBD5E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86AC73-693A-4ED1-9B38-5FF5CEDB709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6200496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DE5F6B4-359B-484F-967D-1A492A98ABC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123DC26-B56A-4530-B671-AAA5E76A2BE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D5F29E0-DF0F-41B4-9F3B-C9DB3BC23B3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4DBD51C-1B2E-4F9D-AA44-8948A26E628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2DA0B4-945C-4977-8B83-7D2B5179202F}" type="datetimeFigureOut">
              <a:rPr lang="en-GB" smtClean="0"/>
              <a:t>07/06/2021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151BC34-CD5B-4894-B4D5-2189A4C3280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BD1215E-E7CA-4B63-B444-2D3B823650D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86AC73-693A-4ED1-9B38-5FF5CEDB709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6749735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02E0B7E-8A4B-4989-8DCA-29C97933EC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C311AEF-FF30-4F1B-A225-D75A482C18B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1C2DABE-401E-4E95-8F53-3C86070AEAB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1AE21681-A0CA-4427-96C2-0B95D973A8C6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9D51224D-2C74-4832-BF21-009D950ED27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0CFCEA93-2588-42F8-B118-231FFC2EF6F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2DA0B4-945C-4977-8B83-7D2B5179202F}" type="datetimeFigureOut">
              <a:rPr lang="en-GB" smtClean="0"/>
              <a:t>07/06/2021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72C8BC70-DB5F-473A-BFE4-0FEE946AE0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D64EB75E-AA27-4EF7-9061-F65EC9F293F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86AC73-693A-4ED1-9B38-5FF5CEDB709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8397691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0880103-4CC2-40FA-82B1-79EC72E82D9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AB9059C7-D580-4CA2-B149-69E14629468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2DA0B4-945C-4977-8B83-7D2B5179202F}" type="datetimeFigureOut">
              <a:rPr lang="en-GB" smtClean="0"/>
              <a:t>07/06/2021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2220889-F25E-4599-9980-9E1C6167E0E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3A2973A-04A4-4EC6-83F5-71E0A49AC63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86AC73-693A-4ED1-9B38-5FF5CEDB709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7355434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BA13ECE4-0DBD-4B84-97AC-9586982F6BE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2DA0B4-945C-4977-8B83-7D2B5179202F}" type="datetimeFigureOut">
              <a:rPr lang="en-GB" smtClean="0"/>
              <a:t>07/06/2021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6531DB2F-20E1-4B07-B756-20DD3AB19FF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3109FE5-7CAF-4CB0-A24A-DE6EC41E6B3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86AC73-693A-4ED1-9B38-5FF5CEDB709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3314920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45A8AB-3113-430A-81BF-09F19FD81EF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B0D2430-5D55-48FA-BABC-19EAC1D71EF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216184F-BA8C-4EFA-A2D0-564E47EF267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89C9247-D2B2-41F9-85BE-E43577CE5E2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2DA0B4-945C-4977-8B83-7D2B5179202F}" type="datetimeFigureOut">
              <a:rPr lang="en-GB" smtClean="0"/>
              <a:t>07/06/2021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BF88D4B-6F46-4DBC-BFD1-03555266CB7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B741861-2BB8-494C-B2BA-A071C61DE78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86AC73-693A-4ED1-9B38-5FF5CEDB709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3999356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9EE7ED1-A5AD-4D83-9A47-BA8DEBC42D7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DBA83FEF-E810-4429-A065-2EFCAB10D776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8D89258-54BE-44E2-84A5-070A7A99A17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79496AA-7A0E-4B60-82C8-0287AF3AA2D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2DA0B4-945C-4977-8B83-7D2B5179202F}" type="datetimeFigureOut">
              <a:rPr lang="en-GB" smtClean="0"/>
              <a:t>07/06/2021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E43CD9E-4E25-4425-98BA-41F3A72218A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4020AAE-D92A-4B4F-A439-D1E2D82876C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86AC73-693A-4ED1-9B38-5FF5CEDB709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3803054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C12FDC8-0BEE-4FE8-8E90-D57FA0F3590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5814339-5741-4B3A-B304-28A53753142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0F9F860-8D82-4A6D-98E9-EE5B4F23AF1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2DA0B4-945C-4977-8B83-7D2B5179202F}" type="datetimeFigureOut">
              <a:rPr lang="en-GB" smtClean="0"/>
              <a:t>07/06/2021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4E519F7-B97E-459A-87C1-BFE4091FDBB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31FAD49-E7BE-4F8B-B155-8D7136B064A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86AC73-693A-4ED1-9B38-5FF5CEDB709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4518412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FE5BCF9C-5CAF-44A5-869D-568351CE8F19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54886ED-6917-4B9E-8DF5-DA824291835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2E8DD98-AF2A-4686-8A0A-8AD2DD8601B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2DA0B4-945C-4977-8B83-7D2B5179202F}" type="datetimeFigureOut">
              <a:rPr lang="en-GB" smtClean="0"/>
              <a:t>07/06/2021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C1CC05F-9AC3-4C29-89CE-D412617B380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BB44B4F-5B87-4075-AAFB-82447312912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86AC73-693A-4ED1-9B38-5FF5CEDB709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5727735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1F39BFA-A419-41E2-AD69-7DD8D580AF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58187A1-2F1B-4BBB-8220-42A02E1A97F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5298D04-D27F-470E-BE16-5AD01CDAC003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2DA0B4-945C-4977-8B83-7D2B5179202F}" type="datetimeFigureOut">
              <a:rPr lang="en-GB" smtClean="0"/>
              <a:t>07/06/2021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8B10A27-FCC6-48BD-9707-81B4AAAFDF58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139C40D-C9AE-479A-A007-5C659B3A5C5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86AC73-693A-4ED1-9B38-5FF5CEDB709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3753912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71B2258F-86CA-4D4D-8270-BC05FCDEBF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7999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371EE460-CCD7-4021-A331-1024A73A399C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50000"/>
          </a:blip>
          <a:srcRect t="15195" b="21245"/>
          <a:stretch/>
        </p:blipFill>
        <p:spPr>
          <a:xfrm>
            <a:off x="20" y="1"/>
            <a:ext cx="12191980" cy="6857999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BDC5E118-2203-43D4-94CE-76A1EF66040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2"/>
            <a:ext cx="9144000" cy="2900518"/>
          </a:xfrm>
        </p:spPr>
        <p:txBody>
          <a:bodyPr>
            <a:normAutofit/>
          </a:bodyPr>
          <a:lstStyle/>
          <a:p>
            <a:r>
              <a:rPr lang="en-US" sz="3200" dirty="0">
                <a:solidFill>
                  <a:srgbClr val="FFFFFF"/>
                </a:solidFill>
              </a:rPr>
              <a:t>BA Leadership and Management Skills in the Workplace</a:t>
            </a:r>
            <a:br>
              <a:rPr lang="en-US" sz="3200" dirty="0">
                <a:solidFill>
                  <a:srgbClr val="FFFFFF"/>
                </a:solidFill>
              </a:rPr>
            </a:br>
            <a:br>
              <a:rPr lang="en-US" sz="3200" dirty="0">
                <a:solidFill>
                  <a:srgbClr val="FFFFFF"/>
                </a:solidFill>
              </a:rPr>
            </a:br>
            <a:endParaRPr lang="en-GB" sz="3200" dirty="0">
              <a:solidFill>
                <a:srgbClr val="FFFFFF"/>
              </a:solidFill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C580689-BBBA-4328-9F0B-ABC205C53D7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4159404"/>
            <a:ext cx="9144000" cy="1098395"/>
          </a:xfrm>
        </p:spPr>
        <p:txBody>
          <a:bodyPr>
            <a:normAutofit fontScale="92500" lnSpcReduction="20000"/>
          </a:bodyPr>
          <a:lstStyle/>
          <a:p>
            <a:r>
              <a:rPr lang="en-US" dirty="0">
                <a:solidFill>
                  <a:srgbClr val="FFFFFF"/>
                </a:solidFill>
              </a:rPr>
              <a:t>Knowledge and Information Management</a:t>
            </a:r>
          </a:p>
          <a:p>
            <a:r>
              <a:rPr lang="en-US" dirty="0">
                <a:solidFill>
                  <a:srgbClr val="FFFFFF"/>
                </a:solidFill>
              </a:rPr>
              <a:t>Lecturer: Rachel Cook</a:t>
            </a:r>
          </a:p>
          <a:p>
            <a:r>
              <a:rPr lang="en-US" dirty="0">
                <a:solidFill>
                  <a:srgbClr val="FFFFFF"/>
                </a:solidFill>
              </a:rPr>
              <a:t>Student: Alina Mariutac</a:t>
            </a:r>
          </a:p>
          <a:p>
            <a:endParaRPr lang="en-US" dirty="0">
              <a:solidFill>
                <a:srgbClr val="FFFFFF"/>
              </a:solidFill>
            </a:endParaRPr>
          </a:p>
          <a:p>
            <a:endParaRPr lang="en-US" dirty="0">
              <a:solidFill>
                <a:srgbClr val="FFFFFF"/>
              </a:solidFill>
            </a:endParaRPr>
          </a:p>
          <a:p>
            <a:endParaRPr lang="en-GB" dirty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2227566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>
            <a:extLst>
              <a:ext uri="{FF2B5EF4-FFF2-40B4-BE49-F238E27FC236}">
                <a16:creationId xmlns:a16="http://schemas.microsoft.com/office/drawing/2014/main" id="{8AD07043-FCD4-4D26-81F3-322C1F0DB61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434353" y="370722"/>
            <a:ext cx="9144000" cy="640976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>
                <a:cs typeface="Calibri"/>
              </a:rPr>
              <a:t>Amazon Storage Knowledge </a:t>
            </a:r>
          </a:p>
        </p:txBody>
      </p:sp>
      <p:sp>
        <p:nvSpPr>
          <p:cNvPr id="4" name="Trapezoid 3">
            <a:extLst>
              <a:ext uri="{FF2B5EF4-FFF2-40B4-BE49-F238E27FC236}">
                <a16:creationId xmlns:a16="http://schemas.microsoft.com/office/drawing/2014/main" id="{32E88262-A874-4F43-BCBD-D30984C3B3CD}"/>
              </a:ext>
            </a:extLst>
          </p:cNvPr>
          <p:cNvSpPr/>
          <p:nvPr/>
        </p:nvSpPr>
        <p:spPr>
          <a:xfrm rot="5400000">
            <a:off x="-254884" y="2884806"/>
            <a:ext cx="3024658" cy="2343438"/>
          </a:xfrm>
          <a:prstGeom prst="trapezoid">
            <a:avLst/>
          </a:prstGeom>
          <a:solidFill>
            <a:schemeClr val="accent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b="1" dirty="0">
              <a:solidFill>
                <a:schemeClr val="tx1"/>
              </a:solidFill>
            </a:endParaRPr>
          </a:p>
        </p:txBody>
      </p:sp>
      <p:sp>
        <p:nvSpPr>
          <p:cNvPr id="5" name="Arrow: Pentagon 4">
            <a:extLst>
              <a:ext uri="{FF2B5EF4-FFF2-40B4-BE49-F238E27FC236}">
                <a16:creationId xmlns:a16="http://schemas.microsoft.com/office/drawing/2014/main" id="{A35D0EED-4EA7-4DFB-B0D4-6B9D87BADB7F}"/>
              </a:ext>
            </a:extLst>
          </p:cNvPr>
          <p:cNvSpPr/>
          <p:nvPr/>
        </p:nvSpPr>
        <p:spPr>
          <a:xfrm>
            <a:off x="2219621" y="2158038"/>
            <a:ext cx="2850520" cy="3827929"/>
          </a:xfrm>
          <a:prstGeom prst="homePlate">
            <a:avLst>
              <a:gd name="adj" fmla="val 44260"/>
            </a:avLst>
          </a:prstGeom>
          <a:solidFill>
            <a:schemeClr val="tx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Arrow: Chevron 5">
            <a:extLst>
              <a:ext uri="{FF2B5EF4-FFF2-40B4-BE49-F238E27FC236}">
                <a16:creationId xmlns:a16="http://schemas.microsoft.com/office/drawing/2014/main" id="{EDE2639D-19E8-4798-94E8-4E8B03388239}"/>
              </a:ext>
            </a:extLst>
          </p:cNvPr>
          <p:cNvSpPr/>
          <p:nvPr/>
        </p:nvSpPr>
        <p:spPr>
          <a:xfrm>
            <a:off x="2211569" y="2133999"/>
            <a:ext cx="4534718" cy="3827929"/>
          </a:xfrm>
          <a:prstGeom prst="chevron">
            <a:avLst/>
          </a:prstGeom>
          <a:solidFill>
            <a:schemeClr val="tx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b="1" dirty="0">
              <a:solidFill>
                <a:schemeClr val="tx1"/>
              </a:solidFill>
            </a:endParaRPr>
          </a:p>
        </p:txBody>
      </p:sp>
      <p:sp>
        <p:nvSpPr>
          <p:cNvPr id="7" name="Arrow: Chevron 6">
            <a:extLst>
              <a:ext uri="{FF2B5EF4-FFF2-40B4-BE49-F238E27FC236}">
                <a16:creationId xmlns:a16="http://schemas.microsoft.com/office/drawing/2014/main" id="{4D440857-6547-4609-80B1-B1F41612C1E8}"/>
              </a:ext>
            </a:extLst>
          </p:cNvPr>
          <p:cNvSpPr/>
          <p:nvPr/>
        </p:nvSpPr>
        <p:spPr>
          <a:xfrm>
            <a:off x="4534077" y="2118519"/>
            <a:ext cx="5118515" cy="3827929"/>
          </a:xfrm>
          <a:prstGeom prst="chevron">
            <a:avLst/>
          </a:prstGeom>
          <a:solidFill>
            <a:schemeClr val="tx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b="1" dirty="0">
              <a:solidFill>
                <a:schemeClr val="tx1"/>
              </a:solidFill>
            </a:endParaRPr>
          </a:p>
        </p:txBody>
      </p:sp>
      <p:sp>
        <p:nvSpPr>
          <p:cNvPr id="8" name="Arrow: Chevron 7">
            <a:extLst>
              <a:ext uri="{FF2B5EF4-FFF2-40B4-BE49-F238E27FC236}">
                <a16:creationId xmlns:a16="http://schemas.microsoft.com/office/drawing/2014/main" id="{EF1D1D20-05FD-40B3-BE05-2FB9D99353CD}"/>
              </a:ext>
            </a:extLst>
          </p:cNvPr>
          <p:cNvSpPr/>
          <p:nvPr/>
        </p:nvSpPr>
        <p:spPr>
          <a:xfrm>
            <a:off x="7748735" y="2127082"/>
            <a:ext cx="3130139" cy="3827929"/>
          </a:xfrm>
          <a:prstGeom prst="chevron">
            <a:avLst/>
          </a:prstGeom>
          <a:solidFill>
            <a:schemeClr val="tx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74DED700-47D5-488B-9719-D3659064441E}"/>
              </a:ext>
            </a:extLst>
          </p:cNvPr>
          <p:cNvSpPr txBox="1"/>
          <p:nvPr/>
        </p:nvSpPr>
        <p:spPr>
          <a:xfrm rot="16200000">
            <a:off x="6514545" y="1380483"/>
            <a:ext cx="461665" cy="1985819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r>
              <a:rPr lang="en-US" b="1" dirty="0"/>
              <a:t>Knowledge Storage</a:t>
            </a:r>
            <a:endParaRPr lang="en-GB" b="1" dirty="0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10FA2964-9667-4706-A674-3DB91A0A2895}"/>
              </a:ext>
            </a:extLst>
          </p:cNvPr>
          <p:cNvSpPr txBox="1"/>
          <p:nvPr/>
        </p:nvSpPr>
        <p:spPr>
          <a:xfrm>
            <a:off x="471055" y="3231029"/>
            <a:ext cx="1669505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Mission</a:t>
            </a:r>
          </a:p>
          <a:p>
            <a:r>
              <a:rPr lang="en-US" dirty="0"/>
              <a:t>Vision</a:t>
            </a:r>
          </a:p>
          <a:p>
            <a:r>
              <a:rPr lang="en-US" dirty="0"/>
              <a:t>Goals</a:t>
            </a:r>
          </a:p>
          <a:p>
            <a:r>
              <a:rPr lang="en-US" dirty="0"/>
              <a:t>Strategy</a:t>
            </a:r>
            <a:endParaRPr lang="en-GB" dirty="0"/>
          </a:p>
        </p:txBody>
      </p:sp>
      <p:sp>
        <p:nvSpPr>
          <p:cNvPr id="12" name="Trapezoid 11">
            <a:extLst>
              <a:ext uri="{FF2B5EF4-FFF2-40B4-BE49-F238E27FC236}">
                <a16:creationId xmlns:a16="http://schemas.microsoft.com/office/drawing/2014/main" id="{CC68D860-58B2-44F3-A8B2-8ECFE841C261}"/>
              </a:ext>
            </a:extLst>
          </p:cNvPr>
          <p:cNvSpPr/>
          <p:nvPr/>
        </p:nvSpPr>
        <p:spPr>
          <a:xfrm rot="5400000">
            <a:off x="2059503" y="3408415"/>
            <a:ext cx="2770909" cy="1791825"/>
          </a:xfrm>
          <a:prstGeom prst="trapezoid">
            <a:avLst/>
          </a:prstGeom>
          <a:solidFill>
            <a:schemeClr val="accent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CD531C76-EB17-44C2-9DF4-98CFB7D2E538}"/>
              </a:ext>
            </a:extLst>
          </p:cNvPr>
          <p:cNvSpPr txBox="1"/>
          <p:nvPr/>
        </p:nvSpPr>
        <p:spPr>
          <a:xfrm>
            <a:off x="2938617" y="2397688"/>
            <a:ext cx="169551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Knowledge Development</a:t>
            </a:r>
            <a:endParaRPr lang="en-GB" dirty="0"/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85A298CB-F794-4740-A664-406BC024B89A}"/>
              </a:ext>
            </a:extLst>
          </p:cNvPr>
          <p:cNvSpPr txBox="1"/>
          <p:nvPr/>
        </p:nvSpPr>
        <p:spPr>
          <a:xfrm>
            <a:off x="2698428" y="3324728"/>
            <a:ext cx="1642442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Knowledge inventory</a:t>
            </a:r>
          </a:p>
          <a:p>
            <a:r>
              <a:rPr lang="en-US" dirty="0"/>
              <a:t>         /</a:t>
            </a:r>
          </a:p>
          <a:p>
            <a:endParaRPr lang="en-US" dirty="0"/>
          </a:p>
          <a:p>
            <a:r>
              <a:rPr lang="en-US" dirty="0"/>
              <a:t>Available knowledge</a:t>
            </a:r>
            <a:endParaRPr lang="en-GB" dirty="0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1AE1B2E3-DED5-4669-B718-39A868780900}"/>
              </a:ext>
            </a:extLst>
          </p:cNvPr>
          <p:cNvSpPr txBox="1"/>
          <p:nvPr/>
        </p:nvSpPr>
        <p:spPr>
          <a:xfrm rot="19560000">
            <a:off x="5112524" y="2811610"/>
            <a:ext cx="738664" cy="1951662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r>
              <a:rPr lang="en-US" b="1" dirty="0"/>
              <a:t>Knowledge Acquisition</a:t>
            </a:r>
            <a:endParaRPr lang="en-GB" b="1" dirty="0"/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7909103D-3E05-4C57-A841-591351A8D04D}"/>
              </a:ext>
            </a:extLst>
          </p:cNvPr>
          <p:cNvSpPr txBox="1"/>
          <p:nvPr/>
        </p:nvSpPr>
        <p:spPr>
          <a:xfrm rot="2976563">
            <a:off x="7728851" y="3438631"/>
            <a:ext cx="316962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/>
              <a:t>Knowledge Dissemination</a:t>
            </a:r>
            <a:endParaRPr lang="en-GB" b="1" dirty="0"/>
          </a:p>
        </p:txBody>
      </p:sp>
      <p:sp>
        <p:nvSpPr>
          <p:cNvPr id="17" name="Arrow: Chevron 16">
            <a:extLst>
              <a:ext uri="{FF2B5EF4-FFF2-40B4-BE49-F238E27FC236}">
                <a16:creationId xmlns:a16="http://schemas.microsoft.com/office/drawing/2014/main" id="{01271932-1194-4373-AA82-654453339162}"/>
              </a:ext>
            </a:extLst>
          </p:cNvPr>
          <p:cNvSpPr/>
          <p:nvPr/>
        </p:nvSpPr>
        <p:spPr>
          <a:xfrm>
            <a:off x="9101032" y="2125436"/>
            <a:ext cx="2863871" cy="3827929"/>
          </a:xfrm>
          <a:prstGeom prst="chevron">
            <a:avLst/>
          </a:prstGeom>
          <a:solidFill>
            <a:schemeClr val="tx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93CA723A-818D-4CD4-BDBB-25899A0330B0}"/>
              </a:ext>
            </a:extLst>
          </p:cNvPr>
          <p:cNvSpPr txBox="1"/>
          <p:nvPr/>
        </p:nvSpPr>
        <p:spPr>
          <a:xfrm rot="2982800">
            <a:off x="9459528" y="3187300"/>
            <a:ext cx="28696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/>
              <a:t>Knowledge Application</a:t>
            </a:r>
            <a:endParaRPr lang="en-GB" b="1" dirty="0"/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E03D92E7-4958-40D7-AECA-B5724B612573}"/>
              </a:ext>
            </a:extLst>
          </p:cNvPr>
          <p:cNvSpPr txBox="1"/>
          <p:nvPr/>
        </p:nvSpPr>
        <p:spPr>
          <a:xfrm>
            <a:off x="6210612" y="2452296"/>
            <a:ext cx="2644555" cy="3693319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US" dirty="0">
                <a:cs typeface="Calibri"/>
              </a:rPr>
              <a:t>KM and KMVC</a:t>
            </a:r>
          </a:p>
          <a:p>
            <a:r>
              <a:rPr lang="en-US" dirty="0">
                <a:cs typeface="Calibri"/>
              </a:rPr>
              <a:t>Tacit and Explicit</a:t>
            </a:r>
            <a:endParaRPr lang="en-US" dirty="0"/>
          </a:p>
          <a:p>
            <a:r>
              <a:rPr lang="en-US" dirty="0"/>
              <a:t>AWS Cloud</a:t>
            </a:r>
            <a:endParaRPr lang="en-US" dirty="0">
              <a:cs typeface="Calibri" panose="020F0502020204030204"/>
            </a:endParaRPr>
          </a:p>
          <a:p>
            <a:r>
              <a:rPr lang="en-US" dirty="0">
                <a:cs typeface="Calibri"/>
              </a:rPr>
              <a:t>Data protection</a:t>
            </a:r>
          </a:p>
          <a:p>
            <a:r>
              <a:rPr lang="en-US" dirty="0">
                <a:cs typeface="Calibri"/>
              </a:rPr>
              <a:t>Friendly- users</a:t>
            </a:r>
            <a:endParaRPr lang="en-US" dirty="0"/>
          </a:p>
          <a:p>
            <a:pPr marL="285750" indent="-285750">
              <a:buFont typeface="Wingdings" panose="05000000000000000000" pitchFamily="2" charset="2"/>
              <a:buChar char="ü"/>
            </a:pPr>
            <a:r>
              <a:rPr lang="en-US" dirty="0"/>
              <a:t>Customers Feedback</a:t>
            </a:r>
          </a:p>
          <a:p>
            <a:r>
              <a:rPr lang="en-US" dirty="0"/>
              <a:t>              Secured</a:t>
            </a:r>
            <a:endParaRPr lang="en-US" dirty="0">
              <a:cs typeface="Calibri"/>
            </a:endParaRPr>
          </a:p>
          <a:p>
            <a:pPr marL="285750" indent="-285750">
              <a:buFont typeface="Wingdings" panose="05000000000000000000" pitchFamily="2" charset="2"/>
              <a:buChar char="ü"/>
            </a:pPr>
            <a:r>
              <a:rPr lang="en-GB" dirty="0"/>
              <a:t>Quinn Typology</a:t>
            </a:r>
          </a:p>
          <a:p>
            <a:pPr marL="285750" indent="-285750">
              <a:buFont typeface="Wingdings" panose="05000000000000000000" pitchFamily="2" charset="2"/>
              <a:buChar char="ü"/>
            </a:pPr>
            <a:r>
              <a:rPr lang="en-GB" dirty="0">
                <a:cs typeface="Calibri"/>
              </a:rPr>
              <a:t>Sistem understanding </a:t>
            </a:r>
            <a:endParaRPr lang="en-GB" dirty="0"/>
          </a:p>
          <a:p>
            <a:pPr marL="285750" indent="-285750">
              <a:buFont typeface="Wingdings" panose="05000000000000000000" pitchFamily="2" charset="2"/>
              <a:buChar char="ü"/>
            </a:pPr>
            <a:r>
              <a:rPr lang="en-GB" dirty="0"/>
              <a:t>Employees </a:t>
            </a:r>
            <a:endParaRPr lang="en-GB">
              <a:cs typeface="Calibri"/>
            </a:endParaRPr>
          </a:p>
          <a:p>
            <a:pPr marL="285750" indent="-285750">
              <a:buFont typeface="Wingdings" panose="05000000000000000000" pitchFamily="2" charset="2"/>
              <a:buChar char="ü"/>
            </a:pPr>
            <a:r>
              <a:rPr lang="en-GB" dirty="0">
                <a:cs typeface="Calibri" panose="020F0502020204030204"/>
              </a:rPr>
              <a:t>Stakeholders </a:t>
            </a:r>
            <a:endParaRPr lang="en-GB" dirty="0"/>
          </a:p>
          <a:p>
            <a:pPr marL="285750" indent="-285750">
              <a:buFont typeface="Wingdings" panose="05000000000000000000" pitchFamily="2" charset="2"/>
              <a:buChar char="ü"/>
            </a:pPr>
            <a:r>
              <a:rPr lang="en-GB" dirty="0">
                <a:cs typeface="Calibri"/>
              </a:rPr>
              <a:t>Encrypted Access</a:t>
            </a:r>
            <a:endParaRPr lang="en-GB" dirty="0"/>
          </a:p>
          <a:p>
            <a:r>
              <a:rPr lang="en-GB" dirty="0"/>
              <a:t>Microsoft and Google</a:t>
            </a:r>
          </a:p>
        </p:txBody>
      </p:sp>
    </p:spTree>
    <p:extLst>
      <p:ext uri="{BB962C8B-B14F-4D97-AF65-F5344CB8AC3E}">
        <p14:creationId xmlns:p14="http://schemas.microsoft.com/office/powerpoint/2010/main" val="210637579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D68A60-03C1-4350-998C-2047B1137AA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References</a:t>
            </a:r>
            <a:endParaRPr lang="en-GB" dirty="0"/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634AAA44-1B48-4C8D-8FA3-007B079FF48F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838200" y="2847132"/>
            <a:ext cx="11330602" cy="230832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8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Chyi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Lee, C. a. (2000). Knowledge value chain. </a:t>
            </a:r>
            <a:r>
              <a:rPr kumimoji="0" lang="en-US" altLang="en-US" sz="18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Journal of Management Development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783-794.</a:t>
            </a:r>
            <a:endParaRPr kumimoji="0" lang="en-GB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Fowler, D. (2013). Example of Tacit Knowledge.</a:t>
            </a:r>
            <a:endParaRPr kumimoji="0" lang="en-GB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Frier, M. D. (April 04, 2019). Amazon Cloud Storage Exposed in </a:t>
            </a:r>
            <a:r>
              <a:rPr kumimoji="0" lang="en-US" altLang="en-US" sz="18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Fcebook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Latest Leak. </a:t>
            </a:r>
            <a:r>
              <a:rPr kumimoji="0" lang="en-US" altLang="en-US" sz="18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Bloomberg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</a:t>
            </a:r>
            <a:endParaRPr kumimoji="0" lang="en-GB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Gottschalk, P. (2008). Knowledge Management in Policing.</a:t>
            </a:r>
            <a:endParaRPr kumimoji="0" lang="en-GB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O Dell, C. &amp;. (2011). The New Edge in Knowledge Management. </a:t>
            </a:r>
            <a:r>
              <a:rPr kumimoji="0" lang="en-US" altLang="en-US" sz="18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John Wiley &amp; Sons Inc.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46-47.</a:t>
            </a:r>
            <a:endParaRPr kumimoji="0" lang="en-GB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8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Piennar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W. (2009). A Holistic </a:t>
            </a:r>
            <a:r>
              <a:rPr kumimoji="0" lang="en-US" altLang="en-US" sz="18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Approaach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to Knowledge Management.</a:t>
            </a:r>
            <a:endParaRPr kumimoji="0" lang="en-GB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Wells, J. (M ay, 2020). Covid19 and the Importance of the Knowledge Management within the Businesses. </a:t>
            </a:r>
            <a:r>
              <a:rPr kumimoji="0" lang="en-US" altLang="en-US" sz="18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KM WORLD 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</a:t>
            </a:r>
            <a:endParaRPr kumimoji="0" lang="en-GB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07831927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121</TotalTime>
  <Words>303</Words>
  <Application>Microsoft Office PowerPoint</Application>
  <PresentationFormat>Widescreen</PresentationFormat>
  <Paragraphs>39</Paragraphs>
  <Slides>3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size="4" baseType="lpstr">
      <vt:lpstr>Office Theme</vt:lpstr>
      <vt:lpstr>BA Leadership and Management Skills in the Workplace  </vt:lpstr>
      <vt:lpstr>PowerPoint Presentation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Alina Nicoleta Mariutac (1814394)</dc:creator>
  <cp:lastModifiedBy>Alina Nicoleta Mariutac (1814394)</cp:lastModifiedBy>
  <cp:revision>84</cp:revision>
  <dcterms:created xsi:type="dcterms:W3CDTF">2021-05-27T19:24:55Z</dcterms:created>
  <dcterms:modified xsi:type="dcterms:W3CDTF">2021-06-07T17:16:53Z</dcterms:modified>
</cp:coreProperties>
</file>