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3"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76A11E-8A5F-AA74-2829-0E93CFA69C9A}" v="105" dt="2021-01-26T08:14:08.986"/>
    <p1510:client id="{EFB3E952-36DF-021E-3D4A-D44AE11EC5F2}" v="30" dt="2021-01-26T10:40:57.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7676A11E-8A5F-AA74-2829-0E93CFA69C9A}"/>
    <pc:docChg chg="modSld">
      <pc:chgData name="Ross Phillips" userId="S::r.phillips@uwtsd.ac.uk::c604230b-847d-4cb1-9e23-f810d4c0fde1" providerId="AD" clId="Web-{7676A11E-8A5F-AA74-2829-0E93CFA69C9A}" dt="2021-01-26T08:14:12.268" v="63" actId="20577"/>
      <pc:docMkLst>
        <pc:docMk/>
      </pc:docMkLst>
      <pc:sldChg chg="modSp">
        <pc:chgData name="Ross Phillips" userId="S::r.phillips@uwtsd.ac.uk::c604230b-847d-4cb1-9e23-f810d4c0fde1" providerId="AD" clId="Web-{7676A11E-8A5F-AA74-2829-0E93CFA69C9A}" dt="2021-01-26T08:10:06.280" v="2" actId="20577"/>
        <pc:sldMkLst>
          <pc:docMk/>
          <pc:sldMk cId="4196281386" sldId="266"/>
        </pc:sldMkLst>
        <pc:spChg chg="mod">
          <ac:chgData name="Ross Phillips" userId="S::r.phillips@uwtsd.ac.uk::c604230b-847d-4cb1-9e23-f810d4c0fde1" providerId="AD" clId="Web-{7676A11E-8A5F-AA74-2829-0E93CFA69C9A}" dt="2021-01-26T08:10:06.280" v="2" actId="20577"/>
          <ac:spMkLst>
            <pc:docMk/>
            <pc:sldMk cId="4196281386" sldId="266"/>
            <ac:spMk id="3" creationId="{00000000-0000-0000-0000-000000000000}"/>
          </ac:spMkLst>
        </pc:spChg>
      </pc:sldChg>
      <pc:sldChg chg="modSp addAnim delAnim modAnim">
        <pc:chgData name="Ross Phillips" userId="S::r.phillips@uwtsd.ac.uk::c604230b-847d-4cb1-9e23-f810d4c0fde1" providerId="AD" clId="Web-{7676A11E-8A5F-AA74-2829-0E93CFA69C9A}" dt="2021-01-26T08:14:12.268" v="63" actId="20577"/>
        <pc:sldMkLst>
          <pc:docMk/>
          <pc:sldMk cId="2270004921" sldId="271"/>
        </pc:sldMkLst>
        <pc:spChg chg="mod">
          <ac:chgData name="Ross Phillips" userId="S::r.phillips@uwtsd.ac.uk::c604230b-847d-4cb1-9e23-f810d4c0fde1" providerId="AD" clId="Web-{7676A11E-8A5F-AA74-2829-0E93CFA69C9A}" dt="2021-01-26T08:14:12.268" v="63" actId="20577"/>
          <ac:spMkLst>
            <pc:docMk/>
            <pc:sldMk cId="2270004921" sldId="271"/>
            <ac:spMk id="3" creationId="{00000000-0000-0000-0000-000000000000}"/>
          </ac:spMkLst>
        </pc:spChg>
      </pc:sldChg>
    </pc:docChg>
  </pc:docChgLst>
  <pc:docChgLst>
    <pc:chgData name="Ross Phillips" userId="S::r.phillips@uwtsd.ac.uk::c604230b-847d-4cb1-9e23-f810d4c0fde1" providerId="AD" clId="Web-{EFB3E952-36DF-021E-3D4A-D44AE11EC5F2}"/>
    <pc:docChg chg="modSld">
      <pc:chgData name="Ross Phillips" userId="S::r.phillips@uwtsd.ac.uk::c604230b-847d-4cb1-9e23-f810d4c0fde1" providerId="AD" clId="Web-{EFB3E952-36DF-021E-3D4A-D44AE11EC5F2}" dt="2021-01-26T10:40:57.402" v="14" actId="20577"/>
      <pc:docMkLst>
        <pc:docMk/>
      </pc:docMkLst>
      <pc:sldChg chg="modSp">
        <pc:chgData name="Ross Phillips" userId="S::r.phillips@uwtsd.ac.uk::c604230b-847d-4cb1-9e23-f810d4c0fde1" providerId="AD" clId="Web-{EFB3E952-36DF-021E-3D4A-D44AE11EC5F2}" dt="2021-01-26T10:39:57.870" v="6" actId="20577"/>
        <pc:sldMkLst>
          <pc:docMk/>
          <pc:sldMk cId="1386187738" sldId="257"/>
        </pc:sldMkLst>
        <pc:spChg chg="mod">
          <ac:chgData name="Ross Phillips" userId="S::r.phillips@uwtsd.ac.uk::c604230b-847d-4cb1-9e23-f810d4c0fde1" providerId="AD" clId="Web-{EFB3E952-36DF-021E-3D4A-D44AE11EC5F2}" dt="2021-01-26T10:39:57.870" v="6" actId="20577"/>
          <ac:spMkLst>
            <pc:docMk/>
            <pc:sldMk cId="1386187738" sldId="257"/>
            <ac:spMk id="3" creationId="{00000000-0000-0000-0000-000000000000}"/>
          </ac:spMkLst>
        </pc:spChg>
      </pc:sldChg>
      <pc:sldChg chg="modSp">
        <pc:chgData name="Ross Phillips" userId="S::r.phillips@uwtsd.ac.uk::c604230b-847d-4cb1-9e23-f810d4c0fde1" providerId="AD" clId="Web-{EFB3E952-36DF-021E-3D4A-D44AE11EC5F2}" dt="2021-01-26T10:40:57.402" v="14" actId="20577"/>
        <pc:sldMkLst>
          <pc:docMk/>
          <pc:sldMk cId="4006298258" sldId="259"/>
        </pc:sldMkLst>
        <pc:spChg chg="mod">
          <ac:chgData name="Ross Phillips" userId="S::r.phillips@uwtsd.ac.uk::c604230b-847d-4cb1-9e23-f810d4c0fde1" providerId="AD" clId="Web-{EFB3E952-36DF-021E-3D4A-D44AE11EC5F2}" dt="2021-01-26T10:40:57.402" v="14" actId="20577"/>
          <ac:spMkLst>
            <pc:docMk/>
            <pc:sldMk cId="4006298258" sldId="259"/>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97E0307-B85C-446A-8EF0-0407D435D787}" type="datetimeFigureOut">
              <a:rPr lang="en-US" smtClean="0"/>
              <a:t>1/29/2021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489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223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637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smtClean="0"/>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79964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smtClean="0"/>
              <a:t>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8980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smtClean="0"/>
              <a:t>1/29/2021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6723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7ECC86-1672-4627-AEFE-EC5485C73905}" type="datetimeFigureOut">
              <a:rPr lang="en-US" smtClean="0"/>
              <a:t>1/29/2021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619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smtClean="0"/>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5128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smtClean="0"/>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6463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037731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07539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99499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2653490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1489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EF52CC-F3D9-41D4-BCE4-C208E61A3F31}"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80250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6409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B1BF-4039-460D-A637-65428CBD720E}" type="datetimeFigureOut">
              <a:rPr lang="en-US" smtClean="0"/>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79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EF52CC-F3D9-41D4-BCE4-C208E61A3F31}" type="datetimeFigureOut">
              <a:rPr lang="en-US" smtClean="0"/>
              <a:t>1/29/2021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853939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and Evaluation in Education </a:t>
            </a:r>
          </a:p>
        </p:txBody>
      </p:sp>
      <p:sp>
        <p:nvSpPr>
          <p:cNvPr id="3" name="Subtitle 2"/>
          <p:cNvSpPr>
            <a:spLocks noGrp="1"/>
          </p:cNvSpPr>
          <p:nvPr>
            <p:ph type="subTitle" idx="1"/>
          </p:nvPr>
        </p:nvSpPr>
        <p:spPr/>
        <p:txBody>
          <a:bodyPr/>
          <a:lstStyle/>
          <a:p>
            <a:r>
              <a:rPr lang="en-GB" dirty="0"/>
              <a:t>Introduction to the module</a:t>
            </a:r>
          </a:p>
        </p:txBody>
      </p:sp>
    </p:spTree>
    <p:extLst>
      <p:ext uri="{BB962C8B-B14F-4D97-AF65-F5344CB8AC3E}">
        <p14:creationId xmlns:p14="http://schemas.microsoft.com/office/powerpoint/2010/main" val="36843140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br>
              <a:rPr lang="en-GB" dirty="0"/>
            </a:br>
            <a:endParaRPr lang="en-GB" dirty="0"/>
          </a:p>
        </p:txBody>
      </p:sp>
      <p:sp>
        <p:nvSpPr>
          <p:cNvPr id="3" name="Content Placeholder 2"/>
          <p:cNvSpPr>
            <a:spLocks noGrp="1"/>
          </p:cNvSpPr>
          <p:nvPr>
            <p:ph idx="1"/>
          </p:nvPr>
        </p:nvSpPr>
        <p:spPr/>
        <p:txBody>
          <a:bodyPr/>
          <a:lstStyle/>
          <a:p>
            <a:r>
              <a:rPr lang="en-GB" dirty="0"/>
              <a:t>To develop an initial awareness of the role of assessment in education.</a:t>
            </a:r>
          </a:p>
          <a:p>
            <a:r>
              <a:rPr lang="en-GB" dirty="0"/>
              <a:t>To develop an understanding of the different types of assessment in education.</a:t>
            </a:r>
          </a:p>
        </p:txBody>
      </p:sp>
    </p:spTree>
    <p:extLst>
      <p:ext uri="{BB962C8B-B14F-4D97-AF65-F5344CB8AC3E}">
        <p14:creationId xmlns:p14="http://schemas.microsoft.com/office/powerpoint/2010/main" val="13861877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Principal aim of all education contexts</a:t>
            </a:r>
          </a:p>
        </p:txBody>
      </p:sp>
      <p:sp>
        <p:nvSpPr>
          <p:cNvPr id="3" name="Content Placeholder 2"/>
          <p:cNvSpPr>
            <a:spLocks noGrp="1"/>
          </p:cNvSpPr>
          <p:nvPr>
            <p:ph idx="1"/>
          </p:nvPr>
        </p:nvSpPr>
        <p:spPr/>
        <p:txBody>
          <a:bodyPr/>
          <a:lstStyle/>
          <a:p>
            <a:r>
              <a:rPr lang="en-GB" dirty="0"/>
              <a:t>Promoting learning is a principal aim of all education contexts. </a:t>
            </a:r>
          </a:p>
          <a:p>
            <a:r>
              <a:rPr lang="en-GB" dirty="0"/>
              <a:t>• Assessment lies at the heart of this process. </a:t>
            </a:r>
          </a:p>
          <a:p>
            <a:r>
              <a:rPr lang="en-GB" dirty="0"/>
              <a:t>• It can provide a framework in which educational objectives may be set and progress charted and expressed. </a:t>
            </a:r>
          </a:p>
          <a:p>
            <a:r>
              <a:rPr lang="en-GB" dirty="0"/>
              <a:t>• It should be an integral part of the educational process, providing feedback and feed forwards.</a:t>
            </a:r>
          </a:p>
        </p:txBody>
      </p:sp>
    </p:spTree>
    <p:extLst>
      <p:ext uri="{BB962C8B-B14F-4D97-AF65-F5344CB8AC3E}">
        <p14:creationId xmlns:p14="http://schemas.microsoft.com/office/powerpoint/2010/main" val="21247251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What is assessment?</a:t>
            </a:r>
          </a:p>
          <a:p>
            <a:r>
              <a:rPr lang="en-GB" dirty="0"/>
              <a:t>What is it for? </a:t>
            </a:r>
          </a:p>
          <a:p>
            <a:pPr>
              <a:buSzPct val="114999"/>
            </a:pPr>
            <a:r>
              <a:rPr lang="en-GB" dirty="0"/>
              <a:t>What forms does assessment take?</a:t>
            </a:r>
          </a:p>
        </p:txBody>
      </p:sp>
    </p:spTree>
    <p:extLst>
      <p:ext uri="{BB962C8B-B14F-4D97-AF65-F5344CB8AC3E}">
        <p14:creationId xmlns:p14="http://schemas.microsoft.com/office/powerpoint/2010/main" val="40062982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Assessment?</a:t>
            </a:r>
          </a:p>
        </p:txBody>
      </p:sp>
      <p:sp>
        <p:nvSpPr>
          <p:cNvPr id="3" name="Content Placeholder 2"/>
          <p:cNvSpPr>
            <a:spLocks noGrp="1"/>
          </p:cNvSpPr>
          <p:nvPr>
            <p:ph idx="1"/>
          </p:nvPr>
        </p:nvSpPr>
        <p:spPr/>
        <p:txBody>
          <a:bodyPr/>
          <a:lstStyle/>
          <a:p>
            <a:r>
              <a:rPr lang="en-GB" dirty="0"/>
              <a:t>The Assessment Process measures changes in skills and/or attitude and/or knowledge (i.e. learning) Assessment:</a:t>
            </a:r>
          </a:p>
          <a:p>
            <a:r>
              <a:rPr lang="en-GB" dirty="0"/>
              <a:t> • Is the judgement of evidence</a:t>
            </a:r>
          </a:p>
          <a:p>
            <a:r>
              <a:rPr lang="en-GB" dirty="0"/>
              <a:t> • Confirms that a learning outcome, or part of a learning outcome, has been achieved</a:t>
            </a:r>
          </a:p>
          <a:p>
            <a:r>
              <a:rPr lang="en-GB" dirty="0"/>
              <a:t> • Involves establishing how much an individual learner or group has learnt.</a:t>
            </a:r>
          </a:p>
        </p:txBody>
      </p:sp>
    </p:spTree>
    <p:extLst>
      <p:ext uri="{BB962C8B-B14F-4D97-AF65-F5344CB8AC3E}">
        <p14:creationId xmlns:p14="http://schemas.microsoft.com/office/powerpoint/2010/main" val="23652089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assessment</a:t>
            </a:r>
          </a:p>
        </p:txBody>
      </p:sp>
      <p:sp>
        <p:nvSpPr>
          <p:cNvPr id="3" name="Content Placeholder 2"/>
          <p:cNvSpPr>
            <a:spLocks noGrp="1"/>
          </p:cNvSpPr>
          <p:nvPr>
            <p:ph idx="1"/>
          </p:nvPr>
        </p:nvSpPr>
        <p:spPr/>
        <p:txBody>
          <a:bodyPr/>
          <a:lstStyle/>
          <a:p>
            <a:r>
              <a:rPr lang="en-GB" dirty="0"/>
              <a:t>• It refers to all information gathered about pupils in the classroom by their teachers </a:t>
            </a:r>
          </a:p>
          <a:p>
            <a:r>
              <a:rPr lang="en-GB" dirty="0"/>
              <a:t>• The associated term evaluation refers to the process of judging, valuing and ranking pupils</a:t>
            </a:r>
          </a:p>
          <a:p>
            <a:r>
              <a:rPr lang="en-GB" dirty="0"/>
              <a:t> • In practice, giving a test is assessment while assigning a grade or mark is evaluation. (</a:t>
            </a:r>
            <a:r>
              <a:rPr lang="en-GB" dirty="0" err="1"/>
              <a:t>Muijs</a:t>
            </a:r>
            <a:r>
              <a:rPr lang="en-GB" dirty="0"/>
              <a:t> &amp; Reynolds 2011)</a:t>
            </a:r>
          </a:p>
        </p:txBody>
      </p:sp>
    </p:spTree>
    <p:extLst>
      <p:ext uri="{BB962C8B-B14F-4D97-AF65-F5344CB8AC3E}">
        <p14:creationId xmlns:p14="http://schemas.microsoft.com/office/powerpoint/2010/main" val="24188726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assess?</a:t>
            </a:r>
          </a:p>
        </p:txBody>
      </p:sp>
      <p:sp>
        <p:nvSpPr>
          <p:cNvPr id="3" name="Content Placeholder 2"/>
          <p:cNvSpPr>
            <a:spLocks noGrp="1"/>
          </p:cNvSpPr>
          <p:nvPr>
            <p:ph idx="1"/>
          </p:nvPr>
        </p:nvSpPr>
        <p:spPr/>
        <p:txBody>
          <a:bodyPr>
            <a:normAutofit fontScale="92500" lnSpcReduction="20000"/>
          </a:bodyPr>
          <a:lstStyle/>
          <a:p>
            <a:r>
              <a:rPr lang="en-GB" dirty="0"/>
              <a:t>Assessment can be a very positive experience for learners, because it: </a:t>
            </a:r>
          </a:p>
          <a:p>
            <a:r>
              <a:rPr lang="en-GB" dirty="0"/>
              <a:t>• confirms that they are on the appropriate course; </a:t>
            </a:r>
          </a:p>
          <a:p>
            <a:r>
              <a:rPr lang="en-GB" dirty="0"/>
              <a:t>• motivates and encourages further learning:</a:t>
            </a:r>
          </a:p>
          <a:p>
            <a:r>
              <a:rPr lang="en-GB" dirty="0"/>
              <a:t> • helps learners recognise how they are changing;</a:t>
            </a:r>
          </a:p>
          <a:p>
            <a:r>
              <a:rPr lang="en-GB" dirty="0"/>
              <a:t> • allows learners to chart their progress; </a:t>
            </a:r>
          </a:p>
          <a:p>
            <a:r>
              <a:rPr lang="en-GB" dirty="0"/>
              <a:t>• allows learners to gain credits/qualifications and therefore have their achievement recognised; and</a:t>
            </a:r>
          </a:p>
          <a:p>
            <a:r>
              <a:rPr lang="en-GB" dirty="0"/>
              <a:t> • gives learners a sense of achievement.</a:t>
            </a:r>
          </a:p>
        </p:txBody>
      </p:sp>
    </p:spTree>
    <p:extLst>
      <p:ext uri="{BB962C8B-B14F-4D97-AF65-F5344CB8AC3E}">
        <p14:creationId xmlns:p14="http://schemas.microsoft.com/office/powerpoint/2010/main" val="5972529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Main Concepts associated with Assessment</a:t>
            </a:r>
          </a:p>
          <a:p>
            <a:r>
              <a:rPr lang="en-GB" dirty="0"/>
              <a:t>•Assessment Of Learning </a:t>
            </a:r>
          </a:p>
          <a:p>
            <a:r>
              <a:rPr lang="en-GB" dirty="0"/>
              <a:t>•Assessment  As Learning</a:t>
            </a:r>
          </a:p>
          <a:p>
            <a:r>
              <a:rPr lang="en-GB" dirty="0"/>
              <a:t> •Assessment For Learning</a:t>
            </a:r>
          </a:p>
          <a:p>
            <a:endParaRPr lang="en-GB" dirty="0"/>
          </a:p>
          <a:p>
            <a:r>
              <a:rPr lang="en-GB" dirty="0"/>
              <a:t>Find the definitions of each of these</a:t>
            </a:r>
          </a:p>
        </p:txBody>
      </p:sp>
    </p:spTree>
    <p:extLst>
      <p:ext uri="{BB962C8B-B14F-4D97-AF65-F5344CB8AC3E}">
        <p14:creationId xmlns:p14="http://schemas.microsoft.com/office/powerpoint/2010/main" val="31625246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 OF Learning(summative assessment) </a:t>
            </a:r>
            <a:br>
              <a:rPr lang="en-GB" dirty="0"/>
            </a:br>
            <a:endParaRPr lang="en-GB" dirty="0"/>
          </a:p>
        </p:txBody>
      </p:sp>
      <p:sp>
        <p:nvSpPr>
          <p:cNvPr id="3" name="Content Placeholder 2"/>
          <p:cNvSpPr>
            <a:spLocks noGrp="1"/>
          </p:cNvSpPr>
          <p:nvPr>
            <p:ph idx="1"/>
          </p:nvPr>
        </p:nvSpPr>
        <p:spPr/>
        <p:txBody>
          <a:bodyPr/>
          <a:lstStyle/>
          <a:p>
            <a:r>
              <a:rPr lang="en-GB" dirty="0"/>
              <a:t>• It involves working with a range of evidence allowing a check on learners’ progress</a:t>
            </a:r>
          </a:p>
          <a:p>
            <a:r>
              <a:rPr lang="en-GB" dirty="0"/>
              <a:t> • Judgements need to be dependable i.e. (Valid, Reliable and Comparable) </a:t>
            </a:r>
          </a:p>
          <a:p>
            <a:endParaRPr lang="en-GB" dirty="0"/>
          </a:p>
          <a:p>
            <a:endParaRPr lang="en-GB" dirty="0"/>
          </a:p>
          <a:p>
            <a:r>
              <a:rPr lang="en-GB" dirty="0"/>
              <a:t>• Drawbacks of summative assessment?</a:t>
            </a:r>
          </a:p>
        </p:txBody>
      </p:sp>
    </p:spTree>
    <p:extLst>
      <p:ext uri="{BB962C8B-B14F-4D97-AF65-F5344CB8AC3E}">
        <p14:creationId xmlns:p14="http://schemas.microsoft.com/office/powerpoint/2010/main" val="9114899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Drawbacks</a:t>
            </a:r>
          </a:p>
        </p:txBody>
      </p:sp>
      <p:sp>
        <p:nvSpPr>
          <p:cNvPr id="3" name="Content Placeholder 2"/>
          <p:cNvSpPr>
            <a:spLocks noGrp="1"/>
          </p:cNvSpPr>
          <p:nvPr>
            <p:ph idx="1"/>
          </p:nvPr>
        </p:nvSpPr>
        <p:spPr/>
        <p:txBody>
          <a:bodyPr/>
          <a:lstStyle/>
          <a:p>
            <a:r>
              <a:rPr lang="en-GB" dirty="0"/>
              <a:t>Danger of teaching to the test.</a:t>
            </a:r>
          </a:p>
          <a:p>
            <a:r>
              <a:rPr lang="en-GB" dirty="0"/>
              <a:t> • Some opt out – put no effort into the tests – Reay &amp; Williams 1999. </a:t>
            </a:r>
          </a:p>
          <a:p>
            <a:pPr marL="0" indent="0">
              <a:buNone/>
            </a:pPr>
            <a:r>
              <a:rPr lang="en-GB" dirty="0"/>
              <a:t>Evidence that some form negative views of learning because of the amount of summative assessment. Caxton 1999 </a:t>
            </a:r>
            <a:r>
              <a:rPr lang="en-GB" dirty="0" err="1"/>
              <a:t>Dweck</a:t>
            </a:r>
            <a:r>
              <a:rPr lang="en-GB" dirty="0"/>
              <a:t> 1999. </a:t>
            </a:r>
          </a:p>
          <a:p>
            <a:r>
              <a:rPr lang="en-GB" dirty="0"/>
              <a:t>• Reinforces low self image of low achieving pupils</a:t>
            </a:r>
          </a:p>
        </p:txBody>
      </p:sp>
    </p:spTree>
    <p:extLst>
      <p:ext uri="{BB962C8B-B14F-4D97-AF65-F5344CB8AC3E}">
        <p14:creationId xmlns:p14="http://schemas.microsoft.com/office/powerpoint/2010/main" val="323714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Standardised testing</a:t>
            </a:r>
          </a:p>
        </p:txBody>
      </p:sp>
      <p:sp>
        <p:nvSpPr>
          <p:cNvPr id="3" name="Content Placeholder 2"/>
          <p:cNvSpPr>
            <a:spLocks noGrp="1"/>
          </p:cNvSpPr>
          <p:nvPr>
            <p:ph idx="1"/>
          </p:nvPr>
        </p:nvSpPr>
        <p:spPr/>
        <p:txBody>
          <a:bodyPr/>
          <a:lstStyle/>
          <a:p>
            <a:r>
              <a:rPr lang="en-GB" dirty="0"/>
              <a:t>What do you know?</a:t>
            </a:r>
          </a:p>
          <a:p>
            <a:endParaRPr lang="en-GB" dirty="0"/>
          </a:p>
          <a:p>
            <a:r>
              <a:rPr lang="en-GB" dirty="0"/>
              <a:t>Find an article that supports your viewpoints</a:t>
            </a:r>
          </a:p>
          <a:p>
            <a:endParaRPr lang="en-GB" dirty="0"/>
          </a:p>
          <a:p>
            <a:r>
              <a:rPr lang="en-GB" dirty="0"/>
              <a:t>Share</a:t>
            </a:r>
          </a:p>
        </p:txBody>
      </p:sp>
    </p:spTree>
    <p:extLst>
      <p:ext uri="{BB962C8B-B14F-4D97-AF65-F5344CB8AC3E}">
        <p14:creationId xmlns:p14="http://schemas.microsoft.com/office/powerpoint/2010/main" val="4196281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 This aspect of assessment has developed from the personalised learning agenda, it features increased awareness of the learners’ role in their own assessment and the application of different learning styles to the teaching process</a:t>
            </a:r>
          </a:p>
          <a:p>
            <a:endParaRPr lang="en-GB" dirty="0"/>
          </a:p>
          <a:p>
            <a:endParaRPr lang="en-GB" dirty="0"/>
          </a:p>
        </p:txBody>
      </p:sp>
    </p:spTree>
    <p:extLst>
      <p:ext uri="{BB962C8B-B14F-4D97-AF65-F5344CB8AC3E}">
        <p14:creationId xmlns:p14="http://schemas.microsoft.com/office/powerpoint/2010/main" val="21853257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This aspect does focus upon reflection on evidence of learning-this is part of the cycle of assessment</a:t>
            </a:r>
          </a:p>
          <a:p>
            <a:r>
              <a:rPr lang="en-GB" dirty="0"/>
              <a:t>-set learning goals </a:t>
            </a:r>
          </a:p>
          <a:p>
            <a:r>
              <a:rPr lang="en-GB" dirty="0"/>
              <a:t>-share learning intentions and criteria </a:t>
            </a:r>
          </a:p>
          <a:p>
            <a:r>
              <a:rPr lang="en-GB" dirty="0"/>
              <a:t>-evaluate learning through self/peer   assessment</a:t>
            </a:r>
          </a:p>
        </p:txBody>
      </p:sp>
    </p:spTree>
    <p:extLst>
      <p:ext uri="{BB962C8B-B14F-4D97-AF65-F5344CB8AC3E}">
        <p14:creationId xmlns:p14="http://schemas.microsoft.com/office/powerpoint/2010/main" val="2739616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AS Learning</a:t>
            </a:r>
          </a:p>
        </p:txBody>
      </p:sp>
      <p:sp>
        <p:nvSpPr>
          <p:cNvPr id="3" name="Content Placeholder 2"/>
          <p:cNvSpPr>
            <a:spLocks noGrp="1"/>
          </p:cNvSpPr>
          <p:nvPr>
            <p:ph idx="1"/>
          </p:nvPr>
        </p:nvSpPr>
        <p:spPr/>
        <p:txBody>
          <a:bodyPr/>
          <a:lstStyle/>
          <a:p>
            <a:r>
              <a:rPr lang="en-GB" dirty="0"/>
              <a:t>Through this assessment learners become aware of: </a:t>
            </a:r>
          </a:p>
          <a:p>
            <a:r>
              <a:rPr lang="en-GB" dirty="0"/>
              <a:t>• What they learn; </a:t>
            </a:r>
          </a:p>
          <a:p>
            <a:r>
              <a:rPr lang="en-GB" dirty="0"/>
              <a:t>• How they learn; </a:t>
            </a:r>
          </a:p>
          <a:p>
            <a:r>
              <a:rPr lang="en-GB" dirty="0"/>
              <a:t>• What helps them learn. Learners are metacognitive (aware of how they  learn) KEY Features: Self/Peer Assessment/Target setting/Reflection on learning</a:t>
            </a:r>
          </a:p>
        </p:txBody>
      </p:sp>
    </p:spTree>
    <p:extLst>
      <p:ext uri="{BB962C8B-B14F-4D97-AF65-F5344CB8AC3E}">
        <p14:creationId xmlns:p14="http://schemas.microsoft.com/office/powerpoint/2010/main" val="18544215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FOR Learning</a:t>
            </a:r>
          </a:p>
        </p:txBody>
      </p:sp>
      <p:sp>
        <p:nvSpPr>
          <p:cNvPr id="3" name="Content Placeholder 2"/>
          <p:cNvSpPr>
            <a:spLocks noGrp="1"/>
          </p:cNvSpPr>
          <p:nvPr>
            <p:ph idx="1"/>
          </p:nvPr>
        </p:nvSpPr>
        <p:spPr/>
        <p:txBody>
          <a:bodyPr/>
          <a:lstStyle/>
          <a:p>
            <a:r>
              <a:rPr lang="en-GB" dirty="0"/>
              <a:t>More common name now for formative assessment. </a:t>
            </a:r>
          </a:p>
          <a:p>
            <a:r>
              <a:rPr lang="en-GB" dirty="0"/>
              <a:t>• The assessment completed to inform the planning of future learning and teaching. </a:t>
            </a:r>
          </a:p>
          <a:p>
            <a:r>
              <a:rPr lang="en-GB" dirty="0"/>
              <a:t>• It involves the teacher/tutor and student/child in a process of continual review. </a:t>
            </a:r>
          </a:p>
          <a:p>
            <a:r>
              <a:rPr lang="en-GB" dirty="0"/>
              <a:t>• Feedback is a key part of </a:t>
            </a:r>
            <a:r>
              <a:rPr lang="en-GB" dirty="0" err="1"/>
              <a:t>AfL</a:t>
            </a:r>
            <a:r>
              <a:rPr lang="en-GB" dirty="0"/>
              <a:t> to help them learn more effectively.</a:t>
            </a:r>
          </a:p>
        </p:txBody>
      </p:sp>
    </p:spTree>
    <p:extLst>
      <p:ext uri="{BB962C8B-B14F-4D97-AF65-F5344CB8AC3E}">
        <p14:creationId xmlns:p14="http://schemas.microsoft.com/office/powerpoint/2010/main" val="33408829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FOR Learning</a:t>
            </a:r>
          </a:p>
        </p:txBody>
      </p:sp>
      <p:sp>
        <p:nvSpPr>
          <p:cNvPr id="3" name="Content Placeholder 2"/>
          <p:cNvSpPr>
            <a:spLocks noGrp="1"/>
          </p:cNvSpPr>
          <p:nvPr>
            <p:ph idx="1"/>
          </p:nvPr>
        </p:nvSpPr>
        <p:spPr>
          <a:xfrm>
            <a:off x="1334147" y="2789407"/>
            <a:ext cx="9601196" cy="3318936"/>
          </a:xfrm>
        </p:spPr>
        <p:txBody>
          <a:bodyPr/>
          <a:lstStyle/>
          <a:p>
            <a:r>
              <a:rPr lang="en-GB" dirty="0"/>
              <a:t>Important research in 1998 by Paul Black &amp; Dylan Wiliam.</a:t>
            </a:r>
          </a:p>
          <a:p>
            <a:r>
              <a:rPr lang="en-GB" dirty="0"/>
              <a:t>Key point was that formative evaluation has a positive effect on achievement.</a:t>
            </a:r>
          </a:p>
          <a:p>
            <a:r>
              <a:rPr lang="en-GB" dirty="0" err="1"/>
              <a:t>AfL</a:t>
            </a:r>
            <a:r>
              <a:rPr lang="en-GB" dirty="0"/>
              <a:t> includes assessment as learning.</a:t>
            </a:r>
          </a:p>
          <a:p>
            <a:r>
              <a:rPr lang="en-GB" dirty="0"/>
              <a:t>Why can formative assessment be more effective than summative assessment?</a:t>
            </a:r>
          </a:p>
        </p:txBody>
      </p:sp>
    </p:spTree>
    <p:extLst>
      <p:ext uri="{BB962C8B-B14F-4D97-AF65-F5344CB8AC3E}">
        <p14:creationId xmlns:p14="http://schemas.microsoft.com/office/powerpoint/2010/main" val="227000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dur="indefinite" nodeType="mainSeq"/>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MARRA</a:t>
            </a:r>
          </a:p>
        </p:txBody>
      </p:sp>
      <p:sp>
        <p:nvSpPr>
          <p:cNvPr id="3" name="Content Placeholder 2"/>
          <p:cNvSpPr>
            <a:spLocks noGrp="1"/>
          </p:cNvSpPr>
          <p:nvPr>
            <p:ph idx="1"/>
          </p:nvPr>
        </p:nvSpPr>
        <p:spPr/>
        <p:txBody>
          <a:bodyPr>
            <a:normAutofit lnSpcReduction="10000"/>
          </a:bodyPr>
          <a:lstStyle/>
          <a:p>
            <a:r>
              <a:rPr lang="en-GB" dirty="0"/>
              <a:t>What do you already know?</a:t>
            </a:r>
          </a:p>
          <a:p>
            <a:r>
              <a:rPr lang="en-GB" dirty="0"/>
              <a:t>• MARRA: </a:t>
            </a:r>
          </a:p>
          <a:p>
            <a:r>
              <a:rPr lang="en-GB" dirty="0"/>
              <a:t>Monitoring </a:t>
            </a:r>
          </a:p>
          <a:p>
            <a:r>
              <a:rPr lang="en-GB" dirty="0"/>
              <a:t>Assessment </a:t>
            </a:r>
          </a:p>
          <a:p>
            <a:r>
              <a:rPr lang="en-GB" dirty="0"/>
              <a:t>Recording </a:t>
            </a:r>
          </a:p>
          <a:p>
            <a:r>
              <a:rPr lang="en-GB" dirty="0"/>
              <a:t>Reporting </a:t>
            </a:r>
          </a:p>
          <a:p>
            <a:r>
              <a:rPr lang="en-GB" dirty="0"/>
              <a:t>Accountability</a:t>
            </a:r>
          </a:p>
        </p:txBody>
      </p:sp>
    </p:spTree>
    <p:extLst>
      <p:ext uri="{BB962C8B-B14F-4D97-AF65-F5344CB8AC3E}">
        <p14:creationId xmlns:p14="http://schemas.microsoft.com/office/powerpoint/2010/main" val="36575289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MARRA</a:t>
            </a:r>
          </a:p>
        </p:txBody>
      </p:sp>
      <p:pic>
        <p:nvPicPr>
          <p:cNvPr id="4" name="Content Placeholder 3"/>
          <p:cNvPicPr>
            <a:picLocks noGrp="1" noChangeAspect="1"/>
          </p:cNvPicPr>
          <p:nvPr>
            <p:ph idx="1"/>
          </p:nvPr>
        </p:nvPicPr>
        <p:blipFill>
          <a:blip r:embed="rId2"/>
          <a:stretch>
            <a:fillRect/>
          </a:stretch>
        </p:blipFill>
        <p:spPr>
          <a:xfrm>
            <a:off x="3086793" y="2557463"/>
            <a:ext cx="5957696" cy="3317875"/>
          </a:xfrm>
          <a:prstGeom prst="rect">
            <a:avLst/>
          </a:prstGeom>
        </p:spPr>
      </p:pic>
    </p:spTree>
    <p:extLst>
      <p:ext uri="{BB962C8B-B14F-4D97-AF65-F5344CB8AC3E}">
        <p14:creationId xmlns:p14="http://schemas.microsoft.com/office/powerpoint/2010/main" val="9377364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know?</a:t>
            </a:r>
          </a:p>
        </p:txBody>
      </p:sp>
      <p:sp>
        <p:nvSpPr>
          <p:cNvPr id="3" name="Content Placeholder 2"/>
          <p:cNvSpPr>
            <a:spLocks noGrp="1"/>
          </p:cNvSpPr>
          <p:nvPr>
            <p:ph idx="1"/>
          </p:nvPr>
        </p:nvSpPr>
        <p:spPr/>
        <p:txBody>
          <a:bodyPr>
            <a:normAutofit fontScale="77500" lnSpcReduction="20000"/>
          </a:bodyPr>
          <a:lstStyle/>
          <a:p>
            <a:r>
              <a:rPr lang="en-GB" dirty="0"/>
              <a:t>Benchmarking</a:t>
            </a:r>
          </a:p>
          <a:p>
            <a:r>
              <a:rPr lang="en-GB" dirty="0"/>
              <a:t> • Diagnostic </a:t>
            </a:r>
          </a:p>
          <a:p>
            <a:r>
              <a:rPr lang="en-GB" dirty="0"/>
              <a:t>• Differentiation</a:t>
            </a:r>
          </a:p>
          <a:p>
            <a:r>
              <a:rPr lang="en-GB" dirty="0"/>
              <a:t> • Peer assessment </a:t>
            </a:r>
          </a:p>
          <a:p>
            <a:r>
              <a:rPr lang="en-GB" dirty="0"/>
              <a:t>• Reliability</a:t>
            </a:r>
          </a:p>
          <a:p>
            <a:r>
              <a:rPr lang="en-GB" dirty="0"/>
              <a:t> • Summative assessment </a:t>
            </a:r>
          </a:p>
          <a:p>
            <a:r>
              <a:rPr lang="en-GB" dirty="0"/>
              <a:t>• Target setting </a:t>
            </a:r>
          </a:p>
          <a:p>
            <a:r>
              <a:rPr lang="en-GB" dirty="0"/>
              <a:t>• Validity </a:t>
            </a:r>
          </a:p>
          <a:p>
            <a:r>
              <a:rPr lang="en-GB" dirty="0"/>
              <a:t>• Formative assessment</a:t>
            </a:r>
          </a:p>
        </p:txBody>
      </p:sp>
    </p:spTree>
    <p:extLst>
      <p:ext uri="{BB962C8B-B14F-4D97-AF65-F5344CB8AC3E}">
        <p14:creationId xmlns:p14="http://schemas.microsoft.com/office/powerpoint/2010/main" val="376736831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224</TotalTime>
  <Words>718</Words>
  <Application>Microsoft Office PowerPoint</Application>
  <PresentationFormat>Widescreen</PresentationFormat>
  <Paragraphs>95</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Garamond</vt:lpstr>
      <vt:lpstr>Organic</vt:lpstr>
      <vt:lpstr>Assessment and Evaluation in Education </vt:lpstr>
      <vt:lpstr>Learning Outcomes </vt:lpstr>
      <vt:lpstr>Principal aim of all education contexts</vt:lpstr>
      <vt:lpstr>Task</vt:lpstr>
      <vt:lpstr>What is Assessment?</vt:lpstr>
      <vt:lpstr>What is assessment</vt:lpstr>
      <vt:lpstr>Why assess?</vt:lpstr>
      <vt:lpstr>PowerPoint Presentation</vt:lpstr>
      <vt:lpstr>Assessment OF Learning(summative assessment)  </vt:lpstr>
      <vt:lpstr>Drawbacks</vt:lpstr>
      <vt:lpstr>Standardised testing</vt:lpstr>
      <vt:lpstr>Assessment AS Learning</vt:lpstr>
      <vt:lpstr>Assessment AS Learning</vt:lpstr>
      <vt:lpstr>Assessment AS Learning</vt:lpstr>
      <vt:lpstr>Assessment FOR Learning</vt:lpstr>
      <vt:lpstr>Assessment FOR Learning</vt:lpstr>
      <vt:lpstr>MARRA</vt:lpstr>
      <vt:lpstr>MARRA</vt:lpstr>
      <vt:lpstr>What do you know?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in Education</dc:title>
  <dc:creator>Laura Hutchings</dc:creator>
  <cp:lastModifiedBy>Ross Phillips</cp:lastModifiedBy>
  <cp:revision>32</cp:revision>
  <dcterms:created xsi:type="dcterms:W3CDTF">2019-01-22T10:15:08Z</dcterms:created>
  <dcterms:modified xsi:type="dcterms:W3CDTF">2021-01-29T12:32:21Z</dcterms:modified>
</cp:coreProperties>
</file>