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41"/>
  </p:notesMasterIdLst>
  <p:handoutMasterIdLst>
    <p:handoutMasterId r:id="rId42"/>
  </p:handoutMasterIdLst>
  <p:sldIdLst>
    <p:sldId id="264" r:id="rId3"/>
    <p:sldId id="266" r:id="rId4"/>
    <p:sldId id="265" r:id="rId5"/>
    <p:sldId id="268" r:id="rId6"/>
    <p:sldId id="267" r:id="rId7"/>
    <p:sldId id="269" r:id="rId8"/>
    <p:sldId id="272" r:id="rId9"/>
    <p:sldId id="270" r:id="rId10"/>
    <p:sldId id="274" r:id="rId11"/>
    <p:sldId id="273" r:id="rId12"/>
    <p:sldId id="275" r:id="rId13"/>
    <p:sldId id="277" r:id="rId14"/>
    <p:sldId id="276" r:id="rId15"/>
    <p:sldId id="271" r:id="rId16"/>
    <p:sldId id="302" r:id="rId17"/>
    <p:sldId id="278" r:id="rId18"/>
    <p:sldId id="279" r:id="rId19"/>
    <p:sldId id="280" r:id="rId20"/>
    <p:sldId id="281" r:id="rId21"/>
    <p:sldId id="282" r:id="rId22"/>
    <p:sldId id="283" r:id="rId23"/>
    <p:sldId id="284" r:id="rId24"/>
    <p:sldId id="285" r:id="rId25"/>
    <p:sldId id="286" r:id="rId26"/>
    <p:sldId id="288" r:id="rId27"/>
    <p:sldId id="287" r:id="rId28"/>
    <p:sldId id="289" r:id="rId29"/>
    <p:sldId id="290" r:id="rId30"/>
    <p:sldId id="291" r:id="rId31"/>
    <p:sldId id="292" r:id="rId32"/>
    <p:sldId id="293" r:id="rId33"/>
    <p:sldId id="294" r:id="rId34"/>
    <p:sldId id="295" r:id="rId35"/>
    <p:sldId id="297" r:id="rId36"/>
    <p:sldId id="298" r:id="rId37"/>
    <p:sldId id="299" r:id="rId38"/>
    <p:sldId id="300" r:id="rId39"/>
    <p:sldId id="296" r:id="rId40"/>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9" autoAdjust="0"/>
    <p:restoredTop sz="94660"/>
  </p:normalViewPr>
  <p:slideViewPr>
    <p:cSldViewPr showGuides="1">
      <p:cViewPr>
        <p:scale>
          <a:sx n="66" d="100"/>
          <a:sy n="66" d="100"/>
        </p:scale>
        <p:origin x="1086" y="64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2/20/2017</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2/20/2017</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smtClean="0"/>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smtClean="0"/>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2/20/2017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smtClean="0"/>
              <a:t>Click to edit Master title style</a:t>
            </a:r>
            <a:endParaRPr/>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2/20/2017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2/20/2017</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2/20/2017</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2/20/2017</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smtClean="0"/>
              <a:t>Click to edit Master title style</a:t>
            </a:r>
            <a:endParaRP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2/20/2017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smtClean="0"/>
              <a:t>Click to edit Master title style</a:t>
            </a:r>
            <a:endParaRPr/>
          </a:p>
        </p:txBody>
      </p:sp>
      <p:sp>
        <p:nvSpPr>
          <p:cNvPr id="3" name="Picture Placeholder 2"/>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smtClean="0"/>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2/20/2017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2/20/2017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2/20/2017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lumOff val="50000"/>
                  </a:schemeClr>
                </a:solidFill>
              </a:defRPr>
            </a:lvl1pPr>
          </a:lstStyle>
          <a:p>
            <a:fld id="{2DD204D1-F9BD-4643-8480-6EA41EB484F1}" type="datetimeFigureOut">
              <a:rPr lang="en-US"/>
              <a:pPr/>
              <a:t>2/20/2017</a:t>
            </a:fld>
            <a:endParaRPr/>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lumOff val="50000"/>
                  </a:schemeClr>
                </a:solidFill>
              </a:defRPr>
            </a:lvl1pPr>
          </a:lstStyle>
          <a:p>
            <a:endParaRP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lumOff val="50000"/>
                  </a:schemeClr>
                </a:solidFill>
              </a:defRPr>
            </a:lvl1pPr>
          </a:lstStyle>
          <a:p>
            <a:fld id="{EB37DED6-D4C7-42EE-AB49-D2E39E64FDE4}" type="slidenum">
              <a:rPr/>
              <a:pPr/>
              <a:t>‹#›</a:t>
            </a:fld>
            <a:endParaRPr/>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Reading Antiquity</a:t>
            </a:r>
            <a:endParaRPr lang="en-US" dirty="0"/>
          </a:p>
        </p:txBody>
      </p:sp>
      <p:sp>
        <p:nvSpPr>
          <p:cNvPr id="3" name="Subtitle 2"/>
          <p:cNvSpPr>
            <a:spLocks noGrp="1"/>
          </p:cNvSpPr>
          <p:nvPr>
            <p:ph type="subTitle" idx="1"/>
          </p:nvPr>
        </p:nvSpPr>
        <p:spPr/>
        <p:txBody>
          <a:bodyPr/>
          <a:lstStyle/>
          <a:p>
            <a:r>
              <a:rPr lang="en-US" dirty="0" smtClean="0"/>
              <a:t>Vergil: </a:t>
            </a:r>
            <a:r>
              <a:rPr lang="en-US" i="1" dirty="0" smtClean="0"/>
              <a:t>Eclogues</a:t>
            </a:r>
            <a:r>
              <a:rPr lang="en-US" dirty="0" smtClean="0"/>
              <a:t> and </a:t>
            </a:r>
            <a:r>
              <a:rPr lang="en-US" i="1" dirty="0" smtClean="0"/>
              <a:t>Aeneid</a:t>
            </a:r>
            <a:endParaRPr lang="en-US" i="1" dirty="0"/>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a:t>
            </a:r>
            <a:endParaRPr lang="en-GB" dirty="0"/>
          </a:p>
        </p:txBody>
      </p:sp>
      <p:sp>
        <p:nvSpPr>
          <p:cNvPr id="3" name="Content Placeholder 2"/>
          <p:cNvSpPr>
            <a:spLocks noGrp="1"/>
          </p:cNvSpPr>
          <p:nvPr>
            <p:ph idx="1"/>
          </p:nvPr>
        </p:nvSpPr>
        <p:spPr/>
        <p:txBody>
          <a:bodyPr/>
          <a:lstStyle/>
          <a:p>
            <a:r>
              <a:rPr lang="en-GB" dirty="0" smtClean="0"/>
              <a:t>Looking at the work of Vergil (/Virgil)</a:t>
            </a:r>
          </a:p>
          <a:p>
            <a:r>
              <a:rPr lang="en-GB" dirty="0" smtClean="0"/>
              <a:t>Exploring his pastoral poetry – </a:t>
            </a:r>
            <a:r>
              <a:rPr lang="en-GB" i="1" dirty="0" smtClean="0"/>
              <a:t>Eclogues</a:t>
            </a:r>
          </a:p>
          <a:p>
            <a:pPr lvl="1"/>
            <a:r>
              <a:rPr lang="en-GB" dirty="0" smtClean="0"/>
              <a:t>See connections to Theocritus</a:t>
            </a:r>
          </a:p>
          <a:p>
            <a:r>
              <a:rPr lang="en-GB" dirty="0" smtClean="0"/>
              <a:t>And his famous epic – </a:t>
            </a:r>
            <a:r>
              <a:rPr lang="en-GB" i="1" dirty="0" smtClean="0"/>
              <a:t>Aeneid</a:t>
            </a:r>
          </a:p>
          <a:p>
            <a:pPr lvl="1"/>
            <a:r>
              <a:rPr lang="en-GB" dirty="0" smtClean="0"/>
              <a:t>Continue looking at the genre of epic</a:t>
            </a:r>
          </a:p>
          <a:p>
            <a:endParaRPr lang="en-GB" dirty="0"/>
          </a:p>
        </p:txBody>
      </p:sp>
    </p:spTree>
    <p:extLst>
      <p:ext uri="{BB962C8B-B14F-4D97-AF65-F5344CB8AC3E}">
        <p14:creationId xmlns:p14="http://schemas.microsoft.com/office/powerpoint/2010/main" val="1979583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Publius</a:t>
            </a:r>
            <a:r>
              <a:rPr lang="en-GB" dirty="0" smtClean="0"/>
              <a:t> </a:t>
            </a:r>
            <a:r>
              <a:rPr lang="en-GB" dirty="0" err="1" smtClean="0"/>
              <a:t>Vergilius</a:t>
            </a:r>
            <a:r>
              <a:rPr lang="en-GB" dirty="0" smtClean="0"/>
              <a:t> </a:t>
            </a:r>
            <a:r>
              <a:rPr lang="en-GB" dirty="0" err="1" smtClean="0"/>
              <a:t>Maro</a:t>
            </a:r>
            <a:endParaRPr lang="en-GB" dirty="0"/>
          </a:p>
        </p:txBody>
      </p:sp>
      <p:sp>
        <p:nvSpPr>
          <p:cNvPr id="3" name="Content Placeholder 2"/>
          <p:cNvSpPr>
            <a:spLocks noGrp="1"/>
          </p:cNvSpPr>
          <p:nvPr>
            <p:ph idx="1"/>
          </p:nvPr>
        </p:nvSpPr>
        <p:spPr>
          <a:xfrm>
            <a:off x="1117309" y="1701800"/>
            <a:ext cx="6273247" cy="4895552"/>
          </a:xfrm>
        </p:spPr>
        <p:txBody>
          <a:bodyPr>
            <a:normAutofit lnSpcReduction="10000"/>
          </a:bodyPr>
          <a:lstStyle/>
          <a:p>
            <a:pPr>
              <a:spcAft>
                <a:spcPts val="1063"/>
              </a:spcAft>
            </a:pPr>
            <a:r>
              <a:rPr lang="en-US" altLang="en-US" dirty="0"/>
              <a:t>b. 70, near Mantua; d. 19 </a:t>
            </a:r>
            <a:r>
              <a:rPr lang="en-US" altLang="en-US" dirty="0" smtClean="0"/>
              <a:t>BC</a:t>
            </a:r>
          </a:p>
          <a:p>
            <a:pPr>
              <a:spcAft>
                <a:spcPts val="1063"/>
              </a:spcAft>
            </a:pPr>
            <a:r>
              <a:rPr lang="en-US" altLang="en-US" dirty="0" smtClean="0"/>
              <a:t>Ancient biography not reliable</a:t>
            </a:r>
            <a:endParaRPr lang="en-US" altLang="en-US" dirty="0"/>
          </a:p>
          <a:p>
            <a:pPr>
              <a:spcAft>
                <a:spcPts val="1063"/>
              </a:spcAft>
            </a:pPr>
            <a:r>
              <a:rPr lang="en-US" altLang="en-US" dirty="0"/>
              <a:t>Author of various poems: </a:t>
            </a:r>
            <a:endParaRPr lang="en-US" altLang="en-US" dirty="0" smtClean="0"/>
          </a:p>
          <a:p>
            <a:pPr lvl="1">
              <a:spcAft>
                <a:spcPts val="1063"/>
              </a:spcAft>
            </a:pPr>
            <a:r>
              <a:rPr lang="en-US" altLang="en-US" i="1" dirty="0" smtClean="0"/>
              <a:t>Eclogues – </a:t>
            </a:r>
            <a:r>
              <a:rPr lang="en-US" altLang="en-US" dirty="0" smtClean="0"/>
              <a:t>pastoral, 10 poems</a:t>
            </a:r>
            <a:endParaRPr lang="en-US" altLang="en-US" i="1" dirty="0" smtClean="0"/>
          </a:p>
          <a:p>
            <a:pPr lvl="1">
              <a:spcAft>
                <a:spcPts val="1063"/>
              </a:spcAft>
            </a:pPr>
            <a:r>
              <a:rPr lang="en-US" altLang="en-US" i="1" dirty="0" smtClean="0"/>
              <a:t>Georgics – </a:t>
            </a:r>
            <a:r>
              <a:rPr lang="en-US" altLang="en-US" dirty="0" smtClean="0"/>
              <a:t>didactic (</a:t>
            </a:r>
            <a:r>
              <a:rPr lang="en-US" altLang="en-US" dirty="0" smtClean="0">
                <a:sym typeface="Wingdings" panose="05000000000000000000" pitchFamily="2" charset="2"/>
              </a:rPr>
              <a:t> </a:t>
            </a:r>
            <a:r>
              <a:rPr lang="en-US" altLang="en-US" dirty="0" smtClean="0"/>
              <a:t>agriculture)</a:t>
            </a:r>
            <a:endParaRPr lang="en-US" altLang="en-US" i="1" dirty="0" smtClean="0"/>
          </a:p>
          <a:p>
            <a:pPr lvl="1">
              <a:spcAft>
                <a:spcPts val="1063"/>
              </a:spcAft>
            </a:pPr>
            <a:r>
              <a:rPr lang="en-US" altLang="en-US" i="1" dirty="0" smtClean="0"/>
              <a:t>Aeneid </a:t>
            </a:r>
            <a:r>
              <a:rPr lang="en-US" altLang="en-US" dirty="0" smtClean="0"/>
              <a:t>– epic</a:t>
            </a:r>
          </a:p>
          <a:p>
            <a:pPr lvl="1">
              <a:spcAft>
                <a:spcPts val="1063"/>
              </a:spcAft>
            </a:pPr>
            <a:r>
              <a:rPr lang="en-US" altLang="en-US" i="1" dirty="0" smtClean="0"/>
              <a:t>Appendix </a:t>
            </a:r>
            <a:r>
              <a:rPr lang="en-US" altLang="en-US" i="1" dirty="0" err="1" smtClean="0"/>
              <a:t>Vergiliana</a:t>
            </a:r>
            <a:r>
              <a:rPr lang="en-US" altLang="en-US" dirty="0" smtClean="0"/>
              <a:t> – ‘minor’ works</a:t>
            </a:r>
          </a:p>
          <a:p>
            <a:pPr lvl="2">
              <a:spcAft>
                <a:spcPts val="1063"/>
              </a:spcAft>
            </a:pPr>
            <a:r>
              <a:rPr lang="en-US" altLang="en-US" i="1" dirty="0" smtClean="0"/>
              <a:t>early works and dispute works </a:t>
            </a:r>
            <a:r>
              <a:rPr lang="en-US" altLang="en-US" dirty="0" smtClean="0"/>
              <a:t>(e.g. </a:t>
            </a:r>
            <a:r>
              <a:rPr lang="en-US" altLang="en-US" i="1" dirty="0" err="1" smtClean="0"/>
              <a:t>Culex</a:t>
            </a:r>
            <a:r>
              <a:rPr lang="en-US" altLang="en-US" dirty="0" smtClean="0"/>
              <a:t> ‘Gnat’)</a:t>
            </a:r>
            <a:endParaRPr lang="en-US" altLang="en-US" i="1" dirty="0"/>
          </a:p>
          <a:p>
            <a:endParaRPr lang="en-GB"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0596" y="260648"/>
            <a:ext cx="4190206" cy="623240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699771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Epicureanism</a:t>
            </a:r>
            <a:endParaRPr lang="en-GB" dirty="0"/>
          </a:p>
        </p:txBody>
      </p:sp>
      <p:sp>
        <p:nvSpPr>
          <p:cNvPr id="3" name="Content Placeholder 2"/>
          <p:cNvSpPr>
            <a:spLocks noGrp="1"/>
          </p:cNvSpPr>
          <p:nvPr>
            <p:ph idx="1"/>
          </p:nvPr>
        </p:nvSpPr>
        <p:spPr>
          <a:xfrm>
            <a:off x="1117309" y="1701800"/>
            <a:ext cx="10157354" cy="4967560"/>
          </a:xfrm>
        </p:spPr>
        <p:txBody>
          <a:bodyPr>
            <a:normAutofit fontScale="92500" lnSpcReduction="20000"/>
          </a:bodyPr>
          <a:lstStyle/>
          <a:p>
            <a:pPr>
              <a:spcAft>
                <a:spcPts val="1063"/>
              </a:spcAft>
            </a:pPr>
            <a:r>
              <a:rPr lang="en-US" altLang="en-US" dirty="0" smtClean="0"/>
              <a:t>Epicureans </a:t>
            </a:r>
            <a:r>
              <a:rPr lang="en-US" altLang="en-US" dirty="0"/>
              <a:t>in Naples: e.g. </a:t>
            </a:r>
            <a:r>
              <a:rPr lang="en-US" altLang="en-US" dirty="0" err="1" smtClean="0"/>
              <a:t>Philodemus</a:t>
            </a:r>
            <a:endParaRPr lang="en-US" altLang="en-US" dirty="0"/>
          </a:p>
          <a:p>
            <a:pPr>
              <a:spcAft>
                <a:spcPts val="1063"/>
              </a:spcAft>
            </a:pPr>
            <a:r>
              <a:rPr lang="en-US" altLang="en-US" dirty="0"/>
              <a:t>Epicurean connections of Vergil: </a:t>
            </a:r>
            <a:endParaRPr lang="en-US" altLang="en-US" dirty="0" smtClean="0"/>
          </a:p>
          <a:p>
            <a:pPr lvl="1">
              <a:spcAft>
                <a:spcPts val="1063"/>
              </a:spcAft>
            </a:pPr>
            <a:r>
              <a:rPr lang="en-US" altLang="en-US" dirty="0" smtClean="0"/>
              <a:t>Tradition that Vergil was part of this group in his youth </a:t>
            </a:r>
            <a:endParaRPr lang="en-US" altLang="en-US" dirty="0"/>
          </a:p>
          <a:p>
            <a:pPr lvl="1">
              <a:spcAft>
                <a:spcPts val="1063"/>
              </a:spcAft>
            </a:pPr>
            <a:r>
              <a:rPr lang="en-US" altLang="en-US" dirty="0"/>
              <a:t>see e.g</a:t>
            </a:r>
            <a:r>
              <a:rPr lang="en-US" altLang="en-US" dirty="0" smtClean="0"/>
              <a:t>. </a:t>
            </a:r>
            <a:r>
              <a:rPr lang="en-US" altLang="en-US" dirty="0" err="1"/>
              <a:t>Servius</a:t>
            </a:r>
            <a:r>
              <a:rPr lang="en-US" altLang="en-US" dirty="0"/>
              <a:t> commenting on </a:t>
            </a:r>
            <a:r>
              <a:rPr lang="en-US" altLang="en-US" dirty="0" err="1"/>
              <a:t>Ecl</a:t>
            </a:r>
            <a:r>
              <a:rPr lang="en-US" altLang="en-US" dirty="0"/>
              <a:t>. 6.13</a:t>
            </a:r>
          </a:p>
          <a:p>
            <a:pPr lvl="1">
              <a:spcAft>
                <a:spcPts val="1063"/>
              </a:spcAft>
            </a:pPr>
            <a:r>
              <a:rPr lang="en-US" altLang="en-US" dirty="0" err="1" smtClean="0"/>
              <a:t>Catalepton</a:t>
            </a:r>
            <a:r>
              <a:rPr lang="en-US" altLang="en-US" dirty="0" smtClean="0"/>
              <a:t> 5 and </a:t>
            </a:r>
            <a:r>
              <a:rPr lang="en-US" altLang="en-US" dirty="0"/>
              <a:t>8 </a:t>
            </a:r>
            <a:r>
              <a:rPr lang="en-US" altLang="en-US" dirty="0" smtClean="0"/>
              <a:t>(in the </a:t>
            </a:r>
            <a:r>
              <a:rPr lang="en-US" altLang="en-US" i="1" dirty="0" smtClean="0"/>
              <a:t>Appendix </a:t>
            </a:r>
            <a:r>
              <a:rPr lang="en-US" altLang="en-US" i="1" dirty="0" err="1" smtClean="0"/>
              <a:t>Vergiliana</a:t>
            </a:r>
            <a:r>
              <a:rPr lang="en-US" altLang="en-US" i="1" dirty="0" smtClean="0"/>
              <a:t>, </a:t>
            </a:r>
            <a:r>
              <a:rPr lang="en-US" altLang="en-US" dirty="0" smtClean="0"/>
              <a:t>fake?)</a:t>
            </a:r>
          </a:p>
          <a:p>
            <a:pPr lvl="2">
              <a:spcAft>
                <a:spcPts val="1063"/>
              </a:spcAft>
            </a:pPr>
            <a:r>
              <a:rPr lang="en-GB" dirty="0"/>
              <a:t>“I am setting sail for the havens of the blest to seek the wise sayings of great Siro, and will redeem my life from all care” (</a:t>
            </a:r>
            <a:r>
              <a:rPr lang="en-GB" dirty="0" err="1"/>
              <a:t>Catalepton</a:t>
            </a:r>
            <a:r>
              <a:rPr lang="en-GB" dirty="0"/>
              <a:t> 5.8-10) </a:t>
            </a:r>
            <a:endParaRPr lang="en-GB" dirty="0" smtClean="0"/>
          </a:p>
          <a:p>
            <a:pPr lvl="2">
              <a:spcAft>
                <a:spcPts val="1063"/>
              </a:spcAft>
            </a:pPr>
            <a:r>
              <a:rPr lang="en-GB" altLang="en-US" dirty="0" smtClean="0"/>
              <a:t>even if not true </a:t>
            </a:r>
            <a:r>
              <a:rPr lang="en-GB" altLang="en-US" dirty="0" smtClean="0">
                <a:sym typeface="Wingdings" panose="05000000000000000000" pitchFamily="2" charset="2"/>
              </a:rPr>
              <a:t> biographical tradition</a:t>
            </a:r>
            <a:endParaRPr lang="en-US" altLang="en-US" dirty="0"/>
          </a:p>
          <a:p>
            <a:pPr lvl="1">
              <a:spcAft>
                <a:spcPts val="1063"/>
              </a:spcAft>
            </a:pPr>
            <a:r>
              <a:rPr lang="en-US" altLang="en-US" dirty="0" smtClean="0"/>
              <a:t>appearance </a:t>
            </a:r>
            <a:r>
              <a:rPr lang="en-US" altLang="en-US" dirty="0"/>
              <a:t>of  Vergil's name in </a:t>
            </a:r>
            <a:r>
              <a:rPr lang="en-US" altLang="en-US" dirty="0" err="1"/>
              <a:t>Philodemus</a:t>
            </a:r>
            <a:r>
              <a:rPr lang="en-US" altLang="en-US" dirty="0"/>
              <a:t>' treatise 'On Flattery'. </a:t>
            </a:r>
            <a:endParaRPr lang="en-US" altLang="en-US" dirty="0" smtClean="0"/>
          </a:p>
          <a:p>
            <a:pPr lvl="2">
              <a:spcAft>
                <a:spcPts val="1063"/>
              </a:spcAft>
            </a:pPr>
            <a:r>
              <a:rPr lang="en-GB" dirty="0"/>
              <a:t>“O </a:t>
            </a:r>
            <a:r>
              <a:rPr lang="en-GB" dirty="0" err="1"/>
              <a:t>Plotius</a:t>
            </a:r>
            <a:r>
              <a:rPr lang="en-GB" dirty="0"/>
              <a:t> and </a:t>
            </a:r>
            <a:r>
              <a:rPr lang="en-GB" dirty="0" err="1"/>
              <a:t>Varius</a:t>
            </a:r>
            <a:r>
              <a:rPr lang="en-GB" dirty="0"/>
              <a:t> and Vergil and </a:t>
            </a:r>
            <a:r>
              <a:rPr lang="en-GB" dirty="0" err="1"/>
              <a:t>Quintilius</a:t>
            </a:r>
            <a:r>
              <a:rPr lang="en-GB" dirty="0"/>
              <a:t>” (</a:t>
            </a:r>
            <a:r>
              <a:rPr lang="en-GB" dirty="0" err="1"/>
              <a:t>P.Herc</a:t>
            </a:r>
            <a:r>
              <a:rPr lang="en-GB" dirty="0"/>
              <a:t>. Paris </a:t>
            </a:r>
            <a:r>
              <a:rPr lang="en-GB" dirty="0" smtClean="0"/>
              <a:t>2.279a)</a:t>
            </a:r>
            <a:endParaRPr lang="en-US" altLang="en-US" dirty="0"/>
          </a:p>
          <a:p>
            <a:endParaRPr lang="en-GB" dirty="0"/>
          </a:p>
        </p:txBody>
      </p:sp>
    </p:spTree>
    <p:extLst>
      <p:ext uri="{BB962C8B-B14F-4D97-AF65-F5344CB8AC3E}">
        <p14:creationId xmlns:p14="http://schemas.microsoft.com/office/powerpoint/2010/main" val="3866662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Pastoral</a:t>
            </a:r>
            <a:endParaRPr lang="en-GB" dirty="0"/>
          </a:p>
        </p:txBody>
      </p:sp>
      <p:sp>
        <p:nvSpPr>
          <p:cNvPr id="3" name="Content Placeholder 2"/>
          <p:cNvSpPr>
            <a:spLocks noGrp="1"/>
          </p:cNvSpPr>
          <p:nvPr>
            <p:ph idx="1"/>
          </p:nvPr>
        </p:nvSpPr>
        <p:spPr>
          <a:xfrm>
            <a:off x="1117309" y="1701800"/>
            <a:ext cx="8217463" cy="4470400"/>
          </a:xfrm>
        </p:spPr>
        <p:txBody>
          <a:bodyPr/>
          <a:lstStyle/>
          <a:p>
            <a:r>
              <a:rPr lang="en-GB" dirty="0" smtClean="0"/>
              <a:t>Focused on idealised idea of the life of shepherds</a:t>
            </a:r>
          </a:p>
          <a:p>
            <a:pPr>
              <a:spcAft>
                <a:spcPts val="1063"/>
              </a:spcAft>
            </a:pPr>
            <a:r>
              <a:rPr lang="en-US" altLang="en-US" dirty="0" smtClean="0"/>
              <a:t>Started </a:t>
            </a:r>
            <a:r>
              <a:rPr lang="en-US" altLang="en-US" dirty="0"/>
              <a:t>by Theocritus (third century B): </a:t>
            </a:r>
          </a:p>
          <a:p>
            <a:pPr>
              <a:spcAft>
                <a:spcPts val="1063"/>
              </a:spcAft>
            </a:pPr>
            <a:r>
              <a:rPr lang="en-US" altLang="en-US" i="1" dirty="0" smtClean="0"/>
              <a:t>Idylls</a:t>
            </a:r>
            <a:r>
              <a:rPr lang="en-US" altLang="en-US" dirty="0" smtClean="0"/>
              <a:t> included </a:t>
            </a:r>
            <a:r>
              <a:rPr lang="en-US" altLang="en-US" dirty="0"/>
              <a:t>a number of pastoral poems </a:t>
            </a:r>
            <a:r>
              <a:rPr lang="en-US" altLang="en-US" dirty="0" smtClean="0"/>
              <a:t>(</a:t>
            </a:r>
            <a:r>
              <a:rPr lang="en-US" altLang="en-US" dirty="0"/>
              <a:t>1, 3, 4, 5, 6, 10).</a:t>
            </a:r>
          </a:p>
          <a:p>
            <a:pPr>
              <a:spcAft>
                <a:spcPts val="1063"/>
              </a:spcAft>
            </a:pPr>
            <a:r>
              <a:rPr lang="en-US" altLang="en-US" dirty="0"/>
              <a:t>I</a:t>
            </a:r>
            <a:r>
              <a:rPr lang="en-US" altLang="en-US" dirty="0" smtClean="0"/>
              <a:t>dealized </a:t>
            </a:r>
            <a:r>
              <a:rPr lang="en-US" altLang="en-US" dirty="0"/>
              <a:t>version of county-life with </a:t>
            </a:r>
            <a:r>
              <a:rPr lang="en-US" altLang="en-US" dirty="0" smtClean="0"/>
              <a:t>country-folk </a:t>
            </a:r>
            <a:endParaRPr lang="en-US" altLang="en-US" dirty="0"/>
          </a:p>
          <a:p>
            <a:pPr>
              <a:spcAft>
                <a:spcPts val="1063"/>
              </a:spcAft>
            </a:pPr>
            <a:r>
              <a:rPr lang="en-US" altLang="en-US" dirty="0"/>
              <a:t>Hexameter </a:t>
            </a:r>
            <a:r>
              <a:rPr lang="en-US" altLang="en-US" dirty="0" err="1"/>
              <a:t>metre</a:t>
            </a:r>
            <a:r>
              <a:rPr lang="en-US" altLang="en-US" dirty="0"/>
              <a:t>.</a:t>
            </a:r>
          </a:p>
          <a:p>
            <a:endParaRPr lang="en-GB"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12961" y="3140968"/>
            <a:ext cx="2785814" cy="371028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390375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After Theocritus: Evolution of Genre</a:t>
            </a:r>
            <a:endParaRPr lang="en-GB" dirty="0"/>
          </a:p>
        </p:txBody>
      </p:sp>
      <p:sp>
        <p:nvSpPr>
          <p:cNvPr id="3" name="Content Placeholder 2"/>
          <p:cNvSpPr>
            <a:spLocks noGrp="1"/>
          </p:cNvSpPr>
          <p:nvPr>
            <p:ph idx="1"/>
          </p:nvPr>
        </p:nvSpPr>
        <p:spPr/>
        <p:txBody>
          <a:bodyPr>
            <a:normAutofit lnSpcReduction="10000"/>
          </a:bodyPr>
          <a:lstStyle/>
          <a:p>
            <a:pPr>
              <a:spcAft>
                <a:spcPts val="1063"/>
              </a:spcAft>
            </a:pPr>
            <a:r>
              <a:rPr lang="en-US" altLang="en-US" dirty="0" smtClean="0"/>
              <a:t>Greek </a:t>
            </a:r>
            <a:r>
              <a:rPr lang="en-US" altLang="en-US" dirty="0"/>
              <a:t>pastoral continued by </a:t>
            </a:r>
            <a:r>
              <a:rPr lang="en-US" altLang="en-US" dirty="0" err="1"/>
              <a:t>Moschus</a:t>
            </a:r>
            <a:r>
              <a:rPr lang="en-US" altLang="en-US" dirty="0"/>
              <a:t> and </a:t>
            </a:r>
            <a:r>
              <a:rPr lang="en-US" altLang="en-US" dirty="0" err="1" smtClean="0"/>
              <a:t>Bion</a:t>
            </a:r>
            <a:endParaRPr lang="en-US" altLang="en-US" dirty="0"/>
          </a:p>
          <a:p>
            <a:pPr lvl="1">
              <a:spcAft>
                <a:spcPts val="1063"/>
              </a:spcAft>
            </a:pPr>
            <a:r>
              <a:rPr lang="en-US" altLang="en-US" dirty="0" smtClean="0"/>
              <a:t>rural setting</a:t>
            </a:r>
          </a:p>
          <a:p>
            <a:pPr lvl="1">
              <a:spcAft>
                <a:spcPts val="1063"/>
              </a:spcAft>
            </a:pPr>
            <a:r>
              <a:rPr lang="en-US" altLang="en-US" dirty="0" smtClean="0"/>
              <a:t>but more </a:t>
            </a:r>
            <a:r>
              <a:rPr lang="en-US" altLang="en-US" dirty="0"/>
              <a:t>concern with erotic themes</a:t>
            </a:r>
          </a:p>
          <a:p>
            <a:pPr>
              <a:spcAft>
                <a:spcPts val="1063"/>
              </a:spcAft>
            </a:pPr>
            <a:r>
              <a:rPr lang="en-US" altLang="en-US" dirty="0" smtClean="0"/>
              <a:t>Latin </a:t>
            </a:r>
            <a:r>
              <a:rPr lang="en-US" altLang="en-US" dirty="0"/>
              <a:t>pastoral poetry: </a:t>
            </a:r>
            <a:r>
              <a:rPr lang="en-US" altLang="en-US" u="sng" dirty="0"/>
              <a:t>first</a:t>
            </a:r>
            <a:r>
              <a:rPr lang="en-US" altLang="en-US" dirty="0"/>
              <a:t> composed by Vergil (adopting from Greek).</a:t>
            </a:r>
          </a:p>
          <a:p>
            <a:pPr>
              <a:spcAft>
                <a:spcPts val="1063"/>
              </a:spcAft>
            </a:pPr>
            <a:r>
              <a:rPr lang="en-US" altLang="en-US" dirty="0" smtClean="0"/>
              <a:t>Later </a:t>
            </a:r>
            <a:r>
              <a:rPr lang="en-US" altLang="en-US" dirty="0"/>
              <a:t>pastoral by e.g. </a:t>
            </a:r>
            <a:endParaRPr lang="en-US" altLang="en-US" dirty="0" smtClean="0"/>
          </a:p>
          <a:p>
            <a:pPr lvl="1">
              <a:spcAft>
                <a:spcPts val="1063"/>
              </a:spcAft>
            </a:pPr>
            <a:r>
              <a:rPr lang="en-US" altLang="en-US" dirty="0" err="1" smtClean="0"/>
              <a:t>Calpurnius</a:t>
            </a:r>
            <a:r>
              <a:rPr lang="en-US" altLang="en-US" dirty="0" smtClean="0"/>
              <a:t> </a:t>
            </a:r>
            <a:r>
              <a:rPr lang="en-US" altLang="en-US" dirty="0" err="1"/>
              <a:t>Siculus</a:t>
            </a:r>
            <a:r>
              <a:rPr lang="en-US" altLang="en-US" dirty="0"/>
              <a:t> (first century </a:t>
            </a:r>
            <a:r>
              <a:rPr lang="en-US" altLang="en-US" dirty="0" smtClean="0"/>
              <a:t>CE)</a:t>
            </a:r>
            <a:endParaRPr lang="en-US" altLang="en-US" dirty="0"/>
          </a:p>
          <a:p>
            <a:pPr lvl="1">
              <a:spcAft>
                <a:spcPts val="1063"/>
              </a:spcAft>
            </a:pPr>
            <a:r>
              <a:rPr lang="en-US" altLang="en-US" dirty="0" err="1"/>
              <a:t>Nemesianus</a:t>
            </a:r>
            <a:r>
              <a:rPr lang="en-US" altLang="en-US" dirty="0"/>
              <a:t> (third century </a:t>
            </a:r>
            <a:r>
              <a:rPr lang="en-US" altLang="en-US" dirty="0" smtClean="0"/>
              <a:t>CE)</a:t>
            </a:r>
            <a:endParaRPr lang="en-US" altLang="en-US" dirty="0"/>
          </a:p>
          <a:p>
            <a:endParaRPr lang="en-GB" dirty="0"/>
          </a:p>
        </p:txBody>
      </p:sp>
    </p:spTree>
    <p:extLst>
      <p:ext uri="{BB962C8B-B14F-4D97-AF65-F5344CB8AC3E}">
        <p14:creationId xmlns:p14="http://schemas.microsoft.com/office/powerpoint/2010/main" val="1535850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in a Genre</a:t>
            </a:r>
            <a:endParaRPr lang="en-GB" dirty="0"/>
          </a:p>
        </p:txBody>
      </p:sp>
      <p:sp>
        <p:nvSpPr>
          <p:cNvPr id="3" name="Content Placeholder 2"/>
          <p:cNvSpPr>
            <a:spLocks noGrp="1"/>
          </p:cNvSpPr>
          <p:nvPr>
            <p:ph idx="1"/>
          </p:nvPr>
        </p:nvSpPr>
        <p:spPr/>
        <p:txBody>
          <a:bodyPr>
            <a:normAutofit/>
          </a:bodyPr>
          <a:lstStyle/>
          <a:p>
            <a:pPr marL="0" indent="0">
              <a:buNone/>
            </a:pPr>
            <a:r>
              <a:rPr lang="en-GB" sz="2800" dirty="0"/>
              <a:t>“pleasant is the whisper of the pine tree over there beside the spring, friend goatherd, and pleasant too is your piping” </a:t>
            </a:r>
            <a:endParaRPr lang="en-GB" sz="2800" dirty="0" smtClean="0"/>
          </a:p>
          <a:p>
            <a:pPr marL="0" indent="0" algn="r">
              <a:buNone/>
            </a:pPr>
            <a:r>
              <a:rPr lang="en-GB" sz="2800" dirty="0" smtClean="0"/>
              <a:t>Theocritus </a:t>
            </a:r>
            <a:r>
              <a:rPr lang="en-GB" sz="2800" i="1" dirty="0" smtClean="0"/>
              <a:t>Idylls</a:t>
            </a:r>
            <a:r>
              <a:rPr lang="en-GB" sz="2800" dirty="0" smtClean="0"/>
              <a:t> 1.1-3 </a:t>
            </a:r>
            <a:endParaRPr lang="en-GB" sz="2800" dirty="0"/>
          </a:p>
          <a:p>
            <a:pPr marL="0" indent="0">
              <a:buNone/>
            </a:pPr>
            <a:endParaRPr lang="en-GB" sz="2800" dirty="0"/>
          </a:p>
          <a:p>
            <a:pPr marL="0" indent="0">
              <a:buNone/>
            </a:pPr>
            <a:r>
              <a:rPr lang="en-GB" sz="2800" dirty="0" smtClean="0"/>
              <a:t>“</a:t>
            </a:r>
            <a:r>
              <a:rPr lang="en-GB" sz="2800" dirty="0"/>
              <a:t>You, </a:t>
            </a:r>
            <a:r>
              <a:rPr lang="en-GB" sz="2800" dirty="0" err="1"/>
              <a:t>Tityrus</a:t>
            </a:r>
            <a:r>
              <a:rPr lang="en-GB" sz="2800" dirty="0"/>
              <a:t>, lie under the spreading beech's covert, wooing the woodland Muse on slender reed” </a:t>
            </a:r>
            <a:endParaRPr lang="en-GB" sz="2800" dirty="0" smtClean="0"/>
          </a:p>
          <a:p>
            <a:pPr marL="0" indent="0" algn="r">
              <a:buNone/>
            </a:pPr>
            <a:r>
              <a:rPr lang="en-GB" sz="2800" dirty="0" smtClean="0"/>
              <a:t>Vergil </a:t>
            </a:r>
            <a:r>
              <a:rPr lang="en-GB" sz="2800" i="1" dirty="0"/>
              <a:t>Eclogues</a:t>
            </a:r>
            <a:r>
              <a:rPr lang="en-GB" sz="2800" dirty="0"/>
              <a:t> 1.1-2, </a:t>
            </a:r>
            <a:r>
              <a:rPr lang="en-GB" sz="2800" dirty="0" err="1" smtClean="0"/>
              <a:t>Meliboeus</a:t>
            </a:r>
            <a:endParaRPr lang="en-GB" sz="2800" dirty="0" smtClean="0"/>
          </a:p>
        </p:txBody>
      </p:sp>
    </p:spTree>
    <p:extLst>
      <p:ext uri="{BB962C8B-B14F-4D97-AF65-F5344CB8AC3E}">
        <p14:creationId xmlns:p14="http://schemas.microsoft.com/office/powerpoint/2010/main" val="2602683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Eclogues </a:t>
            </a:r>
            <a:r>
              <a:rPr lang="en-GB" dirty="0" smtClean="0"/>
              <a:t>and Epicureanism</a:t>
            </a:r>
            <a:endParaRPr lang="en-GB" i="1" dirty="0"/>
          </a:p>
        </p:txBody>
      </p:sp>
      <p:sp>
        <p:nvSpPr>
          <p:cNvPr id="3" name="Content Placeholder 2"/>
          <p:cNvSpPr>
            <a:spLocks noGrp="1"/>
          </p:cNvSpPr>
          <p:nvPr>
            <p:ph idx="1"/>
          </p:nvPr>
        </p:nvSpPr>
        <p:spPr>
          <a:xfrm>
            <a:off x="1117309" y="1701800"/>
            <a:ext cx="10157354" cy="4823544"/>
          </a:xfrm>
        </p:spPr>
        <p:txBody>
          <a:bodyPr>
            <a:normAutofit fontScale="92500" lnSpcReduction="10000"/>
          </a:bodyPr>
          <a:lstStyle/>
          <a:p>
            <a:pPr algn="just">
              <a:spcAft>
                <a:spcPts val="1063"/>
              </a:spcAft>
            </a:pPr>
            <a:r>
              <a:rPr lang="en-US" altLang="en-US" dirty="0"/>
              <a:t>S</a:t>
            </a:r>
            <a:r>
              <a:rPr lang="en-US" altLang="en-US" dirty="0" smtClean="0"/>
              <a:t>ignificance </a:t>
            </a:r>
            <a:r>
              <a:rPr lang="en-US" altLang="en-US" dirty="0"/>
              <a:t>of Vergil's Epicurean links to Eclogues?  </a:t>
            </a:r>
            <a:endParaRPr lang="en-US" altLang="en-US" dirty="0" smtClean="0"/>
          </a:p>
          <a:p>
            <a:pPr lvl="1" algn="just">
              <a:spcAft>
                <a:spcPts val="1063"/>
              </a:spcAft>
            </a:pPr>
            <a:r>
              <a:rPr lang="en-US" altLang="en-US" dirty="0" err="1" smtClean="0"/>
              <a:t>Ecl</a:t>
            </a:r>
            <a:r>
              <a:rPr lang="en-US" altLang="en-US" dirty="0"/>
              <a:t>. 1.79-83: cf. invitation poems of </a:t>
            </a:r>
            <a:r>
              <a:rPr lang="en-US" altLang="en-US" dirty="0" err="1" smtClean="0"/>
              <a:t>Philodemus</a:t>
            </a:r>
            <a:r>
              <a:rPr lang="en-US" altLang="en-US" dirty="0" smtClean="0"/>
              <a:t>.</a:t>
            </a:r>
          </a:p>
          <a:p>
            <a:pPr lvl="1" algn="just">
              <a:spcAft>
                <a:spcPts val="1063"/>
              </a:spcAft>
            </a:pPr>
            <a:r>
              <a:rPr lang="en-US" altLang="en-US" dirty="0" smtClean="0"/>
              <a:t>Conversation between </a:t>
            </a:r>
            <a:r>
              <a:rPr lang="en-US" altLang="en-US" dirty="0" err="1" smtClean="0"/>
              <a:t>Tityrus</a:t>
            </a:r>
            <a:r>
              <a:rPr lang="en-US" altLang="en-US" dirty="0" smtClean="0"/>
              <a:t> and </a:t>
            </a:r>
            <a:r>
              <a:rPr lang="en-US" altLang="en-US" dirty="0" err="1" smtClean="0"/>
              <a:t>Meliboeus</a:t>
            </a:r>
            <a:r>
              <a:rPr lang="en-US" altLang="en-US" dirty="0" smtClean="0"/>
              <a:t> (who is being evicted from his land)</a:t>
            </a:r>
          </a:p>
          <a:p>
            <a:pPr marL="0" indent="0" algn="just">
              <a:spcAft>
                <a:spcPts val="1063"/>
              </a:spcAft>
              <a:buNone/>
            </a:pPr>
            <a:r>
              <a:rPr lang="en-GB" dirty="0"/>
              <a:t>Y</a:t>
            </a:r>
            <a:r>
              <a:rPr lang="en-GB" dirty="0" smtClean="0"/>
              <a:t>et </a:t>
            </a:r>
            <a:r>
              <a:rPr lang="en-GB" dirty="0"/>
              <a:t>this night you might have rested here with me on the green leafage. We have ripe apples, mealy chestnuts, and a wealth of pressed cheeses. Even now the housetops yonder are smoking and longer shadows fall from the mountain heights</a:t>
            </a:r>
            <a:r>
              <a:rPr lang="en-GB" dirty="0" smtClean="0"/>
              <a:t>. </a:t>
            </a:r>
            <a:r>
              <a:rPr lang="en-GB" dirty="0"/>
              <a:t>(</a:t>
            </a:r>
            <a:r>
              <a:rPr lang="en-GB" dirty="0" err="1"/>
              <a:t>Ecl</a:t>
            </a:r>
            <a:r>
              <a:rPr lang="en-GB" dirty="0"/>
              <a:t>. </a:t>
            </a:r>
            <a:r>
              <a:rPr lang="en-GB" dirty="0" smtClean="0"/>
              <a:t>1.79-83)</a:t>
            </a:r>
          </a:p>
          <a:p>
            <a:pPr algn="just">
              <a:spcAft>
                <a:spcPts val="1063"/>
              </a:spcAft>
            </a:pPr>
            <a:r>
              <a:rPr lang="en-GB" dirty="0" smtClean="0"/>
              <a:t>Invitation poems: </a:t>
            </a:r>
          </a:p>
          <a:p>
            <a:pPr lvl="1" algn="just">
              <a:spcAft>
                <a:spcPts val="1063"/>
              </a:spcAft>
            </a:pPr>
            <a:r>
              <a:rPr lang="en-GB" altLang="en-US" dirty="0" smtClean="0"/>
              <a:t>e.g. written by </a:t>
            </a:r>
            <a:r>
              <a:rPr lang="en-GB" altLang="en-US" dirty="0" err="1" smtClean="0"/>
              <a:t>Philodemus</a:t>
            </a:r>
            <a:endParaRPr lang="en-US" altLang="en-US" dirty="0"/>
          </a:p>
          <a:p>
            <a:endParaRPr lang="en-GB" dirty="0"/>
          </a:p>
        </p:txBody>
      </p:sp>
    </p:spTree>
    <p:extLst>
      <p:ext uri="{BB962C8B-B14F-4D97-AF65-F5344CB8AC3E}">
        <p14:creationId xmlns:p14="http://schemas.microsoft.com/office/powerpoint/2010/main" val="311380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marL="0" indent="0">
              <a:spcBef>
                <a:spcPts val="600"/>
              </a:spcBef>
              <a:buNone/>
            </a:pPr>
            <a:r>
              <a:rPr lang="en-GB" dirty="0" smtClean="0"/>
              <a:t>Tomorrow</a:t>
            </a:r>
            <a:r>
              <a:rPr lang="en-GB" dirty="0"/>
              <a:t>, dearest </a:t>
            </a:r>
            <a:r>
              <a:rPr lang="en-GB" dirty="0" err="1"/>
              <a:t>Piso</a:t>
            </a:r>
            <a:r>
              <a:rPr lang="en-GB" dirty="0"/>
              <a:t>, your cultured companion drags you </a:t>
            </a:r>
            <a:endParaRPr lang="en-GB" dirty="0" smtClean="0"/>
          </a:p>
          <a:p>
            <a:pPr marL="0" indent="0">
              <a:spcBef>
                <a:spcPts val="600"/>
              </a:spcBef>
              <a:buNone/>
            </a:pPr>
            <a:r>
              <a:rPr lang="en-GB" dirty="0" smtClean="0"/>
              <a:t>To </a:t>
            </a:r>
            <a:r>
              <a:rPr lang="en-GB" dirty="0"/>
              <a:t>his humble shack at three o'clock </a:t>
            </a:r>
            <a:endParaRPr lang="en-GB" dirty="0" smtClean="0"/>
          </a:p>
          <a:p>
            <a:pPr marL="0" indent="0">
              <a:spcBef>
                <a:spcPts val="600"/>
              </a:spcBef>
              <a:buNone/>
            </a:pPr>
            <a:r>
              <a:rPr lang="en-GB" dirty="0" smtClean="0"/>
              <a:t>To </a:t>
            </a:r>
            <a:r>
              <a:rPr lang="en-GB" dirty="0"/>
              <a:t>feed you your annual dinner on the Twentieth. If you'll miss </a:t>
            </a:r>
            <a:endParaRPr lang="en-GB" dirty="0" smtClean="0"/>
          </a:p>
          <a:p>
            <a:pPr marL="0" indent="0">
              <a:spcBef>
                <a:spcPts val="600"/>
              </a:spcBef>
              <a:buNone/>
            </a:pPr>
            <a:r>
              <a:rPr lang="en-GB" dirty="0" smtClean="0"/>
              <a:t>Sow's </a:t>
            </a:r>
            <a:r>
              <a:rPr lang="en-GB" dirty="0"/>
              <a:t>udders and </a:t>
            </a:r>
            <a:r>
              <a:rPr lang="en-GB" dirty="0" err="1"/>
              <a:t>Bromius</a:t>
            </a:r>
            <a:r>
              <a:rPr lang="en-GB" dirty="0"/>
              <a:t>' </a:t>
            </a:r>
            <a:r>
              <a:rPr lang="en-GB" dirty="0" err="1"/>
              <a:t>Chian</a:t>
            </a:r>
            <a:r>
              <a:rPr lang="en-GB" dirty="0"/>
              <a:t> wine, </a:t>
            </a:r>
            <a:endParaRPr lang="en-GB" dirty="0" smtClean="0"/>
          </a:p>
          <a:p>
            <a:pPr marL="0" indent="0">
              <a:spcBef>
                <a:spcPts val="600"/>
              </a:spcBef>
              <a:buNone/>
            </a:pPr>
            <a:r>
              <a:rPr lang="en-GB" dirty="0" smtClean="0"/>
              <a:t>Still </a:t>
            </a:r>
            <a:r>
              <a:rPr lang="en-GB" dirty="0"/>
              <a:t>you'll see your faithful companions and hear </a:t>
            </a:r>
            <a:endParaRPr lang="en-GB" dirty="0" smtClean="0"/>
          </a:p>
          <a:p>
            <a:pPr marL="0" indent="0">
              <a:spcBef>
                <a:spcPts val="600"/>
              </a:spcBef>
              <a:buNone/>
            </a:pPr>
            <a:r>
              <a:rPr lang="en-GB" dirty="0" smtClean="0"/>
              <a:t>Things </a:t>
            </a:r>
            <a:r>
              <a:rPr lang="en-GB" dirty="0"/>
              <a:t>far more sweet than the </a:t>
            </a:r>
            <a:r>
              <a:rPr lang="en-GB" dirty="0" err="1"/>
              <a:t>Phaeacians</a:t>
            </a:r>
            <a:r>
              <a:rPr lang="en-GB" dirty="0"/>
              <a:t>' land. </a:t>
            </a:r>
            <a:endParaRPr lang="en-GB" dirty="0" smtClean="0"/>
          </a:p>
          <a:p>
            <a:pPr marL="0" indent="0">
              <a:spcBef>
                <a:spcPts val="600"/>
              </a:spcBef>
              <a:buNone/>
            </a:pPr>
            <a:r>
              <a:rPr lang="en-GB" dirty="0" smtClean="0"/>
              <a:t>And </a:t>
            </a:r>
            <a:r>
              <a:rPr lang="en-GB" dirty="0"/>
              <a:t>if you ever turn your gaze on us too, </a:t>
            </a:r>
            <a:r>
              <a:rPr lang="en-GB" dirty="0" err="1"/>
              <a:t>Piso</a:t>
            </a:r>
            <a:r>
              <a:rPr lang="en-GB" dirty="0"/>
              <a:t>, </a:t>
            </a:r>
            <a:endParaRPr lang="en-GB" dirty="0" smtClean="0"/>
          </a:p>
          <a:p>
            <a:pPr marL="0" indent="0">
              <a:spcBef>
                <a:spcPts val="600"/>
              </a:spcBef>
              <a:buNone/>
            </a:pPr>
            <a:r>
              <a:rPr lang="en-GB" dirty="0" smtClean="0"/>
              <a:t>We'll </a:t>
            </a:r>
            <a:r>
              <a:rPr lang="en-GB" dirty="0"/>
              <a:t>have a richer Twentieth, instead of a humble one</a:t>
            </a:r>
            <a:r>
              <a:rPr lang="en-GB" dirty="0" smtClean="0"/>
              <a:t>.</a:t>
            </a:r>
          </a:p>
          <a:p>
            <a:pPr marL="0" indent="0" algn="r">
              <a:buNone/>
            </a:pPr>
            <a:r>
              <a:rPr lang="en-GB" dirty="0" err="1" smtClean="0"/>
              <a:t>Philodemus</a:t>
            </a:r>
            <a:r>
              <a:rPr lang="en-GB" dirty="0" smtClean="0"/>
              <a:t> </a:t>
            </a:r>
            <a:r>
              <a:rPr lang="en-GB" dirty="0"/>
              <a:t>27</a:t>
            </a:r>
          </a:p>
        </p:txBody>
      </p:sp>
    </p:spTree>
    <p:extLst>
      <p:ext uri="{BB962C8B-B14F-4D97-AF65-F5344CB8AC3E}">
        <p14:creationId xmlns:p14="http://schemas.microsoft.com/office/powerpoint/2010/main" val="758021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Eclogues </a:t>
            </a:r>
            <a:r>
              <a:rPr lang="en-GB" dirty="0" smtClean="0"/>
              <a:t>and Epicureanism</a:t>
            </a:r>
            <a:endParaRPr lang="en-GB" i="1" dirty="0"/>
          </a:p>
        </p:txBody>
      </p:sp>
      <p:sp>
        <p:nvSpPr>
          <p:cNvPr id="3" name="Content Placeholder 2"/>
          <p:cNvSpPr>
            <a:spLocks noGrp="1"/>
          </p:cNvSpPr>
          <p:nvPr>
            <p:ph idx="1"/>
          </p:nvPr>
        </p:nvSpPr>
        <p:spPr>
          <a:xfrm>
            <a:off x="1117309" y="1701800"/>
            <a:ext cx="10157354" cy="5156200"/>
          </a:xfrm>
        </p:spPr>
        <p:txBody>
          <a:bodyPr>
            <a:normAutofit/>
          </a:bodyPr>
          <a:lstStyle/>
          <a:p>
            <a:pPr algn="just">
              <a:spcAft>
                <a:spcPts val="1063"/>
              </a:spcAft>
            </a:pPr>
            <a:r>
              <a:rPr lang="en-US" altLang="en-US" dirty="0" smtClean="0"/>
              <a:t>Love portrayed as both good and bad</a:t>
            </a:r>
          </a:p>
          <a:p>
            <a:pPr algn="just">
              <a:spcAft>
                <a:spcPts val="1063"/>
              </a:spcAft>
            </a:pPr>
            <a:r>
              <a:rPr lang="en-US" altLang="en-US" dirty="0" smtClean="0"/>
              <a:t>Balance </a:t>
            </a:r>
            <a:r>
              <a:rPr lang="en-US" altLang="en-US" dirty="0"/>
              <a:t>typical of Eclogues</a:t>
            </a:r>
            <a:r>
              <a:rPr lang="en-US" altLang="en-US" dirty="0" smtClean="0"/>
              <a:t>,</a:t>
            </a:r>
          </a:p>
          <a:p>
            <a:pPr lvl="1" algn="just">
              <a:spcAft>
                <a:spcPts val="1063"/>
              </a:spcAft>
            </a:pPr>
            <a:r>
              <a:rPr lang="en-US" altLang="en-US" dirty="0" smtClean="0"/>
              <a:t>2 sides given </a:t>
            </a:r>
          </a:p>
          <a:p>
            <a:pPr lvl="1" algn="just">
              <a:spcAft>
                <a:spcPts val="1063"/>
              </a:spcAft>
            </a:pPr>
            <a:r>
              <a:rPr lang="en-US" altLang="en-US" dirty="0" smtClean="0"/>
              <a:t>with </a:t>
            </a:r>
            <a:r>
              <a:rPr lang="en-US" altLang="en-US" dirty="0" err="1"/>
              <a:t>amoebean</a:t>
            </a:r>
            <a:r>
              <a:rPr lang="en-US" altLang="en-US" dirty="0"/>
              <a:t> </a:t>
            </a:r>
            <a:r>
              <a:rPr lang="en-US" altLang="en-US" dirty="0" smtClean="0"/>
              <a:t>structure </a:t>
            </a:r>
          </a:p>
          <a:p>
            <a:pPr lvl="2" algn="just">
              <a:spcAft>
                <a:spcPts val="1063"/>
              </a:spcAft>
            </a:pPr>
            <a:r>
              <a:rPr lang="en-US" altLang="en-US" dirty="0" smtClean="0"/>
              <a:t>2 characters responding to each other</a:t>
            </a:r>
          </a:p>
          <a:p>
            <a:pPr lvl="2" algn="just">
              <a:spcAft>
                <a:spcPts val="1063"/>
              </a:spcAft>
            </a:pPr>
            <a:r>
              <a:rPr lang="en-US" altLang="en-US" dirty="0" smtClean="0"/>
              <a:t>allows you to get the two characters to play off each other and set up contrasts/pairings</a:t>
            </a:r>
            <a:endParaRPr lang="en-US" altLang="en-US" dirty="0"/>
          </a:p>
          <a:p>
            <a:endParaRPr lang="en-GB" dirty="0"/>
          </a:p>
        </p:txBody>
      </p:sp>
    </p:spTree>
    <p:extLst>
      <p:ext uri="{BB962C8B-B14F-4D97-AF65-F5344CB8AC3E}">
        <p14:creationId xmlns:p14="http://schemas.microsoft.com/office/powerpoint/2010/main" val="1328199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25860" y="692696"/>
            <a:ext cx="10157354" cy="5767536"/>
          </a:xfrm>
        </p:spPr>
        <p:txBody>
          <a:bodyPr>
            <a:normAutofit/>
          </a:bodyPr>
          <a:lstStyle/>
          <a:p>
            <a:pPr algn="just">
              <a:spcAft>
                <a:spcPts val="1063"/>
              </a:spcAft>
            </a:pPr>
            <a:r>
              <a:rPr lang="en-US" altLang="en-US" sz="2800" dirty="0"/>
              <a:t>Love: </a:t>
            </a:r>
          </a:p>
          <a:p>
            <a:pPr lvl="1" algn="just">
              <a:spcAft>
                <a:spcPts val="1063"/>
              </a:spcAft>
            </a:pPr>
            <a:r>
              <a:rPr lang="en-US" altLang="en-US" sz="2400" dirty="0"/>
              <a:t>positive (e.g. friendship, as in Epicureanism) </a:t>
            </a:r>
          </a:p>
          <a:p>
            <a:pPr lvl="2" algn="just">
              <a:spcAft>
                <a:spcPts val="1063"/>
              </a:spcAft>
            </a:pPr>
            <a:r>
              <a:rPr lang="en-GB" sz="2000" dirty="0"/>
              <a:t>“Gallus, for whom my love grows from hour to hour as fast as the green alder shoots up when spring is young.” (</a:t>
            </a:r>
            <a:r>
              <a:rPr lang="en-GB" sz="2000" dirty="0" err="1"/>
              <a:t>Ecl</a:t>
            </a:r>
            <a:r>
              <a:rPr lang="en-GB" sz="2000" dirty="0"/>
              <a:t>. 10.72-4</a:t>
            </a:r>
            <a:r>
              <a:rPr lang="en-GB" sz="2000" dirty="0" smtClean="0"/>
              <a:t>)</a:t>
            </a:r>
          </a:p>
          <a:p>
            <a:pPr lvl="2" algn="just">
              <a:spcAft>
                <a:spcPts val="1063"/>
              </a:spcAft>
            </a:pPr>
            <a:r>
              <a:rPr lang="en-GB" sz="2000" dirty="0" smtClean="0"/>
              <a:t>“</a:t>
            </a:r>
            <a:r>
              <a:rPr lang="en-GB" sz="2000" dirty="0"/>
              <a:t>Of all the things that wisdom provides for living one’s entire life in happiness, the greatest by far is the possession of friendship.” (Principal Doctrines 27; tr. O’Connor)</a:t>
            </a:r>
            <a:endParaRPr lang="en-US" altLang="en-US" sz="2000" dirty="0"/>
          </a:p>
          <a:p>
            <a:pPr lvl="1">
              <a:spcAft>
                <a:spcPts val="1063"/>
              </a:spcAft>
            </a:pPr>
            <a:r>
              <a:rPr lang="en-US" altLang="en-US" sz="2400" dirty="0"/>
              <a:t>negative (romantic: “madness”)</a:t>
            </a:r>
          </a:p>
          <a:p>
            <a:pPr lvl="2"/>
            <a:r>
              <a:rPr lang="en-GB" sz="2000" dirty="0"/>
              <a:t>“Ah, Corydon, Corydon, what madness has gripped you?” (</a:t>
            </a:r>
            <a:r>
              <a:rPr lang="en-GB" sz="2000" dirty="0" err="1"/>
              <a:t>Ecl</a:t>
            </a:r>
            <a:r>
              <a:rPr lang="en-GB" sz="2000" dirty="0"/>
              <a:t>. 2. 69</a:t>
            </a:r>
            <a:r>
              <a:rPr lang="en-GB" sz="2000" dirty="0" smtClean="0"/>
              <a:t>)</a:t>
            </a:r>
          </a:p>
          <a:p>
            <a:pPr lvl="2"/>
            <a:r>
              <a:rPr lang="en-GB" sz="2000" dirty="0" smtClean="0"/>
              <a:t> </a:t>
            </a:r>
            <a:r>
              <a:rPr lang="en-GB" sz="2000" dirty="0"/>
              <a:t>“'Gallus,' he said, 'what madness this?'” (</a:t>
            </a:r>
            <a:r>
              <a:rPr lang="en-GB" sz="2000" dirty="0" err="1"/>
              <a:t>Ecl</a:t>
            </a:r>
            <a:r>
              <a:rPr lang="en-GB" sz="2000" dirty="0"/>
              <a:t>. 2.22, Apollo to Gallus) </a:t>
            </a:r>
          </a:p>
        </p:txBody>
      </p:sp>
    </p:spTree>
    <p:extLst>
      <p:ext uri="{BB962C8B-B14F-4D97-AF65-F5344CB8AC3E}">
        <p14:creationId xmlns:p14="http://schemas.microsoft.com/office/powerpoint/2010/main" val="2727573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Eclogue </a:t>
            </a:r>
            <a:r>
              <a:rPr lang="en-GB" dirty="0" smtClean="0"/>
              <a:t>2 and </a:t>
            </a:r>
            <a:r>
              <a:rPr lang="en-GB" i="1" dirty="0" smtClean="0"/>
              <a:t>Idyll</a:t>
            </a:r>
            <a:r>
              <a:rPr lang="en-GB" dirty="0" smtClean="0"/>
              <a:t> 11</a:t>
            </a:r>
            <a:endParaRPr lang="en-GB" i="1" dirty="0"/>
          </a:p>
        </p:txBody>
      </p:sp>
      <p:sp>
        <p:nvSpPr>
          <p:cNvPr id="3" name="Content Placeholder 2"/>
          <p:cNvSpPr>
            <a:spLocks noGrp="1"/>
          </p:cNvSpPr>
          <p:nvPr>
            <p:ph idx="1"/>
          </p:nvPr>
        </p:nvSpPr>
        <p:spPr/>
        <p:txBody>
          <a:bodyPr/>
          <a:lstStyle/>
          <a:p>
            <a:r>
              <a:rPr lang="en-GB" i="1" dirty="0" smtClean="0"/>
              <a:t>Idyll</a:t>
            </a:r>
            <a:r>
              <a:rPr lang="en-GB" dirty="0" smtClean="0"/>
              <a:t> 11: Cyclops singing to Galatea</a:t>
            </a:r>
          </a:p>
          <a:p>
            <a:pPr lvl="1"/>
            <a:r>
              <a:rPr lang="en-GB" dirty="0" smtClean="0"/>
              <a:t>Represented as love sick</a:t>
            </a:r>
          </a:p>
          <a:p>
            <a:pPr lvl="1"/>
            <a:r>
              <a:rPr lang="en-GB" dirty="0" smtClean="0"/>
              <a:t>Also as young, unattractive and somewhat incompetent</a:t>
            </a:r>
          </a:p>
          <a:p>
            <a:r>
              <a:rPr lang="en-GB" i="1" dirty="0" smtClean="0"/>
              <a:t>Eclogue 2</a:t>
            </a:r>
            <a:r>
              <a:rPr lang="en-GB" dirty="0" smtClean="0"/>
              <a:t> </a:t>
            </a:r>
          </a:p>
          <a:p>
            <a:pPr lvl="1"/>
            <a:r>
              <a:rPr lang="en-GB" dirty="0" smtClean="0"/>
              <a:t>Corydon pining for Alexis (city-boy)</a:t>
            </a:r>
          </a:p>
          <a:p>
            <a:pPr lvl="1"/>
            <a:r>
              <a:rPr lang="en-GB" dirty="0" smtClean="0"/>
              <a:t>Addressing him as if he is an excluded lover (associated with the city)</a:t>
            </a:r>
          </a:p>
          <a:p>
            <a:pPr lvl="1"/>
            <a:r>
              <a:rPr lang="en-GB" dirty="0" smtClean="0"/>
              <a:t>Plays with the idyll, by upping all of Polyphemus’ boasts</a:t>
            </a:r>
          </a:p>
        </p:txBody>
      </p:sp>
    </p:spTree>
    <p:extLst>
      <p:ext uri="{BB962C8B-B14F-4D97-AF65-F5344CB8AC3E}">
        <p14:creationId xmlns:p14="http://schemas.microsoft.com/office/powerpoint/2010/main" val="924268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Singing and Love</a:t>
            </a:r>
            <a:endParaRPr lang="en-GB" dirty="0"/>
          </a:p>
        </p:txBody>
      </p:sp>
      <p:sp>
        <p:nvSpPr>
          <p:cNvPr id="3" name="Content Placeholder 2"/>
          <p:cNvSpPr>
            <a:spLocks noGrp="1"/>
          </p:cNvSpPr>
          <p:nvPr>
            <p:ph idx="1"/>
          </p:nvPr>
        </p:nvSpPr>
        <p:spPr/>
        <p:txBody>
          <a:bodyPr>
            <a:normAutofit lnSpcReduction="10000"/>
          </a:bodyPr>
          <a:lstStyle/>
          <a:p>
            <a:r>
              <a:rPr lang="en-GB" dirty="0" smtClean="0"/>
              <a:t>Theocritus</a:t>
            </a:r>
          </a:p>
          <a:p>
            <a:pPr lvl="1"/>
            <a:r>
              <a:rPr lang="en-GB" dirty="0"/>
              <a:t>There is in nature no remedy for love, Nicias,--Neither an ointment, I believe, nor a powder—other than the </a:t>
            </a:r>
            <a:r>
              <a:rPr lang="en-GB" dirty="0" err="1"/>
              <a:t>Pierian</a:t>
            </a:r>
            <a:r>
              <a:rPr lang="en-GB" dirty="0"/>
              <a:t> Muses. This remedy is a light and pleasant one for mortals, but it is not easy to find. I know that you are aware of this, being both a doctor and an especial favourite of all nine Muses</a:t>
            </a:r>
            <a:r>
              <a:rPr lang="en-GB" dirty="0" smtClean="0"/>
              <a:t>. (</a:t>
            </a:r>
            <a:r>
              <a:rPr lang="en-GB" i="1" dirty="0" smtClean="0"/>
              <a:t>Id</a:t>
            </a:r>
            <a:r>
              <a:rPr lang="en-GB" dirty="0" smtClean="0"/>
              <a:t>. 11.1ff.)</a:t>
            </a:r>
          </a:p>
          <a:p>
            <a:r>
              <a:rPr lang="en-GB" dirty="0" smtClean="0"/>
              <a:t>Vergil </a:t>
            </a:r>
          </a:p>
          <a:p>
            <a:pPr lvl="1"/>
            <a:r>
              <a:rPr lang="en-GB" dirty="0" smtClean="0"/>
              <a:t>The </a:t>
            </a:r>
            <a:r>
              <a:rPr lang="en-GB" dirty="0"/>
              <a:t>shepherd Corydon with love was fired</a:t>
            </a:r>
            <a:br>
              <a:rPr lang="en-GB" dirty="0"/>
            </a:br>
            <a:r>
              <a:rPr lang="en-GB" dirty="0"/>
              <a:t>for fair Alexis, his own master's joy:</a:t>
            </a:r>
            <a:br>
              <a:rPr lang="en-GB" dirty="0"/>
            </a:br>
            <a:r>
              <a:rPr lang="en-GB" dirty="0"/>
              <a:t>no room for hope had he, yet, none the less,</a:t>
            </a:r>
            <a:br>
              <a:rPr lang="en-GB" dirty="0"/>
            </a:br>
            <a:r>
              <a:rPr lang="en-GB" dirty="0"/>
              <a:t>the thick-leaved shadowy-soaring beech-tree grove</a:t>
            </a:r>
            <a:br>
              <a:rPr lang="en-GB" dirty="0"/>
            </a:br>
            <a:r>
              <a:rPr lang="en-GB" dirty="0"/>
              <a:t>still would he haunt, and there alone, as thus,</a:t>
            </a:r>
            <a:br>
              <a:rPr lang="en-GB" dirty="0"/>
            </a:br>
            <a:r>
              <a:rPr lang="en-GB" dirty="0"/>
              <a:t>to woods and hills pour forth his artless strains</a:t>
            </a:r>
            <a:r>
              <a:rPr lang="en-GB" dirty="0" smtClean="0"/>
              <a:t>.</a:t>
            </a:r>
            <a:r>
              <a:rPr lang="en-GB" dirty="0"/>
              <a:t> </a:t>
            </a:r>
            <a:r>
              <a:rPr lang="en-GB" dirty="0" smtClean="0"/>
              <a:t>(</a:t>
            </a:r>
            <a:r>
              <a:rPr lang="en-GB" i="1" dirty="0" smtClean="0"/>
              <a:t>Ec.</a:t>
            </a:r>
            <a:r>
              <a:rPr lang="en-GB" dirty="0" smtClean="0"/>
              <a:t> 2.1ff.)</a:t>
            </a:r>
          </a:p>
        </p:txBody>
      </p:sp>
    </p:spTree>
    <p:extLst>
      <p:ext uri="{BB962C8B-B14F-4D97-AF65-F5344CB8AC3E}">
        <p14:creationId xmlns:p14="http://schemas.microsoft.com/office/powerpoint/2010/main" val="1030848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Politics</a:t>
            </a:r>
            <a:endParaRPr lang="en-GB" dirty="0"/>
          </a:p>
        </p:txBody>
      </p:sp>
      <p:sp>
        <p:nvSpPr>
          <p:cNvPr id="3" name="Content Placeholder 2"/>
          <p:cNvSpPr>
            <a:spLocks noGrp="1"/>
          </p:cNvSpPr>
          <p:nvPr>
            <p:ph idx="1"/>
          </p:nvPr>
        </p:nvSpPr>
        <p:spPr>
          <a:xfrm>
            <a:off x="1117309" y="1701800"/>
            <a:ext cx="10157354" cy="5039568"/>
          </a:xfrm>
        </p:spPr>
        <p:txBody>
          <a:bodyPr>
            <a:normAutofit fontScale="92500" lnSpcReduction="10000"/>
          </a:bodyPr>
          <a:lstStyle/>
          <a:p>
            <a:pPr algn="just">
              <a:lnSpc>
                <a:spcPct val="100000"/>
              </a:lnSpc>
              <a:spcAft>
                <a:spcPts val="1063"/>
              </a:spcAft>
            </a:pPr>
            <a:r>
              <a:rPr lang="en-US" altLang="en-US" dirty="0" smtClean="0"/>
              <a:t>Eclogues </a:t>
            </a:r>
            <a:r>
              <a:rPr lang="en-US" altLang="en-US" dirty="0"/>
              <a:t>= “</a:t>
            </a:r>
            <a:r>
              <a:rPr lang="en-US" altLang="en-US" dirty="0" err="1"/>
              <a:t>triumviral</a:t>
            </a:r>
            <a:r>
              <a:rPr lang="en-US" altLang="en-US" dirty="0"/>
              <a:t>” literature: </a:t>
            </a:r>
            <a:endParaRPr lang="en-US" altLang="en-US" dirty="0" smtClean="0"/>
          </a:p>
          <a:p>
            <a:pPr lvl="1" algn="just">
              <a:lnSpc>
                <a:spcPct val="100000"/>
              </a:lnSpc>
              <a:spcAft>
                <a:spcPts val="1063"/>
              </a:spcAft>
            </a:pPr>
            <a:r>
              <a:rPr lang="en-US" altLang="en-US" dirty="0" smtClean="0"/>
              <a:t>written and published between </a:t>
            </a:r>
            <a:r>
              <a:rPr lang="en-US" altLang="en-US" dirty="0"/>
              <a:t>42 and 37 BC. </a:t>
            </a:r>
          </a:p>
          <a:p>
            <a:pPr algn="just">
              <a:lnSpc>
                <a:spcPct val="100000"/>
              </a:lnSpc>
              <a:spcAft>
                <a:spcPts val="1063"/>
              </a:spcAft>
            </a:pPr>
            <a:r>
              <a:rPr lang="en-US" altLang="en-US" dirty="0" smtClean="0"/>
              <a:t>So, during the second the Second Triumvirate</a:t>
            </a:r>
            <a:r>
              <a:rPr lang="en-US" altLang="en-US" dirty="0"/>
              <a:t>: </a:t>
            </a:r>
            <a:endParaRPr lang="en-US" altLang="en-US" dirty="0" smtClean="0"/>
          </a:p>
          <a:p>
            <a:pPr lvl="1" algn="just">
              <a:lnSpc>
                <a:spcPct val="100000"/>
              </a:lnSpc>
              <a:spcAft>
                <a:spcPts val="1063"/>
              </a:spcAft>
            </a:pPr>
            <a:r>
              <a:rPr lang="en-US" altLang="en-US" dirty="0" smtClean="0"/>
              <a:t>Octavian</a:t>
            </a:r>
            <a:r>
              <a:rPr lang="en-US" altLang="en-US" dirty="0"/>
              <a:t>, Lepidus and Antony </a:t>
            </a:r>
            <a:endParaRPr lang="en-US" altLang="en-US" dirty="0" smtClean="0"/>
          </a:p>
          <a:p>
            <a:pPr lvl="1" algn="just">
              <a:lnSpc>
                <a:spcPct val="100000"/>
              </a:lnSpc>
              <a:spcAft>
                <a:spcPts val="1063"/>
              </a:spcAft>
            </a:pPr>
            <a:r>
              <a:rPr lang="en-US" altLang="en-US" dirty="0" smtClean="0"/>
              <a:t>alliance </a:t>
            </a:r>
            <a:r>
              <a:rPr lang="en-US" altLang="en-US" dirty="0"/>
              <a:t>formed in </a:t>
            </a:r>
            <a:r>
              <a:rPr lang="en-US" altLang="en-US" dirty="0" smtClean="0"/>
              <a:t>43, lasted approximately a decade</a:t>
            </a:r>
          </a:p>
          <a:p>
            <a:pPr algn="just">
              <a:lnSpc>
                <a:spcPct val="100000"/>
              </a:lnSpc>
              <a:spcAft>
                <a:spcPts val="1063"/>
              </a:spcAft>
            </a:pPr>
            <a:r>
              <a:rPr lang="en-US" altLang="en-US" dirty="0" smtClean="0"/>
              <a:t>Period of uncertainty</a:t>
            </a:r>
          </a:p>
          <a:p>
            <a:pPr lvl="1" algn="just">
              <a:lnSpc>
                <a:spcPct val="100000"/>
              </a:lnSpc>
              <a:spcAft>
                <a:spcPts val="1063"/>
              </a:spcAft>
            </a:pPr>
            <a:r>
              <a:rPr lang="en-US" altLang="en-US" dirty="0" smtClean="0"/>
              <a:t>including for rural </a:t>
            </a:r>
            <a:r>
              <a:rPr lang="en-US" altLang="en-US" dirty="0" smtClean="0"/>
              <a:t>areas – fragility of the bucolic world (expect peace)</a:t>
            </a:r>
          </a:p>
          <a:p>
            <a:pPr lvl="1" algn="just">
              <a:lnSpc>
                <a:spcPct val="100000"/>
              </a:lnSpc>
              <a:spcAft>
                <a:spcPts val="1063"/>
              </a:spcAft>
            </a:pPr>
            <a:r>
              <a:rPr lang="en-US" altLang="en-US" dirty="0" smtClean="0"/>
              <a:t>After Battle of </a:t>
            </a:r>
            <a:r>
              <a:rPr lang="en-US" altLang="en-US" dirty="0" err="1" smtClean="0"/>
              <a:t>Phillipi</a:t>
            </a:r>
            <a:r>
              <a:rPr lang="en-US" altLang="en-US" dirty="0" smtClean="0"/>
              <a:t> (42) Anthony and Octavian confiscated land and gave it to soldiers </a:t>
            </a:r>
            <a:endParaRPr lang="en-US" altLang="en-US" dirty="0"/>
          </a:p>
          <a:p>
            <a:endParaRPr lang="en-GB" dirty="0"/>
          </a:p>
        </p:txBody>
      </p:sp>
    </p:spTree>
    <p:extLst>
      <p:ext uri="{BB962C8B-B14F-4D97-AF65-F5344CB8AC3E}">
        <p14:creationId xmlns:p14="http://schemas.microsoft.com/office/powerpoint/2010/main" val="3001359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“They came to Rome in crowds, young and old, women and children, to the forum and the temples, uttering lamentations, saying that they had done no wrong for which they, Italians, should be driven from their fields and their hearthstones, like people conquered in war.” (Appian, </a:t>
            </a:r>
            <a:r>
              <a:rPr lang="en-GB" i="1" dirty="0"/>
              <a:t>BC</a:t>
            </a:r>
            <a:r>
              <a:rPr lang="en-GB" dirty="0"/>
              <a:t> 5.12) </a:t>
            </a:r>
            <a:endParaRPr lang="en-GB" dirty="0" smtClean="0"/>
          </a:p>
          <a:p>
            <a:pPr marL="0" indent="0">
              <a:buNone/>
            </a:pPr>
            <a:endParaRPr lang="en-GB" dirty="0" smtClean="0"/>
          </a:p>
          <a:p>
            <a:pPr marL="0" indent="0">
              <a:buNone/>
            </a:pPr>
            <a:r>
              <a:rPr lang="en-GB" dirty="0" smtClean="0"/>
              <a:t>“</a:t>
            </a:r>
            <a:r>
              <a:rPr lang="en-GB" dirty="0"/>
              <a:t>O </a:t>
            </a:r>
            <a:r>
              <a:rPr lang="en-GB" dirty="0" err="1"/>
              <a:t>Lycidas</a:t>
            </a:r>
            <a:r>
              <a:rPr lang="en-GB" dirty="0"/>
              <a:t>, we have lived to see the day – an evil never dreamed – when a stranger, holder of our little farm, could say: “This is mine; </a:t>
            </a:r>
            <a:r>
              <a:rPr lang="en-GB" dirty="0" err="1"/>
              <a:t>begone</a:t>
            </a:r>
            <a:r>
              <a:rPr lang="en-GB" dirty="0"/>
              <a:t>, old tenants!” (</a:t>
            </a:r>
            <a:r>
              <a:rPr lang="en-GB" i="1" dirty="0" err="1"/>
              <a:t>Ecl</a:t>
            </a:r>
            <a:r>
              <a:rPr lang="en-GB" dirty="0"/>
              <a:t>. 9.2-4)</a:t>
            </a:r>
          </a:p>
        </p:txBody>
      </p:sp>
    </p:spTree>
    <p:extLst>
      <p:ext uri="{BB962C8B-B14F-4D97-AF65-F5344CB8AC3E}">
        <p14:creationId xmlns:p14="http://schemas.microsoft.com/office/powerpoint/2010/main" val="2524830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Eclogue </a:t>
            </a:r>
            <a:r>
              <a:rPr lang="en-GB" dirty="0" smtClean="0"/>
              <a:t>1</a:t>
            </a:r>
            <a:endParaRPr lang="en-GB" i="1" dirty="0"/>
          </a:p>
        </p:txBody>
      </p:sp>
      <p:sp>
        <p:nvSpPr>
          <p:cNvPr id="3" name="Content Placeholder 2"/>
          <p:cNvSpPr>
            <a:spLocks noGrp="1"/>
          </p:cNvSpPr>
          <p:nvPr>
            <p:ph idx="1"/>
          </p:nvPr>
        </p:nvSpPr>
        <p:spPr/>
        <p:txBody>
          <a:bodyPr>
            <a:normAutofit/>
          </a:bodyPr>
          <a:lstStyle/>
          <a:p>
            <a:r>
              <a:rPr lang="en-GB" dirty="0" smtClean="0"/>
              <a:t>Contrast </a:t>
            </a:r>
            <a:r>
              <a:rPr lang="en-GB" dirty="0" smtClean="0"/>
              <a:t>to Theocritus</a:t>
            </a:r>
          </a:p>
          <a:p>
            <a:pPr lvl="1"/>
            <a:r>
              <a:rPr lang="en-GB" sz="2400" dirty="0" smtClean="0"/>
              <a:t>pastoral and praise poetry separate</a:t>
            </a:r>
          </a:p>
          <a:p>
            <a:pPr lvl="1"/>
            <a:r>
              <a:rPr lang="en-GB" sz="2400" dirty="0"/>
              <a:t>“undisturbed, his people tend their fields, for no foe crosses the swarming Nile to raise by land the cry of battle in villages that do not belong to him, and no enemy in armour leaps to the shore from a swift ship to harm the cattle of Egypt. So great a man is settled in the broad fields, fair-haired Ptolemy, skilled with the spear” (</a:t>
            </a:r>
            <a:r>
              <a:rPr lang="en-GB" sz="2400" dirty="0" err="1"/>
              <a:t>Theoc</a:t>
            </a:r>
            <a:r>
              <a:rPr lang="en-GB" sz="2400" dirty="0"/>
              <a:t>. Id . 17. 97 – 103, on one of the </a:t>
            </a:r>
            <a:r>
              <a:rPr lang="en-GB" sz="2400" dirty="0" err="1"/>
              <a:t>Ptolemies</a:t>
            </a:r>
            <a:r>
              <a:rPr lang="en-GB" sz="2400" dirty="0"/>
              <a:t>) </a:t>
            </a:r>
          </a:p>
        </p:txBody>
      </p:sp>
    </p:spTree>
    <p:extLst>
      <p:ext uri="{BB962C8B-B14F-4D97-AF65-F5344CB8AC3E}">
        <p14:creationId xmlns:p14="http://schemas.microsoft.com/office/powerpoint/2010/main" val="2177783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Eclogue </a:t>
            </a:r>
            <a:r>
              <a:rPr lang="en-GB" dirty="0" smtClean="0"/>
              <a:t>1</a:t>
            </a:r>
            <a:endParaRPr lang="en-GB" i="1" dirty="0"/>
          </a:p>
        </p:txBody>
      </p:sp>
      <p:sp>
        <p:nvSpPr>
          <p:cNvPr id="3" name="Content Placeholder 2"/>
          <p:cNvSpPr>
            <a:spLocks noGrp="1"/>
          </p:cNvSpPr>
          <p:nvPr>
            <p:ph idx="1"/>
          </p:nvPr>
        </p:nvSpPr>
        <p:spPr/>
        <p:txBody>
          <a:bodyPr/>
          <a:lstStyle/>
          <a:p>
            <a:pPr marL="0" indent="0">
              <a:buNone/>
            </a:pPr>
            <a:r>
              <a:rPr lang="en-GB" dirty="0"/>
              <a:t>“but we are leaving our country's bounds and sweet fields. We are outcasts from our country; you, </a:t>
            </a:r>
            <a:r>
              <a:rPr lang="en-GB" dirty="0" err="1"/>
              <a:t>Tityrus</a:t>
            </a:r>
            <a:r>
              <a:rPr lang="en-GB" dirty="0"/>
              <a:t>, at ease beneath the shade, teach the woods to re-echo 'fair Amaryllis'” </a:t>
            </a:r>
          </a:p>
          <a:p>
            <a:pPr marL="0" indent="0" algn="r">
              <a:buNone/>
            </a:pPr>
            <a:r>
              <a:rPr lang="en-GB" dirty="0"/>
              <a:t>(</a:t>
            </a:r>
            <a:r>
              <a:rPr lang="en-GB" dirty="0" err="1"/>
              <a:t>Ecl</a:t>
            </a:r>
            <a:r>
              <a:rPr lang="en-GB" dirty="0"/>
              <a:t>. 1.3-5, </a:t>
            </a:r>
            <a:r>
              <a:rPr lang="en-GB" dirty="0" err="1"/>
              <a:t>Meliboeus</a:t>
            </a:r>
            <a:r>
              <a:rPr lang="en-GB" dirty="0"/>
              <a:t>, contrasting his lot with </a:t>
            </a:r>
            <a:r>
              <a:rPr lang="en-GB" dirty="0" err="1"/>
              <a:t>Tityrus</a:t>
            </a:r>
            <a:r>
              <a:rPr lang="en-GB" dirty="0"/>
              <a:t>)</a:t>
            </a:r>
          </a:p>
          <a:p>
            <a:pPr marL="0" indent="0">
              <a:buNone/>
            </a:pPr>
            <a:endParaRPr lang="en-GB" dirty="0" smtClean="0"/>
          </a:p>
          <a:p>
            <a:r>
              <a:rPr lang="en-GB" dirty="0" smtClean="0"/>
              <a:t>We are given two sides:</a:t>
            </a:r>
          </a:p>
          <a:p>
            <a:pPr lvl="1"/>
            <a:r>
              <a:rPr lang="en-GB" dirty="0" err="1" smtClean="0"/>
              <a:t>Tityrus</a:t>
            </a:r>
            <a:r>
              <a:rPr lang="en-GB" dirty="0" smtClean="0"/>
              <a:t> has been given his freedom and allowed him to continue farming</a:t>
            </a:r>
          </a:p>
          <a:p>
            <a:pPr lvl="1"/>
            <a:r>
              <a:rPr lang="en-GB" dirty="0" err="1" smtClean="0"/>
              <a:t>Meliboeus</a:t>
            </a:r>
            <a:r>
              <a:rPr lang="en-GB" dirty="0" smtClean="0"/>
              <a:t> has lost his lands and been forced out</a:t>
            </a:r>
          </a:p>
          <a:p>
            <a:endParaRPr lang="en-GB" dirty="0"/>
          </a:p>
        </p:txBody>
      </p:sp>
    </p:spTree>
    <p:extLst>
      <p:ext uri="{BB962C8B-B14F-4D97-AF65-F5344CB8AC3E}">
        <p14:creationId xmlns:p14="http://schemas.microsoft.com/office/powerpoint/2010/main" val="2363689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i="1" dirty="0" smtClean="0"/>
              <a:t>Aeneid</a:t>
            </a:r>
            <a:endParaRPr lang="en-GB" dirty="0"/>
          </a:p>
        </p:txBody>
      </p:sp>
      <p:sp>
        <p:nvSpPr>
          <p:cNvPr id="3" name="Content Placeholder 2"/>
          <p:cNvSpPr>
            <a:spLocks noGrp="1"/>
          </p:cNvSpPr>
          <p:nvPr>
            <p:ph idx="1"/>
          </p:nvPr>
        </p:nvSpPr>
        <p:spPr>
          <a:xfrm>
            <a:off x="1117309" y="1701800"/>
            <a:ext cx="7785415" cy="4470400"/>
          </a:xfrm>
        </p:spPr>
        <p:txBody>
          <a:bodyPr/>
          <a:lstStyle/>
          <a:p>
            <a:r>
              <a:rPr lang="en-GB" dirty="0" smtClean="0"/>
              <a:t>20s BCE</a:t>
            </a:r>
          </a:p>
          <a:p>
            <a:r>
              <a:rPr lang="en-GB" dirty="0" smtClean="0"/>
              <a:t>Patron Maecenas (key figure in Augustus’ court)</a:t>
            </a:r>
          </a:p>
          <a:p>
            <a:r>
              <a:rPr lang="en-GB" dirty="0" smtClean="0"/>
              <a:t>Various elements evoke Rome</a:t>
            </a:r>
          </a:p>
          <a:p>
            <a:pPr lvl="1"/>
            <a:r>
              <a:rPr lang="en-GB" dirty="0" smtClean="0"/>
              <a:t>Buildings Augustus is undertaking during this period</a:t>
            </a:r>
          </a:p>
          <a:p>
            <a:pPr lvl="1"/>
            <a:r>
              <a:rPr lang="en-GB" i="1" dirty="0" smtClean="0"/>
              <a:t>Res Gestae</a:t>
            </a:r>
            <a:endParaRPr lang="en-GB" i="1" dirty="0"/>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38628" y="4096548"/>
            <a:ext cx="4150197" cy="276145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421613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 of Poem</a:t>
            </a:r>
            <a:endParaRPr lang="en-GB" dirty="0"/>
          </a:p>
        </p:txBody>
      </p:sp>
      <p:sp>
        <p:nvSpPr>
          <p:cNvPr id="3" name="Content Placeholder 2"/>
          <p:cNvSpPr>
            <a:spLocks noGrp="1"/>
          </p:cNvSpPr>
          <p:nvPr>
            <p:ph idx="1"/>
          </p:nvPr>
        </p:nvSpPr>
        <p:spPr/>
        <p:txBody>
          <a:bodyPr/>
          <a:lstStyle/>
          <a:p>
            <a:r>
              <a:rPr lang="en-GB" dirty="0" smtClean="0"/>
              <a:t>Historical praise part of tradition of epic</a:t>
            </a:r>
          </a:p>
          <a:p>
            <a:r>
              <a:rPr lang="en-GB" dirty="0" smtClean="0"/>
              <a:t>Purely mythological epics were unusual</a:t>
            </a:r>
          </a:p>
          <a:p>
            <a:pPr lvl="1"/>
            <a:r>
              <a:rPr lang="en-GB" dirty="0" err="1" smtClean="0"/>
              <a:t>Livius</a:t>
            </a:r>
            <a:r>
              <a:rPr lang="en-GB" dirty="0" smtClean="0"/>
              <a:t> Andronicus’ </a:t>
            </a:r>
            <a:r>
              <a:rPr lang="en-GB" i="1" dirty="0" err="1" smtClean="0"/>
              <a:t>Odusia</a:t>
            </a:r>
            <a:endParaRPr lang="en-GB" dirty="0" smtClean="0"/>
          </a:p>
          <a:p>
            <a:pPr lvl="1"/>
            <a:r>
              <a:rPr lang="en-GB" dirty="0" smtClean="0"/>
              <a:t>Until after Vergil</a:t>
            </a:r>
          </a:p>
          <a:p>
            <a:r>
              <a:rPr lang="en-GB" dirty="0"/>
              <a:t>Vergil’s poem is the </a:t>
            </a:r>
            <a:r>
              <a:rPr lang="en-GB" i="1" dirty="0"/>
              <a:t>Aeneid</a:t>
            </a:r>
            <a:r>
              <a:rPr lang="en-GB" dirty="0"/>
              <a:t>, not the </a:t>
            </a:r>
            <a:r>
              <a:rPr lang="en-GB" i="1" dirty="0" err="1"/>
              <a:t>Augusteid</a:t>
            </a:r>
            <a:endParaRPr lang="en-GB" dirty="0"/>
          </a:p>
          <a:p>
            <a:pPr lvl="1"/>
            <a:r>
              <a:rPr lang="en-GB" dirty="0"/>
              <a:t>Augustus appears in passing</a:t>
            </a:r>
          </a:p>
          <a:p>
            <a:endParaRPr lang="en-GB" dirty="0" smtClean="0"/>
          </a:p>
        </p:txBody>
      </p:sp>
    </p:spTree>
    <p:extLst>
      <p:ext uri="{BB962C8B-B14F-4D97-AF65-F5344CB8AC3E}">
        <p14:creationId xmlns:p14="http://schemas.microsoft.com/office/powerpoint/2010/main" val="2270866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Prophecy, Book 1</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“From this noble stock there will be born a Trojan Caesar to bound his empire by </a:t>
            </a:r>
            <a:r>
              <a:rPr lang="en-GB" dirty="0" err="1"/>
              <a:t>Oceanus</a:t>
            </a:r>
            <a:r>
              <a:rPr lang="en-GB" dirty="0"/>
              <a:t> at the limits of the world, and his fame by the stars. He will be called Julius.... In time to come... you will receive him in the sky, laden with the spoils of the East... Then wars will be laid aside .... The dread Gates of War with their tight fastenings of steel will then be closed” </a:t>
            </a:r>
            <a:endParaRPr lang="en-GB" dirty="0" smtClean="0"/>
          </a:p>
          <a:p>
            <a:pPr marL="0" indent="0" algn="r">
              <a:buNone/>
            </a:pPr>
            <a:r>
              <a:rPr lang="en-GB" dirty="0" err="1" smtClean="0"/>
              <a:t>Verg</a:t>
            </a:r>
            <a:r>
              <a:rPr lang="en-GB" dirty="0"/>
              <a:t>. </a:t>
            </a:r>
            <a:r>
              <a:rPr lang="en-GB" i="1" dirty="0" err="1"/>
              <a:t>Aen</a:t>
            </a:r>
            <a:r>
              <a:rPr lang="en-GB" dirty="0"/>
              <a:t>. </a:t>
            </a:r>
            <a:r>
              <a:rPr lang="en-GB" dirty="0" smtClean="0"/>
              <a:t>1.286-94</a:t>
            </a:r>
          </a:p>
          <a:p>
            <a:pPr marL="0" indent="0" algn="r">
              <a:buNone/>
            </a:pPr>
            <a:endParaRPr lang="en-GB" dirty="0"/>
          </a:p>
          <a:p>
            <a:r>
              <a:rPr lang="en-GB" dirty="0" smtClean="0"/>
              <a:t>Who is being talked about?</a:t>
            </a:r>
          </a:p>
          <a:p>
            <a:r>
              <a:rPr lang="en-GB" dirty="0" smtClean="0"/>
              <a:t>What are the Gates of War?</a:t>
            </a:r>
          </a:p>
        </p:txBody>
      </p:sp>
    </p:spTree>
    <p:extLst>
      <p:ext uri="{BB962C8B-B14F-4D97-AF65-F5344CB8AC3E}">
        <p14:creationId xmlns:p14="http://schemas.microsoft.com/office/powerpoint/2010/main" val="3167746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“The gates of the Temple of Janus on the Quirinal..., he [Augustus] closed three times during a far shorter period, as a sign that the Empire was at peace on land and at sea.” </a:t>
            </a:r>
            <a:endParaRPr lang="en-GB" dirty="0" smtClean="0"/>
          </a:p>
          <a:p>
            <a:pPr marL="0" indent="0" algn="r">
              <a:buNone/>
            </a:pPr>
            <a:r>
              <a:rPr lang="en-GB" dirty="0" smtClean="0"/>
              <a:t>Suetonius</a:t>
            </a:r>
            <a:r>
              <a:rPr lang="en-GB" dirty="0"/>
              <a:t>, Life of Augustus </a:t>
            </a:r>
            <a:r>
              <a:rPr lang="en-GB" dirty="0" smtClean="0"/>
              <a:t>22</a:t>
            </a:r>
            <a:endParaRPr lang="en-GB" dirty="0"/>
          </a:p>
        </p:txBody>
      </p:sp>
    </p:spTree>
    <p:extLst>
      <p:ext uri="{BB962C8B-B14F-4D97-AF65-F5344CB8AC3E}">
        <p14:creationId xmlns:p14="http://schemas.microsoft.com/office/powerpoint/2010/main" val="3183447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a:t>“Here is ... Augustus Caesar, son of a god, the man who will bring back the golden years to the fields of Latium once ruled over by Saturn, and extend Rome’s empire beyond the Indians and </a:t>
            </a:r>
            <a:r>
              <a:rPr lang="en-GB" dirty="0" err="1"/>
              <a:t>Garamentes</a:t>
            </a:r>
            <a:r>
              <a:rPr lang="en-GB" dirty="0"/>
              <a:t> to a land beyond the stars, beyond the yearly path of the sun ... Hercules himself did not make his way to so many lands ... though he gave peace to the woods of Erymanthus and made </a:t>
            </a:r>
            <a:r>
              <a:rPr lang="en-GB" dirty="0" err="1"/>
              <a:t>Lerna</a:t>
            </a:r>
            <a:r>
              <a:rPr lang="en-GB" dirty="0"/>
              <a:t> tremble at his bow.” </a:t>
            </a:r>
            <a:endParaRPr lang="en-GB" dirty="0" smtClean="0"/>
          </a:p>
          <a:p>
            <a:pPr marL="0" indent="0" algn="r">
              <a:buNone/>
            </a:pPr>
            <a:r>
              <a:rPr lang="en-GB" dirty="0" err="1" smtClean="0"/>
              <a:t>Verg</a:t>
            </a:r>
            <a:r>
              <a:rPr lang="en-GB" dirty="0"/>
              <a:t>. </a:t>
            </a:r>
            <a:r>
              <a:rPr lang="en-GB" i="1" dirty="0" err="1"/>
              <a:t>Aen</a:t>
            </a:r>
            <a:r>
              <a:rPr lang="en-GB" dirty="0"/>
              <a:t>. 6.791- </a:t>
            </a:r>
            <a:r>
              <a:rPr lang="en-GB" dirty="0" smtClean="0"/>
              <a:t>803</a:t>
            </a:r>
          </a:p>
          <a:p>
            <a:r>
              <a:rPr lang="en-GB" dirty="0" smtClean="0"/>
              <a:t>How is Augustus characterised?</a:t>
            </a:r>
            <a:endParaRPr lang="en-GB" dirty="0"/>
          </a:p>
        </p:txBody>
      </p:sp>
    </p:spTree>
    <p:extLst>
      <p:ext uri="{BB962C8B-B14F-4D97-AF65-F5344CB8AC3E}">
        <p14:creationId xmlns:p14="http://schemas.microsoft.com/office/powerpoint/2010/main" val="4147388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Difficulties Representing the Emperor?</a:t>
            </a:r>
            <a:endParaRPr lang="en-GB" dirty="0"/>
          </a:p>
        </p:txBody>
      </p:sp>
      <p:sp>
        <p:nvSpPr>
          <p:cNvPr id="3" name="Content Placeholder 2"/>
          <p:cNvSpPr>
            <a:spLocks noGrp="1"/>
          </p:cNvSpPr>
          <p:nvPr>
            <p:ph idx="1"/>
          </p:nvPr>
        </p:nvSpPr>
        <p:spPr>
          <a:xfrm>
            <a:off x="1117309" y="1701800"/>
            <a:ext cx="7209351" cy="4470400"/>
          </a:xfrm>
        </p:spPr>
        <p:txBody>
          <a:bodyPr/>
          <a:lstStyle/>
          <a:p>
            <a:r>
              <a:rPr lang="en-GB" dirty="0" smtClean="0"/>
              <a:t>Human/divine</a:t>
            </a:r>
          </a:p>
          <a:p>
            <a:r>
              <a:rPr lang="en-GB" dirty="0" smtClean="0"/>
              <a:t>Part of the contemporary world not the mythological past</a:t>
            </a:r>
          </a:p>
          <a:p>
            <a:r>
              <a:rPr lang="en-GB" dirty="0" smtClean="0"/>
              <a:t>Dangers of criticism</a:t>
            </a:r>
          </a:p>
          <a:p>
            <a:r>
              <a:rPr lang="en-GB" dirty="0" smtClean="0"/>
              <a:t>Flattery?</a:t>
            </a:r>
          </a:p>
          <a:p>
            <a:r>
              <a:rPr lang="en-GB" dirty="0" smtClean="0">
                <a:sym typeface="Wingdings" panose="05000000000000000000" pitchFamily="2" charset="2"/>
              </a:rPr>
              <a:t> Indirect evocation</a:t>
            </a:r>
            <a:endParaRPr lang="en-GB" dirty="0" smtClean="0"/>
          </a:p>
          <a:p>
            <a:endParaRPr lang="en-GB" dirty="0"/>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42684" y="1810544"/>
            <a:ext cx="3364971" cy="5047456"/>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5983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Augustus and His Gods: Apollo</a:t>
            </a:r>
            <a:endParaRPr lang="en-GB" dirty="0"/>
          </a:p>
        </p:txBody>
      </p:sp>
      <p:sp>
        <p:nvSpPr>
          <p:cNvPr id="3" name="Content Placeholder 2"/>
          <p:cNvSpPr>
            <a:spLocks noGrp="1"/>
          </p:cNvSpPr>
          <p:nvPr>
            <p:ph idx="1"/>
          </p:nvPr>
        </p:nvSpPr>
        <p:spPr>
          <a:xfrm>
            <a:off x="1117308" y="1701800"/>
            <a:ext cx="10521719" cy="4470400"/>
          </a:xfrm>
        </p:spPr>
        <p:txBody>
          <a:bodyPr/>
          <a:lstStyle/>
          <a:p>
            <a:r>
              <a:rPr lang="en-GB" dirty="0" smtClean="0"/>
              <a:t>Augustus is evoked, for example, by connections to particular gods</a:t>
            </a:r>
          </a:p>
          <a:p>
            <a:r>
              <a:rPr lang="en-GB" dirty="0" smtClean="0"/>
              <a:t>Use of religion as propaganda by emperors</a:t>
            </a:r>
          </a:p>
          <a:p>
            <a:r>
              <a:rPr lang="en-GB" dirty="0" smtClean="0"/>
              <a:t>Miller:</a:t>
            </a:r>
          </a:p>
          <a:p>
            <a:pPr lvl="1"/>
            <a:r>
              <a:rPr lang="en-GB" dirty="0" smtClean="0"/>
              <a:t>Apollo could initially be linked as easily to Augustus’ enemies as with Augustus</a:t>
            </a:r>
          </a:p>
          <a:p>
            <a:pPr lvl="1"/>
            <a:r>
              <a:rPr lang="en-GB" dirty="0"/>
              <a:t>Miller, J. F. Apollo, Augustus, and the poets (Cambridge, 2009) </a:t>
            </a:r>
            <a:endParaRPr lang="en-GB" dirty="0" smtClean="0"/>
          </a:p>
          <a:p>
            <a:r>
              <a:rPr lang="en-GB" dirty="0" smtClean="0"/>
              <a:t>Augustus built up his connection to this god:</a:t>
            </a:r>
          </a:p>
          <a:p>
            <a:pPr lvl="1"/>
            <a:r>
              <a:rPr lang="en-GB" dirty="0" smtClean="0"/>
              <a:t>Built the temple complex of Palatine Apollo</a:t>
            </a:r>
          </a:p>
          <a:p>
            <a:pPr lvl="1"/>
            <a:r>
              <a:rPr lang="en-GB" dirty="0" smtClean="0"/>
              <a:t>Dedicated 29 BCE</a:t>
            </a:r>
          </a:p>
          <a:p>
            <a:pPr lvl="1"/>
            <a:r>
              <a:rPr lang="en-GB" dirty="0" smtClean="0"/>
              <a:t>Next to the house of Augustus</a:t>
            </a:r>
            <a:endParaRPr lang="en-GB"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46187" y="4869159"/>
            <a:ext cx="3942638" cy="1988841"/>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851382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Shield of Aeneas</a:t>
            </a:r>
            <a:endParaRPr lang="en-GB" dirty="0"/>
          </a:p>
        </p:txBody>
      </p:sp>
      <p:sp>
        <p:nvSpPr>
          <p:cNvPr id="3" name="Content Placeholder 2"/>
          <p:cNvSpPr>
            <a:spLocks noGrp="1"/>
          </p:cNvSpPr>
          <p:nvPr>
            <p:ph idx="1"/>
          </p:nvPr>
        </p:nvSpPr>
        <p:spPr>
          <a:xfrm>
            <a:off x="1117309" y="1701800"/>
            <a:ext cx="6201239" cy="4470400"/>
          </a:xfrm>
        </p:spPr>
        <p:txBody>
          <a:bodyPr/>
          <a:lstStyle/>
          <a:p>
            <a:r>
              <a:rPr lang="en-GB" dirty="0" smtClean="0"/>
              <a:t>In Book 8 there is a depiction of the shield of Aeneas</a:t>
            </a:r>
          </a:p>
          <a:p>
            <a:r>
              <a:rPr lang="en-GB" dirty="0" smtClean="0"/>
              <a:t>Common trope relating to heroes</a:t>
            </a:r>
          </a:p>
          <a:p>
            <a:pPr lvl="1"/>
            <a:r>
              <a:rPr lang="en-GB" dirty="0" smtClean="0"/>
              <a:t>e.g. shield of Achilles, shield of Herakles</a:t>
            </a:r>
          </a:p>
          <a:p>
            <a:r>
              <a:rPr lang="en-GB" dirty="0" smtClean="0"/>
              <a:t>Aeneas’ shield contains references to Augustus and contemporary Rome</a:t>
            </a:r>
            <a:endParaRPr lang="en-GB" dirty="0"/>
          </a:p>
        </p:txBody>
      </p:sp>
      <p:pic>
        <p:nvPicPr>
          <p:cNvPr id="1028" name="Picture 4" descr="http://chs.harvard.edu/CHS/media/viewImage/254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08305" y="2177480"/>
            <a:ext cx="4680520" cy="4680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292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Shield of Aeneas</a:t>
            </a:r>
            <a:endParaRPr lang="en-GB" dirty="0"/>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smtClean="0"/>
              <a:t>“</a:t>
            </a:r>
            <a:r>
              <a:rPr lang="en-GB" dirty="0"/>
              <a:t>He [Augustus] himself was seated at the white marble threshold of gleaming white Apollo, inspecting the gifts brought before him..” </a:t>
            </a:r>
            <a:endParaRPr lang="en-GB" dirty="0" smtClean="0"/>
          </a:p>
          <a:p>
            <a:pPr marL="0" indent="0" algn="r">
              <a:buNone/>
            </a:pPr>
            <a:r>
              <a:rPr lang="en-GB" dirty="0" err="1" smtClean="0"/>
              <a:t>Aen</a:t>
            </a:r>
            <a:r>
              <a:rPr lang="en-GB" dirty="0"/>
              <a:t>. </a:t>
            </a:r>
            <a:r>
              <a:rPr lang="en-GB" dirty="0" smtClean="0"/>
              <a:t>8.720–1</a:t>
            </a:r>
          </a:p>
          <a:p>
            <a:r>
              <a:rPr lang="en-GB" dirty="0"/>
              <a:t>W</a:t>
            </a:r>
            <a:r>
              <a:rPr lang="en-GB" dirty="0" smtClean="0"/>
              <a:t>hite marble </a:t>
            </a:r>
            <a:r>
              <a:rPr lang="en-GB" dirty="0" smtClean="0">
                <a:sym typeface="Wingdings" panose="05000000000000000000" pitchFamily="2" charset="2"/>
              </a:rPr>
              <a:t> </a:t>
            </a:r>
            <a:r>
              <a:rPr lang="en-GB" dirty="0" smtClean="0"/>
              <a:t>temple </a:t>
            </a:r>
            <a:r>
              <a:rPr lang="en-GB" dirty="0"/>
              <a:t>of Palatine Apollo; </a:t>
            </a:r>
            <a:endParaRPr lang="en-GB" dirty="0" smtClean="0"/>
          </a:p>
          <a:p>
            <a:pPr lvl="1"/>
            <a:r>
              <a:rPr lang="en-GB" dirty="0" smtClean="0"/>
              <a:t>Faced with white marble</a:t>
            </a:r>
            <a:endParaRPr lang="en-GB" dirty="0"/>
          </a:p>
          <a:p>
            <a:r>
              <a:rPr lang="en-GB" dirty="0" smtClean="0"/>
              <a:t>Post-Actium </a:t>
            </a:r>
            <a:r>
              <a:rPr lang="en-GB" dirty="0"/>
              <a:t>triumph traditionally at temple of Capitoline </a:t>
            </a:r>
            <a:r>
              <a:rPr lang="en-GB" dirty="0" smtClean="0"/>
              <a:t>Jupiter </a:t>
            </a:r>
            <a:endParaRPr lang="en-GB" dirty="0"/>
          </a:p>
        </p:txBody>
      </p:sp>
    </p:spTree>
    <p:extLst>
      <p:ext uri="{BB962C8B-B14F-4D97-AF65-F5344CB8AC3E}">
        <p14:creationId xmlns:p14="http://schemas.microsoft.com/office/powerpoint/2010/main" val="1357682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Aeneid 6</a:t>
            </a:r>
            <a:endParaRPr lang="en-GB" dirty="0"/>
          </a:p>
        </p:txBody>
      </p:sp>
      <p:sp>
        <p:nvSpPr>
          <p:cNvPr id="3" name="Content Placeholder 2"/>
          <p:cNvSpPr>
            <a:spLocks noGrp="1"/>
          </p:cNvSpPr>
          <p:nvPr>
            <p:ph idx="1"/>
          </p:nvPr>
        </p:nvSpPr>
        <p:spPr/>
        <p:txBody>
          <a:bodyPr>
            <a:normAutofit/>
          </a:bodyPr>
          <a:lstStyle/>
          <a:p>
            <a:pPr marL="0" indent="0">
              <a:buNone/>
            </a:pPr>
            <a:r>
              <a:rPr lang="en-GB" dirty="0"/>
              <a:t>“But the devout Aeneas made for the citadel where Apollo sits </a:t>
            </a:r>
            <a:r>
              <a:rPr lang="en-GB" dirty="0" err="1"/>
              <a:t>throned</a:t>
            </a:r>
            <a:r>
              <a:rPr lang="en-GB" dirty="0"/>
              <a:t> on high and for the vast cave standing there apart, the retreat of the awesome Sibyl, into whom Delian Apollo, the God of Prophecy, breathes mind and spirit as he reveals to her the future. They were soon coming up into the grove of Diana Trivia and Apollo's golden shrine” </a:t>
            </a:r>
            <a:endParaRPr lang="en-GB" dirty="0" smtClean="0"/>
          </a:p>
          <a:p>
            <a:pPr marL="0" indent="0" algn="r">
              <a:buNone/>
            </a:pPr>
            <a:r>
              <a:rPr lang="en-GB" dirty="0" err="1" smtClean="0"/>
              <a:t>Aen</a:t>
            </a:r>
            <a:r>
              <a:rPr lang="en-GB" dirty="0"/>
              <a:t>. 6.9–13, shrine of </a:t>
            </a:r>
            <a:r>
              <a:rPr lang="en-GB" dirty="0" smtClean="0"/>
              <a:t>Apollo </a:t>
            </a:r>
            <a:r>
              <a:rPr lang="en-GB" dirty="0"/>
              <a:t>at </a:t>
            </a:r>
            <a:r>
              <a:rPr lang="en-GB" dirty="0" smtClean="0"/>
              <a:t>Cumae</a:t>
            </a:r>
          </a:p>
          <a:p>
            <a:r>
              <a:rPr lang="en-GB" dirty="0" smtClean="0"/>
              <a:t>Harrison: this temple is reminiscent of the Palatine temple: </a:t>
            </a:r>
          </a:p>
          <a:p>
            <a:r>
              <a:rPr lang="en-GB" sz="2000" dirty="0"/>
              <a:t>Harrison, S., ‘The Epic and the Monuments’ in Epic Interactions </a:t>
            </a:r>
            <a:r>
              <a:rPr lang="en-GB" sz="2000" dirty="0" err="1"/>
              <a:t>edd</a:t>
            </a:r>
            <a:r>
              <a:rPr lang="en-GB" sz="2000" dirty="0"/>
              <a:t>. M. J. Clarke, B. G. F. Currie and R. O. A. M. Lyne (Oxford: 2006), pp. 159-183 </a:t>
            </a:r>
          </a:p>
        </p:txBody>
      </p:sp>
    </p:spTree>
    <p:extLst>
      <p:ext uri="{BB962C8B-B14F-4D97-AF65-F5344CB8AC3E}">
        <p14:creationId xmlns:p14="http://schemas.microsoft.com/office/powerpoint/2010/main" val="72885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Augustus and His Gods: Cybele</a:t>
            </a:r>
            <a:endParaRPr lang="en-GB" dirty="0"/>
          </a:p>
        </p:txBody>
      </p:sp>
      <p:sp>
        <p:nvSpPr>
          <p:cNvPr id="3" name="Content Placeholder 2"/>
          <p:cNvSpPr>
            <a:spLocks noGrp="1"/>
          </p:cNvSpPr>
          <p:nvPr>
            <p:ph idx="1"/>
          </p:nvPr>
        </p:nvSpPr>
        <p:spPr>
          <a:xfrm>
            <a:off x="1100080" y="1700808"/>
            <a:ext cx="10157354" cy="4824536"/>
          </a:xfrm>
        </p:spPr>
        <p:txBody>
          <a:bodyPr/>
          <a:lstStyle/>
          <a:p>
            <a:r>
              <a:rPr lang="en-GB" sz="2800" dirty="0" smtClean="0"/>
              <a:t>Recurring presence in the </a:t>
            </a:r>
            <a:r>
              <a:rPr lang="en-GB" sz="2800" i="1" dirty="0" smtClean="0"/>
              <a:t>Aeneid</a:t>
            </a:r>
          </a:p>
          <a:p>
            <a:pPr lvl="1"/>
            <a:r>
              <a:rPr lang="en-GB" sz="2400" dirty="0" smtClean="0"/>
              <a:t>Virgil’s innovation to link her to Trojans origins?</a:t>
            </a:r>
          </a:p>
          <a:p>
            <a:pPr lvl="1"/>
            <a:r>
              <a:rPr lang="en-GB" sz="2400" dirty="0" smtClean="0"/>
              <a:t>Guardian of the Trojans in the </a:t>
            </a:r>
            <a:r>
              <a:rPr lang="en-GB" sz="2400" i="1" dirty="0" smtClean="0"/>
              <a:t>Aeneid</a:t>
            </a:r>
          </a:p>
          <a:p>
            <a:pPr lvl="2"/>
            <a:r>
              <a:rPr lang="en-GB" sz="2000" dirty="0"/>
              <a:t>2.788 Creusa under her protection; </a:t>
            </a:r>
            <a:endParaRPr lang="en-GB" sz="2000" dirty="0" smtClean="0"/>
          </a:p>
          <a:p>
            <a:pPr lvl="2"/>
            <a:r>
              <a:rPr lang="en-GB" sz="2000" dirty="0" smtClean="0"/>
              <a:t>3.111-14 </a:t>
            </a:r>
            <a:r>
              <a:rPr lang="en-GB" sz="2000" dirty="0"/>
              <a:t>why Anchises thinks Crete is the promised land; </a:t>
            </a:r>
            <a:endParaRPr lang="en-GB" sz="2000" dirty="0" smtClean="0"/>
          </a:p>
          <a:p>
            <a:pPr lvl="2"/>
            <a:r>
              <a:rPr lang="en-GB" sz="2000" dirty="0" smtClean="0"/>
              <a:t>10.220ff. </a:t>
            </a:r>
            <a:r>
              <a:rPr lang="en-GB" sz="2000" dirty="0"/>
              <a:t>goddess turned ships into </a:t>
            </a:r>
            <a:r>
              <a:rPr lang="en-GB" sz="2000" dirty="0" smtClean="0"/>
              <a:t>nymphs </a:t>
            </a:r>
            <a:r>
              <a:rPr lang="en-GB" sz="2000" dirty="0" smtClean="0">
                <a:sym typeface="Wingdings" panose="05000000000000000000" pitchFamily="2" charset="2"/>
              </a:rPr>
              <a:t> help Aeneas</a:t>
            </a:r>
          </a:p>
          <a:p>
            <a:r>
              <a:rPr lang="en-GB" dirty="0"/>
              <a:t>“Kindly Mother of the Gods, dweller on Ida, who takes delight in Mount </a:t>
            </a:r>
            <a:r>
              <a:rPr lang="en-GB" dirty="0" err="1"/>
              <a:t>Dindymus</a:t>
            </a:r>
            <a:r>
              <a:rPr lang="en-GB" dirty="0"/>
              <a:t>, in cities crowned with towers and in the lion pair responsive to your chariot reins, be now my leader in this battle” (</a:t>
            </a:r>
            <a:r>
              <a:rPr lang="en-GB" dirty="0" err="1"/>
              <a:t>Aen</a:t>
            </a:r>
            <a:r>
              <a:rPr lang="en-GB" dirty="0"/>
              <a:t>. 10.252-5, Aeneas to Cybele) </a:t>
            </a:r>
          </a:p>
        </p:txBody>
      </p:sp>
      <p:pic>
        <p:nvPicPr>
          <p:cNvPr id="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001329" y="1268760"/>
            <a:ext cx="2207342" cy="2564071"/>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700192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Augusts and His Gods: Cybele</a:t>
            </a:r>
            <a:endParaRPr lang="en-GB" dirty="0"/>
          </a:p>
        </p:txBody>
      </p:sp>
      <p:sp>
        <p:nvSpPr>
          <p:cNvPr id="3" name="Content Placeholder 2"/>
          <p:cNvSpPr>
            <a:spLocks noGrp="1"/>
          </p:cNvSpPr>
          <p:nvPr>
            <p:ph idx="1"/>
          </p:nvPr>
        </p:nvSpPr>
        <p:spPr>
          <a:xfrm>
            <a:off x="1117309" y="1701800"/>
            <a:ext cx="10157354" cy="4967560"/>
          </a:xfrm>
        </p:spPr>
        <p:txBody>
          <a:bodyPr>
            <a:normAutofit/>
          </a:bodyPr>
          <a:lstStyle/>
          <a:p>
            <a:r>
              <a:rPr lang="en-GB" dirty="0" smtClean="0"/>
              <a:t>Cybele aiding Aeneas </a:t>
            </a:r>
            <a:r>
              <a:rPr lang="en-GB" dirty="0" smtClean="0">
                <a:sym typeface="Wingdings" panose="05000000000000000000" pitchFamily="2" charset="2"/>
              </a:rPr>
              <a:t> aiding the Roma state</a:t>
            </a:r>
          </a:p>
          <a:p>
            <a:r>
              <a:rPr lang="en-GB" dirty="0" smtClean="0"/>
              <a:t>Surprising goddess?</a:t>
            </a:r>
          </a:p>
          <a:p>
            <a:pPr lvl="1"/>
            <a:r>
              <a:rPr lang="en-GB" dirty="0" smtClean="0"/>
              <a:t>Cult associations with debauchery and effeminacy</a:t>
            </a:r>
          </a:p>
          <a:p>
            <a:pPr lvl="1"/>
            <a:r>
              <a:rPr lang="en-GB" dirty="0" smtClean="0"/>
              <a:t>Castrated priests (the Galli)</a:t>
            </a:r>
          </a:p>
          <a:p>
            <a:pPr lvl="1"/>
            <a:r>
              <a:rPr lang="en-GB" dirty="0" smtClean="0"/>
              <a:t>Roman citizens were not allowed </a:t>
            </a:r>
            <a:r>
              <a:rPr lang="en-GB" dirty="0"/>
              <a:t>to become </a:t>
            </a:r>
            <a:r>
              <a:rPr lang="en-GB" dirty="0" smtClean="0"/>
              <a:t>Galli</a:t>
            </a:r>
          </a:p>
          <a:p>
            <a:pPr marL="0" indent="0">
              <a:buNone/>
            </a:pPr>
            <a:r>
              <a:rPr lang="en-GB" dirty="0" smtClean="0"/>
              <a:t>“</a:t>
            </a:r>
            <a:r>
              <a:rPr lang="en-GB" dirty="0"/>
              <a:t>You are Phrygian women, not Phrygian men! Away with you over the heights of Mount </a:t>
            </a:r>
            <a:r>
              <a:rPr lang="en-GB" dirty="0" err="1"/>
              <a:t>Dindymus</a:t>
            </a:r>
            <a:r>
              <a:rPr lang="en-GB" dirty="0"/>
              <a:t>, where you can hear your favourite tunes on the double pipe. The tambourines are calling you and the boxwood pipes of the </a:t>
            </a:r>
            <a:r>
              <a:rPr lang="en-GB" dirty="0" err="1"/>
              <a:t>Berecyntian</a:t>
            </a:r>
            <a:r>
              <a:rPr lang="en-GB" dirty="0"/>
              <a:t> Mother of Mount Ida. Leave weapons to the men. Make way for the iron of our swords” </a:t>
            </a:r>
            <a:endParaRPr lang="en-GB" dirty="0" smtClean="0"/>
          </a:p>
          <a:p>
            <a:pPr marL="0" indent="0" algn="r">
              <a:buNone/>
            </a:pPr>
            <a:r>
              <a:rPr lang="en-GB" i="1" dirty="0" err="1" smtClean="0"/>
              <a:t>Aen</a:t>
            </a:r>
            <a:r>
              <a:rPr lang="en-GB" dirty="0"/>
              <a:t>. 9.617-620, Italian </a:t>
            </a:r>
            <a:r>
              <a:rPr lang="en-GB" dirty="0" err="1"/>
              <a:t>Numanus</a:t>
            </a:r>
            <a:r>
              <a:rPr lang="en-GB" dirty="0"/>
              <a:t> </a:t>
            </a:r>
            <a:r>
              <a:rPr lang="en-GB" dirty="0" err="1" smtClean="0"/>
              <a:t>Remulus</a:t>
            </a:r>
            <a:endParaRPr lang="en-GB" dirty="0"/>
          </a:p>
        </p:txBody>
      </p:sp>
    </p:spTree>
    <p:extLst>
      <p:ext uri="{BB962C8B-B14F-4D97-AF65-F5344CB8AC3E}">
        <p14:creationId xmlns:p14="http://schemas.microsoft.com/office/powerpoint/2010/main" val="294588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Augustus and His Gods: Cybele</a:t>
            </a:r>
            <a:endParaRPr lang="en-GB" dirty="0"/>
          </a:p>
        </p:txBody>
      </p:sp>
      <p:sp>
        <p:nvSpPr>
          <p:cNvPr id="3" name="Content Placeholder 2"/>
          <p:cNvSpPr>
            <a:spLocks noGrp="1"/>
          </p:cNvSpPr>
          <p:nvPr>
            <p:ph idx="1"/>
          </p:nvPr>
        </p:nvSpPr>
        <p:spPr>
          <a:xfrm>
            <a:off x="1100080" y="1700808"/>
            <a:ext cx="7658628" cy="4824536"/>
          </a:xfrm>
        </p:spPr>
        <p:txBody>
          <a:bodyPr/>
          <a:lstStyle/>
          <a:p>
            <a:r>
              <a:rPr lang="en-GB" sz="2800" dirty="0" smtClean="0"/>
              <a:t>Cult had long association with Rome</a:t>
            </a:r>
          </a:p>
          <a:p>
            <a:pPr lvl="1"/>
            <a:r>
              <a:rPr lang="en-GB" dirty="0" smtClean="0"/>
              <a:t>From the Near East</a:t>
            </a:r>
          </a:p>
          <a:p>
            <a:pPr lvl="1"/>
            <a:r>
              <a:rPr lang="en-GB" dirty="0" smtClean="0"/>
              <a:t>Brought to Rome 204 BCE (2</a:t>
            </a:r>
            <a:r>
              <a:rPr lang="en-GB" baseline="30000" dirty="0" smtClean="0"/>
              <a:t>nd</a:t>
            </a:r>
            <a:r>
              <a:rPr lang="en-GB" dirty="0" smtClean="0"/>
              <a:t> Punic War) after consultation of the Sibylline Books</a:t>
            </a:r>
          </a:p>
          <a:p>
            <a:pPr lvl="1"/>
            <a:r>
              <a:rPr lang="en-GB" dirty="0" smtClean="0"/>
              <a:t>Stone through to represent Cybele was brought to the Palatine during this period</a:t>
            </a:r>
          </a:p>
          <a:p>
            <a:pPr lvl="1"/>
            <a:endParaRPr lang="en-GB" dirty="0"/>
          </a:p>
          <a:p>
            <a:r>
              <a:rPr lang="en-GB" dirty="0" smtClean="0"/>
              <a:t>Augustus revived the cult</a:t>
            </a:r>
          </a:p>
          <a:p>
            <a:pPr lvl="1"/>
            <a:r>
              <a:rPr lang="en-GB" dirty="0" smtClean="0"/>
              <a:t>Built a temple on the Palatine (</a:t>
            </a:r>
            <a:r>
              <a:rPr lang="en-GB" i="1" dirty="0" smtClean="0"/>
              <a:t>Res Gestae </a:t>
            </a:r>
            <a:r>
              <a:rPr lang="en-GB" dirty="0" smtClean="0"/>
              <a:t>19)</a:t>
            </a:r>
            <a:endParaRPr lang="en-GB" dirty="0"/>
          </a:p>
        </p:txBody>
      </p:sp>
      <p:pic>
        <p:nvPicPr>
          <p:cNvPr id="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90610" y="1583133"/>
            <a:ext cx="2422005" cy="2813426"/>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64637" y="4396559"/>
            <a:ext cx="3424188" cy="2461441"/>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62131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Topography</a:t>
            </a:r>
            <a:endParaRPr lang="en-GB" dirty="0"/>
          </a:p>
        </p:txBody>
      </p:sp>
      <p:sp>
        <p:nvSpPr>
          <p:cNvPr id="3" name="Content Placeholder 2"/>
          <p:cNvSpPr>
            <a:spLocks noGrp="1"/>
          </p:cNvSpPr>
          <p:nvPr>
            <p:ph idx="1"/>
          </p:nvPr>
        </p:nvSpPr>
        <p:spPr>
          <a:xfrm>
            <a:off x="1117309" y="1701800"/>
            <a:ext cx="6993327" cy="4470400"/>
          </a:xfrm>
        </p:spPr>
        <p:txBody>
          <a:bodyPr>
            <a:normAutofit lnSpcReduction="10000"/>
          </a:bodyPr>
          <a:lstStyle/>
          <a:p>
            <a:r>
              <a:rPr lang="en-GB" dirty="0" smtClean="0"/>
              <a:t>Mythological historical setting evokes Rome at various points</a:t>
            </a:r>
          </a:p>
          <a:p>
            <a:r>
              <a:rPr lang="en-GB" dirty="0" smtClean="0"/>
              <a:t>Latium </a:t>
            </a:r>
            <a:r>
              <a:rPr lang="en-GB" dirty="0" smtClean="0">
                <a:sym typeface="Wingdings" panose="05000000000000000000" pitchFamily="2" charset="2"/>
              </a:rPr>
              <a:t> </a:t>
            </a:r>
            <a:r>
              <a:rPr lang="en-GB" dirty="0" smtClean="0"/>
              <a:t>Rome (esp. Campus </a:t>
            </a:r>
            <a:r>
              <a:rPr lang="en-GB" dirty="0" err="1"/>
              <a:t>Martius</a:t>
            </a:r>
            <a:r>
              <a:rPr lang="en-GB" dirty="0"/>
              <a:t>, </a:t>
            </a:r>
            <a:r>
              <a:rPr lang="en-GB" dirty="0" err="1"/>
              <a:t>Servian</a:t>
            </a:r>
            <a:r>
              <a:rPr lang="en-GB" dirty="0"/>
              <a:t> Walls and the Capitol). </a:t>
            </a:r>
            <a:endParaRPr lang="en-GB" dirty="0" smtClean="0"/>
          </a:p>
          <a:p>
            <a:r>
              <a:rPr lang="en-GB" dirty="0" err="1" smtClean="0"/>
              <a:t>Latinus</a:t>
            </a:r>
            <a:r>
              <a:rPr lang="en-GB" dirty="0"/>
              <a:t>' </a:t>
            </a:r>
            <a:r>
              <a:rPr lang="en-GB" dirty="0" smtClean="0"/>
              <a:t>palace </a:t>
            </a:r>
            <a:r>
              <a:rPr lang="en-GB" dirty="0" smtClean="0">
                <a:sym typeface="Wingdings" panose="05000000000000000000" pitchFamily="2" charset="2"/>
              </a:rPr>
              <a:t> </a:t>
            </a:r>
            <a:r>
              <a:rPr lang="en-GB" dirty="0" smtClean="0"/>
              <a:t>Palatine </a:t>
            </a:r>
            <a:r>
              <a:rPr lang="en-GB" dirty="0"/>
              <a:t>house of Augustus </a:t>
            </a:r>
            <a:endParaRPr lang="en-GB" dirty="0" smtClean="0"/>
          </a:p>
          <a:p>
            <a:pPr lvl="1"/>
            <a:r>
              <a:rPr lang="en-GB" dirty="0"/>
              <a:t>“Deep in the innermost courtyard of the palace there stood a laurel tree” </a:t>
            </a:r>
            <a:r>
              <a:rPr lang="en-GB" dirty="0" err="1" smtClean="0"/>
              <a:t>Aen</a:t>
            </a:r>
            <a:r>
              <a:rPr lang="en-GB" dirty="0"/>
              <a:t>. </a:t>
            </a:r>
            <a:r>
              <a:rPr lang="en-GB" dirty="0" smtClean="0"/>
              <a:t>7.59</a:t>
            </a:r>
          </a:p>
          <a:p>
            <a:pPr lvl="1"/>
            <a:r>
              <a:rPr lang="en-GB" dirty="0" smtClean="0"/>
              <a:t>laurel </a:t>
            </a:r>
            <a:r>
              <a:rPr lang="en-GB" dirty="0"/>
              <a:t>trees planted, 27 </a:t>
            </a:r>
            <a:r>
              <a:rPr lang="en-GB" dirty="0" smtClean="0"/>
              <a:t>BC by Senate</a:t>
            </a:r>
          </a:p>
          <a:p>
            <a:r>
              <a:rPr lang="en-GB" dirty="0" err="1" smtClean="0"/>
              <a:t>Latinus</a:t>
            </a:r>
            <a:r>
              <a:rPr lang="en-GB" dirty="0" smtClean="0"/>
              <a:t>’ palace </a:t>
            </a:r>
            <a:r>
              <a:rPr lang="en-GB" dirty="0" smtClean="0">
                <a:sym typeface="Wingdings" panose="05000000000000000000" pitchFamily="2" charset="2"/>
              </a:rPr>
              <a:t> </a:t>
            </a:r>
            <a:r>
              <a:rPr lang="en-GB" dirty="0" smtClean="0"/>
              <a:t>Capitoline </a:t>
            </a:r>
            <a:r>
              <a:rPr lang="en-GB" dirty="0"/>
              <a:t>temple </a:t>
            </a:r>
            <a:r>
              <a:rPr lang="en-GB" dirty="0" smtClean="0"/>
              <a:t>of Jupiter</a:t>
            </a:r>
            <a:endParaRPr lang="en-GB"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52824" y="3937000"/>
            <a:ext cx="3905250" cy="29527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7448" y="2124959"/>
            <a:ext cx="3936001" cy="1788331"/>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054352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altLang="en-US" i="1" dirty="0">
                <a:cs typeface="Times New Roman" panose="02020603050405020304" pitchFamily="18" charset="0"/>
              </a:rPr>
              <a:t>Aeneid</a:t>
            </a:r>
            <a:r>
              <a:rPr lang="de-DE" altLang="en-US" dirty="0"/>
              <a:t> </a:t>
            </a:r>
            <a:r>
              <a:rPr lang="de-DE" altLang="en-US" dirty="0" smtClean="0"/>
              <a:t>8.95-369: Site </a:t>
            </a:r>
            <a:r>
              <a:rPr lang="de-DE" altLang="en-US" dirty="0"/>
              <a:t>of </a:t>
            </a:r>
            <a:r>
              <a:rPr lang="de-DE" altLang="en-US" dirty="0" smtClean="0"/>
              <a:t>Future </a:t>
            </a:r>
            <a:r>
              <a:rPr lang="de-DE" altLang="en-US" dirty="0"/>
              <a:t>Rome </a:t>
            </a:r>
            <a:endParaRPr lang="en-GB" dirty="0"/>
          </a:p>
        </p:txBody>
      </p:sp>
      <p:sp>
        <p:nvSpPr>
          <p:cNvPr id="3" name="Content Placeholder 2"/>
          <p:cNvSpPr>
            <a:spLocks noGrp="1"/>
          </p:cNvSpPr>
          <p:nvPr>
            <p:ph idx="1"/>
          </p:nvPr>
        </p:nvSpPr>
        <p:spPr/>
        <p:txBody>
          <a:bodyPr/>
          <a:lstStyle/>
          <a:p>
            <a:r>
              <a:rPr lang="en-GB" dirty="0" smtClean="0"/>
              <a:t>Rome traditionally founded several centuries after Aeneas</a:t>
            </a:r>
          </a:p>
          <a:p>
            <a:r>
              <a:rPr lang="en-GB" dirty="0" smtClean="0"/>
              <a:t>Aeneas interacts with the future city</a:t>
            </a:r>
          </a:p>
          <a:p>
            <a:pPr lvl="1"/>
            <a:r>
              <a:rPr lang="en-GB" dirty="0" smtClean="0"/>
              <a:t>Book 8: Trojans arrive in the place Rome will be </a:t>
            </a:r>
          </a:p>
          <a:p>
            <a:pPr lvl="1"/>
            <a:r>
              <a:rPr lang="en-GB" dirty="0" smtClean="0"/>
              <a:t>‘</a:t>
            </a:r>
            <a:r>
              <a:rPr lang="en-GB" dirty="0" err="1" smtClean="0"/>
              <a:t>Pallanteum</a:t>
            </a:r>
            <a:r>
              <a:rPr lang="en-GB" dirty="0" smtClean="0"/>
              <a:t>’ </a:t>
            </a:r>
            <a:r>
              <a:rPr lang="en-GB" dirty="0" smtClean="0">
                <a:sym typeface="Wingdings" panose="05000000000000000000" pitchFamily="2" charset="2"/>
              </a:rPr>
              <a:t> Palatine</a:t>
            </a:r>
          </a:p>
          <a:p>
            <a:pPr lvl="1"/>
            <a:r>
              <a:rPr lang="en-GB" dirty="0" smtClean="0">
                <a:sym typeface="Wingdings" panose="05000000000000000000" pitchFamily="2" charset="2"/>
              </a:rPr>
              <a:t>Represented as a poor place, will become famous part of Rome</a:t>
            </a:r>
            <a:endParaRPr lang="en-GB" dirty="0" smtClean="0"/>
          </a:p>
          <a:p>
            <a:pPr lvl="1"/>
            <a:endParaRPr lang="en-GB"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65785" y="4313237"/>
            <a:ext cx="4046537" cy="254476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689864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a:t>“The fiery sun had climbed to the middle of the vault of heaven when they saw in the distance walls and a citadel and the roofs of scattered houses. What Roman power has now raised to the heights of the sky, in those days was a poor land ruled by Evander.” </a:t>
            </a:r>
            <a:endParaRPr lang="en-GB" dirty="0" smtClean="0"/>
          </a:p>
          <a:p>
            <a:pPr marL="0" indent="0" algn="r">
              <a:buNone/>
            </a:pPr>
            <a:r>
              <a:rPr lang="en-GB" i="1" dirty="0" err="1" smtClean="0"/>
              <a:t>Aen</a:t>
            </a:r>
            <a:r>
              <a:rPr lang="en-GB" dirty="0"/>
              <a:t>. </a:t>
            </a:r>
            <a:r>
              <a:rPr lang="en-GB" dirty="0" smtClean="0"/>
              <a:t>8.97-100</a:t>
            </a:r>
          </a:p>
          <a:p>
            <a:pPr marL="0" indent="0">
              <a:buNone/>
            </a:pPr>
            <a:r>
              <a:rPr lang="en-GB" dirty="0"/>
              <a:t>“It so happened that on that day the Arcadian king Evander was performing yearly rites in honour of the mighty Hercules … and was sacrificing to the gods in a grove outside the city” </a:t>
            </a:r>
            <a:endParaRPr lang="en-GB" dirty="0" smtClean="0"/>
          </a:p>
          <a:p>
            <a:pPr marL="0" indent="0" algn="r">
              <a:buNone/>
            </a:pPr>
            <a:r>
              <a:rPr lang="en-GB" i="1" dirty="0" err="1" smtClean="0"/>
              <a:t>Aen</a:t>
            </a:r>
            <a:r>
              <a:rPr lang="en-GB" dirty="0"/>
              <a:t>. </a:t>
            </a:r>
            <a:r>
              <a:rPr lang="en-GB" dirty="0" smtClean="0"/>
              <a:t>8.102-4</a:t>
            </a:r>
            <a:endParaRPr lang="en-GB" dirty="0"/>
          </a:p>
        </p:txBody>
      </p:sp>
    </p:spTree>
    <p:extLst>
      <p:ext uri="{BB962C8B-B14F-4D97-AF65-F5344CB8AC3E}">
        <p14:creationId xmlns:p14="http://schemas.microsoft.com/office/powerpoint/2010/main" val="3793397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Hercules and </a:t>
            </a:r>
            <a:r>
              <a:rPr lang="en-GB" dirty="0" err="1" smtClean="0"/>
              <a:t>Cacus</a:t>
            </a:r>
            <a:endParaRPr lang="en-GB" dirty="0"/>
          </a:p>
        </p:txBody>
      </p:sp>
      <p:sp>
        <p:nvSpPr>
          <p:cNvPr id="3" name="Content Placeholder 2"/>
          <p:cNvSpPr>
            <a:spLocks noGrp="1"/>
          </p:cNvSpPr>
          <p:nvPr>
            <p:ph idx="1"/>
          </p:nvPr>
        </p:nvSpPr>
        <p:spPr/>
        <p:txBody>
          <a:bodyPr/>
          <a:lstStyle/>
          <a:p>
            <a:pPr marL="0" indent="0">
              <a:buNone/>
            </a:pPr>
            <a:r>
              <a:rPr lang="en-GB" dirty="0"/>
              <a:t>“Meanwhile, when his herd had grazed its fill, and the son of </a:t>
            </a:r>
            <a:r>
              <a:rPr lang="en-GB" dirty="0" err="1"/>
              <a:t>Amphitron</a:t>
            </a:r>
            <a:r>
              <a:rPr lang="en-GB" dirty="0"/>
              <a:t> was moving them out of pasture [</a:t>
            </a:r>
            <a:r>
              <a:rPr lang="en-GB" dirty="0" err="1"/>
              <a:t>stabulis</a:t>
            </a:r>
            <a:r>
              <a:rPr lang="en-GB" dirty="0"/>
              <a:t>] and preparing to go on his way, the cows began to low … Then, deep in the cave, a single cow lowed in reply” </a:t>
            </a:r>
            <a:endParaRPr lang="en-GB" dirty="0" smtClean="0"/>
          </a:p>
          <a:p>
            <a:pPr marL="0" indent="0" algn="r">
              <a:buNone/>
            </a:pPr>
            <a:r>
              <a:rPr lang="en-GB" i="1" dirty="0" err="1" smtClean="0"/>
              <a:t>Aen</a:t>
            </a:r>
            <a:r>
              <a:rPr lang="en-GB" dirty="0"/>
              <a:t>. </a:t>
            </a:r>
            <a:r>
              <a:rPr lang="en-GB" dirty="0" smtClean="0"/>
              <a:t>8.213-18</a:t>
            </a:r>
            <a:endParaRPr lang="en-GB" dirty="0"/>
          </a:p>
          <a:p>
            <a:r>
              <a:rPr lang="en-GB" dirty="0" smtClean="0"/>
              <a:t>Who is </a:t>
            </a:r>
            <a:r>
              <a:rPr lang="en-GB" dirty="0" err="1" smtClean="0"/>
              <a:t>Cacus</a:t>
            </a:r>
            <a:r>
              <a:rPr lang="en-GB" dirty="0" smtClean="0"/>
              <a:t>?</a:t>
            </a:r>
          </a:p>
          <a:p>
            <a:r>
              <a:rPr lang="en-GB" dirty="0" smtClean="0"/>
              <a:t>What did Hercules do?</a:t>
            </a:r>
          </a:p>
          <a:p>
            <a:r>
              <a:rPr lang="en-GB" dirty="0" smtClean="0"/>
              <a:t>Where did this happen?</a:t>
            </a:r>
          </a:p>
        </p:txBody>
      </p:sp>
    </p:spTree>
    <p:extLst>
      <p:ext uri="{BB962C8B-B14F-4D97-AF65-F5344CB8AC3E}">
        <p14:creationId xmlns:p14="http://schemas.microsoft.com/office/powerpoint/2010/main" val="3900318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Aventine</a:t>
            </a:r>
            <a:endParaRPr lang="en-GB" dirty="0"/>
          </a:p>
        </p:txBody>
      </p:sp>
      <p:sp>
        <p:nvSpPr>
          <p:cNvPr id="3" name="Content Placeholder 2"/>
          <p:cNvSpPr>
            <a:spLocks noGrp="1"/>
          </p:cNvSpPr>
          <p:nvPr>
            <p:ph idx="1"/>
          </p:nvPr>
        </p:nvSpPr>
        <p:spPr>
          <a:xfrm>
            <a:off x="1117309" y="1701800"/>
            <a:ext cx="4998661" cy="4470400"/>
          </a:xfrm>
        </p:spPr>
        <p:txBody>
          <a:bodyPr/>
          <a:lstStyle/>
          <a:p>
            <a:r>
              <a:rPr lang="en-GB" dirty="0" smtClean="0"/>
              <a:t>In this location in Rome there was:</a:t>
            </a:r>
          </a:p>
          <a:p>
            <a:pPr lvl="1"/>
            <a:r>
              <a:rPr lang="en-GB" dirty="0" smtClean="0"/>
              <a:t>A temple to Hercules (</a:t>
            </a:r>
            <a:r>
              <a:rPr lang="en-GB" i="1" dirty="0" smtClean="0"/>
              <a:t>Ara Maxima</a:t>
            </a:r>
            <a:r>
              <a:rPr lang="en-GB" dirty="0"/>
              <a:t> </a:t>
            </a:r>
            <a:r>
              <a:rPr lang="en-GB" dirty="0" smtClean="0"/>
              <a:t>– words used by Evander)</a:t>
            </a:r>
          </a:p>
          <a:p>
            <a:pPr lvl="1"/>
            <a:r>
              <a:rPr lang="en-GB" dirty="0" smtClean="0"/>
              <a:t>A cattle market</a:t>
            </a:r>
          </a:p>
          <a:p>
            <a:r>
              <a:rPr lang="en-GB" dirty="0" smtClean="0"/>
              <a:t>The description of this place in the story about </a:t>
            </a:r>
            <a:r>
              <a:rPr lang="en-GB" dirty="0" err="1" smtClean="0"/>
              <a:t>Cacus</a:t>
            </a:r>
            <a:r>
              <a:rPr lang="en-GB" dirty="0" smtClean="0"/>
              <a:t> evokes the topography of contemporary Rome</a:t>
            </a:r>
          </a:p>
          <a:p>
            <a:pPr lvl="1"/>
            <a:r>
              <a:rPr lang="en-GB" dirty="0" smtClean="0"/>
              <a:t>e.g. Lowing cattle</a:t>
            </a:r>
            <a:endParaRPr lang="en-GB" dirty="0"/>
          </a:p>
        </p:txBody>
      </p:sp>
      <p:pic>
        <p:nvPicPr>
          <p:cNvPr id="7" name="Picture 6"/>
          <p:cNvPicPr>
            <a:picLocks noChangeAspect="1"/>
          </p:cNvPicPr>
          <p:nvPr/>
        </p:nvPicPr>
        <p:blipFill>
          <a:blip r:embed="rId2"/>
          <a:stretch>
            <a:fillRect/>
          </a:stretch>
        </p:blipFill>
        <p:spPr>
          <a:xfrm>
            <a:off x="6115970" y="1088458"/>
            <a:ext cx="6041405" cy="5769542"/>
          </a:xfrm>
          <a:prstGeom prst="rect">
            <a:avLst/>
          </a:prstGeom>
        </p:spPr>
      </p:pic>
    </p:spTree>
    <p:extLst>
      <p:ext uri="{BB962C8B-B14F-4D97-AF65-F5344CB8AC3E}">
        <p14:creationId xmlns:p14="http://schemas.microsoft.com/office/powerpoint/2010/main" val="860662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Evander’s Tour</a:t>
            </a:r>
            <a:endParaRPr lang="en-GB" dirty="0"/>
          </a:p>
        </p:txBody>
      </p:sp>
      <p:sp>
        <p:nvSpPr>
          <p:cNvPr id="3" name="Content Placeholder 2"/>
          <p:cNvSpPr>
            <a:spLocks noGrp="1"/>
          </p:cNvSpPr>
          <p:nvPr>
            <p:ph idx="1"/>
          </p:nvPr>
        </p:nvSpPr>
        <p:spPr>
          <a:xfrm>
            <a:off x="1117309" y="1701800"/>
            <a:ext cx="10157354" cy="4895552"/>
          </a:xfrm>
        </p:spPr>
        <p:txBody>
          <a:bodyPr>
            <a:normAutofit/>
          </a:bodyPr>
          <a:lstStyle/>
          <a:p>
            <a:r>
              <a:rPr lang="en-GB" dirty="0"/>
              <a:t>“From here he pointed out the great grove which warlike Romulus set up as a sanctuary – he was to call it the Asylum – and also the </a:t>
            </a:r>
            <a:r>
              <a:rPr lang="en-GB" dirty="0" err="1"/>
              <a:t>Lupercal</a:t>
            </a:r>
            <a:r>
              <a:rPr lang="en-GB" dirty="0"/>
              <a:t> there under its cool rock </a:t>
            </a:r>
            <a:r>
              <a:rPr lang="en-GB" dirty="0" smtClean="0"/>
              <a:t>(</a:t>
            </a:r>
            <a:r>
              <a:rPr lang="en-GB" dirty="0" err="1" smtClean="0"/>
              <a:t>Aen</a:t>
            </a:r>
            <a:r>
              <a:rPr lang="en-GB" dirty="0"/>
              <a:t>. 8.343-4, </a:t>
            </a:r>
            <a:r>
              <a:rPr lang="en-GB" dirty="0" smtClean="0"/>
              <a:t>Evander)</a:t>
            </a:r>
          </a:p>
          <a:p>
            <a:r>
              <a:rPr lang="en-GB" dirty="0"/>
              <a:t>“... the Capitol, now all gold, but in those distant days bristling with rough scrub. Even then a powerful sense of a divine presence in the place caused great fear among the country people” (</a:t>
            </a:r>
            <a:r>
              <a:rPr lang="en-GB" dirty="0" err="1"/>
              <a:t>Aen</a:t>
            </a:r>
            <a:r>
              <a:rPr lang="en-GB" dirty="0"/>
              <a:t>. </a:t>
            </a:r>
            <a:r>
              <a:rPr lang="en-GB" dirty="0" smtClean="0"/>
              <a:t>8.347-507) </a:t>
            </a:r>
          </a:p>
          <a:p>
            <a:r>
              <a:rPr lang="en-GB" dirty="0" smtClean="0"/>
              <a:t>What impact does this have on the characterisation of this space?</a:t>
            </a:r>
          </a:p>
          <a:p>
            <a:pPr marL="0" indent="0">
              <a:buNone/>
            </a:pPr>
            <a:r>
              <a:rPr lang="en-GB" sz="2000" dirty="0"/>
              <a:t>Boyle, A. J., 'Reading Vergil's Rome' in </a:t>
            </a:r>
            <a:r>
              <a:rPr lang="en-GB" sz="2000" dirty="0" err="1"/>
              <a:t>Perkell</a:t>
            </a:r>
            <a:r>
              <a:rPr lang="en-GB" sz="2000" dirty="0"/>
              <a:t>, C. An Interpretative guide</a:t>
            </a:r>
          </a:p>
        </p:txBody>
      </p:sp>
    </p:spTree>
    <p:extLst>
      <p:ext uri="{BB962C8B-B14F-4D97-AF65-F5344CB8AC3E}">
        <p14:creationId xmlns:p14="http://schemas.microsoft.com/office/powerpoint/2010/main" val="1621438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Evander as Founder</a:t>
            </a:r>
            <a:endParaRPr lang="en-GB" dirty="0"/>
          </a:p>
        </p:txBody>
      </p:sp>
      <p:sp>
        <p:nvSpPr>
          <p:cNvPr id="3" name="Content Placeholder 2"/>
          <p:cNvSpPr>
            <a:spLocks noGrp="1"/>
          </p:cNvSpPr>
          <p:nvPr>
            <p:ph idx="1"/>
          </p:nvPr>
        </p:nvSpPr>
        <p:spPr/>
        <p:txBody>
          <a:bodyPr>
            <a:normAutofit/>
          </a:bodyPr>
          <a:lstStyle/>
          <a:p>
            <a:r>
              <a:rPr lang="en-GB" sz="2800" dirty="0" smtClean="0"/>
              <a:t>Series of ‘founders’ of Rome</a:t>
            </a:r>
          </a:p>
          <a:p>
            <a:pPr lvl="1"/>
            <a:r>
              <a:rPr lang="en-GB" sz="2400" dirty="0" smtClean="0"/>
              <a:t>Evander, Aeneas, Romulus, Augustus?</a:t>
            </a:r>
          </a:p>
          <a:p>
            <a:r>
              <a:rPr lang="en-GB" sz="2800" dirty="0" smtClean="0"/>
              <a:t>Evander as precursor founder</a:t>
            </a:r>
          </a:p>
          <a:p>
            <a:pPr lvl="1"/>
            <a:r>
              <a:rPr lang="en-GB" sz="2400" dirty="0" smtClean="0"/>
              <a:t>Areas of building works</a:t>
            </a:r>
          </a:p>
          <a:p>
            <a:pPr lvl="1"/>
            <a:r>
              <a:rPr lang="en-GB" sz="2400" dirty="0" smtClean="0"/>
              <a:t>Role as priest</a:t>
            </a:r>
          </a:p>
          <a:p>
            <a:r>
              <a:rPr lang="en-GB" sz="2800" dirty="0" smtClean="0"/>
              <a:t>Look forward to Augustus?</a:t>
            </a:r>
            <a:endParaRPr lang="en-GB" sz="2800" dirty="0"/>
          </a:p>
        </p:txBody>
      </p:sp>
    </p:spTree>
    <p:extLst>
      <p:ext uri="{BB962C8B-B14F-4D97-AF65-F5344CB8AC3E}">
        <p14:creationId xmlns:p14="http://schemas.microsoft.com/office/powerpoint/2010/main" val="2011582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lstStyle/>
          <a:p>
            <a:r>
              <a:rPr lang="en-GB" dirty="0" smtClean="0"/>
              <a:t>Historical and political context of the </a:t>
            </a:r>
            <a:r>
              <a:rPr lang="en-GB" i="1" dirty="0" smtClean="0"/>
              <a:t>Eclogues</a:t>
            </a:r>
            <a:r>
              <a:rPr lang="en-GB" dirty="0" smtClean="0"/>
              <a:t> and the </a:t>
            </a:r>
            <a:r>
              <a:rPr lang="en-GB" i="1" dirty="0" smtClean="0"/>
              <a:t>Aeneid</a:t>
            </a:r>
          </a:p>
          <a:p>
            <a:pPr lvl="1"/>
            <a:r>
              <a:rPr lang="en-GB" dirty="0" smtClean="0"/>
              <a:t>Subtle critique of events?</a:t>
            </a:r>
          </a:p>
          <a:p>
            <a:pPr lvl="1"/>
            <a:r>
              <a:rPr lang="en-GB" dirty="0" smtClean="0"/>
              <a:t>Indirect praise </a:t>
            </a:r>
            <a:r>
              <a:rPr lang="en-GB" smtClean="0"/>
              <a:t>of Augustus?</a:t>
            </a:r>
            <a:endParaRPr lang="en-GB" dirty="0" smtClean="0"/>
          </a:p>
          <a:p>
            <a:r>
              <a:rPr lang="en-GB" dirty="0" smtClean="0"/>
              <a:t>Literary </a:t>
            </a:r>
            <a:r>
              <a:rPr lang="en-GB" dirty="0" err="1" smtClean="0"/>
              <a:t>intertexts</a:t>
            </a:r>
            <a:endParaRPr lang="en-GB" dirty="0" smtClean="0"/>
          </a:p>
          <a:p>
            <a:pPr lvl="1"/>
            <a:r>
              <a:rPr lang="en-GB" i="1" dirty="0" smtClean="0"/>
              <a:t>Idylls</a:t>
            </a:r>
            <a:endParaRPr lang="en-GB" dirty="0" smtClean="0"/>
          </a:p>
          <a:p>
            <a:pPr lvl="1"/>
            <a:r>
              <a:rPr lang="en-GB" dirty="0" smtClean="0"/>
              <a:t>Greek and Roman epics</a:t>
            </a:r>
            <a:endParaRPr lang="en-GB" dirty="0"/>
          </a:p>
        </p:txBody>
      </p:sp>
    </p:spTree>
    <p:extLst>
      <p:ext uri="{BB962C8B-B14F-4D97-AF65-F5344CB8AC3E}">
        <p14:creationId xmlns:p14="http://schemas.microsoft.com/office/powerpoint/2010/main" val="1273520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E1B558C7-619B-49BE-9097-7FCBDADD4EC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2639</Words>
  <Application>Microsoft Office PowerPoint</Application>
  <PresentationFormat>Custom</PresentationFormat>
  <Paragraphs>242</Paragraphs>
  <Slides>38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Century Gothic</vt:lpstr>
      <vt:lpstr>Times New Roman</vt:lpstr>
      <vt:lpstr>Wingdings</vt:lpstr>
      <vt:lpstr>Books 16x9</vt:lpstr>
      <vt:lpstr>Reading Antiquity</vt:lpstr>
      <vt:lpstr>This week</vt:lpstr>
      <vt:lpstr>Publius Vergilius Maro</vt:lpstr>
      <vt:lpstr>Epicureanism</vt:lpstr>
      <vt:lpstr>Pastoral</vt:lpstr>
      <vt:lpstr>After Theocritus: Evolution of Genre</vt:lpstr>
      <vt:lpstr>Working in a Genre</vt:lpstr>
      <vt:lpstr>Eclogues and Epicureanism</vt:lpstr>
      <vt:lpstr>PowerPoint Presentation</vt:lpstr>
      <vt:lpstr>Eclogues and Epicureanism</vt:lpstr>
      <vt:lpstr>PowerPoint Presentation</vt:lpstr>
      <vt:lpstr>Eclogue 2 and Idyll 11</vt:lpstr>
      <vt:lpstr>Singing and Love</vt:lpstr>
      <vt:lpstr>Politics</vt:lpstr>
      <vt:lpstr>PowerPoint Presentation</vt:lpstr>
      <vt:lpstr>Eclogue 1</vt:lpstr>
      <vt:lpstr>Eclogue 1</vt:lpstr>
      <vt:lpstr>The Aeneid</vt:lpstr>
      <vt:lpstr>Type of Poem</vt:lpstr>
      <vt:lpstr>Prophecy, Book 1</vt:lpstr>
      <vt:lpstr>PowerPoint Presentation</vt:lpstr>
      <vt:lpstr>PowerPoint Presentation</vt:lpstr>
      <vt:lpstr>Difficulties Representing the Emperor?</vt:lpstr>
      <vt:lpstr>Augustus and His Gods: Apollo</vt:lpstr>
      <vt:lpstr>Shield of Aeneas</vt:lpstr>
      <vt:lpstr>Shield of Aeneas</vt:lpstr>
      <vt:lpstr>Aeneid 6</vt:lpstr>
      <vt:lpstr>Augustus and His Gods: Cybele</vt:lpstr>
      <vt:lpstr>Augusts and His Gods: Cybele</vt:lpstr>
      <vt:lpstr>Augustus and His Gods: Cybele</vt:lpstr>
      <vt:lpstr>Roman Topography</vt:lpstr>
      <vt:lpstr>Aeneid 8.95-369: Site of Future Rome </vt:lpstr>
      <vt:lpstr>PowerPoint Presentation</vt:lpstr>
      <vt:lpstr>Hercules and Cacus</vt:lpstr>
      <vt:lpstr>The Aventine</vt:lpstr>
      <vt:lpstr>Evander’s Tour</vt:lpstr>
      <vt:lpstr>Evander as Founder</vt:lpstr>
      <vt:lpstr>Conclusions</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2017-02-17T15:46:15Z</dcterms:created>
  <dcterms:modified xsi:type="dcterms:W3CDTF">2017-02-20T10:47:35Z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TC027879409991</vt:lpwstr>
  </property>
</Properties>
</file>