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10"/>
  </p:normalViewPr>
  <p:slideViewPr>
    <p:cSldViewPr snapToGrid="0" snapToObjects="1">
      <p:cViewPr varScale="1">
        <p:scale>
          <a:sx n="127" d="100"/>
          <a:sy n="127" d="100"/>
        </p:scale>
        <p:origin x="5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5301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ts-uk.com/environmental-social-governance/what-we-do/progressing-our-sustainable-bootprint/" TargetMode="External"/><Relationship Id="rId2" Type="http://schemas.openxmlformats.org/officeDocument/2006/relationships/hyperlink" Target="https://www.thebootsgroup.co.uk/news/the-boots-group-publishes-2025-esg-report-demonstrating-measurable-progress-in-improving-access-to-healthcare-transforming-hard-to-recycle-products-and-reducing-emissions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ov.uk/government/publications/green-claims-code-making-environmental-clai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FACA3-3046-D272-6426-18277E3BF097}"/>
              </a:ext>
            </a:extLst>
          </p:cNvPr>
          <p:cNvSpPr txBox="1"/>
          <p:nvPr/>
        </p:nvSpPr>
        <p:spPr>
          <a:xfrm>
            <a:off x="2977660" y="1823945"/>
            <a:ext cx="6096000" cy="3203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30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</a:t>
            </a:r>
            <a:r>
              <a:rPr lang="en-US" sz="1400" b="1" dirty="0">
                <a:latin typeface="Arial" panose="020B0604020202020204" pitchFamily="34" charset="0"/>
                <a:ea typeface="Arial" panose="020B0604020202020204" pitchFamily="34" charset="0"/>
              </a:rPr>
              <a:t>Muhammed Zaid</a:t>
            </a:r>
            <a:endParaRPr lang="en-GB" sz="12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30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ID:2535787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30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Name: Marketing Management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30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LCMB7024</a:t>
            </a:r>
            <a:endParaRPr lang="en-GB" sz="12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30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Lecturer’s Name: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Haoran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Liu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Laila </a:t>
            </a:r>
            <a:r>
              <a:rPr lang="en-US" sz="14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Maazouz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594C3D-866B-8DF1-ECB8-01D9CC539C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973" y="367917"/>
            <a:ext cx="3381375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832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ppt_extract/ppt/media/image-1-1.png"/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292608" y="274320"/>
            <a:ext cx="5623560" cy="5980176"/>
          </a:xfrm>
          <a:prstGeom prst="roundRect">
            <a:avLst>
              <a:gd name="adj" fmla="val 2114"/>
            </a:avLst>
          </a:prstGeom>
          <a:solidFill>
            <a:srgbClr val="FBF6ED">
              <a:alpha val="97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1"/>
          <p:cNvSpPr/>
          <p:nvPr/>
        </p:nvSpPr>
        <p:spPr>
          <a:xfrm>
            <a:off x="566928" y="1627632"/>
            <a:ext cx="4956048" cy="0"/>
          </a:xfrm>
          <a:prstGeom prst="line">
            <a:avLst/>
          </a:prstGeom>
          <a:noFill/>
          <a:ln w="20320">
            <a:solidFill>
              <a:srgbClr val="8FB4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566928" y="512064"/>
            <a:ext cx="4983480" cy="7132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124B6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Boots Refill &amp; Return</a:t>
            </a:r>
            <a:endParaRPr lang="en-US" sz="2900" dirty="0"/>
          </a:p>
          <a:p>
            <a:pPr marL="0" indent="0" algn="l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124B6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Beauty Bar</a:t>
            </a:r>
            <a:endParaRPr lang="en-US" sz="2900" dirty="0"/>
          </a:p>
        </p:txBody>
      </p:sp>
      <p:sp>
        <p:nvSpPr>
          <p:cNvPr id="6" name="Text 3"/>
          <p:cNvSpPr/>
          <p:nvPr/>
        </p:nvSpPr>
        <p:spPr>
          <a:xfrm>
            <a:off x="585216" y="1243584"/>
            <a:ext cx="489204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350" dirty="0">
                <a:solidFill>
                  <a:srgbClr val="4B59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sustainable brand extension analysis</a:t>
            </a:r>
            <a:endParaRPr lang="en-US" sz="1350" dirty="0"/>
          </a:p>
        </p:txBody>
      </p:sp>
      <p:sp>
        <p:nvSpPr>
          <p:cNvPr id="7" name="Text 4"/>
          <p:cNvSpPr/>
          <p:nvPr/>
        </p:nvSpPr>
        <p:spPr>
          <a:xfrm>
            <a:off x="585216" y="1847088"/>
            <a:ext cx="2194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62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question</a:t>
            </a:r>
            <a:endParaRPr lang="en-US" sz="1620" dirty="0"/>
          </a:p>
        </p:txBody>
      </p:sp>
      <p:sp>
        <p:nvSpPr>
          <p:cNvPr id="8" name="Text 5"/>
          <p:cNvSpPr/>
          <p:nvPr/>
        </p:nvSpPr>
        <p:spPr>
          <a:xfrm>
            <a:off x="585216" y="2139696"/>
            <a:ext cx="489204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5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Boots convert refill intention into repeated low-waste behaviour without adding cost, complexity or unverified green claims?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585216" y="2971800"/>
            <a:ext cx="1417320" cy="713232"/>
          </a:xfrm>
          <a:prstGeom prst="roundRect">
            <a:avLst>
              <a:gd name="adj" fmla="val 16667"/>
            </a:avLst>
          </a:prstGeom>
          <a:solidFill>
            <a:srgbClr val="E7F2EE">
              <a:alpha val="96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649224" y="3044952"/>
            <a:ext cx="1289304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17m+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649224" y="3300984"/>
            <a:ext cx="1289304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Advantage Card</a:t>
            </a:r>
            <a:endParaRPr lang="en-US" sz="95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members</a:t>
            </a:r>
            <a:endParaRPr lang="en-US" sz="950" dirty="0"/>
          </a:p>
        </p:txBody>
      </p:sp>
      <p:sp>
        <p:nvSpPr>
          <p:cNvPr id="12" name="Shape 9"/>
          <p:cNvSpPr/>
          <p:nvPr/>
        </p:nvSpPr>
        <p:spPr>
          <a:xfrm>
            <a:off x="2148840" y="2971800"/>
            <a:ext cx="1417320" cy="713232"/>
          </a:xfrm>
          <a:prstGeom prst="roundRect">
            <a:avLst>
              <a:gd name="adj" fmla="val 16667"/>
            </a:avLst>
          </a:prstGeom>
          <a:solidFill>
            <a:srgbClr val="E8F3F8">
              <a:alpha val="96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0"/>
          <p:cNvSpPr/>
          <p:nvPr/>
        </p:nvSpPr>
        <p:spPr>
          <a:xfrm>
            <a:off x="2212848" y="3044952"/>
            <a:ext cx="1289304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800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2212848" y="3300984"/>
            <a:ext cx="1289304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Recycle-at-Boots</a:t>
            </a:r>
            <a:endParaRPr lang="en-US" sz="95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stores</a:t>
            </a:r>
            <a:endParaRPr lang="en-US" sz="950" dirty="0"/>
          </a:p>
        </p:txBody>
      </p:sp>
      <p:sp>
        <p:nvSpPr>
          <p:cNvPr id="15" name="Shape 12"/>
          <p:cNvSpPr/>
          <p:nvPr/>
        </p:nvSpPr>
        <p:spPr>
          <a:xfrm>
            <a:off x="3712464" y="2971800"/>
            <a:ext cx="1417320" cy="713232"/>
          </a:xfrm>
          <a:prstGeom prst="roundRect">
            <a:avLst>
              <a:gd name="adj" fmla="val 16667"/>
            </a:avLst>
          </a:prstGeom>
          <a:solidFill>
            <a:srgbClr val="F7E8E6">
              <a:alpha val="96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3776472" y="3044952"/>
            <a:ext cx="1289304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11m+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3776472" y="3300984"/>
            <a:ext cx="1289304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items diverted</a:t>
            </a:r>
            <a:endParaRPr lang="en-US" sz="95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US" sz="95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landfill</a:t>
            </a:r>
            <a:endParaRPr lang="en-US" sz="950" dirty="0"/>
          </a:p>
        </p:txBody>
      </p:sp>
      <p:sp>
        <p:nvSpPr>
          <p:cNvPr id="18" name="Text 15"/>
          <p:cNvSpPr/>
          <p:nvPr/>
        </p:nvSpPr>
        <p:spPr>
          <a:xfrm>
            <a:off x="585216" y="4005072"/>
            <a:ext cx="507492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58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Strategic fit — but not automatically sustainable</a:t>
            </a:r>
            <a:endParaRPr lang="en-US" sz="1580" dirty="0"/>
          </a:p>
        </p:txBody>
      </p:sp>
      <p:sp>
        <p:nvSpPr>
          <p:cNvPr id="19" name="Text 16"/>
          <p:cNvSpPr/>
          <p:nvPr/>
        </p:nvSpPr>
        <p:spPr>
          <a:xfrm>
            <a:off x="585216" y="4334256"/>
            <a:ext cx="498348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9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High fit with Boots’ beauty range, store reach, pharmacy trust and loyalty data.</a:t>
            </a:r>
            <a:endParaRPr lang="en-US" sz="1190" dirty="0"/>
          </a:p>
        </p:txBody>
      </p:sp>
      <p:sp>
        <p:nvSpPr>
          <p:cNvPr id="20" name="Text 17"/>
          <p:cNvSpPr/>
          <p:nvPr/>
        </p:nvSpPr>
        <p:spPr>
          <a:xfrm>
            <a:off x="585216" y="4617720"/>
            <a:ext cx="4983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9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Risk: rewards can encourage extra buying unless refills replace single-use packs.</a:t>
            </a:r>
            <a:endParaRPr lang="en-US" sz="1190" dirty="0"/>
          </a:p>
        </p:txBody>
      </p:sp>
      <p:sp>
        <p:nvSpPr>
          <p:cNvPr id="21" name="Text 18"/>
          <p:cNvSpPr/>
          <p:nvPr/>
        </p:nvSpPr>
        <p:spPr>
          <a:xfrm>
            <a:off x="585216" y="4901184"/>
            <a:ext cx="4983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9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Adoption needs proof, price saving, hygiene confidence and a fast store process.</a:t>
            </a:r>
            <a:endParaRPr lang="en-US" sz="1190" dirty="0"/>
          </a:p>
        </p:txBody>
      </p:sp>
      <p:sp>
        <p:nvSpPr>
          <p:cNvPr id="22" name="Shape 19"/>
          <p:cNvSpPr/>
          <p:nvPr/>
        </p:nvSpPr>
        <p:spPr>
          <a:xfrm>
            <a:off x="585216" y="5577840"/>
            <a:ext cx="4892040" cy="530352"/>
          </a:xfrm>
          <a:prstGeom prst="roundRect">
            <a:avLst>
              <a:gd name="adj" fmla="val 22414"/>
            </a:avLst>
          </a:prstGeom>
          <a:solidFill>
            <a:srgbClr val="EAF1E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0"/>
          <p:cNvSpPr/>
          <p:nvPr/>
        </p:nvSpPr>
        <p:spPr>
          <a:xfrm>
            <a:off x="713232" y="5687568"/>
            <a:ext cx="105156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5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verdict</a:t>
            </a:r>
            <a:endParaRPr lang="en-US" sz="1150" dirty="0"/>
          </a:p>
        </p:txBody>
      </p:sp>
      <p:sp>
        <p:nvSpPr>
          <p:cNvPr id="24" name="Text 21"/>
          <p:cNvSpPr/>
          <p:nvPr/>
        </p:nvSpPr>
        <p:spPr>
          <a:xfrm>
            <a:off x="1938528" y="5605272"/>
            <a:ext cx="338328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08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strong brand fit, but credible only if Boots measures net packaging reduction, verified recycling destinations and repeat refill behaviour.</a:t>
            </a:r>
            <a:endParaRPr lang="en-US" sz="1080" dirty="0"/>
          </a:p>
        </p:txBody>
      </p:sp>
      <p:sp>
        <p:nvSpPr>
          <p:cNvPr id="25" name="Shape 22"/>
          <p:cNvSpPr/>
          <p:nvPr/>
        </p:nvSpPr>
        <p:spPr>
          <a:xfrm>
            <a:off x="6272784" y="438912"/>
            <a:ext cx="5513832" cy="5468112"/>
          </a:xfrm>
          <a:prstGeom prst="roundRect">
            <a:avLst>
              <a:gd name="adj" fmla="val 2174"/>
            </a:avLst>
          </a:prstGeom>
          <a:solidFill>
            <a:srgbClr val="FFFFFF">
              <a:alpha val="88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6510528" y="713232"/>
            <a:ext cx="4983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85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issues to test before scaling</a:t>
            </a:r>
            <a:endParaRPr lang="en-US" sz="1850" dirty="0"/>
          </a:p>
        </p:txBody>
      </p:sp>
      <p:sp>
        <p:nvSpPr>
          <p:cNvPr id="27" name="Text 24"/>
          <p:cNvSpPr/>
          <p:nvPr/>
        </p:nvSpPr>
        <p:spPr>
          <a:xfrm>
            <a:off x="6547104" y="1170432"/>
            <a:ext cx="100584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</a:t>
            </a:r>
            <a:endParaRPr lang="en-US" sz="1050" dirty="0"/>
          </a:p>
        </p:txBody>
      </p:sp>
      <p:sp>
        <p:nvSpPr>
          <p:cNvPr id="28" name="Text 25"/>
          <p:cNvSpPr/>
          <p:nvPr/>
        </p:nvSpPr>
        <p:spPr>
          <a:xfrm>
            <a:off x="7882128" y="1170432"/>
            <a:ext cx="157276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it matters</a:t>
            </a:r>
            <a:endParaRPr lang="en-US" sz="1050" dirty="0"/>
          </a:p>
        </p:txBody>
      </p:sp>
      <p:sp>
        <p:nvSpPr>
          <p:cNvPr id="29" name="Text 26"/>
          <p:cNvSpPr/>
          <p:nvPr/>
        </p:nvSpPr>
        <p:spPr>
          <a:xfrm>
            <a:off x="9893808" y="1170432"/>
            <a:ext cx="150876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Safeguard</a:t>
            </a:r>
            <a:endParaRPr lang="en-US" sz="1050" dirty="0"/>
          </a:p>
        </p:txBody>
      </p:sp>
      <p:sp>
        <p:nvSpPr>
          <p:cNvPr id="30" name="Shape 27"/>
          <p:cNvSpPr/>
          <p:nvPr/>
        </p:nvSpPr>
        <p:spPr>
          <a:xfrm>
            <a:off x="6510528" y="1435608"/>
            <a:ext cx="4983480" cy="0"/>
          </a:xfrm>
          <a:prstGeom prst="line">
            <a:avLst/>
          </a:prstGeom>
          <a:noFill/>
          <a:ln w="15240">
            <a:solidFill>
              <a:srgbClr val="8FB4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6547104" y="1627632"/>
            <a:ext cx="1170432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Adoption gap</a:t>
            </a:r>
            <a:endParaRPr lang="en-US" sz="1120" dirty="0"/>
          </a:p>
        </p:txBody>
      </p:sp>
      <p:sp>
        <p:nvSpPr>
          <p:cNvPr id="32" name="Text 29"/>
          <p:cNvSpPr/>
          <p:nvPr/>
        </p:nvSpPr>
        <p:spPr>
          <a:xfrm>
            <a:off x="7772400" y="1627632"/>
            <a:ext cx="182880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Customers support sustainability, but routines change only when refill is easy, cheaper and trusted.</a:t>
            </a:r>
            <a:endParaRPr lang="en-US" sz="960" dirty="0"/>
          </a:p>
        </p:txBody>
      </p:sp>
      <p:sp>
        <p:nvSpPr>
          <p:cNvPr id="33" name="Text 30"/>
          <p:cNvSpPr/>
          <p:nvPr/>
        </p:nvSpPr>
        <p:spPr>
          <a:xfrm>
            <a:off x="9893808" y="1627632"/>
            <a:ext cx="1481328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5–15% refill saving; app prompts; staff help.</a:t>
            </a:r>
            <a:endParaRPr lang="en-US" sz="960" dirty="0"/>
          </a:p>
        </p:txBody>
      </p:sp>
      <p:sp>
        <p:nvSpPr>
          <p:cNvPr id="34" name="Shape 31"/>
          <p:cNvSpPr/>
          <p:nvPr/>
        </p:nvSpPr>
        <p:spPr>
          <a:xfrm>
            <a:off x="6510528" y="2249424"/>
            <a:ext cx="4983480" cy="0"/>
          </a:xfrm>
          <a:prstGeom prst="line">
            <a:avLst/>
          </a:prstGeom>
          <a:noFill/>
          <a:ln w="762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2"/>
          <p:cNvSpPr/>
          <p:nvPr/>
        </p:nvSpPr>
        <p:spPr>
          <a:xfrm>
            <a:off x="6547104" y="2377440"/>
            <a:ext cx="1170432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Operational risk</a:t>
            </a:r>
            <a:endParaRPr lang="en-US" sz="1120" dirty="0"/>
          </a:p>
        </p:txBody>
      </p:sp>
      <p:sp>
        <p:nvSpPr>
          <p:cNvPr id="36" name="Text 33"/>
          <p:cNvSpPr/>
          <p:nvPr/>
        </p:nvSpPr>
        <p:spPr>
          <a:xfrm>
            <a:off x="7772400" y="2377440"/>
            <a:ext cx="182880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Refill adds hygiene, contamination, stock-control and staff-time pressure inside busy stores.</a:t>
            </a:r>
            <a:endParaRPr lang="en-US" sz="960" dirty="0"/>
          </a:p>
        </p:txBody>
      </p:sp>
      <p:sp>
        <p:nvSpPr>
          <p:cNvPr id="37" name="Text 34"/>
          <p:cNvSpPr/>
          <p:nvPr/>
        </p:nvSpPr>
        <p:spPr>
          <a:xfrm>
            <a:off x="9893808" y="2377440"/>
            <a:ext cx="1481328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Start with own-brand pilot and audited SOPs.</a:t>
            </a:r>
            <a:endParaRPr lang="en-US" sz="960" dirty="0"/>
          </a:p>
        </p:txBody>
      </p:sp>
      <p:sp>
        <p:nvSpPr>
          <p:cNvPr id="38" name="Shape 35"/>
          <p:cNvSpPr/>
          <p:nvPr/>
        </p:nvSpPr>
        <p:spPr>
          <a:xfrm>
            <a:off x="6510528" y="2999232"/>
            <a:ext cx="4983480" cy="0"/>
          </a:xfrm>
          <a:prstGeom prst="line">
            <a:avLst/>
          </a:prstGeom>
          <a:noFill/>
          <a:ln w="762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6"/>
          <p:cNvSpPr/>
          <p:nvPr/>
        </p:nvSpPr>
        <p:spPr>
          <a:xfrm>
            <a:off x="6547104" y="3127248"/>
            <a:ext cx="1170432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Greenwashing risk</a:t>
            </a:r>
            <a:endParaRPr lang="en-US" sz="1120" dirty="0"/>
          </a:p>
        </p:txBody>
      </p:sp>
      <p:sp>
        <p:nvSpPr>
          <p:cNvPr id="40" name="Text 37"/>
          <p:cNvSpPr/>
          <p:nvPr/>
        </p:nvSpPr>
        <p:spPr>
          <a:xfrm>
            <a:off x="7772400" y="3127248"/>
            <a:ext cx="182880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Claims such as “eco” or “recycled” require clear evidence and material tracking.</a:t>
            </a:r>
            <a:endParaRPr lang="en-US" sz="960" dirty="0"/>
          </a:p>
        </p:txBody>
      </p:sp>
      <p:sp>
        <p:nvSpPr>
          <p:cNvPr id="41" name="Text 38"/>
          <p:cNvSpPr/>
          <p:nvPr/>
        </p:nvSpPr>
        <p:spPr>
          <a:xfrm>
            <a:off x="9893808" y="3127248"/>
            <a:ext cx="1481328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Publish verified destinations and net waste data.</a:t>
            </a:r>
            <a:endParaRPr lang="en-US" sz="960" dirty="0"/>
          </a:p>
        </p:txBody>
      </p:sp>
      <p:sp>
        <p:nvSpPr>
          <p:cNvPr id="42" name="Shape 39"/>
          <p:cNvSpPr/>
          <p:nvPr/>
        </p:nvSpPr>
        <p:spPr>
          <a:xfrm>
            <a:off x="6510528" y="3749040"/>
            <a:ext cx="4983480" cy="0"/>
          </a:xfrm>
          <a:prstGeom prst="line">
            <a:avLst/>
          </a:prstGeom>
          <a:noFill/>
          <a:ln w="762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0"/>
          <p:cNvSpPr/>
          <p:nvPr/>
        </p:nvSpPr>
        <p:spPr>
          <a:xfrm>
            <a:off x="6547104" y="3877056"/>
            <a:ext cx="1170432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Commercial risk</a:t>
            </a:r>
            <a:endParaRPr lang="en-US" sz="1120" dirty="0"/>
          </a:p>
        </p:txBody>
      </p:sp>
      <p:sp>
        <p:nvSpPr>
          <p:cNvPr id="44" name="Text 41"/>
          <p:cNvSpPr/>
          <p:nvPr/>
        </p:nvSpPr>
        <p:spPr>
          <a:xfrm>
            <a:off x="7772400" y="3877056"/>
            <a:ext cx="182880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Refills may reduce packaged-product sales or become a points game rather than reduction.</a:t>
            </a:r>
            <a:endParaRPr lang="en-US" sz="960" dirty="0"/>
          </a:p>
        </p:txBody>
      </p:sp>
      <p:sp>
        <p:nvSpPr>
          <p:cNvPr id="45" name="Text 42"/>
          <p:cNvSpPr/>
          <p:nvPr/>
        </p:nvSpPr>
        <p:spPr>
          <a:xfrm>
            <a:off x="9893808" y="3877056"/>
            <a:ext cx="1481328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9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Track margin, replacement rate and repeat refill behaviour.</a:t>
            </a:r>
            <a:endParaRPr lang="en-US" sz="960" dirty="0"/>
          </a:p>
        </p:txBody>
      </p:sp>
      <p:sp>
        <p:nvSpPr>
          <p:cNvPr id="46" name="Shape 43"/>
          <p:cNvSpPr/>
          <p:nvPr/>
        </p:nvSpPr>
        <p:spPr>
          <a:xfrm>
            <a:off x="6510528" y="4498848"/>
            <a:ext cx="4983480" cy="0"/>
          </a:xfrm>
          <a:prstGeom prst="line">
            <a:avLst/>
          </a:prstGeom>
          <a:noFill/>
          <a:ln w="762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4"/>
          <p:cNvSpPr/>
          <p:nvPr/>
        </p:nvSpPr>
        <p:spPr>
          <a:xfrm>
            <a:off x="6510528" y="4736592"/>
            <a:ext cx="224028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124B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Must-report KPIs</a:t>
            </a:r>
            <a:endParaRPr lang="en-US" sz="1300" dirty="0"/>
          </a:p>
        </p:txBody>
      </p:sp>
      <p:sp>
        <p:nvSpPr>
          <p:cNvPr id="48" name="Text 45"/>
          <p:cNvSpPr/>
          <p:nvPr/>
        </p:nvSpPr>
        <p:spPr>
          <a:xfrm>
            <a:off x="6510528" y="5029200"/>
            <a:ext cx="4956048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1060" dirty="0">
                <a:solidFill>
                  <a:srgbClr val="2633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 refill rate  •  net packaging avoided  •  verified recycling rate  •  refill margin  •  hygiene incidents  •  customer satisfaction</a:t>
            </a:r>
            <a:endParaRPr lang="en-US" sz="1060" dirty="0"/>
          </a:p>
        </p:txBody>
      </p:sp>
      <p:sp>
        <p:nvSpPr>
          <p:cNvPr id="49" name="Shape 46"/>
          <p:cNvSpPr/>
          <p:nvPr/>
        </p:nvSpPr>
        <p:spPr>
          <a:xfrm>
            <a:off x="6437376" y="6071616"/>
            <a:ext cx="3794760" cy="438912"/>
          </a:xfrm>
          <a:prstGeom prst="roundRect">
            <a:avLst>
              <a:gd name="adj" fmla="val 27083"/>
            </a:avLst>
          </a:prstGeom>
          <a:solidFill>
            <a:srgbClr val="124B67">
              <a:alpha val="93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0" name="Text 47"/>
          <p:cNvSpPr/>
          <p:nvPr/>
        </p:nvSpPr>
        <p:spPr>
          <a:xfrm>
            <a:off x="6601968" y="6153912"/>
            <a:ext cx="3456432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Refill • Return • Prove</a:t>
            </a:r>
            <a:endParaRPr lang="en-US" sz="1750" dirty="0"/>
          </a:p>
        </p:txBody>
      </p:sp>
      <p:sp>
        <p:nvSpPr>
          <p:cNvPr id="51" name="Text 48"/>
          <p:cNvSpPr/>
          <p:nvPr/>
        </p:nvSpPr>
        <p:spPr>
          <a:xfrm>
            <a:off x="566928" y="6318504"/>
            <a:ext cx="5376672" cy="12801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0000"/>
              </a:lnSpc>
              <a:buNone/>
            </a:pPr>
            <a:endParaRPr lang="en-US" sz="59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BE3DA53-894E-4A99-AA8F-95AC6136A468}"/>
              </a:ext>
            </a:extLst>
          </p:cNvPr>
          <p:cNvSpPr/>
          <p:nvPr/>
        </p:nvSpPr>
        <p:spPr>
          <a:xfrm>
            <a:off x="495300" y="825407"/>
            <a:ext cx="11201400" cy="579196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15240" cap="flat" cmpd="sng" algn="ctr">
            <a:solidFill>
              <a:srgbClr val="DCD8CC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Boots Group (2025): The Boots Group publishes the 2025 ESG Report demonstrating measurable progress. Available at: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https://www.thebootsgroup.co.uk/news/the-boots-group-publishes-2025-esg-report-demonstrating-measurable-progress-in-improving-access-to-healthcare-transforming-hard-to-recycle-products-and-reducing-emissions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(Accessed: 9 July 2026).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Boots UK (2025b) Progressing our sustainable </a:t>
            </a:r>
            <a:r>
              <a:rPr kumimoji="0" lang="en-US" sz="1600" b="0" i="0" u="none" strike="noStrike" kern="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Bootprint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 Available at: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3"/>
              </a:rPr>
              <a:t>https://www.boots-uk.com/environmental-social-governance/what-we-do/progressing-our-sustainable-bootprint/</a:t>
            </a:r>
            <a:r>
              <a:rPr lang="en-US" sz="16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(Accessed: 9 July 2026).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Competition and Markets Authority [CMA] (2024) Green Claims Code: making environmental claims. Available at: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https://www.gov.uk/government/publications/green-claims-code-making-environmental-claims</a:t>
            </a:r>
            <a:r>
              <a:rPr lang="en-US" sz="16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</a:rPr>
              <a:t> 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(Accessed: 9 July 2026).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DBAD51-5648-90D7-9E78-9BDFB43692DD}"/>
              </a:ext>
            </a:extLst>
          </p:cNvPr>
          <p:cNvSpPr txBox="1"/>
          <p:nvPr/>
        </p:nvSpPr>
        <p:spPr>
          <a:xfrm>
            <a:off x="1026695" y="240632"/>
            <a:ext cx="10379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200" b="1" dirty="0">
                <a:solidFill>
                  <a:schemeClr val="tx2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948912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414</Words>
  <Application>Microsoft Macintosh PowerPoint</Application>
  <PresentationFormat>Widescreen</PresentationFormat>
  <Paragraphs>49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Boots Refill &amp; Return Beauty Bar - Critical Poster</dc:title>
  <dc:subject>Critical poster revision</dc:subject>
  <dc:creator>OpenAI</dc:creator>
  <cp:lastModifiedBy>001 Woolwich</cp:lastModifiedBy>
  <cp:revision>4</cp:revision>
  <dcterms:created xsi:type="dcterms:W3CDTF">2026-07-09T09:40:44Z</dcterms:created>
  <dcterms:modified xsi:type="dcterms:W3CDTF">2026-07-31T13:41:27Z</dcterms:modified>
</cp:coreProperties>
</file>