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4"/>
  </p:sldMasterIdLst>
  <p:notesMasterIdLst>
    <p:notesMasterId r:id="rId24"/>
  </p:notesMasterIdLst>
  <p:sldIdLst>
    <p:sldId id="261" r:id="rId5"/>
    <p:sldId id="262" r:id="rId6"/>
    <p:sldId id="263" r:id="rId7"/>
    <p:sldId id="264" r:id="rId8"/>
    <p:sldId id="265" r:id="rId9"/>
    <p:sldId id="303" r:id="rId10"/>
    <p:sldId id="306" r:id="rId11"/>
    <p:sldId id="304" r:id="rId12"/>
    <p:sldId id="305" r:id="rId13"/>
    <p:sldId id="267" r:id="rId14"/>
    <p:sldId id="309" r:id="rId15"/>
    <p:sldId id="286" r:id="rId16"/>
    <p:sldId id="287" r:id="rId17"/>
    <p:sldId id="310" r:id="rId18"/>
    <p:sldId id="293" r:id="rId19"/>
    <p:sldId id="289" r:id="rId20"/>
    <p:sldId id="271" r:id="rId21"/>
    <p:sldId id="268" r:id="rId22"/>
    <p:sldId id="30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DB0FFD-4E57-EB36-7EDA-DC868D49F658}" v="3" dt="2026-02-26T21:00:39.4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590"/>
  </p:normalViewPr>
  <p:slideViewPr>
    <p:cSldViewPr>
      <p:cViewPr varScale="1">
        <p:scale>
          <a:sx n="86" d="100"/>
          <a:sy n="86" d="100"/>
        </p:scale>
        <p:origin x="93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AC3545A2-CC45-4D8C-8B05-B42C7536CF54}" type="slidenum">
              <a:rPr lang="en-GB" altLang="en-US" smtClean="0">
                <a:latin typeface="Arial" pitchFamily="34" charset="0"/>
                <a:cs typeface="Arial" pitchFamily="34" charset="0"/>
              </a:rPr>
              <a:pPr eaLnBrk="1" hangingPunct="1">
                <a:spcBef>
                  <a:spcPct val="0"/>
                </a:spcBef>
              </a:pPr>
              <a:t>5</a:t>
            </a:fld>
            <a:endParaRPr lang="en-GB" alt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5603" name="Rectangle 2"/>
          <p:cNvSpPr>
            <a:spLocks noChangeArrowheads="1"/>
          </p:cNvSpPr>
          <p:nvPr/>
        </p:nvSpPr>
        <p:spPr bwMode="auto">
          <a:xfrm>
            <a:off x="3849689" y="0"/>
            <a:ext cx="29479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4" name="Rectangle 3"/>
          <p:cNvSpPr>
            <a:spLocks noChangeArrowheads="1"/>
          </p:cNvSpPr>
          <p:nvPr/>
        </p:nvSpPr>
        <p:spPr bwMode="auto">
          <a:xfrm>
            <a:off x="3849689" y="9428164"/>
            <a:ext cx="2947987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r>
              <a:rPr lang="en-US" altLang="en-US" sz="1000" i="1">
                <a:latin typeface="Times New Roman" pitchFamily="18" charset="0"/>
              </a:rPr>
              <a:t>8</a:t>
            </a:r>
          </a:p>
        </p:txBody>
      </p:sp>
      <p:sp>
        <p:nvSpPr>
          <p:cNvPr id="25605" name="Rectangle 4"/>
          <p:cNvSpPr>
            <a:spLocks noChangeArrowheads="1"/>
          </p:cNvSpPr>
          <p:nvPr/>
        </p:nvSpPr>
        <p:spPr bwMode="auto">
          <a:xfrm>
            <a:off x="-1587" y="9428164"/>
            <a:ext cx="2946401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6" name="Rectangle 5"/>
          <p:cNvSpPr>
            <a:spLocks noChangeArrowheads="1"/>
          </p:cNvSpPr>
          <p:nvPr/>
        </p:nvSpPr>
        <p:spPr bwMode="auto">
          <a:xfrm>
            <a:off x="-1587" y="0"/>
            <a:ext cx="2946401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7" name="Rectangle 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25513" y="749300"/>
            <a:ext cx="4946650" cy="3711575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38213" y="4732339"/>
            <a:ext cx="4916487" cy="4427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GB" altLang="en-US">
              <a:latin typeface="Times New Roman" pitchFamily="18" charset="0"/>
              <a:ea typeface="ＭＳ Ｐゴシック" pitchFamily="34" charset="-128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449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3288" y="741363"/>
            <a:ext cx="4935537" cy="3702050"/>
          </a:xfrm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>
              <a:latin typeface="Arial" pitchFamily="34" charset="0"/>
            </a:endParaRP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DFA213FA-0F17-4665-8375-08C73D8DABC6}" type="slidenum">
              <a:rPr lang="en-GB" smtClean="0"/>
              <a:pPr eaLnBrk="1" hangingPunct="1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863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9328C-5BB7-41C3-8207-9198C162409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3098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9328C-5BB7-41C3-8207-9198C162409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469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9328C-5BB7-41C3-8207-9198C162409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72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wI4DOw4ot7x7IM&amp;tbnid=hV1V33QpdnnT0M:&amp;ved=0CAUQjRw&amp;url=http://pryncepality.com/2012/01/04/david-beckhams-new-bodywear-collection-for-hm/&amp;ei=t3s1UvKwIIOQhQeix4HwDQ&amp;bvm=bv.52164340,d.ZG4&amp;psig=AFQjCNGubjpCMnA5kEm8SdwYlEi9zxQoXg&amp;ust=137932318557099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O5S6O0Trqc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youtube.com/watch?v=jsP0W7-tEOc" TargetMode="External"/><Relationship Id="rId4" Type="http://schemas.openxmlformats.org/officeDocument/2006/relationships/hyperlink" Target="https://www.youtube.com/watch?v=wmnajdChTbA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tif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2683639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u="sng" dirty="0"/>
              <a:t>The aims of todays lecture:</a:t>
            </a:r>
          </a:p>
          <a:p>
            <a:endParaRPr lang="en-GB" dirty="0"/>
          </a:p>
          <a:p>
            <a:r>
              <a:rPr lang="en-GB" dirty="0"/>
              <a:t>To look at marketing and the relevance in the sports development world</a:t>
            </a:r>
          </a:p>
          <a:p>
            <a:endParaRPr lang="en-GB" dirty="0"/>
          </a:p>
          <a:p>
            <a:r>
              <a:rPr lang="en-GB" dirty="0"/>
              <a:t>To understand the importance of creating links and partnerships to deliver projects</a:t>
            </a:r>
          </a:p>
          <a:p>
            <a:endParaRPr lang="en-GB" dirty="0"/>
          </a:p>
          <a:p>
            <a:r>
              <a:rPr lang="en-GB" dirty="0"/>
              <a:t>Re visit planning for sports development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definitions...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1" dirty="0"/>
          </a:p>
          <a:p>
            <a:endParaRPr lang="en-GB" sz="1600" dirty="0"/>
          </a:p>
        </p:txBody>
      </p:sp>
      <p:sp>
        <p:nvSpPr>
          <p:cNvPr id="4" name="Rounded Rectangular Callout 3"/>
          <p:cNvSpPr/>
          <p:nvPr/>
        </p:nvSpPr>
        <p:spPr>
          <a:xfrm>
            <a:off x="4860032" y="2060848"/>
            <a:ext cx="4104456" cy="338437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Marketing is the activity, set of institutions, and processes for creating, communicating, delivering, and exchanging offerings that have value for customers, clients, partners, and society at large.</a:t>
            </a:r>
          </a:p>
          <a:p>
            <a:pPr algn="ctr"/>
            <a:r>
              <a:rPr lang="en-GB" i="1" dirty="0"/>
              <a:t>American Marketing Association (2013)</a:t>
            </a:r>
          </a:p>
          <a:p>
            <a:pPr algn="ctr"/>
            <a:endParaRPr lang="en-GB" dirty="0"/>
          </a:p>
        </p:txBody>
      </p:sp>
      <p:sp>
        <p:nvSpPr>
          <p:cNvPr id="5" name="Oval Callout 4"/>
          <p:cNvSpPr/>
          <p:nvPr/>
        </p:nvSpPr>
        <p:spPr>
          <a:xfrm>
            <a:off x="467544" y="1844824"/>
            <a:ext cx="4176464" cy="3528392"/>
          </a:xfrm>
          <a:prstGeom prst="wedgeEllipse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/>
              <a:t>Marketing is the process by which companies create value for customers and build string customer relationships in order to capture value from customers in return with others.</a:t>
            </a:r>
          </a:p>
          <a:p>
            <a:pPr algn="ctr"/>
            <a:r>
              <a:rPr lang="en-GB" i="1" dirty="0"/>
              <a:t>Kotler &amp; Armstrong(2014)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201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CIM definitions (Chartered Institute of Marketing)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2708920"/>
            <a:ext cx="4032448" cy="2692895"/>
          </a:xfrm>
          <a:prstGeom prst="wedgeEllipse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Marketing is the management process responsible for identifying, anticipating and satisfying customer requirements profitably </a:t>
            </a:r>
            <a:r>
              <a:rPr lang="en-GB" sz="2000" i="1" dirty="0">
                <a:solidFill>
                  <a:schemeClr val="tx1"/>
                </a:solidFill>
              </a:rPr>
              <a:t>CIM (2010)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5" name="Rounded Rectangular Callout 4"/>
          <p:cNvSpPr/>
          <p:nvPr/>
        </p:nvSpPr>
        <p:spPr>
          <a:xfrm>
            <a:off x="5148064" y="2377479"/>
            <a:ext cx="3528392" cy="3024336"/>
          </a:xfrm>
          <a:prstGeom prst="wedgeRoundRectCallou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The strategic business function that creates value by stimulating, facilitating and fulfilling customer demand.</a:t>
            </a:r>
          </a:p>
          <a:p>
            <a:r>
              <a:rPr lang="en-GB" i="1" dirty="0"/>
              <a:t>CIM (2007)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335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6378067" y="4785266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361942" y="3559716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417255" y="2408778"/>
            <a:ext cx="1800225" cy="1008063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21" name="Freeform 7"/>
          <p:cNvSpPr>
            <a:spLocks/>
          </p:cNvSpPr>
          <p:nvPr/>
        </p:nvSpPr>
        <p:spPr bwMode="auto">
          <a:xfrm>
            <a:off x="2339467" y="1618203"/>
            <a:ext cx="1096963" cy="773113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17030" y="895891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23" name="Rectangle 11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cs typeface="Arial" pitchFamily="34" charset="0"/>
              </a:rPr>
              <a:t>Who are our competitors in Sport?</a:t>
            </a:r>
          </a:p>
        </p:txBody>
      </p:sp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7200900" y="6629400"/>
            <a:ext cx="19050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9225" name="Rectangle 3"/>
          <p:cNvSpPr>
            <a:spLocks noChangeArrowheads="1"/>
          </p:cNvSpPr>
          <p:nvPr/>
        </p:nvSpPr>
        <p:spPr bwMode="auto">
          <a:xfrm>
            <a:off x="0" y="6629400"/>
            <a:ext cx="4213225" cy="22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9226" name="Freeform 4"/>
          <p:cNvSpPr>
            <a:spLocks/>
          </p:cNvSpPr>
          <p:nvPr/>
        </p:nvSpPr>
        <p:spPr bwMode="auto">
          <a:xfrm>
            <a:off x="4252405" y="2810416"/>
            <a:ext cx="1096962" cy="773112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7" name="Freeform 6"/>
          <p:cNvSpPr>
            <a:spLocks/>
          </p:cNvSpPr>
          <p:nvPr/>
        </p:nvSpPr>
        <p:spPr bwMode="auto">
          <a:xfrm>
            <a:off x="6165342" y="4016916"/>
            <a:ext cx="1096963" cy="773112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8" name="Rectangle 8"/>
          <p:cNvSpPr>
            <a:spLocks noGrp="1" noChangeArrowheads="1"/>
          </p:cNvSpPr>
          <p:nvPr>
            <p:ph type="title"/>
          </p:nvPr>
        </p:nvSpPr>
        <p:spPr>
          <a:xfrm>
            <a:off x="1763713" y="-76200"/>
            <a:ext cx="6911975" cy="869950"/>
          </a:xfrm>
        </p:spPr>
        <p:txBody>
          <a:bodyPr lIns="90488" tIns="44450" rIns="90488" bIns="44450"/>
          <a:lstStyle/>
          <a:p>
            <a:r>
              <a:rPr lang="en-US" altLang="en-US" dirty="0">
                <a:ea typeface="ＭＳ Ｐゴシック" pitchFamily="34" charset="-128"/>
              </a:rPr>
              <a:t>Customer Orientation</a:t>
            </a:r>
          </a:p>
        </p:txBody>
      </p:sp>
      <p:sp>
        <p:nvSpPr>
          <p:cNvPr id="12309" name="Rectangle 21"/>
          <p:cNvSpPr>
            <a:spLocks noChangeArrowheads="1"/>
          </p:cNvSpPr>
          <p:nvPr/>
        </p:nvSpPr>
        <p:spPr bwMode="auto">
          <a:xfrm>
            <a:off x="545592" y="895891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Customer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needs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0" name="Rectangle 22"/>
          <p:cNvSpPr>
            <a:spLocks noChangeArrowheads="1"/>
          </p:cNvSpPr>
          <p:nvPr/>
        </p:nvSpPr>
        <p:spPr bwMode="auto">
          <a:xfrm>
            <a:off x="6378067" y="4794791"/>
            <a:ext cx="1800225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Customers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1" name="Rectangle 23"/>
          <p:cNvSpPr>
            <a:spLocks noChangeArrowheads="1"/>
          </p:cNvSpPr>
          <p:nvPr/>
        </p:nvSpPr>
        <p:spPr bwMode="auto">
          <a:xfrm>
            <a:off x="4317492" y="3642266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Marketing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Products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and services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2" name="Rectangle 24"/>
          <p:cNvSpPr>
            <a:spLocks noChangeArrowheads="1"/>
          </p:cNvSpPr>
          <p:nvPr/>
        </p:nvSpPr>
        <p:spPr bwMode="auto">
          <a:xfrm>
            <a:off x="2445830" y="2418303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Potential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Market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Opportunities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2" name="Cloud Callout 1"/>
          <p:cNvSpPr/>
          <p:nvPr/>
        </p:nvSpPr>
        <p:spPr>
          <a:xfrm>
            <a:off x="4801680" y="751428"/>
            <a:ext cx="3376612" cy="2305050"/>
          </a:xfrm>
          <a:prstGeom prst="cloudCallout">
            <a:avLst>
              <a:gd name="adj1" fmla="val 41480"/>
              <a:gd name="adj2" fmla="val 107852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34" name="TextBox 3"/>
          <p:cNvSpPr txBox="1">
            <a:spLocks noChangeArrowheads="1"/>
          </p:cNvSpPr>
          <p:nvPr/>
        </p:nvSpPr>
        <p:spPr bwMode="auto">
          <a:xfrm>
            <a:off x="5514467" y="1111791"/>
            <a:ext cx="2376488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latin typeface="Arial" pitchFamily="34" charset="0"/>
              </a:rPr>
              <a:t>The single most important thing to remember about any enterprise is that there are no results inside its walls. The result of a business is a satisfied customer (Peter Drucker, 2003)</a:t>
            </a:r>
          </a:p>
        </p:txBody>
      </p:sp>
      <p:sp>
        <p:nvSpPr>
          <p:cNvPr id="3" name="Rectangle 2"/>
          <p:cNvSpPr/>
          <p:nvPr/>
        </p:nvSpPr>
        <p:spPr>
          <a:xfrm>
            <a:off x="342416" y="3416841"/>
            <a:ext cx="35283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Customer centred –market sensing and responding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Takes an outside-in perspective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Well-defined market, customer needs and integration of marketing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Creating lasting relationships based on customer value and satisfaction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Delivering better ‘value’ than your competitors</a:t>
            </a:r>
          </a:p>
        </p:txBody>
      </p:sp>
    </p:spTree>
    <p:extLst>
      <p:ext uri="{BB962C8B-B14F-4D97-AF65-F5344CB8AC3E}">
        <p14:creationId xmlns:p14="http://schemas.microsoft.com/office/powerpoint/2010/main" val="3221745166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9" grpId="0"/>
      <p:bldP spid="12310" grpId="0"/>
      <p:bldP spid="12311" grpId="0"/>
      <p:bldP spid="123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06" name="Rectangle 12305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287764" y="-402327"/>
            <a:ext cx="4594473" cy="19068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Aft>
                <a:spcPts val="450"/>
              </a:spcAft>
            </a:pP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</a:t>
            </a:r>
            <a:r>
              <a:rPr lang="en-US" b="1" i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of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Sports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875783"/>
            <a:ext cx="4139952" cy="4476155"/>
          </a:xfrm>
        </p:spPr>
        <p:txBody>
          <a:bodyPr vert="horz" lIns="91440" tIns="45720" rIns="91440" bIns="45720" rtlCol="0">
            <a:noAutofit/>
          </a:bodyPr>
          <a:lstStyle/>
          <a:p>
            <a:pPr marL="0"/>
            <a:r>
              <a:rPr lang="en-US" sz="1600" dirty="0"/>
              <a:t>Of sport……… “sports leagues, teams, events, venues, or individual, as well as the marketing of sporting goods” (</a:t>
            </a:r>
            <a:r>
              <a:rPr lang="en-US" sz="1600" dirty="0" err="1"/>
              <a:t>Fetchko</a:t>
            </a:r>
            <a:r>
              <a:rPr lang="en-US" sz="1600" dirty="0"/>
              <a:t> et al, 2019,p4)</a:t>
            </a:r>
          </a:p>
          <a:p>
            <a:pPr marL="0"/>
            <a:endParaRPr lang="en-US" sz="1600" dirty="0"/>
          </a:p>
          <a:p>
            <a:pPr marL="0"/>
            <a:r>
              <a:rPr lang="en-US" sz="1600" dirty="0"/>
              <a:t>Efforts to encourage consumption of sport products, services and opportunities: </a:t>
            </a:r>
          </a:p>
          <a:p>
            <a:pPr marL="0"/>
            <a:endParaRPr lang="en-US" sz="1600" dirty="0"/>
          </a:p>
          <a:p>
            <a:r>
              <a:rPr lang="en-US" sz="1600" dirty="0"/>
              <a:t>Intangible: </a:t>
            </a:r>
          </a:p>
          <a:p>
            <a:pPr lvl="1"/>
            <a:r>
              <a:rPr lang="en-US" sz="1600" dirty="0"/>
              <a:t>Participant: Gym Membership, Subs/Fees to participant in team sports, Golf, Participant in an event i.e. The Cardiff Half </a:t>
            </a:r>
          </a:p>
          <a:p>
            <a:pPr lvl="1"/>
            <a:r>
              <a:rPr lang="en-US" sz="1600" dirty="0"/>
              <a:t>Spectator: Season ticket, Single event (Professional/Amateur) </a:t>
            </a:r>
          </a:p>
          <a:p>
            <a:r>
              <a:rPr lang="en-US" sz="1600" dirty="0"/>
              <a:t>Tangible: </a:t>
            </a:r>
          </a:p>
          <a:p>
            <a:pPr lvl="1"/>
            <a:r>
              <a:rPr lang="en-US" sz="1600" dirty="0"/>
              <a:t>Sports equipment</a:t>
            </a:r>
          </a:p>
          <a:p>
            <a:pPr lvl="1"/>
            <a:r>
              <a:rPr lang="en-US" sz="1600" dirty="0"/>
              <a:t>Apparel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6304EA-433B-409A-A978-1605A4A3B8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99" r="11419" b="4"/>
          <a:stretch/>
        </p:blipFill>
        <p:spPr>
          <a:xfrm>
            <a:off x="6339726" y="3681465"/>
            <a:ext cx="2810949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1" r="21194"/>
          <a:stretch/>
        </p:blipFill>
        <p:spPr bwMode="auto">
          <a:xfrm>
            <a:off x="4048707" y="2457970"/>
            <a:ext cx="2593775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79" r="22488" b="1"/>
          <a:stretch/>
        </p:blipFill>
        <p:spPr bwMode="auto">
          <a:xfrm>
            <a:off x="5715768" y="-5"/>
            <a:ext cx="3434907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876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67B032-0253-BC8E-2E43-D40E6F243B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185" r="25946"/>
          <a:stretch/>
        </p:blipFill>
        <p:spPr>
          <a:xfrm>
            <a:off x="-5524" y="10"/>
            <a:ext cx="3641692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5148" y="407987"/>
            <a:ext cx="2240924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907CF8-F0C0-7188-060A-7A6E58979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0286" y="407987"/>
            <a:ext cx="4291113" cy="1325563"/>
          </a:xfrm>
        </p:spPr>
        <p:txBody>
          <a:bodyPr>
            <a:normAutofit/>
          </a:bodyPr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92F16-F639-BF68-471F-83B0D8B3C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286" y="1868487"/>
            <a:ext cx="4291113" cy="4351338"/>
          </a:xfrm>
        </p:spPr>
        <p:txBody>
          <a:bodyPr>
            <a:normAutofit/>
          </a:bodyPr>
          <a:lstStyle/>
          <a:p>
            <a:r>
              <a:rPr lang="en-GB" dirty="0"/>
              <a:t>Find a video marketing a community sport session</a:t>
            </a:r>
          </a:p>
          <a:p>
            <a:r>
              <a:rPr lang="en-GB" dirty="0"/>
              <a:t>Save and send the link through</a:t>
            </a:r>
          </a:p>
          <a:p>
            <a:r>
              <a:rPr lang="en-GB" dirty="0"/>
              <a:t>Describe why it is a good video marketing of the sport / activity  </a:t>
            </a:r>
          </a:p>
        </p:txBody>
      </p:sp>
    </p:spTree>
    <p:extLst>
      <p:ext uri="{BB962C8B-B14F-4D97-AF65-F5344CB8AC3E}">
        <p14:creationId xmlns:p14="http://schemas.microsoft.com/office/powerpoint/2010/main" val="1602888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</a:t>
            </a:r>
            <a:r>
              <a:rPr lang="en-GB" b="1" i="1" u="sng" dirty="0"/>
              <a:t> through </a:t>
            </a:r>
            <a:r>
              <a:rPr lang="en-GB" dirty="0"/>
              <a:t> Sport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……… “involves strategic marketing efforts of companies in which they partner with a sports entity for commercial benefit” (</a:t>
            </a:r>
            <a:r>
              <a:rPr lang="en-GB" dirty="0" err="1"/>
              <a:t>Fetchko</a:t>
            </a:r>
            <a:r>
              <a:rPr lang="en-GB" dirty="0"/>
              <a:t> et al, 2019, p4)</a:t>
            </a:r>
          </a:p>
          <a:p>
            <a:endParaRPr lang="en-GB" dirty="0"/>
          </a:p>
          <a:p>
            <a:r>
              <a:rPr lang="en-GB" dirty="0"/>
              <a:t>Benefits:</a:t>
            </a:r>
          </a:p>
          <a:p>
            <a:pPr lvl="1"/>
            <a:r>
              <a:rPr lang="en-GB" dirty="0"/>
              <a:t>Increased brand awareness</a:t>
            </a:r>
          </a:p>
          <a:p>
            <a:pPr lvl="1"/>
            <a:r>
              <a:rPr lang="en-GB" dirty="0"/>
              <a:t>Enhanced corporate image</a:t>
            </a:r>
          </a:p>
          <a:p>
            <a:pPr lvl="1"/>
            <a:r>
              <a:rPr lang="en-GB" dirty="0"/>
              <a:t>Brand association</a:t>
            </a:r>
          </a:p>
          <a:p>
            <a:pPr lvl="1"/>
            <a:r>
              <a:rPr lang="en-GB" dirty="0"/>
              <a:t>Increased sales</a:t>
            </a:r>
          </a:p>
          <a:p>
            <a:pPr lvl="1"/>
            <a:r>
              <a:rPr lang="en-GB" dirty="0"/>
              <a:t>Reach new consumer segments</a:t>
            </a:r>
          </a:p>
        </p:txBody>
      </p:sp>
    </p:spTree>
    <p:extLst>
      <p:ext uri="{BB962C8B-B14F-4D97-AF65-F5344CB8AC3E}">
        <p14:creationId xmlns:p14="http://schemas.microsoft.com/office/powerpoint/2010/main" val="268733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9" name="Rectangle 17418">
            <a:extLst>
              <a:ext uri="{FF2B5EF4-FFF2-40B4-BE49-F238E27FC236}">
                <a16:creationId xmlns:a16="http://schemas.microsoft.com/office/drawing/2014/main" id="{5EBC18B6-E5C3-4AD1-97A4-E6A3477A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59486" y="1078992"/>
            <a:ext cx="4704588" cy="15453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450"/>
              </a:spcAft>
              <a:defRPr/>
            </a:pPr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</a:t>
            </a:r>
            <a:r>
              <a:rPr lang="en-US" sz="4500" i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through</a:t>
            </a:r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Sport</a:t>
            </a:r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136A4AB6-B72B-4CC6-ADCF-BE807B6C3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28650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411" name="Picture 2" descr="http://pryncepality.com/wp-content/uploads/2012/01/David-Beckham-for-HM-Bodywear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6" b="13942"/>
          <a:stretch/>
        </p:blipFill>
        <p:spPr bwMode="auto">
          <a:xfrm>
            <a:off x="5763006" y="1"/>
            <a:ext cx="3380994" cy="224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B35D540D-9486-4236-952A-F72DC52D7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59486" y="3355848"/>
            <a:ext cx="4704588" cy="2825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47688" lvl="1" indent="-228600">
              <a:lnSpc>
                <a:spcPct val="90000"/>
              </a:lnSpc>
              <a:spcBef>
                <a:spcPct val="20000"/>
              </a:spcBef>
              <a:buClr>
                <a:srgbClr val="A28E6A"/>
              </a:buClr>
              <a:buSzPct val="95000"/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Sponsorship </a:t>
            </a:r>
            <a:r>
              <a:rPr lang="en-US" sz="2400" dirty="0" err="1"/>
              <a:t>eg</a:t>
            </a:r>
            <a:r>
              <a:rPr lang="en-US" sz="2400" dirty="0"/>
              <a:t> naming rights to stadia or teams</a:t>
            </a:r>
          </a:p>
          <a:p>
            <a:pPr marL="547688" lvl="1" indent="-228600">
              <a:lnSpc>
                <a:spcPct val="90000"/>
              </a:lnSpc>
              <a:spcBef>
                <a:spcPct val="20000"/>
              </a:spcBef>
              <a:buClr>
                <a:srgbClr val="A28E6A"/>
              </a:buClr>
              <a:buSzPct val="95000"/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Product endorsement </a:t>
            </a:r>
            <a:r>
              <a:rPr lang="en-US" sz="2400" dirty="0" err="1"/>
              <a:t>eg</a:t>
            </a:r>
            <a:r>
              <a:rPr lang="en-US" sz="2400" dirty="0"/>
              <a:t> David Beckham </a:t>
            </a:r>
          </a:p>
          <a:p>
            <a:pPr marL="547688" lvl="1" indent="-228600">
              <a:lnSpc>
                <a:spcPct val="90000"/>
              </a:lnSpc>
              <a:spcBef>
                <a:spcPct val="20000"/>
              </a:spcBef>
              <a:buClr>
                <a:srgbClr val="A28E6A"/>
              </a:buClr>
              <a:buSzPct val="95000"/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Official supplier/partner </a:t>
            </a:r>
            <a:r>
              <a:rPr lang="en-US" sz="2400" dirty="0" err="1"/>
              <a:t>eg</a:t>
            </a:r>
            <a:r>
              <a:rPr lang="en-US" sz="2400" dirty="0"/>
              <a:t> BMW or Holiday Inn to the BOA</a:t>
            </a:r>
          </a:p>
        </p:txBody>
      </p:sp>
      <p:pic>
        <p:nvPicPr>
          <p:cNvPr id="1026" name="Picture 2" descr="COVID-19 Has Forever Changed Sports Sponsorship - Ministry of Sport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" r="13773" b="1"/>
          <a:stretch/>
        </p:blipFill>
        <p:spPr bwMode="auto">
          <a:xfrm>
            <a:off x="5763006" y="2308860"/>
            <a:ext cx="3380994" cy="224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/>
          <a:srcRect l="1671" r="7782" b="5"/>
          <a:stretch/>
        </p:blipFill>
        <p:spPr>
          <a:xfrm>
            <a:off x="5763006" y="4617720"/>
            <a:ext cx="3380994" cy="22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1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76"/>
    </mc:Choice>
    <mc:Fallback xmlns="">
      <p:transition spd="slow" advTm="44176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6965" y="5877272"/>
            <a:ext cx="1721653" cy="67808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1713" y="160338"/>
            <a:ext cx="8736905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Marketing Task: Whiteboard presentation – 1 person to present findings back to the group</a:t>
            </a:r>
          </a:p>
          <a:p>
            <a:pPr algn="ctr"/>
            <a:r>
              <a:rPr lang="en-GB" b="1" u="sng" dirty="0"/>
              <a:t>Class to be split to 3 groups:</a:t>
            </a:r>
          </a:p>
          <a:p>
            <a:endParaRPr lang="en-GB" b="1" u="sng" dirty="0"/>
          </a:p>
          <a:p>
            <a:r>
              <a:rPr lang="en-GB" b="1" u="sng" dirty="0">
                <a:hlinkClick r:id="rId3"/>
              </a:rPr>
              <a:t>https://www.youtube.com/watch?v=_O5S6O0Trqc</a:t>
            </a:r>
            <a:endParaRPr lang="en-GB" b="1" u="sng" dirty="0"/>
          </a:p>
          <a:p>
            <a:r>
              <a:rPr lang="en-GB" b="1" u="sng" dirty="0">
                <a:hlinkClick r:id="rId4"/>
              </a:rPr>
              <a:t>https://www.youtube.com/watch?v=wmnajdChTbA</a:t>
            </a:r>
            <a:endParaRPr lang="en-GB" b="1" u="sng" dirty="0"/>
          </a:p>
          <a:p>
            <a:r>
              <a:rPr lang="en-GB" b="1" u="sng" dirty="0">
                <a:hlinkClick r:id="rId5"/>
              </a:rPr>
              <a:t>https://www.youtube.com/watch?v=jsP0W7-tEOc</a:t>
            </a:r>
            <a:endParaRPr lang="en-GB" b="1" u="sng" dirty="0"/>
          </a:p>
          <a:p>
            <a:endParaRPr lang="en-GB" b="1" u="sng" dirty="0"/>
          </a:p>
          <a:p>
            <a:r>
              <a:rPr lang="en-GB" b="1" dirty="0"/>
              <a:t>Consider 3 scenarios from the sports development world. </a:t>
            </a:r>
          </a:p>
          <a:p>
            <a:r>
              <a:rPr lang="en-GB" dirty="0"/>
              <a:t>Scenario 1- children considering attending a half term sports camp. </a:t>
            </a:r>
          </a:p>
          <a:p>
            <a:r>
              <a:rPr lang="en-GB" dirty="0"/>
              <a:t>Scenario 2 adults considering attending a GP Referral scheme. </a:t>
            </a:r>
          </a:p>
          <a:p>
            <a:r>
              <a:rPr lang="en-GB" dirty="0"/>
              <a:t>Scenario 3- A group of girls 14 years+ considering attending an US Girls / This Girl Can session. </a:t>
            </a:r>
          </a:p>
          <a:p>
            <a:endParaRPr lang="en-GB" b="1" u="sng" dirty="0"/>
          </a:p>
          <a:p>
            <a:r>
              <a:rPr lang="en-GB" b="1" u="sng" dirty="0"/>
              <a:t>Present back on the following:</a:t>
            </a:r>
          </a:p>
          <a:p>
            <a:endParaRPr lang="en-GB" b="1" u="sng" dirty="0"/>
          </a:p>
          <a:p>
            <a:r>
              <a:rPr lang="en-GB" dirty="0"/>
              <a:t>1- Who are your customers? What are their needs? Consider the different ages.</a:t>
            </a:r>
          </a:p>
          <a:p>
            <a:endParaRPr lang="en-GB" dirty="0"/>
          </a:p>
          <a:p>
            <a:r>
              <a:rPr lang="en-GB" dirty="0"/>
              <a:t>2- How can you reach this group of people / promote your session? </a:t>
            </a:r>
          </a:p>
          <a:p>
            <a:endParaRPr lang="en-GB" dirty="0"/>
          </a:p>
          <a:p>
            <a:r>
              <a:rPr lang="en-GB" dirty="0"/>
              <a:t>3- How can you create / build relationships with your customers? </a:t>
            </a:r>
          </a:p>
          <a:p>
            <a:endParaRPr lang="en-GB" dirty="0"/>
          </a:p>
          <a:p>
            <a:r>
              <a:rPr lang="en-GB" dirty="0"/>
              <a:t>4- What does good value and satisfaction look like?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412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6F707-DEFD-7C44-63F9-3469787A1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>
                <a:ea typeface="Calibri Light"/>
                <a:cs typeface="Calibri Light"/>
              </a:rPr>
              <a:t>Who should we target with the marketing? </a:t>
            </a:r>
            <a:endParaRPr lang="en-GB" sz="3100"/>
          </a:p>
        </p:txBody>
      </p:sp>
      <p:pic>
        <p:nvPicPr>
          <p:cNvPr id="4" name="Picture 3" descr="How To Create A User Persona. Create User (Or Buyer) Personas For… | by  Rambabu Thapa | Medium">
            <a:extLst>
              <a:ext uri="{FF2B5EF4-FFF2-40B4-BE49-F238E27FC236}">
                <a16:creationId xmlns:a16="http://schemas.microsoft.com/office/drawing/2014/main" id="{C5F9F562-55F6-DEB0-D7EF-2E1C5FCE4B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198" b="6927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AAC2B-0567-3410-33B3-C0222D18D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>
                <a:ea typeface="Calibri"/>
                <a:cs typeface="Calibri"/>
              </a:rPr>
              <a:t>Creating a persona </a:t>
            </a:r>
          </a:p>
          <a:p>
            <a:r>
              <a:rPr lang="en-GB" sz="1600" dirty="0">
                <a:ea typeface="Calibri"/>
                <a:cs typeface="Calibri"/>
              </a:rPr>
              <a:t>Generating a person that you would like to target can help you identify a marketing style and strategy</a:t>
            </a:r>
          </a:p>
          <a:p>
            <a:r>
              <a:rPr lang="en-GB" sz="1600" dirty="0">
                <a:ea typeface="Calibri"/>
                <a:cs typeface="Calibri"/>
              </a:rPr>
              <a:t>Information can include....................</a:t>
            </a:r>
          </a:p>
        </p:txBody>
      </p:sp>
    </p:spTree>
    <p:extLst>
      <p:ext uri="{BB962C8B-B14F-4D97-AF65-F5344CB8AC3E}">
        <p14:creationId xmlns:p14="http://schemas.microsoft.com/office/powerpoint/2010/main" val="2888576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708" y="237852"/>
            <a:ext cx="6172200" cy="423504"/>
          </a:xfrm>
        </p:spPr>
        <p:txBody>
          <a:bodyPr>
            <a:normAutofit fontScale="90000"/>
          </a:bodyPr>
          <a:lstStyle/>
          <a:p>
            <a:r>
              <a:rPr lang="en-GB"/>
              <a:t>Segmentation variables </a:t>
            </a:r>
            <a:r>
              <a:rPr lang="en-GB" sz="750"/>
              <a:t>(Kotler et al, 2013; Palmer, 2012, Masterson et al, 2017))</a:t>
            </a:r>
            <a:endParaRPr lang="en-GB" sz="270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368967" y="1199220"/>
            <a:ext cx="3030141" cy="378042"/>
          </a:xfrm>
        </p:spPr>
        <p:txBody>
          <a:bodyPr/>
          <a:lstStyle/>
          <a:p>
            <a:r>
              <a:rPr lang="en-GB"/>
              <a:t>Demographic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1542149" y="1820701"/>
            <a:ext cx="3030141" cy="3170598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Segmenting the market based on variables such as</a:t>
            </a:r>
          </a:p>
          <a:p>
            <a:pPr lvl="1"/>
            <a:r>
              <a:rPr lang="en-GB"/>
              <a:t>Age and life-cycle stage</a:t>
            </a:r>
          </a:p>
          <a:p>
            <a:pPr lvl="1"/>
            <a:r>
              <a:rPr lang="en-GB"/>
              <a:t>Family size</a:t>
            </a:r>
          </a:p>
          <a:p>
            <a:pPr lvl="1"/>
            <a:r>
              <a:rPr lang="en-GB"/>
              <a:t>Gender</a:t>
            </a:r>
          </a:p>
          <a:p>
            <a:pPr lvl="1"/>
            <a:r>
              <a:rPr lang="en-GB"/>
              <a:t>Income</a:t>
            </a:r>
          </a:p>
          <a:p>
            <a:pPr lvl="1"/>
            <a:r>
              <a:rPr lang="en-GB"/>
              <a:t>Social economic group</a:t>
            </a:r>
          </a:p>
          <a:p>
            <a:pPr lvl="1"/>
            <a:r>
              <a:rPr lang="en-GB"/>
              <a:t>Ethnicity</a:t>
            </a:r>
          </a:p>
          <a:p>
            <a:pPr lvl="1"/>
            <a:r>
              <a:rPr lang="en-GB"/>
              <a:t>Education</a:t>
            </a:r>
          </a:p>
          <a:p>
            <a:pPr lvl="1"/>
            <a:r>
              <a:rPr lang="en-GB"/>
              <a:t>Occupation </a:t>
            </a:r>
          </a:p>
          <a:p>
            <a:pPr lvl="1"/>
            <a:r>
              <a:rPr lang="en-GB"/>
              <a:t>Nationality</a:t>
            </a:r>
          </a:p>
          <a:p>
            <a:pPr lvl="1"/>
            <a:r>
              <a:rPr lang="en-GB"/>
              <a:t>Religion</a:t>
            </a:r>
          </a:p>
          <a:p>
            <a:pPr lvl="1"/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4152" y="1199221"/>
            <a:ext cx="3031331" cy="383120"/>
          </a:xfrm>
        </p:spPr>
        <p:txBody>
          <a:bodyPr/>
          <a:lstStyle/>
          <a:p>
            <a:r>
              <a:rPr lang="en-GB"/>
              <a:t>Geographic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4152" y="1819717"/>
            <a:ext cx="3031331" cy="3224604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Segmenting the market into different geographical regions</a:t>
            </a:r>
          </a:p>
          <a:p>
            <a:pPr lvl="1"/>
            <a:r>
              <a:rPr lang="en-GB"/>
              <a:t>World region or country</a:t>
            </a:r>
          </a:p>
          <a:p>
            <a:pPr lvl="1"/>
            <a:r>
              <a:rPr lang="en-GB"/>
              <a:t>Country region</a:t>
            </a:r>
          </a:p>
          <a:p>
            <a:pPr lvl="1"/>
            <a:r>
              <a:rPr lang="en-GB"/>
              <a:t>County </a:t>
            </a:r>
          </a:p>
          <a:p>
            <a:pPr lvl="1"/>
            <a:r>
              <a:rPr lang="en-GB"/>
              <a:t>City</a:t>
            </a:r>
          </a:p>
          <a:p>
            <a:pPr lvl="1"/>
            <a:r>
              <a:rPr lang="en-GB"/>
              <a:t>Neighbourhoods</a:t>
            </a:r>
          </a:p>
          <a:p>
            <a:pPr lvl="1"/>
            <a:r>
              <a:rPr lang="en-GB"/>
              <a:t>Density</a:t>
            </a:r>
          </a:p>
          <a:p>
            <a:pPr lvl="1"/>
            <a:r>
              <a:rPr lang="en-GB"/>
              <a:t>Climatic zones</a:t>
            </a:r>
          </a:p>
          <a:p>
            <a:pPr marL="0" indent="0">
              <a:buNone/>
            </a:pPr>
            <a:endParaRPr lang="en-GB" sz="6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10" y="4846087"/>
            <a:ext cx="1740362" cy="115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5149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2149" y="228257"/>
            <a:ext cx="6172200" cy="477510"/>
          </a:xfrm>
        </p:spPr>
        <p:txBody>
          <a:bodyPr>
            <a:normAutofit fontScale="90000"/>
          </a:bodyPr>
          <a:lstStyle/>
          <a:p>
            <a:r>
              <a:rPr lang="en-GB"/>
              <a:t>Segmentation variables </a:t>
            </a:r>
            <a:r>
              <a:rPr lang="en-GB" sz="1050"/>
              <a:t>(Kotler et al, 2013; Blythe, 2006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613894" y="1060675"/>
            <a:ext cx="3030141" cy="494514"/>
          </a:xfrm>
        </p:spPr>
        <p:txBody>
          <a:bodyPr/>
          <a:lstStyle/>
          <a:p>
            <a:r>
              <a:rPr lang="en-GB"/>
              <a:t>Behavioural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05246" y="1801626"/>
            <a:ext cx="3445777" cy="4636355"/>
          </a:xfrm>
        </p:spPr>
        <p:txBody>
          <a:bodyPr>
            <a:normAutofit lnSpcReduction="10000"/>
          </a:bodyPr>
          <a:lstStyle/>
          <a:p>
            <a:r>
              <a:rPr lang="en-GB"/>
              <a:t>Segmenting the market based on how the consumer buys, use and feel about the product:</a:t>
            </a:r>
          </a:p>
          <a:p>
            <a:pPr lvl="1"/>
            <a:r>
              <a:rPr lang="en-GB"/>
              <a:t>Purchase occasion</a:t>
            </a:r>
          </a:p>
          <a:p>
            <a:pPr lvl="1"/>
            <a:r>
              <a:rPr lang="en-GB"/>
              <a:t>Benefits sought</a:t>
            </a:r>
          </a:p>
          <a:p>
            <a:pPr lvl="1"/>
            <a:r>
              <a:rPr lang="en-GB"/>
              <a:t>Usage</a:t>
            </a:r>
          </a:p>
          <a:p>
            <a:pPr lvl="1"/>
            <a:r>
              <a:rPr lang="en-GB"/>
              <a:t>Buyer readiness stage</a:t>
            </a:r>
          </a:p>
          <a:p>
            <a:pPr lvl="1"/>
            <a:r>
              <a:rPr lang="en-GB"/>
              <a:t>Attitude toward the product</a:t>
            </a:r>
          </a:p>
          <a:p>
            <a:pPr lvl="1"/>
            <a:r>
              <a:rPr lang="en-GB"/>
              <a:t>Loyalty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5097062" y="1067603"/>
            <a:ext cx="3031331" cy="491132"/>
          </a:xfrm>
        </p:spPr>
        <p:txBody>
          <a:bodyPr/>
          <a:lstStyle/>
          <a:p>
            <a:r>
              <a:rPr lang="en-GB"/>
              <a:t>Psychographic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903861" y="1926316"/>
            <a:ext cx="3031331" cy="45463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Segmenting the market into different segments based on:</a:t>
            </a:r>
          </a:p>
          <a:p>
            <a:pPr lvl="1"/>
            <a:r>
              <a:rPr lang="en-GB" dirty="0"/>
              <a:t>Lifestyle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dirty="0"/>
              <a:t>Personality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dirty="0"/>
              <a:t>Attitudes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dirty="0"/>
              <a:t>Values</a:t>
            </a:r>
            <a:endParaRPr lang="en-GB" dirty="0"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929857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screenshot of a personal information&#10;&#10;AI-generated content may be incorrect.">
            <a:extLst>
              <a:ext uri="{FF2B5EF4-FFF2-40B4-BE49-F238E27FC236}">
                <a16:creationId xmlns:a16="http://schemas.microsoft.com/office/drawing/2014/main" id="{6C7A4899-E2B1-635B-7274-95100A2CDDF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8320" r="3" b="11665"/>
          <a:stretch/>
        </p:blipFill>
        <p:spPr>
          <a:xfrm>
            <a:off x="3410952" y="-5"/>
            <a:ext cx="5733047" cy="3681406"/>
          </a:xfrm>
          <a:prstGeom prst="rect">
            <a:avLst/>
          </a:prstGeom>
        </p:spPr>
      </p:pic>
      <p:pic>
        <p:nvPicPr>
          <p:cNvPr id="7" name="Picture 6" descr="A blue text on a white background&#10;&#10;AI-generated content may be incorrect.">
            <a:extLst>
              <a:ext uri="{FF2B5EF4-FFF2-40B4-BE49-F238E27FC236}">
                <a16:creationId xmlns:a16="http://schemas.microsoft.com/office/drawing/2014/main" id="{D937B168-86F8-1EFE-0689-536C54B93A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58" r="3758" b="2"/>
          <a:stretch/>
        </p:blipFill>
        <p:spPr>
          <a:xfrm>
            <a:off x="3410953" y="3681409"/>
            <a:ext cx="5733047" cy="317659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F3C67-8FC9-6319-D258-277BEDF65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15219"/>
            <a:ext cx="4046934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Use Xtensio to create a persona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3681408"/>
            <a:ext cx="851534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2405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1" y="1308558"/>
            <a:ext cx="5086350" cy="1004022"/>
          </a:xfrm>
        </p:spPr>
        <p:txBody>
          <a:bodyPr>
            <a:normAutofit/>
          </a:bodyPr>
          <a:lstStyle/>
          <a:p>
            <a:r>
              <a:rPr lang="en-GB"/>
              <a:t>Positioning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A507EE-3D70-E186-3F97-2567DAB0D9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63" r="11160"/>
          <a:stretch/>
        </p:blipFill>
        <p:spPr>
          <a:xfrm>
            <a:off x="16" y="857257"/>
            <a:ext cx="2816054" cy="5143493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1" y="2508718"/>
            <a:ext cx="5086350" cy="2925548"/>
          </a:xfrm>
        </p:spPr>
        <p:txBody>
          <a:bodyPr anchor="t">
            <a:normAutofit/>
          </a:bodyPr>
          <a:lstStyle/>
          <a:p>
            <a:r>
              <a:rPr lang="en-GB" sz="1500"/>
              <a:t>Positioning…..”the place where a brand is perceived to occupy in the mind of the target market relative to other competing brands” (Masterson and Pickton, 2014, p.174)</a:t>
            </a:r>
          </a:p>
          <a:p>
            <a:r>
              <a:rPr lang="en-GB" sz="1500"/>
              <a:t>Creates a distinct competitive position (Baines et al, 2012)</a:t>
            </a:r>
          </a:p>
          <a:p>
            <a:endParaRPr lang="en-GB" sz="1500"/>
          </a:p>
          <a:p>
            <a:pPr lvl="0">
              <a:buClr>
                <a:srgbClr val="0BD0D9"/>
              </a:buClr>
            </a:pPr>
            <a:r>
              <a:rPr lang="en-GB" sz="1500"/>
              <a:t>Two fundamental elements: (Baines et al, 2012)</a:t>
            </a:r>
          </a:p>
          <a:p>
            <a:pPr lvl="1"/>
            <a:r>
              <a:rPr lang="en-GB" sz="1500"/>
              <a:t>Physical attributes - the functionality and capability that a brand offers.</a:t>
            </a:r>
          </a:p>
          <a:p>
            <a:pPr lvl="1"/>
            <a:r>
              <a:rPr lang="en-GB" sz="1500"/>
              <a:t>Communication - the way in which a brand is communicated and how consumers perceive the brand relative to other competing brands in the market place. 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006267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A1C15-E40E-F57F-921F-7EB9E3ADA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05" y="-2019"/>
            <a:ext cx="7886700" cy="1325563"/>
          </a:xfrm>
        </p:spPr>
        <p:txBody>
          <a:bodyPr/>
          <a:lstStyle/>
          <a:p>
            <a:r>
              <a:rPr lang="en-GB"/>
              <a:t>Task………….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33E1C-01AA-CF4F-8E94-77CDC36EB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668" y="1318996"/>
            <a:ext cx="3270613" cy="3263504"/>
          </a:xfrm>
        </p:spPr>
        <p:txBody>
          <a:bodyPr/>
          <a:lstStyle/>
          <a:p>
            <a:r>
              <a:rPr lang="en-GB"/>
              <a:t>Using the perceptual map undertake a positioning exercise of all the health and fitness clubs (UK) based on price and range of facilities</a:t>
            </a:r>
          </a:p>
          <a:p>
            <a:r>
              <a:rPr lang="en-GB"/>
              <a:t>Plot their position on the map and justify this with research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951521-E921-903B-E413-5EC688A9B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0469" y="1514475"/>
            <a:ext cx="5393531" cy="448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8614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lanning Cycle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0648"/>
            <a:ext cx="4824536" cy="644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7292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32656" y="-125903"/>
            <a:ext cx="7886700" cy="1325563"/>
          </a:xfrm>
        </p:spPr>
        <p:txBody>
          <a:bodyPr/>
          <a:lstStyle/>
          <a:p>
            <a:pPr algn="ctr"/>
            <a:r>
              <a:rPr lang="en-US" b="1" u="sng" dirty="0"/>
              <a:t>Partnership And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6338" y="1124744"/>
            <a:ext cx="4130229" cy="32515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dirty="0"/>
              <a:t>Forming partnerships and links can create bigger and better projects. In order for successful partnerships to work each partner must have something to gain from the agreement / </a:t>
            </a:r>
            <a:r>
              <a:rPr lang="en-US" sz="2000" dirty="0" err="1"/>
              <a:t>organisation</a:t>
            </a:r>
            <a:r>
              <a:rPr lang="en-US" sz="2000" dirty="0"/>
              <a:t> in place.</a:t>
            </a:r>
          </a:p>
          <a:p>
            <a:pPr marL="0" indent="0" algn="ctr">
              <a:buNone/>
            </a:pP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40100"/>
            <a:ext cx="2311400" cy="35179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3304" y="939545"/>
            <a:ext cx="2857500" cy="2857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2118" y="3838288"/>
            <a:ext cx="5891882" cy="301971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580988" y="1014223"/>
            <a:ext cx="23762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Individual Task- </a:t>
            </a:r>
            <a:r>
              <a:rPr lang="en-US" sz="2000" dirty="0"/>
              <a:t>You are setting up a girls only (US Girls / This girl can session). Who could you link with? 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How could they contribute?</a:t>
            </a:r>
            <a:r>
              <a:rPr lang="en-US" sz="2000" b="1" dirty="0"/>
              <a:t>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96136" y="213714"/>
            <a:ext cx="28384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www.classtools.net</a:t>
            </a:r>
            <a:r>
              <a:rPr lang="en-US" dirty="0"/>
              <a:t>/random-name-picker/</a:t>
            </a:r>
          </a:p>
        </p:txBody>
      </p:sp>
    </p:spTree>
    <p:extLst>
      <p:ext uri="{BB962C8B-B14F-4D97-AF65-F5344CB8AC3E}">
        <p14:creationId xmlns:p14="http://schemas.microsoft.com/office/powerpoint/2010/main" val="6767044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41002-C54A-E8F4-44C9-460244029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293338"/>
            <a:ext cx="6858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869C8-6BE9-8BB2-ADA1-3B31EEBE9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5514052"/>
            <a:ext cx="6858000" cy="6519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endParaRPr lang="en-US" sz="2400" kern="1200" dirty="0">
              <a:latin typeface="+mn-lt"/>
              <a:ea typeface="+mn-ea"/>
              <a:cs typeface="+mn-cs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9427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35a58e6-9f95-4161-a30d-a0bf2b54da0d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9122CBD3A05148AE1E4B64ED649721" ma:contentTypeVersion="15" ma:contentTypeDescription="Create a new document." ma:contentTypeScope="" ma:versionID="bfc1702a732c83a0f7a0916b1744e73e">
  <xsd:schema xmlns:xsd="http://www.w3.org/2001/XMLSchema" xmlns:xs="http://www.w3.org/2001/XMLSchema" xmlns:p="http://schemas.microsoft.com/office/2006/metadata/properties" xmlns:ns3="635a58e6-9f95-4161-a30d-a0bf2b54da0d" xmlns:ns4="75da08c6-bc3b-4dbf-a82b-e760d15ae57b" targetNamespace="http://schemas.microsoft.com/office/2006/metadata/properties" ma:root="true" ma:fieldsID="c44419a4d1beacea02895aae2a6d7ade" ns3:_="" ns4:_="">
    <xsd:import namespace="635a58e6-9f95-4161-a30d-a0bf2b54da0d"/>
    <xsd:import namespace="75da08c6-bc3b-4dbf-a82b-e760d15ae5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5a58e6-9f95-4161-a30d-a0bf2b54da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da08c6-bc3b-4dbf-a82b-e760d15ae57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2EBB09-B93F-4B55-9D2F-9D9CE6D35351}">
  <ds:schemaRefs>
    <ds:schemaRef ds:uri="http://www.w3.org/XML/1998/namespace"/>
    <ds:schemaRef ds:uri="75da08c6-bc3b-4dbf-a82b-e760d15ae57b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635a58e6-9f95-4161-a30d-a0bf2b54da0d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E69415B-C29B-4CC2-A30A-9FE72AB528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35a58e6-9f95-4161-a30d-a0bf2b54da0d"/>
    <ds:schemaRef ds:uri="75da08c6-bc3b-4dbf-a82b-e760d15ae5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5DD9BC-D9DA-461A-A2AD-163974010AC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1010</Words>
  <Application>Microsoft Office PowerPoint</Application>
  <PresentationFormat>On-screen Show (4:3)</PresentationFormat>
  <Paragraphs>152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ＭＳ Ｐゴシック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A few definitions...</vt:lpstr>
      <vt:lpstr>CIM definitions (Chartered Institute of Marketing)</vt:lpstr>
      <vt:lpstr>Customer Orientation</vt:lpstr>
      <vt:lpstr>PowerPoint Presentation</vt:lpstr>
      <vt:lpstr>Task</vt:lpstr>
      <vt:lpstr>Marketing  through  Sport</vt:lpstr>
      <vt:lpstr>PowerPoint Presentation</vt:lpstr>
      <vt:lpstr>PowerPoint Presentation</vt:lpstr>
      <vt:lpstr>Who should we target with the marketing? </vt:lpstr>
      <vt:lpstr>Segmentation variables (Kotler et al, 2013; Palmer, 2012, Masterson et al, 2017))</vt:lpstr>
      <vt:lpstr>Segmentation variables (Kotler et al, 2013; Blythe, 2006</vt:lpstr>
      <vt:lpstr>Use Xtensio to create a persona</vt:lpstr>
      <vt:lpstr>Positioning</vt:lpstr>
      <vt:lpstr>Task………….</vt:lpstr>
      <vt:lpstr>PowerPoint Presentation</vt:lpstr>
      <vt:lpstr>Partnership And Links</vt:lpstr>
      <vt:lpstr>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106</cp:revision>
  <dcterms:created xsi:type="dcterms:W3CDTF">2020-02-14T07:58:28Z</dcterms:created>
  <dcterms:modified xsi:type="dcterms:W3CDTF">2026-02-26T21:01:57Z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0x010100839122CBD3A05148AE1E4B64ED649721</vt:lpwstr>
  </property>
</Properties>
</file>