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5C202265-EAFC-472E-A705-F5448E2A96DC}">
          <p14:sldIdLst>
            <p14:sldId id="26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6D4D6-B968-D7A7-F0A2-0B9305E4C62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53CDA4A9-52D6-34A7-1633-0D5A56EF46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7A93BE6-0248-A3E0-0D19-7FCACF8578F1}"/>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5" name="Footer Placeholder 4">
            <a:extLst>
              <a:ext uri="{FF2B5EF4-FFF2-40B4-BE49-F238E27FC236}">
                <a16:creationId xmlns:a16="http://schemas.microsoft.com/office/drawing/2014/main" id="{39E631FE-0F2E-8EFB-60A8-405A9B1C17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F4B781-3B2A-3D07-A63B-F1837FA09CF8}"/>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2359559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4509C-F333-8B1F-1508-61625D6E6E2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BDCE21D-7E95-8D38-278E-4DC0DC1C109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341408B-84F5-89B0-B7B4-DE5756349A5A}"/>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5" name="Footer Placeholder 4">
            <a:extLst>
              <a:ext uri="{FF2B5EF4-FFF2-40B4-BE49-F238E27FC236}">
                <a16:creationId xmlns:a16="http://schemas.microsoft.com/office/drawing/2014/main" id="{AB0F7720-9B49-E57C-D68D-DFC951FF1E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CE82E7-434B-5F4A-C215-30B1C78EE67D}"/>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33484103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A73D6-875D-B6E3-D5A4-0D4DA4F5AB1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99813A0-642A-7BA7-070E-3830E9911B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A5201FB-7C14-BA22-5633-FD6CCC43346B}"/>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5" name="Footer Placeholder 4">
            <a:extLst>
              <a:ext uri="{FF2B5EF4-FFF2-40B4-BE49-F238E27FC236}">
                <a16:creationId xmlns:a16="http://schemas.microsoft.com/office/drawing/2014/main" id="{BF109C9F-25BE-1E9C-28A7-91E840CF72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7524E3-38C6-B91C-A1C5-ADB0D258133C}"/>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1690880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C7DF1-D8E8-0480-8A2D-186C7AA27D0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3DF1552-0826-A4EF-20C9-3777C22042A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2C3A06F-56E6-3FE6-01A8-CEA90D2FC69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95E6A24-2EA1-2C82-AB8F-08D28DC8D8C1}"/>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6" name="Footer Placeholder 5">
            <a:extLst>
              <a:ext uri="{FF2B5EF4-FFF2-40B4-BE49-F238E27FC236}">
                <a16:creationId xmlns:a16="http://schemas.microsoft.com/office/drawing/2014/main" id="{508DFB84-8D29-20FB-91E6-1DCA0384BE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D4E756-1BAC-C0D6-7B52-480035BAE00C}"/>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612669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25CB2-0E76-3019-626E-8BAC4E22D77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D61D7DDF-5880-8E8F-7D48-4CA2CB1954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5E8E741-6AC0-6CF2-4AE2-F09EE2D7D36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F5E5BC9-39BF-670E-A5F8-AFB08E0E76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92E4FD9-8270-86C9-4C65-746E44386AB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9F92FEC-1C4B-07D5-607C-ADD63897524D}"/>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8" name="Footer Placeholder 7">
            <a:extLst>
              <a:ext uri="{FF2B5EF4-FFF2-40B4-BE49-F238E27FC236}">
                <a16:creationId xmlns:a16="http://schemas.microsoft.com/office/drawing/2014/main" id="{6EBE8D0D-0A49-0B33-6703-72D40AD420C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42EF084-EAC9-70D4-C5EB-A27222211DB4}"/>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2309641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9E76B-277E-FF28-E40A-42FF9807A26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40EDA96-59C2-5C6D-F5E7-72CE65883AC7}"/>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4" name="Footer Placeholder 3">
            <a:extLst>
              <a:ext uri="{FF2B5EF4-FFF2-40B4-BE49-F238E27FC236}">
                <a16:creationId xmlns:a16="http://schemas.microsoft.com/office/drawing/2014/main" id="{066BD5A6-76DA-D03E-4358-6E63F78A255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492313C-BE69-063B-67DE-7D799D2E1F08}"/>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4037564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795717-6535-3A3B-23A1-DA7897801A0A}"/>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3" name="Footer Placeholder 2">
            <a:extLst>
              <a:ext uri="{FF2B5EF4-FFF2-40B4-BE49-F238E27FC236}">
                <a16:creationId xmlns:a16="http://schemas.microsoft.com/office/drawing/2014/main" id="{92B868DA-3EF5-5441-AFB1-EFE2D6EBB1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CEF729A-C86E-9A0B-A933-26362CCB8895}"/>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970167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46548-29A4-8088-46F5-2C3DE4F8C06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4EF9792-50A2-0AEC-BD02-12BC8F13F4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4F6F6A4-3CA0-EF13-3AC8-AE39F7154D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782B76-0ECC-A373-04B4-951F7AE9CFDF}"/>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6" name="Footer Placeholder 5">
            <a:extLst>
              <a:ext uri="{FF2B5EF4-FFF2-40B4-BE49-F238E27FC236}">
                <a16:creationId xmlns:a16="http://schemas.microsoft.com/office/drawing/2014/main" id="{E269BC6F-3D09-326E-E418-BFAFDD1226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7D4D95-5E1B-99E1-6E0D-B5BD2C2990AB}"/>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538093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24557-EDDB-FE49-CE6E-819EFA6E118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4E72956-7081-A4A9-FBF9-DD472B3069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DF7C919-0655-8937-012A-99383533C2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086FCDF-4530-4CC0-8802-D07EF412A65B}"/>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6" name="Footer Placeholder 5">
            <a:extLst>
              <a:ext uri="{FF2B5EF4-FFF2-40B4-BE49-F238E27FC236}">
                <a16:creationId xmlns:a16="http://schemas.microsoft.com/office/drawing/2014/main" id="{1C099C21-B50C-12FD-8DE2-76EF4FF266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7793E5-9FAB-7A5C-339B-22247FA1BF9C}"/>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2909237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8E647-E539-0ED3-FA8D-7E9DD044C73C}"/>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601050F-57AA-7446-FA07-4A330813470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0AD1F61-7CD9-5EC6-12EF-7C76585D9C20}"/>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5" name="Footer Placeholder 4">
            <a:extLst>
              <a:ext uri="{FF2B5EF4-FFF2-40B4-BE49-F238E27FC236}">
                <a16:creationId xmlns:a16="http://schemas.microsoft.com/office/drawing/2014/main" id="{B875C7D1-ACF6-407D-E106-A430CB9BEC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1FF6DA-A880-9786-7192-01128EECBEA9}"/>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16489987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8B7848-9116-9016-5ED0-B95E9F7B6E8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C0BD517-5E01-4CED-33FB-1E5B7A5B465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41F17DE-99AC-D886-F50A-0EE54FC69F3F}"/>
              </a:ext>
            </a:extLst>
          </p:cNvPr>
          <p:cNvSpPr>
            <a:spLocks noGrp="1"/>
          </p:cNvSpPr>
          <p:nvPr>
            <p:ph type="dt" sz="half" idx="10"/>
          </p:nvPr>
        </p:nvSpPr>
        <p:spPr/>
        <p:txBody>
          <a:bodyPr/>
          <a:lstStyle/>
          <a:p>
            <a:fld id="{14986A57-8733-43B7-BA14-D25633363DC5}" type="datetimeFigureOut">
              <a:rPr lang="en-GB" smtClean="0"/>
              <a:t>24/11/2023</a:t>
            </a:fld>
            <a:endParaRPr lang="en-GB"/>
          </a:p>
        </p:txBody>
      </p:sp>
      <p:sp>
        <p:nvSpPr>
          <p:cNvPr id="5" name="Footer Placeholder 4">
            <a:extLst>
              <a:ext uri="{FF2B5EF4-FFF2-40B4-BE49-F238E27FC236}">
                <a16:creationId xmlns:a16="http://schemas.microsoft.com/office/drawing/2014/main" id="{FB2D7E34-FDA4-7BD6-B3BA-7EB596D65B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EADF05-27F5-5733-747A-F01326D46E32}"/>
              </a:ext>
            </a:extLst>
          </p:cNvPr>
          <p:cNvSpPr>
            <a:spLocks noGrp="1"/>
          </p:cNvSpPr>
          <p:nvPr>
            <p:ph type="sldNum" sz="quarter" idx="12"/>
          </p:nvPr>
        </p:nvSpPr>
        <p:spPr/>
        <p:txBody>
          <a:bodyPr/>
          <a:lstStyle/>
          <a:p>
            <a:fld id="{F6C6FDB7-27CD-406C-A02F-B1EC5E165280}" type="slidenum">
              <a:rPr lang="en-GB" smtClean="0"/>
              <a:t>‹#›</a:t>
            </a:fld>
            <a:endParaRPr lang="en-GB"/>
          </a:p>
        </p:txBody>
      </p:sp>
    </p:spTree>
    <p:extLst>
      <p:ext uri="{BB962C8B-B14F-4D97-AF65-F5344CB8AC3E}">
        <p14:creationId xmlns:p14="http://schemas.microsoft.com/office/powerpoint/2010/main" val="3934834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33A877-D8CC-E749-501E-2AADCFBD79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C794016-A6FA-6BDE-C07C-DDE6C2E658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E05D8EB-F5B0-EE45-6389-DD1BCFC23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986A57-8733-43B7-BA14-D25633363DC5}" type="datetimeFigureOut">
              <a:rPr lang="en-GB" smtClean="0"/>
              <a:t>24/11/2023</a:t>
            </a:fld>
            <a:endParaRPr lang="en-GB"/>
          </a:p>
        </p:txBody>
      </p:sp>
      <p:sp>
        <p:nvSpPr>
          <p:cNvPr id="5" name="Footer Placeholder 4">
            <a:extLst>
              <a:ext uri="{FF2B5EF4-FFF2-40B4-BE49-F238E27FC236}">
                <a16:creationId xmlns:a16="http://schemas.microsoft.com/office/drawing/2014/main" id="{3563114A-A12A-0C10-1D8F-18DF217B11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0FF4CD9-8CAF-7026-F557-FD421E3A61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C6FDB7-27CD-406C-A02F-B1EC5E165280}" type="slidenum">
              <a:rPr lang="en-GB" smtClean="0"/>
              <a:t>‹#›</a:t>
            </a:fld>
            <a:endParaRPr lang="en-GB"/>
          </a:p>
        </p:txBody>
      </p:sp>
    </p:spTree>
    <p:extLst>
      <p:ext uri="{BB962C8B-B14F-4D97-AF65-F5344CB8AC3E}">
        <p14:creationId xmlns:p14="http://schemas.microsoft.com/office/powerpoint/2010/main" val="39481204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94171-DCC7-B246-39D7-4D1CAF69D107}"/>
              </a:ext>
            </a:extLst>
          </p:cNvPr>
          <p:cNvSpPr>
            <a:spLocks noGrp="1"/>
          </p:cNvSpPr>
          <p:nvPr>
            <p:ph type="title"/>
          </p:nvPr>
        </p:nvSpPr>
        <p:spPr>
          <a:xfrm>
            <a:off x="1356982" y="0"/>
            <a:ext cx="9112275" cy="577267"/>
          </a:xfrm>
        </p:spPr>
        <p:txBody>
          <a:bodyPr>
            <a:normAutofit/>
          </a:bodyPr>
          <a:lstStyle/>
          <a:p>
            <a:r>
              <a:rPr lang="en-GB" sz="2000" b="1" dirty="0">
                <a:latin typeface="Abadi Extra Light" panose="020F0502020204030204" pitchFamily="34" charset="0"/>
              </a:rPr>
              <a:t>Mental health issues within South Asian community in the United Kingdom</a:t>
            </a:r>
          </a:p>
        </p:txBody>
      </p:sp>
      <p:sp>
        <p:nvSpPr>
          <p:cNvPr id="3" name="Content Placeholder 2">
            <a:extLst>
              <a:ext uri="{FF2B5EF4-FFF2-40B4-BE49-F238E27FC236}">
                <a16:creationId xmlns:a16="http://schemas.microsoft.com/office/drawing/2014/main" id="{FE86AAD4-95E7-73B3-81A4-DF3871300580}"/>
              </a:ext>
            </a:extLst>
          </p:cNvPr>
          <p:cNvSpPr>
            <a:spLocks noGrp="1"/>
          </p:cNvSpPr>
          <p:nvPr>
            <p:ph idx="1"/>
          </p:nvPr>
        </p:nvSpPr>
        <p:spPr>
          <a:xfrm>
            <a:off x="419515" y="653926"/>
            <a:ext cx="2519369" cy="5118305"/>
          </a:xfrm>
          <a:solidFill>
            <a:schemeClr val="bg1"/>
          </a:solidFill>
          <a:ln>
            <a:solidFill>
              <a:schemeClr val="accent6">
                <a:lumMod val="60000"/>
                <a:lumOff val="40000"/>
              </a:schemeClr>
            </a:solidFill>
          </a:ln>
        </p:spPr>
        <p:txBody>
          <a:bodyPr>
            <a:normAutofit fontScale="25000" lnSpcReduction="20000"/>
          </a:bodyPr>
          <a:lstStyle/>
          <a:p>
            <a:pPr marL="0" indent="0" algn="just">
              <a:lnSpc>
                <a:spcPct val="120000"/>
              </a:lnSpc>
              <a:buNone/>
            </a:pPr>
            <a:r>
              <a:rPr lang="en-GB" sz="3200" b="1" dirty="0">
                <a:latin typeface="Abadi Extra Light" panose="020F0502020204030204" pitchFamily="34" charset="0"/>
              </a:rPr>
              <a:t>Background</a:t>
            </a:r>
          </a:p>
          <a:p>
            <a:pPr marL="0" indent="0" algn="just">
              <a:lnSpc>
                <a:spcPct val="120000"/>
              </a:lnSpc>
              <a:buNone/>
            </a:pPr>
            <a:r>
              <a:rPr lang="en-GB" sz="3200" dirty="0">
                <a:latin typeface="Abadi Extra Light" panose="020F0502020204030204" pitchFamily="34" charset="0"/>
              </a:rPr>
              <a:t>People who share roots in the Southeast Asian region, both geographically and ethnoculturally, are referred to as South Asians. This encompasses people who are migrants themselves, having fled nations within the geographical region of South. Afghanistan, Bangladesh, Bhutan, India, Maldives, Nepal, Pakistan, and Sri Lanka are the nations in question.</a:t>
            </a:r>
          </a:p>
          <a:p>
            <a:pPr marL="0" indent="0" algn="just">
              <a:lnSpc>
                <a:spcPct val="120000"/>
              </a:lnSpc>
              <a:buNone/>
            </a:pPr>
            <a:r>
              <a:rPr lang="en-GB" sz="3200" b="0" i="0" dirty="0">
                <a:effectLst/>
                <a:latin typeface="Abadi Extra Light" panose="020F0502020204030204" pitchFamily="34" charset="0"/>
              </a:rPr>
              <a:t>Given the extreme religious, linguistic, cultural, and economic diversity among and between the ethnic groups that originated in these countries, these communities are remarkably diversified. </a:t>
            </a:r>
          </a:p>
          <a:p>
            <a:pPr marL="0" indent="0" algn="just">
              <a:lnSpc>
                <a:spcPct val="120000"/>
              </a:lnSpc>
              <a:buNone/>
            </a:pPr>
            <a:r>
              <a:rPr lang="en-GB" sz="3200" b="0" i="0" dirty="0">
                <a:effectLst/>
                <a:latin typeface="Abadi Extra Light" panose="020F0502020204030204" pitchFamily="34" charset="0"/>
              </a:rPr>
              <a:t> (Bhavsar, et al., 2018)</a:t>
            </a:r>
            <a:r>
              <a:rPr lang="en-GB" sz="3200" dirty="0">
                <a:latin typeface="Abadi Extra Light" panose="020F0502020204030204" pitchFamily="34" charset="0"/>
              </a:rPr>
              <a:t>. </a:t>
            </a:r>
          </a:p>
          <a:p>
            <a:pPr marL="0" indent="0" algn="just">
              <a:lnSpc>
                <a:spcPct val="120000"/>
              </a:lnSpc>
              <a:buNone/>
            </a:pPr>
            <a:r>
              <a:rPr lang="en-GB" sz="3200" b="1" dirty="0">
                <a:latin typeface="Abadi Extra Light" panose="020F0502020204030204" pitchFamily="34" charset="0"/>
              </a:rPr>
              <a:t>Mental Health challenges </a:t>
            </a:r>
          </a:p>
          <a:p>
            <a:pPr marL="0" indent="0" algn="just">
              <a:lnSpc>
                <a:spcPct val="120000"/>
              </a:lnSpc>
              <a:buNone/>
            </a:pPr>
            <a:r>
              <a:rPr lang="en-GB" sz="3200" dirty="0">
                <a:latin typeface="Abadi Extra Light" panose="020F0502020204030204" pitchFamily="34" charset="0"/>
              </a:rPr>
              <a:t>Throughout their lives, South Asian families and individuals residing in the UK encounter a distinct range of mental health obstacles associated with biological, psychological, social, cultural, and environmental hazards. </a:t>
            </a:r>
          </a:p>
          <a:p>
            <a:pPr marL="0" indent="0" algn="just">
              <a:lnSpc>
                <a:spcPct val="120000"/>
              </a:lnSpc>
              <a:buNone/>
            </a:pPr>
            <a:r>
              <a:rPr lang="en-GB" sz="3200" dirty="0">
                <a:latin typeface="Abadi Extra Light" panose="020F0502020204030204" pitchFamily="34" charset="0"/>
              </a:rPr>
              <a:t>Research suggests that socioeconomic status has a major role in determining how South Asian populations fare in terms of mental health. These populations have experienced racism and prejudice on a regular basis, both direct and indirect, since coming to the UK. Inadequate housing, unemployment, poverty, and a lack of educational opportunities are examples of structural socioeconomic barriers that negatively impact British South Asians. Together, these occurrences are known to perpetuate material deprivation, social marginalisation, and intergenerational trauma, all of which are harmful to psychological health.</a:t>
            </a:r>
          </a:p>
          <a:p>
            <a:pPr marL="0" indent="0" algn="just">
              <a:lnSpc>
                <a:spcPct val="120000"/>
              </a:lnSpc>
              <a:buNone/>
            </a:pPr>
            <a:r>
              <a:rPr lang="en-GB" sz="3200" b="0" i="0" dirty="0">
                <a:effectLst/>
                <a:latin typeface="Abadi Extra Light" panose="020F0502020204030204" pitchFamily="34" charset="0"/>
              </a:rPr>
              <a:t>(Prajapati &amp; Liebling, 2021</a:t>
            </a:r>
            <a:r>
              <a:rPr lang="en-GB" sz="3200" dirty="0">
                <a:latin typeface="Abadi Extra Light" panose="020F0502020204030204" pitchFamily="34" charset="0"/>
              </a:rPr>
              <a:t>).</a:t>
            </a:r>
          </a:p>
          <a:p>
            <a:pPr marL="0" indent="0" algn="just">
              <a:lnSpc>
                <a:spcPct val="120000"/>
              </a:lnSpc>
              <a:buNone/>
            </a:pPr>
            <a:endParaRPr lang="en-GB" sz="3600" dirty="0">
              <a:solidFill>
                <a:srgbClr val="FF0000"/>
              </a:solidFill>
              <a:latin typeface="Abadi Extra Light" panose="020F0502020204030204" pitchFamily="34" charset="0"/>
            </a:endParaRPr>
          </a:p>
          <a:p>
            <a:pPr algn="just"/>
            <a:endParaRPr lang="en-GB" sz="3600" dirty="0"/>
          </a:p>
          <a:p>
            <a:endParaRPr lang="en-GB" dirty="0"/>
          </a:p>
        </p:txBody>
      </p:sp>
      <p:sp>
        <p:nvSpPr>
          <p:cNvPr id="4" name="TextBox 3">
            <a:extLst>
              <a:ext uri="{FF2B5EF4-FFF2-40B4-BE49-F238E27FC236}">
                <a16:creationId xmlns:a16="http://schemas.microsoft.com/office/drawing/2014/main" id="{914031A4-AEFE-884C-B9B4-BE752BF34ABF}"/>
              </a:ext>
            </a:extLst>
          </p:cNvPr>
          <p:cNvSpPr txBox="1"/>
          <p:nvPr/>
        </p:nvSpPr>
        <p:spPr>
          <a:xfrm flipH="1">
            <a:off x="3154000" y="2744539"/>
            <a:ext cx="3808678" cy="2970044"/>
          </a:xfrm>
          <a:prstGeom prst="rect">
            <a:avLst/>
          </a:prstGeom>
          <a:solidFill>
            <a:schemeClr val="bg1"/>
          </a:solidFill>
          <a:ln>
            <a:solidFill>
              <a:schemeClr val="accent6">
                <a:lumMod val="40000"/>
                <a:lumOff val="60000"/>
              </a:schemeClr>
            </a:solidFill>
          </a:ln>
        </p:spPr>
        <p:txBody>
          <a:bodyPr wrap="square" rtlCol="0">
            <a:spAutoFit/>
          </a:bodyPr>
          <a:lstStyle/>
          <a:p>
            <a:pPr algn="just"/>
            <a:r>
              <a:rPr lang="en-GB" sz="1000" b="1" dirty="0">
                <a:latin typeface="Abadi Extra Light" panose="020F0502020204030204" pitchFamily="34" charset="0"/>
              </a:rPr>
              <a:t>Rates of mental illnesses in south Asian living in the UK </a:t>
            </a:r>
          </a:p>
          <a:p>
            <a:pPr algn="just"/>
            <a:endParaRPr lang="en-GB" sz="900" dirty="0">
              <a:latin typeface="Abadi Extra Light" panose="020F0502020204030204" pitchFamily="34" charset="0"/>
              <a:cs typeface="Aharoni" panose="02010803020104030203" pitchFamily="2" charset="-79"/>
            </a:endParaRPr>
          </a:p>
          <a:p>
            <a:pPr algn="just"/>
            <a:r>
              <a:rPr lang="en-GB" sz="800" dirty="0">
                <a:latin typeface="Abadi Extra Light" panose="020F0502020204030204" pitchFamily="34" charset="0"/>
                <a:cs typeface="Aharoni" panose="02010803020104030203" pitchFamily="2" charset="-79"/>
              </a:rPr>
              <a:t>(</a:t>
            </a:r>
            <a:r>
              <a:rPr lang="en-GB" sz="800" dirty="0" err="1">
                <a:latin typeface="Abadi Extra Light" panose="020F0502020204030204" pitchFamily="34" charset="0"/>
                <a:cs typeface="Aharoni" panose="02010803020104030203" pitchFamily="2" charset="-79"/>
              </a:rPr>
              <a:t>Gnanapragasam</a:t>
            </a:r>
            <a:r>
              <a:rPr lang="en-GB" sz="800" dirty="0">
                <a:latin typeface="Abadi Extra Light" panose="020F0502020204030204" pitchFamily="34" charset="0"/>
                <a:cs typeface="Aharoni" panose="02010803020104030203" pitchFamily="2" charset="-79"/>
              </a:rPr>
              <a:t> and </a:t>
            </a:r>
            <a:r>
              <a:rPr lang="en-GB" sz="800" dirty="0" err="1">
                <a:latin typeface="Abadi Extra Light" panose="020F0502020204030204" pitchFamily="34" charset="0"/>
                <a:cs typeface="Aharoni" panose="02010803020104030203" pitchFamily="2" charset="-79"/>
              </a:rPr>
              <a:t>Korovangattu</a:t>
            </a:r>
            <a:r>
              <a:rPr lang="en-GB" sz="800" dirty="0">
                <a:latin typeface="Abadi Extra Light" panose="020F0502020204030204" pitchFamily="34" charset="0"/>
                <a:cs typeface="Aharoni" panose="02010803020104030203" pitchFamily="2" charset="-79"/>
              </a:rPr>
              <a:t>, 2021).</a:t>
            </a:r>
          </a:p>
          <a:p>
            <a:pPr marL="0" indent="0" algn="just">
              <a:buNone/>
            </a:pPr>
            <a:r>
              <a:rPr lang="en-GB" sz="800" dirty="0">
                <a:latin typeface="Abadi Extra Light" panose="020F0502020204030204" pitchFamily="34" charset="0"/>
                <a:cs typeface="Aharoni" panose="02010803020104030203" pitchFamily="2" charset="-79"/>
              </a:rPr>
              <a:t>Among all mental health illnesses, depression is the most prevalent among South Asians in the UK. Compared to white populations, South Asian women have higher prevalence of mixed anxiety and depression. Additionally, research indicates that the prevalence rates of generalised anxiety disorder were similar among various ethnic groups. </a:t>
            </a:r>
          </a:p>
          <a:p>
            <a:pPr algn="just"/>
            <a:endParaRPr lang="en-GB" sz="800" b="0" i="0" dirty="0">
              <a:effectLst/>
              <a:latin typeface="Abadi Extra Light" panose="020F0502020204030204" pitchFamily="34" charset="0"/>
              <a:cs typeface="Aharoni" panose="02010803020104030203" pitchFamily="2" charset="-79"/>
            </a:endParaRPr>
          </a:p>
          <a:p>
            <a:pPr algn="just"/>
            <a:r>
              <a:rPr lang="en-GB" sz="800" b="0" i="0" dirty="0">
                <a:effectLst/>
                <a:latin typeface="Abadi Extra Light" panose="020F0502020204030204" pitchFamily="34" charset="0"/>
                <a:cs typeface="Aharoni" panose="02010803020104030203" pitchFamily="2" charset="-79"/>
              </a:rPr>
              <a:t>(</a:t>
            </a:r>
            <a:r>
              <a:rPr lang="en-GB" sz="800" b="0" i="0" dirty="0" err="1">
                <a:effectLst/>
                <a:latin typeface="Abadi Extra Light" panose="020F0502020204030204" pitchFamily="34" charset="0"/>
                <a:cs typeface="Aharoni" panose="02010803020104030203" pitchFamily="2" charset="-79"/>
              </a:rPr>
              <a:t>Özen-Dursun</a:t>
            </a:r>
            <a:r>
              <a:rPr lang="en-GB" sz="800" b="0" i="0" dirty="0">
                <a:effectLst/>
                <a:latin typeface="Abadi Extra Light" panose="020F0502020204030204" pitchFamily="34" charset="0"/>
                <a:cs typeface="Aharoni" panose="02010803020104030203" pitchFamily="2" charset="-79"/>
              </a:rPr>
              <a:t>, 2023).</a:t>
            </a:r>
          </a:p>
          <a:p>
            <a:pPr marL="0" indent="0" algn="just">
              <a:buNone/>
            </a:pPr>
            <a:r>
              <a:rPr lang="en-GB" sz="800" dirty="0">
                <a:latin typeface="Abadi Extra Light" panose="020F0502020204030204" pitchFamily="34" charset="0"/>
                <a:cs typeface="Aharoni" panose="02010803020104030203" pitchFamily="2" charset="-79"/>
              </a:rPr>
              <a:t>Regarding the prevalence of suicide and self-harm in the South Indian community, there is conflicting data. According to clinical studies, there are notable differences in suicide rates and risk factors for suicidal conduct between ethnic minority groups in Wales and England. In the UK, rates of self-harm differ according to ethnic group. In all age categories, the rate of self-harm was lower in South Asian males than in White men, while it was greater in South Asian women than in White women aged 16 to 24. Furthermore, research has shown that older South Asians have a higher risk of depression and suicide. According to an observational cohort study, children and adolescents from ethnic minorities had lower hospital rates of self-harm than their White counterparts.</a:t>
            </a:r>
          </a:p>
          <a:p>
            <a:pPr marL="0" indent="0" algn="just">
              <a:buNone/>
            </a:pPr>
            <a:endParaRPr lang="en-GB" sz="800" b="0" i="0" dirty="0">
              <a:effectLst/>
              <a:latin typeface="Abadi Extra Light" panose="020F0502020204030204" pitchFamily="34" charset="0"/>
              <a:cs typeface="Aharoni" panose="02010803020104030203" pitchFamily="2" charset="-79"/>
            </a:endParaRPr>
          </a:p>
          <a:p>
            <a:pPr algn="just"/>
            <a:r>
              <a:rPr kumimoji="0" lang="en-GB" sz="800" b="0" i="0" u="none" strike="noStrike" kern="1200" cap="none" spc="0" normalizeH="0" baseline="0" noProof="0" dirty="0">
                <a:ln>
                  <a:noFill/>
                </a:ln>
                <a:effectLst/>
                <a:uLnTx/>
                <a:uFillTx/>
                <a:latin typeface="Abadi Extra Light" panose="020F0502020204030204" pitchFamily="34" charset="0"/>
                <a:cs typeface="Aharoni" panose="02010803020104030203" pitchFamily="2" charset="-79"/>
              </a:rPr>
              <a:t>(Bhavsar et al., 2018).</a:t>
            </a:r>
          </a:p>
          <a:p>
            <a:pPr marL="0" indent="0" algn="just">
              <a:buNone/>
            </a:pPr>
            <a:r>
              <a:rPr lang="en-GB" sz="800" b="0" i="0" dirty="0">
                <a:effectLst/>
                <a:latin typeface="Abadi Extra Light" panose="020F0502020204030204" pitchFamily="34" charset="0"/>
                <a:cs typeface="Aharoni" panose="02010803020104030203" pitchFamily="2" charset="-79"/>
              </a:rPr>
              <a:t>Compared to other minority ethnic groups in the UK, South Asians have lower rates of psychosis, although they nevertheless use mental health services in comparable proportions to the White majority. </a:t>
            </a:r>
          </a:p>
        </p:txBody>
      </p:sp>
      <p:sp>
        <p:nvSpPr>
          <p:cNvPr id="5" name="TextBox 4">
            <a:extLst>
              <a:ext uri="{FF2B5EF4-FFF2-40B4-BE49-F238E27FC236}">
                <a16:creationId xmlns:a16="http://schemas.microsoft.com/office/drawing/2014/main" id="{185C38A1-986F-8FC5-4EEE-ED7C194A25A4}"/>
              </a:ext>
            </a:extLst>
          </p:cNvPr>
          <p:cNvSpPr txBox="1"/>
          <p:nvPr/>
        </p:nvSpPr>
        <p:spPr>
          <a:xfrm>
            <a:off x="7155543" y="639218"/>
            <a:ext cx="4616942" cy="5247590"/>
          </a:xfrm>
          <a:prstGeom prst="rect">
            <a:avLst/>
          </a:prstGeom>
          <a:solidFill>
            <a:schemeClr val="bg1"/>
          </a:solidFill>
          <a:ln>
            <a:solidFill>
              <a:schemeClr val="accent6">
                <a:lumMod val="40000"/>
                <a:lumOff val="60000"/>
              </a:schemeClr>
            </a:solidFill>
          </a:ln>
        </p:spPr>
        <p:txBody>
          <a:bodyPr wrap="square" rtlCol="0">
            <a:spAutoFit/>
          </a:bodyPr>
          <a:lstStyle/>
          <a:p>
            <a:pPr algn="just"/>
            <a:r>
              <a:rPr lang="en-GB" sz="1000" b="1" i="0" dirty="0">
                <a:effectLst/>
                <a:latin typeface="Abadi Extra Light" panose="020F0502020204030204" pitchFamily="34" charset="0"/>
              </a:rPr>
              <a:t>Community-Based treatment and intervention </a:t>
            </a:r>
          </a:p>
          <a:p>
            <a:pPr algn="just"/>
            <a:endParaRPr lang="en-GB" sz="900" b="1" i="0" dirty="0">
              <a:effectLst/>
              <a:latin typeface="Abadi Extra Light" panose="020F0502020204030204" pitchFamily="34" charset="0"/>
            </a:endParaRPr>
          </a:p>
          <a:p>
            <a:pPr algn="just"/>
            <a:r>
              <a:rPr lang="en-GB" sz="900" b="1" i="0" dirty="0">
                <a:effectLst/>
                <a:latin typeface="Abadi Extra Light" panose="020F0502020204030204" pitchFamily="34" charset="0"/>
              </a:rPr>
              <a:t>Programs </a:t>
            </a:r>
            <a:r>
              <a:rPr lang="en-GB" sz="900" b="0" i="0" dirty="0">
                <a:effectLst/>
                <a:latin typeface="Abadi Extra Light" panose="020F0502020204030204" pitchFamily="34" charset="0"/>
              </a:rPr>
              <a:t>can apply specific treatment and interventions for mental health among ethnic minorities in the UK often involve:</a:t>
            </a:r>
          </a:p>
          <a:p>
            <a:pPr marL="0" indent="0" algn="just">
              <a:buNone/>
            </a:pPr>
            <a:r>
              <a:rPr lang="en-GB" sz="900" b="0" i="0" dirty="0">
                <a:effectLst/>
                <a:latin typeface="Abadi Extra Light" panose="020F0502020204030204" pitchFamily="34" charset="0"/>
              </a:rPr>
              <a:t>Developing and supporting community-driven mental health initiatives to provide localized support and reduce stigma.</a:t>
            </a:r>
          </a:p>
          <a:p>
            <a:pPr marL="0" indent="0" algn="just">
              <a:buNone/>
            </a:pPr>
            <a:r>
              <a:rPr lang="en-GB" sz="900" b="0" i="0" dirty="0">
                <a:effectLst/>
                <a:latin typeface="Abadi Extra Light" panose="020F0502020204030204" pitchFamily="34" charset="0"/>
              </a:rPr>
              <a:t>Culturally Tailored Therapies: Implementing therapies that respect cultural backgrounds, beliefs, and values to enhance engagement and effectiveness.</a:t>
            </a:r>
          </a:p>
          <a:p>
            <a:pPr marL="0" indent="0" algn="just">
              <a:buNone/>
            </a:pPr>
            <a:r>
              <a:rPr lang="en-GB" sz="900" b="0" i="0" dirty="0">
                <a:effectLst/>
                <a:latin typeface="Abadi Extra Light" panose="020F0502020204030204" pitchFamily="34" charset="0"/>
              </a:rPr>
              <a:t>Language-Specific Services: Offering mental health services in multiple languages to improve accessibility and communication.</a:t>
            </a:r>
          </a:p>
          <a:p>
            <a:pPr marL="0" indent="0" algn="just">
              <a:buNone/>
            </a:pPr>
            <a:r>
              <a:rPr lang="en-GB" sz="900" b="0" i="0" dirty="0">
                <a:effectLst/>
                <a:latin typeface="Abadi Extra Light" panose="020F0502020204030204" pitchFamily="34" charset="0"/>
              </a:rPr>
              <a:t>Cultural Competency Training: Ensuring mental health professionals are trained to understand and navigate diverse cultural perspectives, enhancing the quality of care.</a:t>
            </a:r>
          </a:p>
          <a:p>
            <a:pPr marL="0" indent="0" algn="just">
              <a:buNone/>
            </a:pPr>
            <a:r>
              <a:rPr lang="en-GB" sz="900" b="0" i="0" dirty="0">
                <a:effectLst/>
                <a:latin typeface="Abadi Extra Light" panose="020F0502020204030204" pitchFamily="34" charset="0"/>
              </a:rPr>
              <a:t>Peer Support Networks: Establishing peer support groups within communities to create safe spaces for individuals to share experiences and coping strategies.</a:t>
            </a:r>
          </a:p>
          <a:p>
            <a:pPr marL="0" indent="0" algn="just">
              <a:buNone/>
            </a:pPr>
            <a:r>
              <a:rPr lang="en-GB" sz="900" b="0" i="0" dirty="0">
                <a:effectLst/>
                <a:latin typeface="Abadi Extra Light" panose="020F0502020204030204" pitchFamily="34" charset="0"/>
              </a:rPr>
              <a:t>Collaboration with Faith Leaders: Engaging with religious and community leaders to integrate mental health discussions within cultural and religious contexts.</a:t>
            </a:r>
          </a:p>
          <a:p>
            <a:pPr marL="0" indent="0" algn="just">
              <a:buNone/>
            </a:pPr>
            <a:r>
              <a:rPr lang="en-GB" sz="900" b="0" i="0" dirty="0">
                <a:effectLst/>
                <a:latin typeface="Abadi Extra Light" panose="020F0502020204030204" pitchFamily="34" charset="0"/>
              </a:rPr>
              <a:t>Holistic Approaches: Recognising the interconnectedness of mental health with other aspects of well-being, such as physical health and community engagement.</a:t>
            </a:r>
          </a:p>
          <a:p>
            <a:pPr marL="0" indent="0" algn="just">
              <a:buNone/>
            </a:pPr>
            <a:r>
              <a:rPr lang="en-GB" sz="900" dirty="0">
                <a:latin typeface="Abadi Extra Light" panose="020F0502020204030204" pitchFamily="34" charset="0"/>
              </a:rPr>
              <a:t>(</a:t>
            </a:r>
            <a:r>
              <a:rPr lang="en-GB" sz="900" dirty="0" err="1">
                <a:latin typeface="Abadi Extra Light" panose="020F0502020204030204" pitchFamily="34" charset="0"/>
              </a:rPr>
              <a:t>Apers,et</a:t>
            </a:r>
            <a:r>
              <a:rPr lang="en-GB" sz="900" dirty="0">
                <a:latin typeface="Abadi Extra Light" panose="020F0502020204030204" pitchFamily="34" charset="0"/>
              </a:rPr>
              <a:t> al.,2023).</a:t>
            </a:r>
          </a:p>
          <a:p>
            <a:pPr marL="0" indent="0" algn="just">
              <a:buNone/>
            </a:pPr>
            <a:endParaRPr lang="en-GB" sz="1400" b="1" dirty="0">
              <a:latin typeface="Abadi Extra Light" panose="020F0502020204030204" pitchFamily="34" charset="0"/>
            </a:endParaRPr>
          </a:p>
          <a:p>
            <a:pPr marL="0" indent="0" algn="just">
              <a:buNone/>
            </a:pPr>
            <a:r>
              <a:rPr lang="en-GB" sz="1400" b="1" dirty="0">
                <a:latin typeface="Abadi Extra Light" panose="020F0502020204030204" pitchFamily="34" charset="0"/>
              </a:rPr>
              <a:t>Taraki.co.uk</a:t>
            </a:r>
          </a:p>
          <a:p>
            <a:pPr marL="0" indent="0" algn="just">
              <a:buNone/>
            </a:pPr>
            <a:endParaRPr lang="en-GB" sz="900" dirty="0">
              <a:latin typeface="Abadi Extra Light" panose="020F0502020204030204" pitchFamily="34" charset="0"/>
            </a:endParaRPr>
          </a:p>
          <a:p>
            <a:pPr marL="0" indent="0" algn="just">
              <a:buNone/>
            </a:pPr>
            <a:r>
              <a:rPr lang="en-GB" sz="900" dirty="0" err="1">
                <a:latin typeface="Abadi Extra Light" panose="020F0502020204030204" pitchFamily="34" charset="0"/>
              </a:rPr>
              <a:t>Sukhuranjeet</a:t>
            </a:r>
            <a:r>
              <a:rPr lang="en-GB" sz="900" dirty="0">
                <a:latin typeface="Abadi Extra Light" panose="020F0502020204030204" pitchFamily="34" charset="0"/>
              </a:rPr>
              <a:t> Singh launched </a:t>
            </a:r>
            <a:r>
              <a:rPr lang="en-GB" sz="900" dirty="0" err="1">
                <a:latin typeface="Abadi Extra Light" panose="020F0502020204030204" pitchFamily="34" charset="0"/>
              </a:rPr>
              <a:t>Taraki</a:t>
            </a:r>
            <a:r>
              <a:rPr lang="en-GB" sz="900" dirty="0">
                <a:latin typeface="Abadi Extra Light" panose="020F0502020204030204" pitchFamily="34" charset="0"/>
              </a:rPr>
              <a:t> in October 2017 in response to his own experiences as a student dealing with mental health issues. </a:t>
            </a:r>
            <a:r>
              <a:rPr lang="en-GB" sz="900" dirty="0" err="1">
                <a:latin typeface="Abadi Extra Light" panose="020F0502020204030204" pitchFamily="34" charset="0"/>
              </a:rPr>
              <a:t>Shuranjeet</a:t>
            </a:r>
            <a:r>
              <a:rPr lang="en-GB" sz="900" dirty="0">
                <a:latin typeface="Abadi Extra Light" panose="020F0502020204030204" pitchFamily="34" charset="0"/>
              </a:rPr>
              <a:t> considered himself extremely fortunate that his friends stood with him during his difficult times. He did note, though, that many in Punjabi communities going through comparable difficulties were not able to get proper assistance. He founded </a:t>
            </a:r>
            <a:r>
              <a:rPr lang="en-GB" sz="900" dirty="0" err="1">
                <a:latin typeface="Abadi Extra Light" panose="020F0502020204030204" pitchFamily="34" charset="0"/>
              </a:rPr>
              <a:t>Taraki</a:t>
            </a:r>
            <a:r>
              <a:rPr lang="en-GB" sz="900" dirty="0">
                <a:latin typeface="Abadi Extra Light" panose="020F0502020204030204" pitchFamily="34" charset="0"/>
              </a:rPr>
              <a:t> because he believed that everyone should have access to assistance when they most needed it.</a:t>
            </a:r>
          </a:p>
          <a:p>
            <a:pPr marL="0" indent="0" algn="just">
              <a:buNone/>
            </a:pPr>
            <a:r>
              <a:rPr lang="en-GB" sz="900" dirty="0" err="1">
                <a:latin typeface="Abadi Extra Light" panose="020F0502020204030204" pitchFamily="34" charset="0"/>
              </a:rPr>
              <a:t>Taraki</a:t>
            </a:r>
            <a:r>
              <a:rPr lang="en-GB" sz="900" dirty="0">
                <a:latin typeface="Abadi Extra Light" panose="020F0502020204030204" pitchFamily="34" charset="0"/>
              </a:rPr>
              <a:t> mobilises four major change-inducing mechanisms:</a:t>
            </a:r>
          </a:p>
          <a:p>
            <a:pPr marL="171450" indent="-171450" algn="just">
              <a:buFont typeface="Arial" panose="020B0604020202020204" pitchFamily="34" charset="0"/>
              <a:buChar char="•"/>
            </a:pPr>
            <a:r>
              <a:rPr lang="en-GB" sz="900" dirty="0">
                <a:latin typeface="Abadi Extra Light" panose="020F0502020204030204" pitchFamily="34" charset="0"/>
              </a:rPr>
              <a:t>establishing a connection with communities</a:t>
            </a:r>
          </a:p>
          <a:p>
            <a:pPr marL="171450" indent="-171450" algn="just">
              <a:buFont typeface="Arial" panose="020B0604020202020204" pitchFamily="34" charset="0"/>
              <a:buChar char="•"/>
            </a:pPr>
            <a:r>
              <a:rPr lang="en-GB" sz="900" dirty="0">
                <a:latin typeface="Abadi Extra Light" panose="020F0502020204030204" pitchFamily="34" charset="0"/>
              </a:rPr>
              <a:t>improving the skills of healthcare personnel </a:t>
            </a:r>
          </a:p>
          <a:p>
            <a:pPr marL="171450" indent="-171450" algn="just">
              <a:buFont typeface="Arial" panose="020B0604020202020204" pitchFamily="34" charset="0"/>
              <a:buChar char="•"/>
            </a:pPr>
            <a:r>
              <a:rPr lang="en-GB" sz="900" dirty="0">
                <a:latin typeface="Abadi Extra Light" panose="020F0502020204030204" pitchFamily="34" charset="0"/>
              </a:rPr>
              <a:t>conversing with researchers and </a:t>
            </a:r>
          </a:p>
          <a:p>
            <a:pPr marL="171450" indent="-171450" algn="just">
              <a:buFont typeface="Arial" panose="020B0604020202020204" pitchFamily="34" charset="0"/>
              <a:buChar char="•"/>
            </a:pPr>
            <a:r>
              <a:rPr lang="en-GB" sz="900" dirty="0">
                <a:latin typeface="Abadi Extra Light" panose="020F0502020204030204" pitchFamily="34" charset="0"/>
              </a:rPr>
              <a:t>interacting with decision-makers.</a:t>
            </a:r>
          </a:p>
          <a:p>
            <a:pPr marL="0" indent="0" algn="just">
              <a:buNone/>
            </a:pPr>
            <a:r>
              <a:rPr lang="en-GB" sz="900" dirty="0">
                <a:latin typeface="Abadi Extra Light" panose="020F0502020204030204" pitchFamily="34" charset="0"/>
              </a:rPr>
              <a:t> </a:t>
            </a:r>
          </a:p>
          <a:p>
            <a:endParaRPr lang="en-GB" dirty="0"/>
          </a:p>
        </p:txBody>
      </p:sp>
      <p:sp>
        <p:nvSpPr>
          <p:cNvPr id="7" name="TextBox 6">
            <a:extLst>
              <a:ext uri="{FF2B5EF4-FFF2-40B4-BE49-F238E27FC236}">
                <a16:creationId xmlns:a16="http://schemas.microsoft.com/office/drawing/2014/main" id="{E7C8A5A4-45A8-3621-C108-7A2F91141884}"/>
              </a:ext>
            </a:extLst>
          </p:cNvPr>
          <p:cNvSpPr txBox="1"/>
          <p:nvPr/>
        </p:nvSpPr>
        <p:spPr>
          <a:xfrm>
            <a:off x="355600" y="5834182"/>
            <a:ext cx="11836400" cy="992579"/>
          </a:xfrm>
          <a:prstGeom prst="rect">
            <a:avLst/>
          </a:prstGeom>
          <a:noFill/>
        </p:spPr>
        <p:txBody>
          <a:bodyPr wrap="square" rtlCol="0">
            <a:spAutoFit/>
          </a:bodyPr>
          <a:lstStyle/>
          <a:p>
            <a:r>
              <a:rPr lang="en-GB" sz="1050" b="1" i="0" dirty="0">
                <a:solidFill>
                  <a:srgbClr val="05103E"/>
                </a:solidFill>
                <a:effectLst/>
                <a:latin typeface="+mj-lt"/>
              </a:rPr>
              <a:t>References </a:t>
            </a:r>
          </a:p>
          <a:p>
            <a:r>
              <a:rPr lang="en-GB" sz="600" b="0" i="0" dirty="0">
                <a:solidFill>
                  <a:srgbClr val="05103E"/>
                </a:solidFill>
                <a:effectLst/>
                <a:latin typeface="+mj-lt"/>
              </a:rPr>
              <a:t>Apers, H., Van </a:t>
            </a:r>
            <a:r>
              <a:rPr lang="en-GB" sz="600" b="0" i="0" dirty="0" err="1">
                <a:solidFill>
                  <a:srgbClr val="05103E"/>
                </a:solidFill>
                <a:effectLst/>
                <a:latin typeface="+mj-lt"/>
              </a:rPr>
              <a:t>Praag</a:t>
            </a:r>
            <a:r>
              <a:rPr lang="en-GB" sz="600" b="0" i="0" dirty="0">
                <a:solidFill>
                  <a:srgbClr val="05103E"/>
                </a:solidFill>
                <a:effectLst/>
                <a:latin typeface="+mj-lt"/>
              </a:rPr>
              <a:t>, L., </a:t>
            </a:r>
            <a:r>
              <a:rPr lang="en-GB" sz="600" b="0" i="0" dirty="0" err="1">
                <a:solidFill>
                  <a:srgbClr val="05103E"/>
                </a:solidFill>
                <a:effectLst/>
                <a:latin typeface="+mj-lt"/>
              </a:rPr>
              <a:t>Nöstlinger</a:t>
            </a:r>
            <a:r>
              <a:rPr lang="en-GB" sz="600" b="0" i="0" dirty="0">
                <a:solidFill>
                  <a:srgbClr val="05103E"/>
                </a:solidFill>
                <a:effectLst/>
                <a:latin typeface="+mj-lt"/>
              </a:rPr>
              <a:t>, C., &amp; Agyemang, C. (2023). Interventions to improve the mental health or mental well-being of migrants and ethnic minority groups in Europe: A scoping review. </a:t>
            </a:r>
            <a:r>
              <a:rPr lang="en-GB" sz="600" b="0" i="1" dirty="0">
                <a:solidFill>
                  <a:srgbClr val="05103E"/>
                </a:solidFill>
                <a:effectLst/>
                <a:latin typeface="+mj-lt"/>
              </a:rPr>
              <a:t>Global Mental Health</a:t>
            </a:r>
            <a:r>
              <a:rPr lang="en-GB" sz="600" b="0" i="0" dirty="0">
                <a:solidFill>
                  <a:srgbClr val="05103E"/>
                </a:solidFill>
                <a:effectLst/>
                <a:latin typeface="+mj-lt"/>
              </a:rPr>
              <a:t>, </a:t>
            </a:r>
            <a:r>
              <a:rPr lang="en-GB" sz="600" b="0" i="1" dirty="0">
                <a:solidFill>
                  <a:srgbClr val="05103E"/>
                </a:solidFill>
                <a:effectLst/>
                <a:latin typeface="+mj-lt"/>
              </a:rPr>
              <a:t>10</a:t>
            </a:r>
            <a:r>
              <a:rPr lang="en-GB" sz="600" b="0" i="0" dirty="0">
                <a:solidFill>
                  <a:srgbClr val="05103E"/>
                </a:solidFill>
                <a:effectLst/>
                <a:latin typeface="+mj-lt"/>
              </a:rPr>
              <a:t>. https://doi.org/10.1017/gmh.2023.15</a:t>
            </a:r>
          </a:p>
          <a:p>
            <a:r>
              <a:rPr lang="en-GB" sz="600" b="0" i="0" dirty="0">
                <a:solidFill>
                  <a:srgbClr val="05103E"/>
                </a:solidFill>
                <a:effectLst/>
                <a:latin typeface="+mj-lt"/>
              </a:rPr>
              <a:t>Bhavsar, V., </a:t>
            </a:r>
            <a:r>
              <a:rPr lang="en-GB" sz="600" b="0" i="0" dirty="0" err="1">
                <a:solidFill>
                  <a:srgbClr val="05103E"/>
                </a:solidFill>
                <a:effectLst/>
                <a:latin typeface="+mj-lt"/>
              </a:rPr>
              <a:t>Ventriglio</a:t>
            </a:r>
            <a:r>
              <a:rPr lang="en-GB" sz="600" b="0" i="0" dirty="0">
                <a:solidFill>
                  <a:srgbClr val="05103E"/>
                </a:solidFill>
                <a:effectLst/>
                <a:latin typeface="+mj-lt"/>
              </a:rPr>
              <a:t>, A., &amp; </a:t>
            </a:r>
            <a:r>
              <a:rPr lang="en-GB" sz="600" b="0" i="0" dirty="0" err="1">
                <a:solidFill>
                  <a:srgbClr val="05103E"/>
                </a:solidFill>
                <a:effectLst/>
                <a:latin typeface="+mj-lt"/>
              </a:rPr>
              <a:t>Bhugra</a:t>
            </a:r>
            <a:r>
              <a:rPr lang="en-GB" sz="600" b="0" i="0" dirty="0">
                <a:solidFill>
                  <a:srgbClr val="05103E"/>
                </a:solidFill>
                <a:effectLst/>
                <a:latin typeface="+mj-lt"/>
              </a:rPr>
              <a:t>, D. (2018). The mental health of South Asians in the UK. In </a:t>
            </a:r>
            <a:r>
              <a:rPr lang="en-GB" sz="600" b="0" i="1" dirty="0">
                <a:solidFill>
                  <a:srgbClr val="05103E"/>
                </a:solidFill>
                <a:effectLst/>
                <a:latin typeface="+mj-lt"/>
              </a:rPr>
              <a:t>Springer Reference </a:t>
            </a:r>
            <a:r>
              <a:rPr lang="en-GB" sz="600" b="0" i="1" dirty="0" err="1">
                <a:solidFill>
                  <a:srgbClr val="05103E"/>
                </a:solidFill>
                <a:effectLst/>
                <a:latin typeface="+mj-lt"/>
              </a:rPr>
              <a:t>Medizin</a:t>
            </a:r>
            <a:r>
              <a:rPr lang="en-GB" sz="600" b="0" i="0" dirty="0">
                <a:solidFill>
                  <a:srgbClr val="05103E"/>
                </a:solidFill>
                <a:effectLst/>
                <a:latin typeface="+mj-lt"/>
              </a:rPr>
              <a:t>. https://doi.org/10.1007/978-981-10-0750-7_9-1</a:t>
            </a:r>
          </a:p>
          <a:p>
            <a:r>
              <a:rPr lang="en-GB" sz="600" b="0" i="0" dirty="0" err="1">
                <a:solidFill>
                  <a:srgbClr val="212121"/>
                </a:solidFill>
                <a:effectLst/>
                <a:latin typeface="+mj-lt"/>
              </a:rPr>
              <a:t>Bhugra</a:t>
            </a:r>
            <a:r>
              <a:rPr lang="en-GB" sz="600" b="0" i="0" dirty="0">
                <a:solidFill>
                  <a:srgbClr val="212121"/>
                </a:solidFill>
                <a:effectLst/>
                <a:latin typeface="+mj-lt"/>
              </a:rPr>
              <a:t>, D., Wijesuriya, R., </a:t>
            </a:r>
            <a:r>
              <a:rPr lang="en-GB" sz="600" b="0" i="0" dirty="0" err="1">
                <a:solidFill>
                  <a:srgbClr val="212121"/>
                </a:solidFill>
                <a:effectLst/>
                <a:latin typeface="+mj-lt"/>
              </a:rPr>
              <a:t>Gnanapragasam</a:t>
            </a:r>
            <a:r>
              <a:rPr lang="en-GB" sz="600" b="0" i="0" dirty="0">
                <a:solidFill>
                  <a:srgbClr val="212121"/>
                </a:solidFill>
                <a:effectLst/>
                <a:latin typeface="+mj-lt"/>
              </a:rPr>
              <a:t>, S., Persaud, A. (2020). Black and minority mental health in the UK: Challenges and solutions. </a:t>
            </a:r>
            <a:r>
              <a:rPr lang="en-GB" sz="600" b="0" i="1" dirty="0">
                <a:solidFill>
                  <a:srgbClr val="212121"/>
                </a:solidFill>
                <a:effectLst/>
                <a:latin typeface="+mj-lt"/>
              </a:rPr>
              <a:t>Forensic Sci Int Mind Law. 2020 Nov;1:100036</a:t>
            </a:r>
            <a:r>
              <a:rPr lang="en-GB" sz="600" b="0" i="0" dirty="0">
                <a:solidFill>
                  <a:srgbClr val="212121"/>
                </a:solidFill>
                <a:effectLst/>
                <a:latin typeface="+mj-lt"/>
              </a:rPr>
              <a:t>. </a:t>
            </a:r>
            <a:r>
              <a:rPr lang="en-GB" sz="600" b="0" i="0" dirty="0" err="1">
                <a:solidFill>
                  <a:srgbClr val="212121"/>
                </a:solidFill>
                <a:effectLst/>
                <a:latin typeface="+mj-lt"/>
              </a:rPr>
              <a:t>doi</a:t>
            </a:r>
            <a:r>
              <a:rPr lang="en-GB" sz="600" b="0" i="0" dirty="0">
                <a:solidFill>
                  <a:srgbClr val="212121"/>
                </a:solidFill>
                <a:effectLst/>
                <a:latin typeface="+mj-lt"/>
              </a:rPr>
              <a:t>: 10.1016/j.fsiml.2020.100036. </a:t>
            </a:r>
            <a:r>
              <a:rPr lang="en-GB" sz="600" b="0" i="0" dirty="0" err="1">
                <a:solidFill>
                  <a:srgbClr val="212121"/>
                </a:solidFill>
                <a:effectLst/>
                <a:latin typeface="+mj-lt"/>
              </a:rPr>
              <a:t>Epub</a:t>
            </a:r>
            <a:r>
              <a:rPr lang="en-GB" sz="600" b="0" i="0" dirty="0">
                <a:solidFill>
                  <a:srgbClr val="212121"/>
                </a:solidFill>
                <a:effectLst/>
                <a:latin typeface="+mj-lt"/>
              </a:rPr>
              <a:t> 2020 Nov 2. PMID: 35310620; PMCID: PMC8919731</a:t>
            </a:r>
          </a:p>
          <a:p>
            <a:r>
              <a:rPr lang="en-GB" sz="600" dirty="0" err="1">
                <a:latin typeface="+mj-lt"/>
              </a:rPr>
              <a:t>Gnanapragasam</a:t>
            </a:r>
            <a:r>
              <a:rPr lang="en-GB" sz="600" dirty="0">
                <a:latin typeface="+mj-lt"/>
              </a:rPr>
              <a:t>, S. N., and</a:t>
            </a:r>
            <a:r>
              <a:rPr lang="en-GB" sz="600" dirty="0">
                <a:latin typeface="+mj-lt"/>
                <a:cs typeface="Aharoni" panose="02010803020104030203" pitchFamily="2" charset="-79"/>
              </a:rPr>
              <a:t> </a:t>
            </a:r>
            <a:r>
              <a:rPr lang="en-GB" sz="600" dirty="0" err="1">
                <a:latin typeface="+mj-lt"/>
                <a:cs typeface="Aharoni" panose="02010803020104030203" pitchFamily="2" charset="-79"/>
              </a:rPr>
              <a:t>Korovangattu</a:t>
            </a:r>
            <a:r>
              <a:rPr lang="en-GB" sz="600" dirty="0">
                <a:latin typeface="+mj-lt"/>
                <a:cs typeface="Aharoni" panose="02010803020104030203" pitchFamily="2" charset="-79"/>
              </a:rPr>
              <a:t>, </a:t>
            </a:r>
            <a:r>
              <a:rPr lang="en-GB" sz="600" dirty="0">
                <a:latin typeface="+mj-lt"/>
              </a:rPr>
              <a:t>V. M. (2021). Improving the mental health of South Asian Population in the United Kingdom. </a:t>
            </a:r>
            <a:r>
              <a:rPr lang="en-GB" sz="600" i="1" dirty="0">
                <a:latin typeface="+mj-lt"/>
              </a:rPr>
              <a:t>Ethnic </a:t>
            </a:r>
            <a:r>
              <a:rPr lang="en-GB" sz="600" i="1" dirty="0" err="1">
                <a:latin typeface="+mj-lt"/>
              </a:rPr>
              <a:t>Inclussion</a:t>
            </a:r>
            <a:r>
              <a:rPr lang="en-GB" sz="600" i="1" dirty="0">
                <a:latin typeface="+mj-lt"/>
              </a:rPr>
              <a:t>.  </a:t>
            </a:r>
            <a:r>
              <a:rPr lang="en-GB" sz="600" dirty="0">
                <a:latin typeface="+mj-lt"/>
              </a:rPr>
              <a:t>https://www.ethnicinclusion.org.uk/wp-content/uploads/2021/12/Improving-Mental-Health-Of-South-Asian-Populations-in-the-UK-Report-Dec-2021-1.pdf</a:t>
            </a:r>
            <a:endParaRPr lang="en-GB" sz="600" b="0" i="0" dirty="0">
              <a:solidFill>
                <a:srgbClr val="212121"/>
              </a:solidFill>
              <a:effectLst/>
              <a:latin typeface="+mj-lt"/>
            </a:endParaRPr>
          </a:p>
          <a:p>
            <a:r>
              <a:rPr lang="en-GB" sz="600" b="0" i="0" dirty="0" err="1">
                <a:solidFill>
                  <a:srgbClr val="212121"/>
                </a:solidFill>
                <a:effectLst/>
                <a:latin typeface="+mj-lt"/>
              </a:rPr>
              <a:t>Özen-Dursun</a:t>
            </a:r>
            <a:r>
              <a:rPr lang="en-GB" sz="600" b="0" i="0" dirty="0">
                <a:solidFill>
                  <a:srgbClr val="212121"/>
                </a:solidFill>
                <a:effectLst/>
                <a:latin typeface="+mj-lt"/>
              </a:rPr>
              <a:t>, B., </a:t>
            </a:r>
            <a:r>
              <a:rPr lang="en-GB" sz="600" b="0" i="0" dirty="0" err="1">
                <a:solidFill>
                  <a:srgbClr val="212121"/>
                </a:solidFill>
                <a:effectLst/>
                <a:latin typeface="+mj-lt"/>
              </a:rPr>
              <a:t>Kaptan</a:t>
            </a:r>
            <a:r>
              <a:rPr lang="en-GB" sz="600" b="0" i="0" dirty="0">
                <a:solidFill>
                  <a:srgbClr val="212121"/>
                </a:solidFill>
                <a:effectLst/>
                <a:latin typeface="+mj-lt"/>
              </a:rPr>
              <a:t>, S.K., Giles, S., Husain, N,, </a:t>
            </a:r>
            <a:r>
              <a:rPr lang="en-GB" sz="600" b="0" i="0" dirty="0" err="1">
                <a:solidFill>
                  <a:srgbClr val="212121"/>
                </a:solidFill>
                <a:effectLst/>
                <a:latin typeface="+mj-lt"/>
              </a:rPr>
              <a:t>Panagioti</a:t>
            </a:r>
            <a:r>
              <a:rPr lang="en-GB" sz="600" b="0" i="0" dirty="0">
                <a:solidFill>
                  <a:srgbClr val="212121"/>
                </a:solidFill>
                <a:effectLst/>
                <a:latin typeface="+mj-lt"/>
              </a:rPr>
              <a:t>, M.(2023). Understanding self-harm and suicidal behaviours in South Asian communities in the UK: systematic review and meta-synthesis. </a:t>
            </a:r>
            <a:r>
              <a:rPr lang="en-GB" sz="600" b="0" i="1" dirty="0" err="1">
                <a:solidFill>
                  <a:srgbClr val="212121"/>
                </a:solidFill>
                <a:effectLst/>
                <a:latin typeface="+mj-lt"/>
              </a:rPr>
              <a:t>BJPsych</a:t>
            </a:r>
            <a:r>
              <a:rPr lang="en-GB" sz="600" b="0" i="1" dirty="0">
                <a:solidFill>
                  <a:srgbClr val="212121"/>
                </a:solidFill>
                <a:effectLst/>
                <a:latin typeface="+mj-lt"/>
              </a:rPr>
              <a:t> Open. </a:t>
            </a:r>
            <a:r>
              <a:rPr lang="en-GB" sz="600" b="0" i="0" dirty="0">
                <a:solidFill>
                  <a:srgbClr val="212121"/>
                </a:solidFill>
                <a:effectLst/>
                <a:latin typeface="+mj-lt"/>
              </a:rPr>
              <a:t>2023 May 15;9(3):e82. </a:t>
            </a:r>
            <a:r>
              <a:rPr lang="en-GB" sz="600" b="0" i="0" dirty="0" err="1">
                <a:solidFill>
                  <a:srgbClr val="212121"/>
                </a:solidFill>
                <a:effectLst/>
                <a:latin typeface="+mj-lt"/>
              </a:rPr>
              <a:t>doi</a:t>
            </a:r>
            <a:r>
              <a:rPr lang="en-GB" sz="600" b="0" i="0" dirty="0">
                <a:solidFill>
                  <a:srgbClr val="212121"/>
                </a:solidFill>
                <a:effectLst/>
                <a:latin typeface="+mj-lt"/>
              </a:rPr>
              <a:t>: 10.1192/bjo.2023.63. PMID: 37183676; PMCID: PMC10228242.</a:t>
            </a:r>
          </a:p>
          <a:p>
            <a:r>
              <a:rPr lang="en-GB" sz="600" b="0" i="1" dirty="0" err="1">
                <a:solidFill>
                  <a:srgbClr val="05103E"/>
                </a:solidFill>
                <a:effectLst/>
                <a:latin typeface="+mj-lt"/>
              </a:rPr>
              <a:t>Taraki</a:t>
            </a:r>
            <a:r>
              <a:rPr lang="en-GB" sz="600" b="0" i="1" dirty="0">
                <a:solidFill>
                  <a:srgbClr val="05103E"/>
                </a:solidFill>
                <a:effectLst/>
                <a:latin typeface="+mj-lt"/>
              </a:rPr>
              <a:t> - Mental health in Punjabi communities</a:t>
            </a:r>
            <a:r>
              <a:rPr lang="en-GB" sz="600" b="0" i="0" dirty="0">
                <a:solidFill>
                  <a:srgbClr val="05103E"/>
                </a:solidFill>
                <a:effectLst/>
                <a:latin typeface="+mj-lt"/>
              </a:rPr>
              <a:t>. (n.d.). https://www.taraki.co.uk/</a:t>
            </a:r>
            <a:endParaRPr lang="en-GB" sz="600" b="0" i="0" dirty="0">
              <a:solidFill>
                <a:srgbClr val="212121"/>
              </a:solidFill>
              <a:effectLst/>
              <a:latin typeface="+mj-lt"/>
            </a:endParaRPr>
          </a:p>
          <a:p>
            <a:r>
              <a:rPr lang="en-GB" sz="600" b="0" i="0" dirty="0">
                <a:solidFill>
                  <a:srgbClr val="05103E"/>
                </a:solidFill>
                <a:effectLst/>
                <a:latin typeface="+mj-lt"/>
              </a:rPr>
              <a:t>Prajapati, R., &amp; Liebling, H. (2021). Accessing Mental Health Services: a Systematic Review and Meta-ethnography of the Experiences of South Asian Service Users in the UK. </a:t>
            </a:r>
            <a:r>
              <a:rPr lang="en-GB" sz="600" b="0" i="1" dirty="0">
                <a:solidFill>
                  <a:srgbClr val="05103E"/>
                </a:solidFill>
                <a:effectLst/>
                <a:latin typeface="+mj-lt"/>
              </a:rPr>
              <a:t>Journal of Racial and Ethnic Health Disparities</a:t>
            </a:r>
            <a:r>
              <a:rPr lang="en-GB" sz="600" b="0" i="0" dirty="0">
                <a:solidFill>
                  <a:srgbClr val="05103E"/>
                </a:solidFill>
                <a:effectLst/>
                <a:latin typeface="+mj-lt"/>
              </a:rPr>
              <a:t>, </a:t>
            </a:r>
            <a:r>
              <a:rPr lang="en-GB" sz="600" b="0" i="1" dirty="0">
                <a:solidFill>
                  <a:srgbClr val="05103E"/>
                </a:solidFill>
                <a:effectLst/>
                <a:latin typeface="+mj-lt"/>
              </a:rPr>
              <a:t>9</a:t>
            </a:r>
            <a:r>
              <a:rPr lang="en-GB" sz="600" b="0" i="0" dirty="0">
                <a:solidFill>
                  <a:srgbClr val="05103E"/>
                </a:solidFill>
                <a:effectLst/>
                <a:latin typeface="+mj-lt"/>
              </a:rPr>
              <a:t>(2), 598–619. https://doi.org/10.1007/s40615-021-00993-x</a:t>
            </a:r>
            <a:endParaRPr lang="en-GB" sz="600" dirty="0">
              <a:latin typeface="+mj-lt"/>
            </a:endParaRPr>
          </a:p>
          <a:p>
            <a:endParaRPr lang="en-GB" sz="600" dirty="0"/>
          </a:p>
        </p:txBody>
      </p:sp>
      <p:pic>
        <p:nvPicPr>
          <p:cNvPr id="11" name="Picture 10">
            <a:extLst>
              <a:ext uri="{FF2B5EF4-FFF2-40B4-BE49-F238E27FC236}">
                <a16:creationId xmlns:a16="http://schemas.microsoft.com/office/drawing/2014/main" id="{31FE05E2-B120-D8BA-36E5-59C5D17B0B29}"/>
              </a:ext>
            </a:extLst>
          </p:cNvPr>
          <p:cNvPicPr>
            <a:picLocks noChangeAspect="1"/>
          </p:cNvPicPr>
          <p:nvPr/>
        </p:nvPicPr>
        <p:blipFill>
          <a:blip r:embed="rId2"/>
          <a:stretch>
            <a:fillRect/>
          </a:stretch>
        </p:blipFill>
        <p:spPr>
          <a:xfrm>
            <a:off x="10150870" y="5057856"/>
            <a:ext cx="1428750" cy="1428750"/>
          </a:xfrm>
          <a:prstGeom prst="rect">
            <a:avLst/>
          </a:prstGeom>
        </p:spPr>
      </p:pic>
      <p:pic>
        <p:nvPicPr>
          <p:cNvPr id="2052" name="Picture 4" descr="Indian born population in UK, are on top">
            <a:extLst>
              <a:ext uri="{FF2B5EF4-FFF2-40B4-BE49-F238E27FC236}">
                <a16:creationId xmlns:a16="http://schemas.microsoft.com/office/drawing/2014/main" id="{FEC6FA5B-78B3-CAC6-4268-DCDDA0B9F7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8433" y="696866"/>
            <a:ext cx="3636049" cy="165951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53C9C743-B73D-164C-169F-07D96F4D6E61}"/>
              </a:ext>
            </a:extLst>
          </p:cNvPr>
          <p:cNvSpPr txBox="1"/>
          <p:nvPr/>
        </p:nvSpPr>
        <p:spPr>
          <a:xfrm>
            <a:off x="3167853" y="1583959"/>
            <a:ext cx="6096000" cy="153888"/>
          </a:xfrm>
          <a:prstGeom prst="rect">
            <a:avLst/>
          </a:prstGeom>
          <a:noFill/>
        </p:spPr>
        <p:txBody>
          <a:bodyPr wrap="square">
            <a:spAutoFit/>
          </a:bodyPr>
          <a:lstStyle/>
          <a:p>
            <a:r>
              <a:rPr lang="en-GB" sz="400" dirty="0" err="1"/>
              <a:t>visareporter</a:t>
            </a:r>
            <a:endParaRPr lang="en-GB" sz="400" dirty="0"/>
          </a:p>
        </p:txBody>
      </p:sp>
    </p:spTree>
    <p:extLst>
      <p:ext uri="{BB962C8B-B14F-4D97-AF65-F5344CB8AC3E}">
        <p14:creationId xmlns:p14="http://schemas.microsoft.com/office/powerpoint/2010/main" val="33657492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11" ma:contentTypeDescription="Create a new document." ma:contentTypeScope="" ma:versionID="e90336b46811e9063998160c5a55a498">
  <xsd:schema xmlns:xsd="http://www.w3.org/2001/XMLSchema" xmlns:xs="http://www.w3.org/2001/XMLSchema" xmlns:p="http://schemas.microsoft.com/office/2006/metadata/properties" xmlns:ns3="04c7059f-bde8-4ce9-bb0f-e52888740953" xmlns:ns4="d8e79d84-78fb-44a9-92e9-d04bdd8f0359" targetNamespace="http://schemas.microsoft.com/office/2006/metadata/properties" ma:root="true" ma:fieldsID="41ca1a00985496fe002d9f3941faef3d" ns3:_="" ns4:_="">
    <xsd:import namespace="04c7059f-bde8-4ce9-bb0f-e52888740953"/>
    <xsd:import namespace="d8e79d84-78fb-44a9-92e9-d04bdd8f0359"/>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SearchProperties" minOccurs="0"/>
                <xsd:element ref="ns4:_activity" minOccurs="0"/>
                <xsd:element ref="ns4:MediaLengthInSeconds" minOccurs="0"/>
                <xsd:element ref="ns4:MediaServiceDateTaken" minOccurs="0"/>
                <xsd:element ref="ns4:MediaServiceAutoTags"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_activity" ma:index="14" nillable="true" ma:displayName="_activity" ma:hidden="true" ma:internalName="_activity">
      <xsd:simpleType>
        <xsd:restriction base="dms:Note"/>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AutoTags" ma:index="17" nillable="true" ma:displayName="Tags" ma:internalName="MediaServiceAutoTags"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Props1.xml><?xml version="1.0" encoding="utf-8"?>
<ds:datastoreItem xmlns:ds="http://schemas.openxmlformats.org/officeDocument/2006/customXml" ds:itemID="{D4EF7E17-2C9E-4E57-A59A-83F6404969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c7059f-bde8-4ce9-bb0f-e52888740953"/>
    <ds:schemaRef ds:uri="d8e79d84-78fb-44a9-92e9-d04bdd8f035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3845E99-EC71-46DF-AA76-368856233D85}">
  <ds:schemaRefs>
    <ds:schemaRef ds:uri="http://schemas.microsoft.com/sharepoint/v3/contenttype/forms"/>
  </ds:schemaRefs>
</ds:datastoreItem>
</file>

<file path=customXml/itemProps3.xml><?xml version="1.0" encoding="utf-8"?>
<ds:datastoreItem xmlns:ds="http://schemas.openxmlformats.org/officeDocument/2006/customXml" ds:itemID="{A3A983C2-15F5-498E-83FD-0C0312B83148}">
  <ds:schemaRefs>
    <ds:schemaRef ds:uri="http://www.w3.org/XML/1998/namespace"/>
    <ds:schemaRef ds:uri="http://schemas.microsoft.com/office/2006/metadata/properties"/>
    <ds:schemaRef ds:uri="http://schemas.openxmlformats.org/package/2006/metadata/core-properties"/>
    <ds:schemaRef ds:uri="http://purl.org/dc/dcmitype/"/>
    <ds:schemaRef ds:uri="http://schemas.microsoft.com/office/2006/documentManagement/types"/>
    <ds:schemaRef ds:uri="http://purl.org/dc/terms/"/>
    <ds:schemaRef ds:uri="http://purl.org/dc/elements/1.1/"/>
    <ds:schemaRef ds:uri="d8e79d84-78fb-44a9-92e9-d04bdd8f0359"/>
    <ds:schemaRef ds:uri="04c7059f-bde8-4ce9-bb0f-e52888740953"/>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2830</TotalTime>
  <Words>1159</Words>
  <Application>Microsoft Office PowerPoint</Application>
  <PresentationFormat>Widescreen</PresentationFormat>
  <Paragraphs>50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Abadi Extra Light</vt:lpstr>
      <vt:lpstr>Arial</vt:lpstr>
      <vt:lpstr>Calibri</vt:lpstr>
      <vt:lpstr>Calibri Light</vt:lpstr>
      <vt:lpstr>Office Theme</vt:lpstr>
      <vt:lpstr>Mental health issues within South Asian community in the United Kingdom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gurpinder singh</dc:creator>
  <cp:lastModifiedBy>Gurpinder Singh</cp:lastModifiedBy>
  <cp:revision>5</cp:revision>
  <dcterms:created xsi:type="dcterms:W3CDTF">2023-11-22T22:54:40Z</dcterms:created>
  <dcterms:modified xsi:type="dcterms:W3CDTF">2023-11-24T22:09:20Z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