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notesMasterIdLst>
    <p:notesMasterId r:id="rId21"/>
  </p:notesMasterIdLst>
  <p:sldIdLst>
    <p:sldId id="256" r:id="rId2"/>
    <p:sldId id="299" r:id="rId3"/>
    <p:sldId id="322" r:id="rId4"/>
    <p:sldId id="323" r:id="rId5"/>
    <p:sldId id="341" r:id="rId6"/>
    <p:sldId id="324" r:id="rId7"/>
    <p:sldId id="325" r:id="rId8"/>
    <p:sldId id="326" r:id="rId9"/>
    <p:sldId id="328" r:id="rId10"/>
    <p:sldId id="329" r:id="rId11"/>
    <p:sldId id="330" r:id="rId12"/>
    <p:sldId id="339" r:id="rId13"/>
    <p:sldId id="331" r:id="rId14"/>
    <p:sldId id="333" r:id="rId15"/>
    <p:sldId id="340" r:id="rId16"/>
    <p:sldId id="335" r:id="rId17"/>
    <p:sldId id="336" r:id="rId18"/>
    <p:sldId id="337" r:id="rId19"/>
    <p:sldId id="33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2" autoAdjust="0"/>
    <p:restoredTop sz="81933" autoAdjust="0"/>
  </p:normalViewPr>
  <p:slideViewPr>
    <p:cSldViewPr>
      <p:cViewPr varScale="1">
        <p:scale>
          <a:sx n="83" d="100"/>
          <a:sy n="83" d="100"/>
        </p:scale>
        <p:origin x="1280" y="56"/>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15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EEC5DD-D254-46D2-9AE3-104629CE9B67}" type="datetimeFigureOut">
              <a:rPr lang="en-GB" smtClean="0"/>
              <a:t>24/01/2024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8E5653-4D65-4478-8C5B-CDD9CA476801}" type="slidenum">
              <a:rPr lang="en-GB" smtClean="0"/>
              <a:t>‹#›</a:t>
            </a:fld>
            <a:endParaRPr lang="en-GB"/>
          </a:p>
        </p:txBody>
      </p:sp>
    </p:spTree>
    <p:extLst>
      <p:ext uri="{BB962C8B-B14F-4D97-AF65-F5344CB8AC3E}">
        <p14:creationId xmlns:p14="http://schemas.microsoft.com/office/powerpoint/2010/main" val="3409208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proposal is a summary of a piece of research that could take place in the future.</a:t>
            </a:r>
          </a:p>
          <a:p>
            <a:r>
              <a:rPr lang="en-GB" dirty="0"/>
              <a:t>The document indicates what will be done.</a:t>
            </a:r>
          </a:p>
          <a:p>
            <a:r>
              <a:rPr lang="en-GB" dirty="0"/>
              <a:t>At the point of writing a proposal you do not actively engage  in any primary collection of data.  </a:t>
            </a:r>
          </a:p>
          <a:p>
            <a:r>
              <a:rPr lang="en-GB" dirty="0"/>
              <a:t>It is a type of scoping document where you report what area is of interest, what issue needs to be addressed and why, what you intend to do,  what methods will you use, what timeline will be required.</a:t>
            </a:r>
          </a:p>
        </p:txBody>
      </p:sp>
      <p:sp>
        <p:nvSpPr>
          <p:cNvPr id="4" name="Slide Number Placeholder 3"/>
          <p:cNvSpPr>
            <a:spLocks noGrp="1"/>
          </p:cNvSpPr>
          <p:nvPr>
            <p:ph type="sldNum" sz="quarter" idx="5"/>
          </p:nvPr>
        </p:nvSpPr>
        <p:spPr/>
        <p:txBody>
          <a:bodyPr/>
          <a:lstStyle/>
          <a:p>
            <a:fld id="{D48E5653-4D65-4478-8C5B-CDD9CA476801}" type="slidenum">
              <a:rPr lang="en-GB" smtClean="0"/>
              <a:t>1</a:t>
            </a:fld>
            <a:endParaRPr lang="en-GB"/>
          </a:p>
        </p:txBody>
      </p:sp>
    </p:spTree>
    <p:extLst>
      <p:ext uri="{BB962C8B-B14F-4D97-AF65-F5344CB8AC3E}">
        <p14:creationId xmlns:p14="http://schemas.microsoft.com/office/powerpoint/2010/main" val="3997141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ned to have identified an are that needs to be studies.</a:t>
            </a:r>
          </a:p>
          <a:p>
            <a:r>
              <a:rPr lang="en-GB" dirty="0"/>
              <a:t>You need to know what methods will be suitable to address the question.</a:t>
            </a:r>
          </a:p>
          <a:p>
            <a:r>
              <a:rPr lang="en-GB" dirty="0"/>
              <a:t>Use research terms appropriately.</a:t>
            </a:r>
          </a:p>
          <a:p>
            <a:r>
              <a:rPr lang="en-GB" dirty="0"/>
              <a:t>What research strategy – methods associated with each paradigm and how you will address this through sampling, address bias ethics etc.</a:t>
            </a:r>
          </a:p>
          <a:p>
            <a:r>
              <a:rPr lang="en-GB" dirty="0"/>
              <a:t>What timeline will you allow for each stage of the research (e.g. desk research (months?) , design of interview, design of survey, live data capture (months), </a:t>
            </a:r>
          </a:p>
          <a:p>
            <a:r>
              <a:rPr lang="en-GB" dirty="0"/>
              <a:t>This is good practice for next year, as next year before you embark on your Independent project, the Dissertation you will have to produce a proposal for your supervisor so that the study can be confirmed for you to begin, and you will have to submit the ethics form as well.</a:t>
            </a:r>
          </a:p>
          <a:p>
            <a:endParaRPr lang="en-GB" dirty="0"/>
          </a:p>
        </p:txBody>
      </p:sp>
      <p:sp>
        <p:nvSpPr>
          <p:cNvPr id="4" name="Slide Number Placeholder 3"/>
          <p:cNvSpPr>
            <a:spLocks noGrp="1"/>
          </p:cNvSpPr>
          <p:nvPr>
            <p:ph type="sldNum" sz="quarter" idx="10"/>
          </p:nvPr>
        </p:nvSpPr>
        <p:spPr/>
        <p:txBody>
          <a:bodyPr/>
          <a:lstStyle/>
          <a:p>
            <a:fld id="{D48E5653-4D65-4478-8C5B-CDD9CA476801}" type="slidenum">
              <a:rPr lang="en-GB" smtClean="0"/>
              <a:t>2</a:t>
            </a:fld>
            <a:endParaRPr lang="en-GB"/>
          </a:p>
        </p:txBody>
      </p:sp>
    </p:spTree>
    <p:extLst>
      <p:ext uri="{BB962C8B-B14F-4D97-AF65-F5344CB8AC3E}">
        <p14:creationId xmlns:p14="http://schemas.microsoft.com/office/powerpoint/2010/main" val="430364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care to writ the topic clearly.</a:t>
            </a:r>
          </a:p>
          <a:p>
            <a:r>
              <a:rPr lang="en-GB" dirty="0"/>
              <a:t>The question must also be clear and understandable.</a:t>
            </a:r>
          </a:p>
          <a:p>
            <a:r>
              <a:rPr lang="en-GB" sz="1800" dirty="0">
                <a:solidFill>
                  <a:srgbClr val="000000"/>
                </a:solidFill>
                <a:effectLst/>
                <a:latin typeface="Times New Roman" panose="02020603050405020304" pitchFamily="18" charset="0"/>
                <a:ea typeface="Calibri" panose="020F0502020204030204" pitchFamily="34" charset="0"/>
              </a:rPr>
              <a:t>For example –</a:t>
            </a:r>
          </a:p>
          <a:p>
            <a:r>
              <a:rPr lang="en-GB" sz="1800" dirty="0">
                <a:solidFill>
                  <a:srgbClr val="000000"/>
                </a:solidFill>
                <a:effectLst/>
                <a:latin typeface="Times New Roman" panose="02020603050405020304" pitchFamily="18" charset="0"/>
                <a:ea typeface="Calibri" panose="020F0502020204030204" pitchFamily="34" charset="0"/>
              </a:rPr>
              <a:t>An investigation into benefits of maintaining personal fitness in an outdoor environment and how this contribute towards overall well-being.</a:t>
            </a:r>
          </a:p>
          <a:p>
            <a:r>
              <a:rPr lang="en-GB" sz="1800" dirty="0">
                <a:solidFill>
                  <a:srgbClr val="000000"/>
                </a:solidFill>
                <a:effectLst/>
                <a:latin typeface="Times New Roman" panose="02020603050405020304" pitchFamily="18" charset="0"/>
                <a:ea typeface="Calibri" panose="020F0502020204030204" pitchFamily="34" charset="0"/>
              </a:rPr>
              <a:t>What are the associated benefits of maintaining personal fitness levels within an outdoor environment and how can this contribute towards an individual’s overall well-being?</a:t>
            </a:r>
          </a:p>
          <a:p>
            <a:r>
              <a:rPr lang="en-GB" sz="1800" dirty="0">
                <a:solidFill>
                  <a:srgbClr val="000000"/>
                </a:solidFill>
                <a:effectLst/>
                <a:latin typeface="Times New Roman" panose="02020603050405020304" pitchFamily="18" charset="0"/>
              </a:rPr>
              <a:t>Objectives</a:t>
            </a:r>
          </a:p>
          <a:p>
            <a:pPr marL="285750" indent="-285750">
              <a:buFont typeface="Arial" panose="020B0604020202020204" pitchFamily="34" charset="0"/>
              <a:buChar cha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Review the literature to determine studies that have indicated the associated benefits of maintaining personal fitness levels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Determine the positive impacts that occur when spending time connecting with outdoor environments.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Assess the fitness levels (within outdoor environments) and relationship with an individual’s overall well-being.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Investigate the possible link between maintaining fitness levels and well-being using a mixed methods research approach (qualitative and quantitative) to gather rich and appropriate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Critically analyse the quantitative research findings using specialist data analysis software (SPSS) and apply Braun and Clark’s (2006) thematic analysis technique for the qualitative data analysis.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Interpret and evaluate the findings in light of current research.</a:t>
            </a:r>
          </a:p>
          <a:p>
            <a:pPr marL="0" indent="0">
              <a:buFont typeface="Arial" panose="020B0604020202020204" pitchFamily="34" charset="0"/>
              <a:buNone/>
            </a:pPr>
            <a:endPar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Include a Gantt chart – see an example on slide 18 – very important to state when each activity will start and end.  Some activities will overlap.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48E5653-4D65-4478-8C5B-CDD9CA476801}" type="slidenum">
              <a:rPr lang="en-GB" smtClean="0"/>
              <a:t>4</a:t>
            </a:fld>
            <a:endParaRPr lang="en-GB"/>
          </a:p>
        </p:txBody>
      </p:sp>
    </p:spTree>
    <p:extLst>
      <p:ext uri="{BB962C8B-B14F-4D97-AF65-F5344CB8AC3E}">
        <p14:creationId xmlns:p14="http://schemas.microsoft.com/office/powerpoint/2010/main" val="42407268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8E5653-4D65-4478-8C5B-CDD9CA476801}" type="slidenum">
              <a:rPr lang="en-GB" smtClean="0"/>
              <a:t>6</a:t>
            </a:fld>
            <a:endParaRPr lang="en-GB"/>
          </a:p>
        </p:txBody>
      </p:sp>
    </p:spTree>
    <p:extLst>
      <p:ext uri="{BB962C8B-B14F-4D97-AF65-F5344CB8AC3E}">
        <p14:creationId xmlns:p14="http://schemas.microsoft.com/office/powerpoint/2010/main" val="1772117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embark on research because you want to answer a</a:t>
            </a:r>
            <a:r>
              <a:rPr lang="en-GB" baseline="0" dirty="0"/>
              <a:t> question.  It should be an enjoyable experience.  You don’t quite know what the answer will be so you are keeping an open mind and being as careful and thorough in your research design to get the best out of your study.  Usually in a business or educational environment you would present your proposal to others who will have questions about why you </a:t>
            </a:r>
            <a:r>
              <a:rPr lang="en-GB" baseline="0" dirty="0" err="1"/>
              <a:t>ntend</a:t>
            </a:r>
            <a:r>
              <a:rPr lang="en-GB" baseline="0" dirty="0"/>
              <a:t> to do this did this, or will not do that.  So you have to have shown you understand the current literature, what has been done, where there is a gap, and why this is a relevant area to address.  In doing this you show you understand the literature and are able to provide a rational, or justification for your proposed research study.</a:t>
            </a:r>
            <a:endParaRPr lang="en-GB" dirty="0"/>
          </a:p>
        </p:txBody>
      </p:sp>
      <p:sp>
        <p:nvSpPr>
          <p:cNvPr id="4" name="Slide Number Placeholder 3"/>
          <p:cNvSpPr>
            <a:spLocks noGrp="1"/>
          </p:cNvSpPr>
          <p:nvPr>
            <p:ph type="sldNum" sz="quarter" idx="10"/>
          </p:nvPr>
        </p:nvSpPr>
        <p:spPr/>
        <p:txBody>
          <a:bodyPr/>
          <a:lstStyle/>
          <a:p>
            <a:fld id="{D48E5653-4D65-4478-8C5B-CDD9CA476801}" type="slidenum">
              <a:rPr lang="en-GB" smtClean="0"/>
              <a:t>8</a:t>
            </a:fld>
            <a:endParaRPr lang="en-GB"/>
          </a:p>
        </p:txBody>
      </p:sp>
    </p:spTree>
    <p:extLst>
      <p:ext uri="{BB962C8B-B14F-4D97-AF65-F5344CB8AC3E}">
        <p14:creationId xmlns:p14="http://schemas.microsoft.com/office/powerpoint/2010/main" val="2780999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a useful style to create a table and reduce the main topic to a number of different questions.  Settle on one main question to explain in a proposal how that question would be addressed.</a:t>
            </a:r>
          </a:p>
          <a:p>
            <a:r>
              <a:rPr lang="en-GB" dirty="0"/>
              <a:t>e.g. To </a:t>
            </a:r>
            <a:r>
              <a:rPr lang="en-GB" sz="1800" dirty="0">
                <a:effectLst/>
                <a:latin typeface="Times New Roman" panose="02020603050405020304" pitchFamily="18" charset="0"/>
                <a:ea typeface="Times New Roman" panose="02020603050405020304" pitchFamily="18" charset="0"/>
              </a:rPr>
              <a:t>examine whether outdoor instructors have a lasting impression on participants sustainability and ecological literacy.</a:t>
            </a:r>
          </a:p>
          <a:p>
            <a:r>
              <a:rPr lang="en-GB" sz="1800" dirty="0">
                <a:effectLst/>
                <a:latin typeface="Times New Roman" panose="02020603050405020304" pitchFamily="18" charset="0"/>
              </a:rPr>
              <a:t>Sense of place, connectedness, role models, environmental knowledge, etc</a:t>
            </a:r>
            <a:endParaRPr lang="en-GB" dirty="0"/>
          </a:p>
        </p:txBody>
      </p:sp>
      <p:sp>
        <p:nvSpPr>
          <p:cNvPr id="4" name="Slide Number Placeholder 3"/>
          <p:cNvSpPr>
            <a:spLocks noGrp="1"/>
          </p:cNvSpPr>
          <p:nvPr>
            <p:ph type="sldNum" sz="quarter" idx="5"/>
          </p:nvPr>
        </p:nvSpPr>
        <p:spPr/>
        <p:txBody>
          <a:bodyPr/>
          <a:lstStyle/>
          <a:p>
            <a:fld id="{D48E5653-4D65-4478-8C5B-CDD9CA476801}" type="slidenum">
              <a:rPr lang="en-GB" smtClean="0"/>
              <a:t>9</a:t>
            </a:fld>
            <a:endParaRPr lang="en-GB"/>
          </a:p>
        </p:txBody>
      </p:sp>
    </p:spTree>
    <p:extLst>
      <p:ext uri="{BB962C8B-B14F-4D97-AF65-F5344CB8AC3E}">
        <p14:creationId xmlns:p14="http://schemas.microsoft.com/office/powerpoint/2010/main" val="2603818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in another table convert the question into an aim. So restating the question</a:t>
            </a:r>
          </a:p>
          <a:p>
            <a:r>
              <a:rPr lang="en-GB" dirty="0"/>
              <a:t>To develop something,</a:t>
            </a:r>
          </a:p>
          <a:p>
            <a:r>
              <a:rPr lang="en-GB" dirty="0"/>
              <a:t>To critically examine something</a:t>
            </a:r>
          </a:p>
          <a:p>
            <a:r>
              <a:rPr lang="en-GB" dirty="0"/>
              <a:t>To evaluate something</a:t>
            </a:r>
          </a:p>
          <a:p>
            <a:r>
              <a:rPr lang="en-GB" dirty="0"/>
              <a:t>So higher level descriptors of your intentions</a:t>
            </a:r>
          </a:p>
        </p:txBody>
      </p:sp>
      <p:sp>
        <p:nvSpPr>
          <p:cNvPr id="4" name="Slide Number Placeholder 3"/>
          <p:cNvSpPr>
            <a:spLocks noGrp="1"/>
          </p:cNvSpPr>
          <p:nvPr>
            <p:ph type="sldNum" sz="quarter" idx="5"/>
          </p:nvPr>
        </p:nvSpPr>
        <p:spPr/>
        <p:txBody>
          <a:bodyPr/>
          <a:lstStyle/>
          <a:p>
            <a:fld id="{D48E5653-4D65-4478-8C5B-CDD9CA476801}" type="slidenum">
              <a:rPr lang="en-GB" smtClean="0"/>
              <a:t>10</a:t>
            </a:fld>
            <a:endParaRPr lang="en-GB"/>
          </a:p>
        </p:txBody>
      </p:sp>
    </p:spTree>
    <p:extLst>
      <p:ext uri="{BB962C8B-B14F-4D97-AF65-F5344CB8AC3E}">
        <p14:creationId xmlns:p14="http://schemas.microsoft.com/office/powerpoint/2010/main" val="768324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Independent variable (X)   Nominal  - Gender ( M / F )</a:t>
            </a:r>
          </a:p>
          <a:p>
            <a:r>
              <a:rPr lang="en-GB" dirty="0"/>
              <a:t>Dependent variable (Y)  Ordinal – </a:t>
            </a:r>
            <a:r>
              <a:rPr lang="en-US" sz="1200" dirty="0">
                <a:latin typeface="Arial" panose="020B0604020202020204" pitchFamily="34" charset="0"/>
                <a:cs typeface="Arial" panose="020B0604020202020204" pitchFamily="34" charset="0"/>
              </a:rPr>
              <a:t>skate board ownership ( Y / N )</a:t>
            </a:r>
          </a:p>
          <a:p>
            <a:endParaRPr lang="en-US" sz="1200" dirty="0">
              <a:latin typeface="Arial" panose="020B0604020202020204" pitchFamily="34" charset="0"/>
              <a:cs typeface="Arial" panose="020B0604020202020204" pitchFamily="34" charset="0"/>
            </a:endParaRPr>
          </a:p>
          <a:p>
            <a:r>
              <a:rPr lang="en-GB" dirty="0"/>
              <a:t>The independent variable is the one the researcher will experiment with i.e. will change to see the change on the dependent variable.</a:t>
            </a:r>
          </a:p>
          <a:p>
            <a:r>
              <a:rPr lang="en-GB" dirty="0"/>
              <a:t>Independent – types of beverage consumed –(non alcohol vs alcohol)</a:t>
            </a:r>
          </a:p>
          <a:p>
            <a:r>
              <a:rPr lang="en-GB" dirty="0"/>
              <a:t>Dependent – measures of anxiety, mood, life satisfaction, energy levels, brain wave activity, …</a:t>
            </a:r>
          </a:p>
        </p:txBody>
      </p:sp>
      <p:sp>
        <p:nvSpPr>
          <p:cNvPr id="4" name="Slide Number Placeholder 3"/>
          <p:cNvSpPr>
            <a:spLocks noGrp="1"/>
          </p:cNvSpPr>
          <p:nvPr>
            <p:ph type="sldNum" sz="quarter" idx="5"/>
          </p:nvPr>
        </p:nvSpPr>
        <p:spPr/>
        <p:txBody>
          <a:bodyPr/>
          <a:lstStyle/>
          <a:p>
            <a:fld id="{D48E5653-4D65-4478-8C5B-CDD9CA476801}" type="slidenum">
              <a:rPr lang="en-GB" smtClean="0"/>
              <a:t>16</a:t>
            </a:fld>
            <a:endParaRPr lang="en-GB"/>
          </a:p>
        </p:txBody>
      </p:sp>
    </p:spTree>
    <p:extLst>
      <p:ext uri="{BB962C8B-B14F-4D97-AF65-F5344CB8AC3E}">
        <p14:creationId xmlns:p14="http://schemas.microsoft.com/office/powerpoint/2010/main" val="2536938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Are the questions clearly stated, if you used an instrument or device was it tested beforehand –</a:t>
            </a:r>
          </a:p>
          <a:p>
            <a:r>
              <a:rPr lang="en-GB" dirty="0"/>
              <a:t>Was data lost, inputted incorrectly</a:t>
            </a:r>
          </a:p>
          <a:p>
            <a:r>
              <a:rPr lang="en-GB" dirty="0"/>
              <a:t>Did the researcher ask additional questions during the survey that influenced the participants response</a:t>
            </a:r>
          </a:p>
        </p:txBody>
      </p:sp>
      <p:sp>
        <p:nvSpPr>
          <p:cNvPr id="4" name="Slide Number Placeholder 3"/>
          <p:cNvSpPr>
            <a:spLocks noGrp="1"/>
          </p:cNvSpPr>
          <p:nvPr>
            <p:ph type="sldNum" sz="quarter" idx="5"/>
          </p:nvPr>
        </p:nvSpPr>
        <p:spPr/>
        <p:txBody>
          <a:bodyPr/>
          <a:lstStyle/>
          <a:p>
            <a:fld id="{D48E5653-4D65-4478-8C5B-CDD9CA476801}" type="slidenum">
              <a:rPr lang="en-GB" smtClean="0"/>
              <a:t>17</a:t>
            </a:fld>
            <a:endParaRPr lang="en-GB"/>
          </a:p>
        </p:txBody>
      </p:sp>
    </p:spTree>
    <p:extLst>
      <p:ext uri="{BB962C8B-B14F-4D97-AF65-F5344CB8AC3E}">
        <p14:creationId xmlns:p14="http://schemas.microsoft.com/office/powerpoint/2010/main" val="1303859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feasible the results reflect the situation.  i.e. COVID19 data may be different to other data collected in similar setting.</a:t>
            </a:r>
          </a:p>
        </p:txBody>
      </p:sp>
      <p:sp>
        <p:nvSpPr>
          <p:cNvPr id="4" name="Slide Number Placeholder 3"/>
          <p:cNvSpPr>
            <a:spLocks noGrp="1"/>
          </p:cNvSpPr>
          <p:nvPr>
            <p:ph type="sldNum" sz="quarter" idx="5"/>
          </p:nvPr>
        </p:nvSpPr>
        <p:spPr/>
        <p:txBody>
          <a:bodyPr/>
          <a:lstStyle/>
          <a:p>
            <a:fld id="{D48E5653-4D65-4478-8C5B-CDD9CA476801}" type="slidenum">
              <a:rPr lang="en-GB" smtClean="0"/>
              <a:t>18</a:t>
            </a:fld>
            <a:endParaRPr lang="en-GB"/>
          </a:p>
        </p:txBody>
      </p:sp>
    </p:spTree>
    <p:extLst>
      <p:ext uri="{BB962C8B-B14F-4D97-AF65-F5344CB8AC3E}">
        <p14:creationId xmlns:p14="http://schemas.microsoft.com/office/powerpoint/2010/main" val="3991640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CBF78A6-6942-440F-9655-1DC0E3C5C1FC}" type="slidenum">
              <a:rPr lang="en-US" smtClean="0"/>
              <a:pPr>
                <a:defRPr/>
              </a:pPr>
              <a:t>19</a:t>
            </a:fld>
            <a:endParaRPr lang="en-US" dirty="0"/>
          </a:p>
        </p:txBody>
      </p:sp>
    </p:spTree>
    <p:extLst>
      <p:ext uri="{BB962C8B-B14F-4D97-AF65-F5344CB8AC3E}">
        <p14:creationId xmlns:p14="http://schemas.microsoft.com/office/powerpoint/2010/main" val="3190700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588641276"/>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1091331748"/>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2122906117"/>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DB21F8-8044-44E2-8521-21A6FDC84574}" type="datetimeFigureOut">
              <a:rPr lang="en-US" smtClean="0"/>
              <a:pPr/>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1073523193"/>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DB21F8-8044-44E2-8521-21A6FDC84574}" type="datetimeFigureOut">
              <a:rPr lang="en-US" smtClean="0"/>
              <a:pPr/>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3360784817"/>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2867809840"/>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158554295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2056168722"/>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DB21F8-8044-44E2-8521-21A6FDC84574}" type="datetimeFigureOut">
              <a:rPr lang="en-US" smtClean="0"/>
              <a:pPr/>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105360791"/>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DB21F8-8044-44E2-8521-21A6FDC84574}" type="datetimeFigureOut">
              <a:rPr lang="en-US" smtClean="0"/>
              <a:pPr/>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3011894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4203274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5128803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2547074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1030939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33135270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3608852249"/>
      </p:ext>
    </p:extLst>
  </p:cSld>
  <p:clrMapOvr>
    <a:masterClrMapping/>
  </p:clrMapOvr>
  <p:transition>
    <p:wipe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DB21F8-8044-44E2-8521-21A6FDC84574}" type="datetimeFigureOut">
              <a:rPr lang="en-US" smtClean="0"/>
              <a:pPr/>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76E66-4ABB-42E4-9F98-EEC3C553EE2D}" type="slidenum">
              <a:rPr lang="en-US" smtClean="0"/>
              <a:pPr/>
              <a:t>‹#›</a:t>
            </a:fld>
            <a:endParaRPr lang="en-US"/>
          </a:p>
        </p:txBody>
      </p:sp>
    </p:spTree>
    <p:extLst>
      <p:ext uri="{BB962C8B-B14F-4D97-AF65-F5344CB8AC3E}">
        <p14:creationId xmlns:p14="http://schemas.microsoft.com/office/powerpoint/2010/main" val="2468695209"/>
      </p:ext>
    </p:extLst>
  </p:cSld>
  <p:clrMapOvr>
    <a:masterClrMapping/>
  </p:clrMapOvr>
  <p:transition>
    <p:wipe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1/24/2024</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12" name="Picture 11"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13" name="TextBox 12"/>
          <p:cNvSpPr txBox="1"/>
          <p:nvPr userDrawn="1"/>
        </p:nvSpPr>
        <p:spPr>
          <a:xfrm>
            <a:off x="1600200" y="6429345"/>
            <a:ext cx="7162800" cy="276999"/>
          </a:xfrm>
          <a:prstGeom prst="rect">
            <a:avLst/>
          </a:prstGeom>
          <a:noFill/>
        </p:spPr>
        <p:txBody>
          <a:bodyPr wrap="square" rtlCol="0">
            <a:sp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altLang="en-US" sz="1200" b="0" dirty="0">
                <a:ea typeface="Verdana" panose="020B0604030504040204" pitchFamily="34" charset="0"/>
                <a:cs typeface="Verdana" panose="020B0604030504040204" pitchFamily="34" charset="0"/>
              </a:rPr>
              <a:t>Copyright © 2019, 2016, 2012 Pearson Education, Inc. All Rights Reserved</a:t>
            </a:r>
          </a:p>
        </p:txBody>
      </p:sp>
    </p:spTree>
    <p:extLst>
      <p:ext uri="{BB962C8B-B14F-4D97-AF65-F5344CB8AC3E}">
        <p14:creationId xmlns:p14="http://schemas.microsoft.com/office/powerpoint/2010/main" val="3418191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7DB21F8-8044-44E2-8521-21A6FDC84574}" type="datetimeFigureOut">
              <a:rPr lang="en-US" smtClean="0"/>
              <a:pPr/>
              <a:t>1/24/2024</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ED976E66-4ABB-42E4-9F98-EEC3C553EE2D}" type="slidenum">
              <a:rPr lang="en-US" smtClean="0"/>
              <a:pPr/>
              <a:t>‹#›</a:t>
            </a:fld>
            <a:endParaRPr lang="en-US"/>
          </a:p>
        </p:txBody>
      </p:sp>
    </p:spTree>
    <p:extLst>
      <p:ext uri="{BB962C8B-B14F-4D97-AF65-F5344CB8AC3E}">
        <p14:creationId xmlns:p14="http://schemas.microsoft.com/office/powerpoint/2010/main" val="1333643881"/>
      </p:ext>
    </p:extLst>
  </p:cSld>
  <p:clrMap bg1="dk1" tx1="lt1" bg2="dk2" tx2="lt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 id="2147483738" r:id="rId17"/>
    <p:sldLayoutId id="2147483741" r:id="rId18"/>
  </p:sldLayoutIdLst>
  <p:transition>
    <p:wipe dir="r"/>
  </p:transition>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762000"/>
            <a:ext cx="7543800" cy="3047999"/>
          </a:xfrm>
        </p:spPr>
        <p:txBody>
          <a:bodyPr>
            <a:normAutofit/>
          </a:bodyPr>
          <a:lstStyle/>
          <a:p>
            <a:pPr algn="l"/>
            <a:r>
              <a:rPr lang="en-US" sz="5000" b="1" dirty="0"/>
              <a:t>Writing the research Proposal</a:t>
            </a:r>
          </a:p>
        </p:txBody>
      </p:sp>
      <p:sp>
        <p:nvSpPr>
          <p:cNvPr id="4" name="Subtitle 3"/>
          <p:cNvSpPr>
            <a:spLocks noGrp="1"/>
          </p:cNvSpPr>
          <p:nvPr>
            <p:ph type="subTitle" idx="1"/>
          </p:nvPr>
        </p:nvSpPr>
        <p:spPr>
          <a:xfrm>
            <a:off x="2362200" y="4724400"/>
            <a:ext cx="4267200" cy="861420"/>
          </a:xfrm>
        </p:spPr>
        <p:txBody>
          <a:bodyPr>
            <a:noAutofit/>
          </a:bodyPr>
          <a:lstStyle/>
          <a:p>
            <a:r>
              <a:rPr lang="en-GB" b="1" dirty="0"/>
              <a:t>Week 10 – Last Lecture</a:t>
            </a:r>
          </a:p>
          <a:p>
            <a:endParaRPr lang="en-GB" b="1" dirty="0"/>
          </a:p>
          <a:p>
            <a:r>
              <a:rPr lang="en-GB" b="1" dirty="0"/>
              <a:t>Dr Roisin Mullins</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3"/>
          <p:cNvSpPr>
            <a:spLocks noGrp="1" noChangeArrowheads="1"/>
          </p:cNvSpPr>
          <p:nvPr>
            <p:ph type="body" idx="4294967295"/>
          </p:nvPr>
        </p:nvSpPr>
        <p:spPr>
          <a:xfrm>
            <a:off x="457200" y="969498"/>
            <a:ext cx="8458200" cy="5736101"/>
          </a:xfrm>
        </p:spPr>
        <p:txBody>
          <a:bodyPr>
            <a:noAutofit/>
          </a:bodyPr>
          <a:lstStyle/>
          <a:p>
            <a:pPr>
              <a:lnSpc>
                <a:spcPct val="90000"/>
              </a:lnSpc>
              <a:buFont typeface="Wingdings" pitchFamily="2" charset="2"/>
              <a:buNone/>
            </a:pPr>
            <a:r>
              <a:rPr lang="en-GB" dirty="0">
                <a:latin typeface="Arial" panose="020B0604020202020204" pitchFamily="34" charset="0"/>
                <a:cs typeface="Arial" panose="020B0604020202020204" pitchFamily="34" charset="0"/>
              </a:rPr>
              <a:t>By the end of this Session, you will be able to:</a:t>
            </a:r>
          </a:p>
          <a:p>
            <a:pPr>
              <a:lnSpc>
                <a:spcPct val="90000"/>
              </a:lnSpc>
              <a:defRPr/>
            </a:pPr>
            <a:r>
              <a:rPr lang="en-GB" dirty="0">
                <a:latin typeface="Arial" panose="020B0604020202020204" pitchFamily="34" charset="0"/>
                <a:cs typeface="Arial" panose="020B0604020202020204" pitchFamily="34" charset="0"/>
              </a:rPr>
              <a:t>Identify the components of successful research proposals.</a:t>
            </a:r>
          </a:p>
          <a:p>
            <a:pPr lvl="1"/>
            <a:r>
              <a:rPr lang="en-AU" dirty="0">
                <a:latin typeface="Arial" panose="020B0604020202020204" pitchFamily="34" charset="0"/>
                <a:cs typeface="Arial" panose="020B0604020202020204" pitchFamily="34" charset="0"/>
              </a:rPr>
              <a:t>appreciate the importance of your decisions and justification when designing research</a:t>
            </a:r>
          </a:p>
          <a:p>
            <a:pPr lvl="1"/>
            <a:r>
              <a:rPr lang="en-AU" dirty="0">
                <a:latin typeface="Arial" panose="020B0604020202020204" pitchFamily="34" charset="0"/>
                <a:cs typeface="Arial" panose="020B0604020202020204" pitchFamily="34" charset="0"/>
              </a:rPr>
              <a:t>need to achieve methodological coherence throughout your research design;</a:t>
            </a:r>
          </a:p>
          <a:p>
            <a:pPr lvl="1"/>
            <a:r>
              <a:rPr lang="en-AU" dirty="0">
                <a:latin typeface="Arial" panose="020B0604020202020204" pitchFamily="34" charset="0"/>
                <a:cs typeface="Arial" panose="020B0604020202020204" pitchFamily="34" charset="0"/>
              </a:rPr>
              <a:t>understand the differences between quantitative, qualitative and mixed methods and choose between these</a:t>
            </a:r>
            <a:r>
              <a:rPr lang="en-GB" dirty="0">
                <a:latin typeface="Arial" panose="020B0604020202020204" pitchFamily="34" charset="0"/>
                <a:cs typeface="Arial" panose="020B0604020202020204" pitchFamily="34" charset="0"/>
              </a:rPr>
              <a:t>;</a:t>
            </a:r>
          </a:p>
          <a:p>
            <a:pPr lvl="1"/>
            <a:r>
              <a:rPr lang="en-AU" dirty="0">
                <a:latin typeface="Arial" panose="020B0604020202020204" pitchFamily="34" charset="0"/>
                <a:cs typeface="Arial" panose="020B0604020202020204" pitchFamily="34" charset="0"/>
              </a:rPr>
              <a:t>identify the main research strategies to choose from among these to achieve coherence throughout your research design;</a:t>
            </a:r>
          </a:p>
          <a:p>
            <a:pPr lvl="1"/>
            <a:r>
              <a:rPr lang="en-AU" dirty="0">
                <a:latin typeface="Arial" panose="020B0604020202020204" pitchFamily="34" charset="0"/>
                <a:cs typeface="Arial" panose="020B0604020202020204" pitchFamily="34" charset="0"/>
              </a:rPr>
              <a:t>consider the implications of the time frames required for each stage;</a:t>
            </a:r>
          </a:p>
          <a:p>
            <a:pPr lvl="1"/>
            <a:r>
              <a:rPr lang="en-AU" dirty="0">
                <a:latin typeface="Arial" panose="020B0604020202020204" pitchFamily="34" charset="0"/>
                <a:cs typeface="Arial" panose="020B0604020202020204" pitchFamily="34" charset="0"/>
              </a:rPr>
              <a:t>consider some of the main ethical issues implied by your research design;</a:t>
            </a:r>
          </a:p>
          <a:p>
            <a:pPr lvl="1"/>
            <a:r>
              <a:rPr lang="en-AU" dirty="0">
                <a:latin typeface="Arial" panose="020B0604020202020204" pitchFamily="34" charset="0"/>
                <a:cs typeface="Arial" panose="020B0604020202020204" pitchFamily="34" charset="0"/>
              </a:rPr>
              <a:t>take into account the constraints of your role as researcher (limitations).</a:t>
            </a:r>
            <a:endParaRPr lang="en-GB" dirty="0">
              <a:latin typeface="Arial" panose="020B0604020202020204" pitchFamily="34" charset="0"/>
              <a:cs typeface="Arial" panose="020B0604020202020204" pitchFamily="34" charset="0"/>
            </a:endParaRPr>
          </a:p>
          <a:p>
            <a:pPr>
              <a:lnSpc>
                <a:spcPct val="90000"/>
              </a:lnSpc>
              <a:defRPr/>
            </a:pPr>
            <a:r>
              <a:rPr lang="en-GB" dirty="0">
                <a:latin typeface="Arial" panose="020B0604020202020204" pitchFamily="34" charset="0"/>
                <a:cs typeface="Arial" panose="020B0604020202020204" pitchFamily="34" charset="0"/>
              </a:rPr>
              <a:t>Write clear research objectives, theoretical backgrounds and methodologies.</a:t>
            </a:r>
          </a:p>
          <a:p>
            <a:pPr>
              <a:lnSpc>
                <a:spcPct val="90000"/>
              </a:lnSpc>
              <a:defRPr/>
            </a:pPr>
            <a:r>
              <a:rPr lang="en-GB" dirty="0">
                <a:latin typeface="Arial" panose="020B0604020202020204" pitchFamily="34" charset="0"/>
                <a:cs typeface="Arial" panose="020B0604020202020204" pitchFamily="34" charset="0"/>
              </a:rPr>
              <a:t>Prepare a proposal for a dissertation.</a:t>
            </a:r>
          </a:p>
          <a:p>
            <a:pPr lvl="1"/>
            <a:endParaRPr lang="en-AU" sz="1600" dirty="0">
              <a:latin typeface="Arial" panose="020B0604020202020204" pitchFamily="34" charset="0"/>
              <a:cs typeface="Arial" panose="020B0604020202020204" pitchFamily="34" charset="0"/>
            </a:endParaRPr>
          </a:p>
        </p:txBody>
      </p:sp>
      <p:sp>
        <p:nvSpPr>
          <p:cNvPr id="18434" name="Rectangle 2"/>
          <p:cNvSpPr>
            <a:spLocks noGrp="1" noChangeArrowheads="1"/>
          </p:cNvSpPr>
          <p:nvPr>
            <p:ph type="title" idx="4294967295"/>
          </p:nvPr>
        </p:nvSpPr>
        <p:spPr>
          <a:xfrm>
            <a:off x="228600" y="228600"/>
            <a:ext cx="7383463" cy="990600"/>
          </a:xfrm>
        </p:spPr>
        <p:txBody>
          <a:bodyPr/>
          <a:lstStyle/>
          <a:p>
            <a:r>
              <a:rPr lang="en-US" dirty="0"/>
              <a:t>Learning Objectives</a:t>
            </a:r>
          </a:p>
        </p:txBody>
      </p:sp>
    </p:spTree>
    <p:extLst>
      <p:ext uri="{BB962C8B-B14F-4D97-AF65-F5344CB8AC3E}">
        <p14:creationId xmlns:p14="http://schemas.microsoft.com/office/powerpoint/2010/main" val="1746277306"/>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7055380" cy="918882"/>
          </a:xfrm>
        </p:spPr>
        <p:txBody>
          <a:bodyPr/>
          <a:lstStyle/>
          <a:p>
            <a:pPr>
              <a:defRPr/>
            </a:pPr>
            <a:r>
              <a:rPr lang="en-GB" dirty="0"/>
              <a:t>Research Proposal</a:t>
            </a:r>
          </a:p>
        </p:txBody>
      </p:sp>
      <p:sp>
        <p:nvSpPr>
          <p:cNvPr id="3" name="Content Placeholder 2"/>
          <p:cNvSpPr>
            <a:spLocks noGrp="1"/>
          </p:cNvSpPr>
          <p:nvPr>
            <p:ph idx="1"/>
          </p:nvPr>
        </p:nvSpPr>
        <p:spPr>
          <a:xfrm>
            <a:off x="457200" y="1299882"/>
            <a:ext cx="8263597" cy="5329518"/>
          </a:xfrm>
        </p:spPr>
        <p:txBody>
          <a:bodyPr>
            <a:noAutofit/>
          </a:bodyPr>
          <a:lstStyle/>
          <a:p>
            <a:pPr>
              <a:defRPr/>
            </a:pPr>
            <a:r>
              <a:rPr lang="en-GB" sz="2400" dirty="0">
                <a:latin typeface="Arial" panose="020B0604020202020204" pitchFamily="34" charset="0"/>
                <a:cs typeface="Arial" panose="020B0604020202020204" pitchFamily="34" charset="0"/>
              </a:rPr>
              <a:t>A document (report) in which you explain the </a:t>
            </a:r>
            <a:r>
              <a:rPr lang="en-GB" sz="2400" dirty="0">
                <a:solidFill>
                  <a:srgbClr val="FFFF00"/>
                </a:solidFill>
                <a:latin typeface="Arial" panose="020B0604020202020204" pitchFamily="34" charset="0"/>
                <a:cs typeface="Arial" panose="020B0604020202020204" pitchFamily="34" charset="0"/>
              </a:rPr>
              <a:t>background</a:t>
            </a:r>
            <a:r>
              <a:rPr lang="en-GB" sz="2400" dirty="0">
                <a:latin typeface="Arial" panose="020B0604020202020204" pitchFamily="34" charset="0"/>
                <a:cs typeface="Arial" panose="020B0604020202020204" pitchFamily="34" charset="0"/>
              </a:rPr>
              <a:t> and </a:t>
            </a:r>
            <a:r>
              <a:rPr lang="en-GB" sz="2400" dirty="0">
                <a:solidFill>
                  <a:srgbClr val="FFFF00"/>
                </a:solidFill>
                <a:latin typeface="Arial" panose="020B0604020202020204" pitchFamily="34" charset="0"/>
                <a:cs typeface="Arial" panose="020B0604020202020204" pitchFamily="34" charset="0"/>
              </a:rPr>
              <a:t>rationale</a:t>
            </a:r>
            <a:r>
              <a:rPr lang="en-GB" sz="2400" dirty="0">
                <a:latin typeface="Arial" panose="020B0604020202020204" pitchFamily="34" charset="0"/>
                <a:cs typeface="Arial" panose="020B0604020202020204" pitchFamily="34" charset="0"/>
              </a:rPr>
              <a:t> for carrying out a piece of research, and your </a:t>
            </a:r>
            <a:r>
              <a:rPr lang="en-GB" sz="2400" dirty="0">
                <a:solidFill>
                  <a:srgbClr val="FFFF00"/>
                </a:solidFill>
                <a:latin typeface="Arial" panose="020B0604020202020204" pitchFamily="34" charset="0"/>
                <a:cs typeface="Arial" panose="020B0604020202020204" pitchFamily="34" charset="0"/>
              </a:rPr>
              <a:t>plans</a:t>
            </a:r>
            <a:r>
              <a:rPr lang="en-GB" sz="2400" dirty="0">
                <a:latin typeface="Arial" panose="020B0604020202020204" pitchFamily="34" charset="0"/>
                <a:cs typeface="Arial" panose="020B0604020202020204" pitchFamily="34" charset="0"/>
              </a:rPr>
              <a:t> for the research.</a:t>
            </a:r>
          </a:p>
          <a:p>
            <a:pPr marL="0" indent="0">
              <a:buNone/>
              <a:defRPr/>
            </a:pPr>
            <a:endParaRPr lang="en-GB" sz="2400" dirty="0">
              <a:latin typeface="Arial" panose="020B0604020202020204" pitchFamily="34" charset="0"/>
              <a:cs typeface="Arial" panose="020B0604020202020204" pitchFamily="34" charset="0"/>
            </a:endParaRPr>
          </a:p>
          <a:p>
            <a:pPr>
              <a:defRPr/>
            </a:pPr>
            <a:r>
              <a:rPr lang="en-GB" sz="2400" dirty="0">
                <a:latin typeface="Arial" panose="020B0604020202020204" pitchFamily="34" charset="0"/>
                <a:cs typeface="Arial" panose="020B0604020202020204" pitchFamily="34" charset="0"/>
              </a:rPr>
              <a:t>It allows funders or supervisors to assess the value and feasibility of your project before you begin.</a:t>
            </a:r>
          </a:p>
          <a:p>
            <a:pPr>
              <a:defRPr/>
            </a:pPr>
            <a:endParaRPr lang="en-GB" sz="2400" dirty="0">
              <a:latin typeface="Arial" panose="020B0604020202020204" pitchFamily="34" charset="0"/>
              <a:cs typeface="Arial" panose="020B0604020202020204" pitchFamily="34" charset="0"/>
            </a:endParaRPr>
          </a:p>
          <a:p>
            <a:pPr>
              <a:defRPr/>
            </a:pPr>
            <a:r>
              <a:rPr lang="en-GB" sz="2400" dirty="0">
                <a:latin typeface="Arial" panose="020B0604020202020204" pitchFamily="34" charset="0"/>
                <a:cs typeface="Arial" panose="020B0604020202020204" pitchFamily="34" charset="0"/>
              </a:rPr>
              <a:t>Note ** </a:t>
            </a:r>
          </a:p>
          <a:p>
            <a:pPr marL="0" indent="0">
              <a:buNone/>
              <a:defRPr/>
            </a:pPr>
            <a:r>
              <a:rPr lang="en-GB" sz="2400" dirty="0">
                <a:latin typeface="Arial" panose="020B0604020202020204" pitchFamily="34" charset="0"/>
                <a:cs typeface="Arial" panose="020B0604020202020204" pitchFamily="34" charset="0"/>
              </a:rPr>
              <a:t>A research proposal must be accompanied by a </a:t>
            </a:r>
            <a:r>
              <a:rPr lang="en-GB" sz="2400" dirty="0">
                <a:solidFill>
                  <a:srgbClr val="FFFF00"/>
                </a:solidFill>
                <a:latin typeface="Arial" panose="020B0604020202020204" pitchFamily="34" charset="0"/>
                <a:cs typeface="Arial" panose="020B0604020202020204" pitchFamily="34" charset="0"/>
              </a:rPr>
              <a:t>new ethics form</a:t>
            </a:r>
            <a:r>
              <a:rPr lang="en-GB" sz="2400" dirty="0">
                <a:latin typeface="Arial" panose="020B0604020202020204" pitchFamily="34" charset="0"/>
                <a:cs typeface="Arial" panose="020B0604020202020204" pitchFamily="34" charset="0"/>
              </a:rPr>
              <a:t>. (you must complete this for your assignment 2 and upload as well).</a:t>
            </a:r>
          </a:p>
        </p:txBody>
      </p:sp>
    </p:spTree>
    <p:extLst>
      <p:ext uri="{BB962C8B-B14F-4D97-AF65-F5344CB8AC3E}">
        <p14:creationId xmlns:p14="http://schemas.microsoft.com/office/powerpoint/2010/main" val="2773458847"/>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7543800" cy="597877"/>
          </a:xfrm>
        </p:spPr>
        <p:txBody>
          <a:bodyPr/>
          <a:lstStyle/>
          <a:p>
            <a:pPr>
              <a:defRPr/>
            </a:pPr>
            <a:r>
              <a:rPr lang="en-GB" dirty="0"/>
              <a:t>Research proposal Structure</a:t>
            </a:r>
          </a:p>
        </p:txBody>
      </p:sp>
      <p:sp>
        <p:nvSpPr>
          <p:cNvPr id="3" name="Content Placeholder 2"/>
          <p:cNvSpPr>
            <a:spLocks noGrp="1"/>
          </p:cNvSpPr>
          <p:nvPr>
            <p:ph idx="1"/>
          </p:nvPr>
        </p:nvSpPr>
        <p:spPr>
          <a:xfrm>
            <a:off x="247650" y="597877"/>
            <a:ext cx="8667750" cy="5579652"/>
          </a:xfrm>
        </p:spPr>
        <p:txBody>
          <a:bodyPr>
            <a:noAutofit/>
          </a:bodyPr>
          <a:lstStyle/>
          <a:p>
            <a:pPr>
              <a:spcBef>
                <a:spcPts val="0"/>
              </a:spcBef>
              <a:defRPr/>
            </a:pPr>
            <a:r>
              <a:rPr lang="en-GB" sz="2400" dirty="0">
                <a:latin typeface="Arial" panose="020B0604020202020204" pitchFamily="34" charset="0"/>
                <a:cs typeface="Arial" panose="020B0604020202020204" pitchFamily="34" charset="0"/>
              </a:rPr>
              <a:t>Title</a:t>
            </a:r>
          </a:p>
          <a:p>
            <a:pPr>
              <a:spcBef>
                <a:spcPts val="0"/>
              </a:spcBef>
              <a:defRPr/>
            </a:pPr>
            <a:r>
              <a:rPr lang="en-GB" sz="2400" dirty="0">
                <a:latin typeface="Arial" panose="020B0604020202020204" pitchFamily="34" charset="0"/>
                <a:cs typeface="Arial" panose="020B0604020202020204" pitchFamily="34" charset="0"/>
              </a:rPr>
              <a:t>Introduction </a:t>
            </a:r>
          </a:p>
          <a:p>
            <a:pPr marL="457207" lvl="1" indent="0">
              <a:spcBef>
                <a:spcPts val="0"/>
              </a:spcBef>
              <a:buNone/>
              <a:defRPr/>
            </a:pPr>
            <a:r>
              <a:rPr lang="en-GB" sz="2400" dirty="0">
                <a:latin typeface="Arial" panose="020B0604020202020204" pitchFamily="34" charset="0"/>
                <a:cs typeface="Arial" panose="020B0604020202020204" pitchFamily="34" charset="0"/>
              </a:rPr>
              <a:t>outline the </a:t>
            </a:r>
            <a:r>
              <a:rPr lang="en-GB" sz="2400" dirty="0">
                <a:solidFill>
                  <a:srgbClr val="FFFF00"/>
                </a:solidFill>
                <a:latin typeface="Arial" panose="020B0604020202020204" pitchFamily="34" charset="0"/>
                <a:cs typeface="Arial" panose="020B0604020202020204" pitchFamily="34" charset="0"/>
              </a:rPr>
              <a:t>topic area </a:t>
            </a:r>
            <a:r>
              <a:rPr lang="en-GB" sz="2400" dirty="0">
                <a:latin typeface="Arial" panose="020B0604020202020204" pitchFamily="34" charset="0"/>
                <a:cs typeface="Arial" panose="020B0604020202020204" pitchFamily="34" charset="0"/>
              </a:rPr>
              <a:t>and </a:t>
            </a:r>
            <a:r>
              <a:rPr lang="en-GB" sz="2400" dirty="0">
                <a:solidFill>
                  <a:srgbClr val="FFFF00"/>
                </a:solidFill>
                <a:latin typeface="Arial" panose="020B0604020202020204" pitchFamily="34" charset="0"/>
                <a:cs typeface="Arial" panose="020B0604020202020204" pitchFamily="34" charset="0"/>
              </a:rPr>
              <a:t>question</a:t>
            </a:r>
            <a:r>
              <a:rPr lang="en-GB" sz="2400" dirty="0">
                <a:latin typeface="Arial" panose="020B0604020202020204" pitchFamily="34" charset="0"/>
                <a:cs typeface="Arial" panose="020B0604020202020204" pitchFamily="34" charset="0"/>
              </a:rPr>
              <a:t>, </a:t>
            </a:r>
            <a:r>
              <a:rPr lang="en-GB" sz="2400" dirty="0">
                <a:solidFill>
                  <a:srgbClr val="FFFF00"/>
                </a:solidFill>
                <a:latin typeface="Arial" panose="020B0604020202020204" pitchFamily="34" charset="0"/>
                <a:cs typeface="Arial" panose="020B0604020202020204" pitchFamily="34" charset="0"/>
              </a:rPr>
              <a:t>aim</a:t>
            </a:r>
            <a:r>
              <a:rPr lang="en-GB" sz="2400" dirty="0">
                <a:latin typeface="Arial" panose="020B0604020202020204" pitchFamily="34" charset="0"/>
                <a:cs typeface="Arial" panose="020B0604020202020204" pitchFamily="34" charset="0"/>
              </a:rPr>
              <a:t> and </a:t>
            </a:r>
            <a:r>
              <a:rPr lang="en-GB" sz="2400" dirty="0">
                <a:solidFill>
                  <a:srgbClr val="FFFF00"/>
                </a:solidFill>
                <a:latin typeface="Arial" panose="020B0604020202020204" pitchFamily="34" charset="0"/>
                <a:cs typeface="Arial" panose="020B0604020202020204" pitchFamily="34" charset="0"/>
              </a:rPr>
              <a:t>objectives</a:t>
            </a:r>
          </a:p>
          <a:p>
            <a:pPr marL="457207" lvl="1" indent="0">
              <a:spcBef>
                <a:spcPts val="0"/>
              </a:spcBef>
              <a:buNone/>
              <a:defRPr/>
            </a:pPr>
            <a:r>
              <a:rPr lang="en-GB" sz="2400" dirty="0">
                <a:solidFill>
                  <a:srgbClr val="FFFF00"/>
                </a:solidFill>
                <a:latin typeface="Arial" panose="020B0604020202020204" pitchFamily="34" charset="0"/>
                <a:cs typeface="Arial" panose="020B0604020202020204" pitchFamily="34" charset="0"/>
              </a:rPr>
              <a:t>brief literature </a:t>
            </a:r>
            <a:r>
              <a:rPr lang="en-GB" sz="2400" dirty="0">
                <a:latin typeface="Arial" panose="020B0604020202020204" pitchFamily="34" charset="0"/>
                <a:cs typeface="Arial" panose="020B0604020202020204" pitchFamily="34" charset="0"/>
              </a:rPr>
              <a:t>review (identify any relevant theories)</a:t>
            </a:r>
          </a:p>
          <a:p>
            <a:pPr>
              <a:spcBef>
                <a:spcPts val="0"/>
              </a:spcBef>
              <a:defRPr/>
            </a:pPr>
            <a:endParaRPr lang="en-GB" sz="2400" dirty="0">
              <a:latin typeface="Arial" panose="020B0604020202020204" pitchFamily="34" charset="0"/>
              <a:cs typeface="Arial" panose="020B0604020202020204" pitchFamily="34" charset="0"/>
            </a:endParaRPr>
          </a:p>
          <a:p>
            <a:pPr>
              <a:spcBef>
                <a:spcPts val="0"/>
              </a:spcBef>
              <a:defRPr/>
            </a:pPr>
            <a:r>
              <a:rPr lang="en-GB" sz="2400" dirty="0">
                <a:latin typeface="Arial" panose="020B0604020202020204" pitchFamily="34" charset="0"/>
                <a:cs typeface="Arial" panose="020B0604020202020204" pitchFamily="34" charset="0"/>
              </a:rPr>
              <a:t>Detailed strategy explaining what choice of research </a:t>
            </a:r>
            <a:r>
              <a:rPr lang="en-GB" sz="2400" dirty="0">
                <a:solidFill>
                  <a:srgbClr val="FFFF00"/>
                </a:solidFill>
                <a:latin typeface="Arial" panose="020B0604020202020204" pitchFamily="34" charset="0"/>
                <a:cs typeface="Arial" panose="020B0604020202020204" pitchFamily="34" charset="0"/>
              </a:rPr>
              <a:t>methods</a:t>
            </a:r>
            <a:r>
              <a:rPr lang="en-GB" sz="2400" dirty="0">
                <a:latin typeface="Arial" panose="020B0604020202020204" pitchFamily="34" charset="0"/>
                <a:cs typeface="Arial" panose="020B0604020202020204" pitchFamily="34" charset="0"/>
              </a:rPr>
              <a:t>, what </a:t>
            </a:r>
            <a:r>
              <a:rPr lang="en-GB" sz="2400" dirty="0">
                <a:solidFill>
                  <a:srgbClr val="FFFF00"/>
                </a:solidFill>
                <a:latin typeface="Arial" panose="020B0604020202020204" pitchFamily="34" charset="0"/>
                <a:cs typeface="Arial" panose="020B0604020202020204" pitchFamily="34" charset="0"/>
              </a:rPr>
              <a:t>data</a:t>
            </a:r>
            <a:r>
              <a:rPr lang="en-GB" sz="2400" dirty="0">
                <a:latin typeface="Arial" panose="020B0604020202020204" pitchFamily="34" charset="0"/>
                <a:cs typeface="Arial" panose="020B0604020202020204" pitchFamily="34" charset="0"/>
              </a:rPr>
              <a:t> will be collected and how access to data sources will be obtained (</a:t>
            </a:r>
            <a:r>
              <a:rPr lang="en-GB" sz="2400" dirty="0">
                <a:solidFill>
                  <a:srgbClr val="FFFF00"/>
                </a:solidFill>
                <a:latin typeface="Arial" panose="020B0604020202020204" pitchFamily="34" charset="0"/>
                <a:cs typeface="Arial" panose="020B0604020202020204" pitchFamily="34" charset="0"/>
              </a:rPr>
              <a:t>sample</a:t>
            </a:r>
            <a:r>
              <a:rPr lang="en-GB" sz="2400" dirty="0">
                <a:latin typeface="Arial" panose="020B0604020202020204" pitchFamily="34" charset="0"/>
                <a:cs typeface="Arial" panose="020B0604020202020204" pitchFamily="34" charset="0"/>
              </a:rPr>
              <a:t>, </a:t>
            </a:r>
            <a:r>
              <a:rPr lang="en-GB" sz="2400" dirty="0">
                <a:solidFill>
                  <a:srgbClr val="FFFF00"/>
                </a:solidFill>
                <a:latin typeface="Arial" panose="020B0604020202020204" pitchFamily="34" charset="0"/>
                <a:cs typeface="Arial" panose="020B0604020202020204" pitchFamily="34" charset="0"/>
              </a:rPr>
              <a:t>consent</a:t>
            </a:r>
            <a:r>
              <a:rPr lang="en-GB" sz="2400" dirty="0">
                <a:latin typeface="Arial" panose="020B0604020202020204" pitchFamily="34" charset="0"/>
                <a:cs typeface="Arial" panose="020B0604020202020204" pitchFamily="34" charset="0"/>
              </a:rPr>
              <a:t>, </a:t>
            </a:r>
            <a:r>
              <a:rPr lang="en-GB" sz="2400" dirty="0">
                <a:solidFill>
                  <a:srgbClr val="FFFF00"/>
                </a:solidFill>
                <a:latin typeface="Arial" panose="020B0604020202020204" pitchFamily="34" charset="0"/>
                <a:cs typeface="Arial" panose="020B0604020202020204" pitchFamily="34" charset="0"/>
              </a:rPr>
              <a:t>bias</a:t>
            </a:r>
            <a:r>
              <a:rPr lang="en-GB" sz="2400" dirty="0">
                <a:latin typeface="Arial" panose="020B0604020202020204" pitchFamily="34" charset="0"/>
                <a:cs typeface="Arial" panose="020B0604020202020204" pitchFamily="34" charset="0"/>
              </a:rPr>
              <a:t>) – refer to the research </a:t>
            </a:r>
            <a:r>
              <a:rPr lang="en-GB" sz="2400" dirty="0">
                <a:solidFill>
                  <a:srgbClr val="FFFF00"/>
                </a:solidFill>
                <a:latin typeface="Arial" panose="020B0604020202020204" pitchFamily="34" charset="0"/>
                <a:cs typeface="Arial" panose="020B0604020202020204" pitchFamily="34" charset="0"/>
              </a:rPr>
              <a:t>terminology</a:t>
            </a:r>
            <a:r>
              <a:rPr lang="en-GB" sz="2400" dirty="0">
                <a:latin typeface="Arial" panose="020B0604020202020204" pitchFamily="34" charset="0"/>
                <a:cs typeface="Arial" panose="020B0604020202020204" pitchFamily="34" charset="0"/>
              </a:rPr>
              <a:t>.</a:t>
            </a:r>
          </a:p>
          <a:p>
            <a:pPr>
              <a:spcBef>
                <a:spcPts val="0"/>
              </a:spcBef>
              <a:defRPr/>
            </a:pPr>
            <a:endParaRPr lang="en-GB" sz="2400" dirty="0">
              <a:latin typeface="Arial" panose="020B0604020202020204" pitchFamily="34" charset="0"/>
              <a:cs typeface="Arial" panose="020B0604020202020204" pitchFamily="34" charset="0"/>
            </a:endParaRPr>
          </a:p>
          <a:p>
            <a:pPr>
              <a:spcBef>
                <a:spcPts val="0"/>
              </a:spcBef>
              <a:defRPr/>
            </a:pPr>
            <a:r>
              <a:rPr lang="en-GB" sz="2400" dirty="0">
                <a:latin typeface="Arial" panose="020B0604020202020204" pitchFamily="34" charset="0"/>
                <a:cs typeface="Arial" panose="020B0604020202020204" pitchFamily="34" charset="0"/>
              </a:rPr>
              <a:t>Realistic </a:t>
            </a:r>
            <a:r>
              <a:rPr lang="en-GB" sz="2400" dirty="0">
                <a:solidFill>
                  <a:srgbClr val="FFFF00"/>
                </a:solidFill>
                <a:latin typeface="Arial" panose="020B0604020202020204" pitchFamily="34" charset="0"/>
                <a:cs typeface="Arial" panose="020B0604020202020204" pitchFamily="34" charset="0"/>
              </a:rPr>
              <a:t>timetable</a:t>
            </a:r>
            <a:r>
              <a:rPr lang="en-GB" sz="2400" dirty="0">
                <a:latin typeface="Arial" panose="020B0604020202020204" pitchFamily="34" charset="0"/>
                <a:cs typeface="Arial" panose="020B0604020202020204" pitchFamily="34" charset="0"/>
              </a:rPr>
              <a:t> for completion (Oct –April 2022), show key activities and when to complete (</a:t>
            </a:r>
            <a:r>
              <a:rPr lang="en-GB" sz="2400" dirty="0">
                <a:solidFill>
                  <a:srgbClr val="FFFF00"/>
                </a:solidFill>
                <a:latin typeface="Arial" panose="020B0604020202020204" pitchFamily="34" charset="0"/>
                <a:cs typeface="Arial" panose="020B0604020202020204" pitchFamily="34" charset="0"/>
              </a:rPr>
              <a:t>Gantt chart </a:t>
            </a:r>
            <a:r>
              <a:rPr lang="en-GB" sz="2400" dirty="0">
                <a:latin typeface="Arial" panose="020B0604020202020204" pitchFamily="34" charset="0"/>
                <a:cs typeface="Arial" panose="020B0604020202020204" pitchFamily="34" charset="0"/>
              </a:rPr>
              <a:t>slide 19)</a:t>
            </a:r>
          </a:p>
          <a:p>
            <a:pPr>
              <a:spcBef>
                <a:spcPts val="0"/>
              </a:spcBef>
              <a:defRPr/>
            </a:pPr>
            <a:r>
              <a:rPr lang="en-GB" sz="2400" dirty="0">
                <a:latin typeface="Arial" panose="020B0604020202020204" pitchFamily="34" charset="0"/>
                <a:cs typeface="Arial" panose="020B0604020202020204" pitchFamily="34" charset="0"/>
              </a:rPr>
              <a:t>Discussion of logistical and ethical considerations </a:t>
            </a:r>
          </a:p>
          <a:p>
            <a:pPr marL="0" indent="0">
              <a:spcBef>
                <a:spcPts val="0"/>
              </a:spcBef>
              <a:buNone/>
              <a:defRPr/>
            </a:pPr>
            <a:r>
              <a:rPr lang="en-GB" sz="2400" dirty="0">
                <a:latin typeface="Arial" panose="020B0604020202020204" pitchFamily="34" charset="0"/>
                <a:cs typeface="Arial" panose="020B0604020202020204" pitchFamily="34" charset="0"/>
              </a:rPr>
              <a:t>    (</a:t>
            </a:r>
            <a:r>
              <a:rPr lang="en-GB" sz="2400" dirty="0">
                <a:solidFill>
                  <a:srgbClr val="FFFF00"/>
                </a:solidFill>
                <a:latin typeface="Arial" panose="020B0604020202020204" pitchFamily="34" charset="0"/>
                <a:cs typeface="Arial" panose="020B0604020202020204" pitchFamily="34" charset="0"/>
              </a:rPr>
              <a:t>reliability</a:t>
            </a:r>
            <a:r>
              <a:rPr lang="en-GB" sz="2400" dirty="0">
                <a:latin typeface="Arial" panose="020B0604020202020204" pitchFamily="34" charset="0"/>
                <a:cs typeface="Arial" panose="020B0604020202020204" pitchFamily="34" charset="0"/>
              </a:rPr>
              <a:t> / </a:t>
            </a:r>
            <a:r>
              <a:rPr lang="en-GB" sz="2400" dirty="0">
                <a:solidFill>
                  <a:srgbClr val="FFFF00"/>
                </a:solidFill>
                <a:latin typeface="Arial" panose="020B0604020202020204" pitchFamily="34" charset="0"/>
                <a:cs typeface="Arial" panose="020B0604020202020204" pitchFamily="34" charset="0"/>
              </a:rPr>
              <a:t>validity</a:t>
            </a:r>
            <a:r>
              <a:rPr lang="en-GB" sz="2400" dirty="0">
                <a:latin typeface="Arial" panose="020B0604020202020204" pitchFamily="34" charset="0"/>
                <a:cs typeface="Arial" panose="020B0604020202020204" pitchFamily="34" charset="0"/>
              </a:rPr>
              <a:t>)</a:t>
            </a:r>
          </a:p>
          <a:p>
            <a:pPr>
              <a:spcBef>
                <a:spcPts val="0"/>
              </a:spcBef>
              <a:defRPr/>
            </a:pPr>
            <a:r>
              <a:rPr lang="en-GB" sz="2400" dirty="0">
                <a:latin typeface="Arial" panose="020B0604020202020204" pitchFamily="34" charset="0"/>
                <a:cs typeface="Arial" panose="020B0604020202020204" pitchFamily="34" charset="0"/>
              </a:rPr>
              <a:t>Limitations of the proposed research</a:t>
            </a:r>
          </a:p>
          <a:p>
            <a:pPr>
              <a:spcBef>
                <a:spcPts val="0"/>
              </a:spcBef>
              <a:defRPr/>
            </a:pPr>
            <a:r>
              <a:rPr lang="en-GB" sz="2400" dirty="0">
                <a:latin typeface="Arial" panose="020B0604020202020204" pitchFamily="34" charset="0"/>
                <a:cs typeface="Arial" panose="020B0604020202020204" pitchFamily="34" charset="0"/>
              </a:rPr>
              <a:t>References</a:t>
            </a:r>
          </a:p>
          <a:p>
            <a:pPr>
              <a:defRP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7872011"/>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7808D-7C90-4121-B1EF-17A7C165CB0C}"/>
              </a:ext>
            </a:extLst>
          </p:cNvPr>
          <p:cNvSpPr>
            <a:spLocks noGrp="1"/>
          </p:cNvSpPr>
          <p:nvPr>
            <p:ph type="ctrTitle"/>
          </p:nvPr>
        </p:nvSpPr>
        <p:spPr>
          <a:xfrm>
            <a:off x="235052" y="1985662"/>
            <a:ext cx="1600971" cy="3085919"/>
          </a:xfrm>
        </p:spPr>
        <p:txBody>
          <a:bodyPr>
            <a:noAutofit/>
          </a:bodyPr>
          <a:lstStyle/>
          <a:p>
            <a:pPr>
              <a:spcBef>
                <a:spcPct val="0"/>
              </a:spcBef>
            </a:pPr>
            <a:r>
              <a:rPr lang="en-GB" sz="1650" b="1" dirty="0">
                <a:latin typeface="Arial" panose="020B0604020202020204" pitchFamily="34" charset="0"/>
                <a:cs typeface="Arial" panose="020B0604020202020204" pitchFamily="34" charset="0"/>
              </a:rPr>
              <a:t>Week 3 and 4</a:t>
            </a:r>
            <a:br>
              <a:rPr lang="en-GB" sz="1650" b="1" dirty="0">
                <a:latin typeface="Arial" panose="020B0604020202020204" pitchFamily="34" charset="0"/>
                <a:cs typeface="Arial" panose="020B0604020202020204" pitchFamily="34" charset="0"/>
              </a:rPr>
            </a:br>
            <a:r>
              <a:rPr lang="en-GB" sz="1650" b="1" dirty="0">
                <a:latin typeface="Arial" panose="020B0604020202020204" pitchFamily="34" charset="0"/>
                <a:cs typeface="Arial" panose="020B0604020202020204" pitchFamily="34" charset="0"/>
              </a:rPr>
              <a:t>Left side of Research Terms </a:t>
            </a:r>
            <a:br>
              <a:rPr lang="en-GB" sz="1650" b="1" dirty="0">
                <a:latin typeface="Arial" panose="020B0604020202020204" pitchFamily="34" charset="0"/>
                <a:cs typeface="Arial" panose="020B0604020202020204" pitchFamily="34" charset="0"/>
              </a:rPr>
            </a:br>
            <a:r>
              <a:rPr lang="en-GB" sz="1650" b="1" dirty="0">
                <a:latin typeface="Arial" panose="020B0604020202020204" pitchFamily="34" charset="0"/>
                <a:cs typeface="Arial" panose="020B0604020202020204" pitchFamily="34" charset="0"/>
              </a:rPr>
              <a:t>Map</a:t>
            </a:r>
            <a:br>
              <a:rPr lang="en-GB" sz="1650" b="1" dirty="0">
                <a:latin typeface="Arial" panose="020B0604020202020204" pitchFamily="34" charset="0"/>
                <a:cs typeface="Arial" panose="020B0604020202020204" pitchFamily="34" charset="0"/>
              </a:rPr>
            </a:br>
            <a:r>
              <a:rPr lang="en-GB" sz="1650" b="1" dirty="0">
                <a:latin typeface="Arial" panose="020B0604020202020204" pitchFamily="34" charset="0"/>
                <a:cs typeface="Arial" panose="020B0604020202020204" pitchFamily="34" charset="0"/>
              </a:rPr>
              <a:t>Orange  lines are terms associated with Assignment 1 </a:t>
            </a:r>
            <a:br>
              <a:rPr lang="en-GB" sz="1650" b="1" dirty="0">
                <a:latin typeface="Arial" panose="020B0604020202020204" pitchFamily="34" charset="0"/>
                <a:cs typeface="Arial" panose="020B0604020202020204" pitchFamily="34" charset="0"/>
              </a:rPr>
            </a:br>
            <a:r>
              <a:rPr lang="en-GB" sz="1650" b="1" dirty="0">
                <a:latin typeface="Arial" panose="020B0604020202020204" pitchFamily="34" charset="0"/>
                <a:cs typeface="Arial" panose="020B0604020202020204" pitchFamily="34" charset="0"/>
              </a:rPr>
              <a:t>Part 2</a:t>
            </a:r>
            <a:br>
              <a:rPr lang="en-GB" sz="1650" b="1" dirty="0">
                <a:latin typeface="Arial" panose="020B0604020202020204" pitchFamily="34" charset="0"/>
                <a:cs typeface="Arial" panose="020B0604020202020204" pitchFamily="34" charset="0"/>
              </a:rPr>
            </a:br>
            <a:endParaRPr lang="en-GB" sz="165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ED9074F9-5866-4909-86D5-F1D69A272920}"/>
              </a:ext>
            </a:extLst>
          </p:cNvPr>
          <p:cNvSpPr>
            <a:spLocks noGrp="1"/>
          </p:cNvSpPr>
          <p:nvPr>
            <p:ph type="subTitle" idx="1"/>
          </p:nvPr>
        </p:nvSpPr>
        <p:spPr>
          <a:xfrm>
            <a:off x="7104628" y="2104777"/>
            <a:ext cx="1610833" cy="2717267"/>
          </a:xfrm>
        </p:spPr>
        <p:txBody>
          <a:bodyPr>
            <a:noAutofit/>
          </a:bodyPr>
          <a:lstStyle/>
          <a:p>
            <a:pPr>
              <a:spcBef>
                <a:spcPct val="0"/>
              </a:spcBef>
            </a:pPr>
            <a:r>
              <a:rPr lang="en-GB" sz="1650" b="1" cap="none" dirty="0">
                <a:solidFill>
                  <a:schemeClr val="tx1"/>
                </a:solidFill>
                <a:latin typeface="Arial" panose="020B0604020202020204" pitchFamily="34" charset="0"/>
                <a:cs typeface="Arial" panose="020B0604020202020204" pitchFamily="34" charset="0"/>
              </a:rPr>
              <a:t>week 1 and 2</a:t>
            </a:r>
          </a:p>
          <a:p>
            <a:pPr>
              <a:spcBef>
                <a:spcPct val="0"/>
              </a:spcBef>
            </a:pPr>
            <a:r>
              <a:rPr lang="en-GB" sz="1650" b="1" cap="none" dirty="0">
                <a:solidFill>
                  <a:schemeClr val="tx1"/>
                </a:solidFill>
                <a:latin typeface="Arial" panose="020B0604020202020204" pitchFamily="34" charset="0"/>
                <a:cs typeface="Arial" panose="020B0604020202020204" pitchFamily="34" charset="0"/>
              </a:rPr>
              <a:t>right side of research terms </a:t>
            </a:r>
          </a:p>
          <a:p>
            <a:pPr>
              <a:spcBef>
                <a:spcPct val="0"/>
              </a:spcBef>
            </a:pPr>
            <a:r>
              <a:rPr lang="en-GB" sz="1650" b="1" cap="none" dirty="0">
                <a:solidFill>
                  <a:schemeClr val="tx1"/>
                </a:solidFill>
                <a:latin typeface="Arial" panose="020B0604020202020204" pitchFamily="34" charset="0"/>
                <a:cs typeface="Arial" panose="020B0604020202020204" pitchFamily="34" charset="0"/>
              </a:rPr>
              <a:t>map</a:t>
            </a:r>
          </a:p>
          <a:p>
            <a:pPr>
              <a:spcBef>
                <a:spcPct val="0"/>
              </a:spcBef>
            </a:pPr>
            <a:r>
              <a:rPr lang="en-GB" sz="1650" b="1" cap="none" dirty="0">
                <a:solidFill>
                  <a:schemeClr val="tx1"/>
                </a:solidFill>
                <a:latin typeface="Arial" panose="020B0604020202020204" pitchFamily="34" charset="0"/>
                <a:cs typeface="Arial" panose="020B0604020202020204" pitchFamily="34" charset="0"/>
              </a:rPr>
              <a:t>blue lines are terms associated with assignment 1 </a:t>
            </a:r>
          </a:p>
          <a:p>
            <a:pPr>
              <a:spcBef>
                <a:spcPct val="0"/>
              </a:spcBef>
            </a:pPr>
            <a:r>
              <a:rPr lang="en-GB" sz="1650" b="1" cap="none" dirty="0">
                <a:solidFill>
                  <a:schemeClr val="tx1"/>
                </a:solidFill>
                <a:latin typeface="Arial" panose="020B0604020202020204" pitchFamily="34" charset="0"/>
                <a:cs typeface="Arial" panose="020B0604020202020204" pitchFamily="34" charset="0"/>
              </a:rPr>
              <a:t>part 1</a:t>
            </a:r>
            <a:endParaRPr lang="en-GB" sz="1650" b="1" dirty="0">
              <a:solidFill>
                <a:schemeClr val="tx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B634957-D84F-47ED-A03A-E469B0F6EE8C}"/>
              </a:ext>
            </a:extLst>
          </p:cNvPr>
          <p:cNvPicPr/>
          <p:nvPr/>
        </p:nvPicPr>
        <p:blipFill>
          <a:blip r:embed="rId2"/>
          <a:stretch>
            <a:fillRect/>
          </a:stretch>
        </p:blipFill>
        <p:spPr>
          <a:xfrm>
            <a:off x="2895600" y="304800"/>
            <a:ext cx="3693695" cy="5077390"/>
          </a:xfrm>
          <a:prstGeom prst="rect">
            <a:avLst/>
          </a:prstGeom>
        </p:spPr>
      </p:pic>
      <p:cxnSp>
        <p:nvCxnSpPr>
          <p:cNvPr id="7" name="Straight Arrow Connector 6">
            <a:extLst>
              <a:ext uri="{FF2B5EF4-FFF2-40B4-BE49-F238E27FC236}">
                <a16:creationId xmlns:a16="http://schemas.microsoft.com/office/drawing/2014/main" id="{1FD83F3D-6C66-4471-B1DF-FB3DA5A6EDBD}"/>
              </a:ext>
            </a:extLst>
          </p:cNvPr>
          <p:cNvCxnSpPr>
            <a:cxnSpLocks/>
          </p:cNvCxnSpPr>
          <p:nvPr/>
        </p:nvCxnSpPr>
        <p:spPr>
          <a:xfrm flipH="1">
            <a:off x="6065124" y="871725"/>
            <a:ext cx="869210" cy="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BEFBED3-3943-4698-AA77-5DEF41AA24A5}"/>
              </a:ext>
            </a:extLst>
          </p:cNvPr>
          <p:cNvCxnSpPr>
            <a:cxnSpLocks/>
          </p:cNvCxnSpPr>
          <p:nvPr/>
        </p:nvCxnSpPr>
        <p:spPr>
          <a:xfrm flipH="1">
            <a:off x="6174108" y="1499045"/>
            <a:ext cx="754910" cy="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58C837B-2E2C-41F7-8B59-019D78FA1053}"/>
              </a:ext>
            </a:extLst>
          </p:cNvPr>
          <p:cNvCxnSpPr>
            <a:cxnSpLocks/>
          </p:cNvCxnSpPr>
          <p:nvPr/>
        </p:nvCxnSpPr>
        <p:spPr>
          <a:xfrm flipH="1">
            <a:off x="5918925" y="2466608"/>
            <a:ext cx="1015409" cy="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EBC21E8-1520-4421-93F9-D2F00BDECE75}"/>
              </a:ext>
            </a:extLst>
          </p:cNvPr>
          <p:cNvCxnSpPr>
            <a:cxnSpLocks/>
          </p:cNvCxnSpPr>
          <p:nvPr/>
        </p:nvCxnSpPr>
        <p:spPr>
          <a:xfrm flipH="1">
            <a:off x="6149625" y="4691470"/>
            <a:ext cx="754910" cy="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62F894F6-68FB-4693-BC59-ED847FB94DAD}"/>
              </a:ext>
            </a:extLst>
          </p:cNvPr>
          <p:cNvCxnSpPr>
            <a:cxnSpLocks/>
          </p:cNvCxnSpPr>
          <p:nvPr/>
        </p:nvCxnSpPr>
        <p:spPr>
          <a:xfrm flipH="1">
            <a:off x="4709473" y="3072664"/>
            <a:ext cx="2195062" cy="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43CFB831-0A3C-42DA-921A-D67D088CD6FE}"/>
              </a:ext>
            </a:extLst>
          </p:cNvPr>
          <p:cNvCxnSpPr>
            <a:cxnSpLocks/>
          </p:cNvCxnSpPr>
          <p:nvPr/>
        </p:nvCxnSpPr>
        <p:spPr>
          <a:xfrm>
            <a:off x="2053564" y="871725"/>
            <a:ext cx="1148238" cy="0"/>
          </a:xfrm>
          <a:prstGeom prst="straightConnector1">
            <a:avLst/>
          </a:prstGeom>
          <a:ln w="571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18F0C6AE-2D5A-45D4-9251-B45CCE4DB17D}"/>
              </a:ext>
            </a:extLst>
          </p:cNvPr>
          <p:cNvCxnSpPr>
            <a:cxnSpLocks/>
          </p:cNvCxnSpPr>
          <p:nvPr/>
        </p:nvCxnSpPr>
        <p:spPr>
          <a:xfrm>
            <a:off x="2053564" y="1453857"/>
            <a:ext cx="948957" cy="0"/>
          </a:xfrm>
          <a:prstGeom prst="straightConnector1">
            <a:avLst/>
          </a:prstGeom>
          <a:ln w="571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Straight Arrow Connector 21">
            <a:extLst>
              <a:ext uri="{FF2B5EF4-FFF2-40B4-BE49-F238E27FC236}">
                <a16:creationId xmlns:a16="http://schemas.microsoft.com/office/drawing/2014/main" id="{F6DDB4B0-10EC-4D5D-9E93-E92D67C82566}"/>
              </a:ext>
            </a:extLst>
          </p:cNvPr>
          <p:cNvCxnSpPr>
            <a:cxnSpLocks/>
          </p:cNvCxnSpPr>
          <p:nvPr/>
        </p:nvCxnSpPr>
        <p:spPr>
          <a:xfrm>
            <a:off x="2053564" y="2511797"/>
            <a:ext cx="1148238" cy="0"/>
          </a:xfrm>
          <a:prstGeom prst="straightConnector1">
            <a:avLst/>
          </a:prstGeom>
          <a:ln w="571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Straight Arrow Connector 22">
            <a:extLst>
              <a:ext uri="{FF2B5EF4-FFF2-40B4-BE49-F238E27FC236}">
                <a16:creationId xmlns:a16="http://schemas.microsoft.com/office/drawing/2014/main" id="{58D16E5D-C122-488F-9DAE-45C933B1AF79}"/>
              </a:ext>
            </a:extLst>
          </p:cNvPr>
          <p:cNvCxnSpPr>
            <a:cxnSpLocks/>
          </p:cNvCxnSpPr>
          <p:nvPr/>
        </p:nvCxnSpPr>
        <p:spPr>
          <a:xfrm>
            <a:off x="2053564" y="3463411"/>
            <a:ext cx="1148238" cy="0"/>
          </a:xfrm>
          <a:prstGeom prst="straightConnector1">
            <a:avLst/>
          </a:prstGeom>
          <a:ln w="571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CCD06B90-E4B1-432B-AF8B-90EF133A62E2}"/>
              </a:ext>
            </a:extLst>
          </p:cNvPr>
          <p:cNvCxnSpPr>
            <a:cxnSpLocks/>
          </p:cNvCxnSpPr>
          <p:nvPr/>
        </p:nvCxnSpPr>
        <p:spPr>
          <a:xfrm>
            <a:off x="1958668" y="4606411"/>
            <a:ext cx="1043853" cy="0"/>
          </a:xfrm>
          <a:prstGeom prst="straightConnector1">
            <a:avLst/>
          </a:prstGeom>
          <a:ln w="571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 name="TextBox 4">
            <a:extLst>
              <a:ext uri="{FF2B5EF4-FFF2-40B4-BE49-F238E27FC236}">
                <a16:creationId xmlns:a16="http://schemas.microsoft.com/office/drawing/2014/main" id="{D1F394EC-37B2-4032-A2DF-413C0325E576}"/>
              </a:ext>
            </a:extLst>
          </p:cNvPr>
          <p:cNvSpPr txBox="1"/>
          <p:nvPr/>
        </p:nvSpPr>
        <p:spPr>
          <a:xfrm>
            <a:off x="235052" y="5692798"/>
            <a:ext cx="8845287" cy="923330"/>
          </a:xfrm>
          <a:prstGeom prst="rect">
            <a:avLst/>
          </a:prstGeom>
          <a:noFill/>
        </p:spPr>
        <p:txBody>
          <a:bodyPr wrap="square" rtlCol="0">
            <a:spAutoFit/>
          </a:bodyPr>
          <a:lstStyle/>
          <a:p>
            <a:pPr algn="ctr"/>
            <a:r>
              <a:rPr lang="en-GB" dirty="0"/>
              <a:t>In your proposal use the research terms</a:t>
            </a:r>
          </a:p>
          <a:p>
            <a:pPr algn="ctr"/>
            <a:r>
              <a:rPr lang="en-GB" dirty="0"/>
              <a:t> appropriate to the type of study </a:t>
            </a:r>
          </a:p>
          <a:p>
            <a:pPr algn="ctr"/>
            <a:r>
              <a:rPr lang="en-GB" dirty="0"/>
              <a:t>you intend to undertake</a:t>
            </a:r>
          </a:p>
        </p:txBody>
      </p:sp>
    </p:spTree>
    <p:extLst>
      <p:ext uri="{BB962C8B-B14F-4D97-AF65-F5344CB8AC3E}">
        <p14:creationId xmlns:p14="http://schemas.microsoft.com/office/powerpoint/2010/main" val="2960751800"/>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7055380" cy="1400530"/>
          </a:xfrm>
        </p:spPr>
        <p:txBody>
          <a:bodyPr/>
          <a:lstStyle/>
          <a:p>
            <a:pPr>
              <a:defRPr/>
            </a:pPr>
            <a:r>
              <a:rPr lang="en-GB" dirty="0"/>
              <a:t>Tips for good proposals</a:t>
            </a:r>
          </a:p>
        </p:txBody>
      </p:sp>
      <p:sp>
        <p:nvSpPr>
          <p:cNvPr id="3" name="Content Placeholder 2"/>
          <p:cNvSpPr>
            <a:spLocks noGrp="1"/>
          </p:cNvSpPr>
          <p:nvPr>
            <p:ph idx="1"/>
          </p:nvPr>
        </p:nvSpPr>
        <p:spPr>
          <a:xfrm>
            <a:off x="549812" y="1705330"/>
            <a:ext cx="7706700" cy="4195481"/>
          </a:xfrm>
        </p:spPr>
        <p:txBody>
          <a:bodyPr>
            <a:normAutofit/>
          </a:bodyPr>
          <a:lstStyle/>
          <a:p>
            <a:pPr>
              <a:defRPr/>
            </a:pPr>
            <a:r>
              <a:rPr lang="en-GB" sz="2600" dirty="0">
                <a:latin typeface="Arial" panose="020B0604020202020204" pitchFamily="34" charset="0"/>
                <a:cs typeface="Arial" panose="020B0604020202020204" pitchFamily="34" charset="0"/>
              </a:rPr>
              <a:t>Very clear research question and aims: the reviewer should understand exactly what you want to find out.</a:t>
            </a:r>
          </a:p>
          <a:p>
            <a:pPr>
              <a:defRPr/>
            </a:pPr>
            <a:r>
              <a:rPr lang="en-GB" sz="2600" dirty="0">
                <a:latin typeface="Arial" panose="020B0604020202020204" pitchFamily="34" charset="0"/>
                <a:cs typeface="Arial" panose="020B0604020202020204" pitchFamily="34" charset="0"/>
              </a:rPr>
              <a:t>Clear use of research terms.</a:t>
            </a:r>
          </a:p>
          <a:p>
            <a:pPr>
              <a:defRPr/>
            </a:pPr>
            <a:r>
              <a:rPr lang="en-GB" sz="2600" dirty="0">
                <a:latin typeface="Arial" panose="020B0604020202020204" pitchFamily="34" charset="0"/>
                <a:cs typeface="Arial" panose="020B0604020202020204" pitchFamily="34" charset="0"/>
              </a:rPr>
              <a:t>Clear and sound theoretical basis.</a:t>
            </a:r>
          </a:p>
          <a:p>
            <a:pPr>
              <a:defRPr/>
            </a:pPr>
            <a:r>
              <a:rPr lang="en-GB" sz="2600" dirty="0">
                <a:latin typeface="Arial" panose="020B0604020202020204" pitchFamily="34" charset="0"/>
                <a:cs typeface="Arial" panose="020B0604020202020204" pitchFamily="34" charset="0"/>
              </a:rPr>
              <a:t>Justification for methodology: why is this the best way to find out what you need to know?</a:t>
            </a:r>
          </a:p>
          <a:p>
            <a:pPr>
              <a:defRPr/>
            </a:pPr>
            <a:r>
              <a:rPr lang="en-GB" sz="2600" dirty="0">
                <a:latin typeface="Arial" panose="020B0604020202020204" pitchFamily="34" charset="0"/>
                <a:cs typeface="Arial" panose="020B0604020202020204" pitchFamily="34" charset="0"/>
              </a:rPr>
              <a:t>Detailed methodology.</a:t>
            </a:r>
          </a:p>
        </p:txBody>
      </p:sp>
    </p:spTree>
    <p:extLst>
      <p:ext uri="{BB962C8B-B14F-4D97-AF65-F5344CB8AC3E}">
        <p14:creationId xmlns:p14="http://schemas.microsoft.com/office/powerpoint/2010/main" val="762550009"/>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Tips for proposals, cont.</a:t>
            </a:r>
          </a:p>
        </p:txBody>
      </p:sp>
      <p:sp>
        <p:nvSpPr>
          <p:cNvPr id="3" name="Content Placeholder 2"/>
          <p:cNvSpPr>
            <a:spLocks noGrp="1"/>
          </p:cNvSpPr>
          <p:nvPr>
            <p:ph idx="1"/>
          </p:nvPr>
        </p:nvSpPr>
        <p:spPr>
          <a:xfrm>
            <a:off x="827700" y="2052925"/>
            <a:ext cx="7706700" cy="2823875"/>
          </a:xfrm>
        </p:spPr>
        <p:txBody>
          <a:bodyPr>
            <a:normAutofit/>
          </a:bodyPr>
          <a:lstStyle/>
          <a:p>
            <a:pPr>
              <a:defRPr/>
            </a:pPr>
            <a:r>
              <a:rPr lang="en-GB" sz="2400" dirty="0">
                <a:latin typeface="Arial" panose="020B0604020202020204" pitchFamily="34" charset="0"/>
                <a:cs typeface="Arial" panose="020B0604020202020204" pitchFamily="34" charset="0"/>
              </a:rPr>
              <a:t>Thoughtful discussion of ethical considerations and limitations of research.</a:t>
            </a:r>
          </a:p>
          <a:p>
            <a:pPr>
              <a:defRPr/>
            </a:pPr>
            <a:r>
              <a:rPr lang="en-GB" sz="2400" dirty="0">
                <a:latin typeface="Arial" panose="020B0604020202020204" pitchFamily="34" charset="0"/>
                <a:cs typeface="Arial" panose="020B0604020202020204" pitchFamily="34" charset="0"/>
              </a:rPr>
              <a:t>Discussion of reliability and validity of results.</a:t>
            </a:r>
          </a:p>
          <a:p>
            <a:pPr>
              <a:defRPr/>
            </a:pPr>
            <a:r>
              <a:rPr lang="en-GB" sz="2400" dirty="0">
                <a:latin typeface="Arial" panose="020B0604020202020204" pitchFamily="34" charset="0"/>
                <a:cs typeface="Arial" panose="020B0604020202020204" pitchFamily="34" charset="0"/>
              </a:rPr>
              <a:t>Realistic timetable.</a:t>
            </a:r>
          </a:p>
          <a:p>
            <a:pPr>
              <a:defRPr/>
            </a:pPr>
            <a:r>
              <a:rPr lang="en-GB" sz="2400" dirty="0">
                <a:latin typeface="Arial" panose="020B0604020202020204" pitchFamily="34" charset="0"/>
                <a:cs typeface="Arial" panose="020B0604020202020204" pitchFamily="34" charset="0"/>
              </a:rPr>
              <a:t>Good value for money (important if budget is being requested only).</a:t>
            </a:r>
          </a:p>
        </p:txBody>
      </p:sp>
    </p:spTree>
    <p:extLst>
      <p:ext uri="{BB962C8B-B14F-4D97-AF65-F5344CB8AC3E}">
        <p14:creationId xmlns:p14="http://schemas.microsoft.com/office/powerpoint/2010/main" val="1940710949"/>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52400" y="0"/>
            <a:ext cx="8229600" cy="1798687"/>
          </a:xfrm>
        </p:spPr>
        <p:txBody>
          <a:bodyPr/>
          <a:lstStyle/>
          <a:p>
            <a:r>
              <a:rPr lang="en-US" sz="4000" dirty="0"/>
              <a:t>Table 1 - More frequently used techniques for generating and refining research ideas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947" y="3985723"/>
            <a:ext cx="8312727" cy="2343366"/>
          </a:xfrm>
          <a:prstGeom prst="rect">
            <a:avLst/>
          </a:prstGeom>
        </p:spPr>
      </p:pic>
      <p:sp>
        <p:nvSpPr>
          <p:cNvPr id="5" name="TextBox 4"/>
          <p:cNvSpPr txBox="1"/>
          <p:nvPr/>
        </p:nvSpPr>
        <p:spPr>
          <a:xfrm>
            <a:off x="410947" y="2046731"/>
            <a:ext cx="8317416" cy="1938992"/>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The starting point is here – things to think about before you decide you research topic. </a:t>
            </a:r>
          </a:p>
          <a:p>
            <a:r>
              <a:rPr lang="en-GB" sz="2400" dirty="0">
                <a:latin typeface="Arial" panose="020B0604020202020204" pitchFamily="34" charset="0"/>
                <a:cs typeface="Arial" panose="020B0604020202020204" pitchFamily="34" charset="0"/>
              </a:rPr>
              <a:t>	So </a:t>
            </a:r>
            <a:r>
              <a:rPr lang="en-GB" sz="2400" dirty="0">
                <a:solidFill>
                  <a:srgbClr val="FFFF00"/>
                </a:solidFill>
                <a:latin typeface="Arial" panose="020B0604020202020204" pitchFamily="34" charset="0"/>
                <a:cs typeface="Arial" panose="020B0604020202020204" pitchFamily="34" charset="0"/>
              </a:rPr>
              <a:t>what area </a:t>
            </a:r>
            <a:r>
              <a:rPr lang="en-GB" sz="2400" dirty="0">
                <a:latin typeface="Arial" panose="020B0604020202020204" pitchFamily="34" charset="0"/>
                <a:cs typeface="Arial" panose="020B0604020202020204" pitchFamily="34" charset="0"/>
              </a:rPr>
              <a:t>do you have you an interest in, and is 	there something you </a:t>
            </a:r>
            <a:r>
              <a:rPr lang="en-GB" sz="2400" dirty="0">
                <a:solidFill>
                  <a:srgbClr val="FFFF00"/>
                </a:solidFill>
                <a:latin typeface="Arial" panose="020B0604020202020204" pitchFamily="34" charset="0"/>
                <a:cs typeface="Arial" panose="020B0604020202020204" pitchFamily="34" charset="0"/>
              </a:rPr>
              <a:t>enjoy</a:t>
            </a:r>
            <a:r>
              <a:rPr lang="en-GB" sz="2400" dirty="0">
                <a:latin typeface="Arial" panose="020B0604020202020204" pitchFamily="34" charset="0"/>
                <a:cs typeface="Arial" panose="020B0604020202020204" pitchFamily="34" charset="0"/>
              </a:rPr>
              <a:t> that you want to know 	more about in that area?  </a:t>
            </a:r>
          </a:p>
        </p:txBody>
      </p:sp>
      <p:sp>
        <p:nvSpPr>
          <p:cNvPr id="6" name="Rectangle 5"/>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3344220354"/>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30480" y="153189"/>
            <a:ext cx="8229600" cy="1858448"/>
          </a:xfrm>
        </p:spPr>
        <p:txBody>
          <a:bodyPr/>
          <a:lstStyle/>
          <a:p>
            <a:r>
              <a:rPr lang="en-US" sz="4000" dirty="0"/>
              <a:t>Table 2 - Examples of research ideas and resulting general focus research questions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3339965"/>
            <a:ext cx="8312727" cy="3158512"/>
          </a:xfrm>
          <a:prstGeom prst="rect">
            <a:avLst/>
          </a:prstGeom>
        </p:spPr>
      </p:pic>
      <p:sp>
        <p:nvSpPr>
          <p:cNvPr id="5" name="TextBox 4"/>
          <p:cNvSpPr txBox="1"/>
          <p:nvPr/>
        </p:nvSpPr>
        <p:spPr>
          <a:xfrm>
            <a:off x="220287" y="2139636"/>
            <a:ext cx="8904956"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Next step – </a:t>
            </a:r>
          </a:p>
          <a:p>
            <a:r>
              <a:rPr lang="en-GB" sz="2400" dirty="0">
                <a:latin typeface="Arial" panose="020B0604020202020204" pitchFamily="34" charset="0"/>
                <a:cs typeface="Arial" panose="020B0604020202020204" pitchFamily="34" charset="0"/>
              </a:rPr>
              <a:t>Once you have decided on the area that interest you.  </a:t>
            </a:r>
          </a:p>
          <a:p>
            <a:r>
              <a:rPr lang="en-GB" sz="2400" dirty="0">
                <a:latin typeface="Arial" panose="020B0604020202020204" pitchFamily="34" charset="0"/>
                <a:cs typeface="Arial" panose="020B0604020202020204" pitchFamily="34" charset="0"/>
              </a:rPr>
              <a:t>Then write out the </a:t>
            </a:r>
            <a:r>
              <a:rPr lang="en-GB" sz="2400" dirty="0">
                <a:solidFill>
                  <a:srgbClr val="FFFF00"/>
                </a:solidFill>
                <a:latin typeface="Arial" panose="020B0604020202020204" pitchFamily="34" charset="0"/>
                <a:cs typeface="Arial" panose="020B0604020202020204" pitchFamily="34" charset="0"/>
              </a:rPr>
              <a:t>main</a:t>
            </a:r>
            <a:r>
              <a:rPr lang="en-GB" sz="2400" dirty="0">
                <a:latin typeface="Arial" panose="020B0604020202020204" pitchFamily="34" charset="0"/>
                <a:cs typeface="Arial" panose="020B0604020202020204" pitchFamily="34" charset="0"/>
              </a:rPr>
              <a:t> </a:t>
            </a:r>
            <a:r>
              <a:rPr lang="en-GB" sz="2400" dirty="0">
                <a:solidFill>
                  <a:srgbClr val="FFFF00"/>
                </a:solidFill>
                <a:latin typeface="Arial" panose="020B0604020202020204" pitchFamily="34" charset="0"/>
                <a:cs typeface="Arial" panose="020B0604020202020204" pitchFamily="34" charset="0"/>
              </a:rPr>
              <a:t>question</a:t>
            </a:r>
            <a:r>
              <a:rPr lang="en-GB" sz="2400" dirty="0">
                <a:latin typeface="Arial" panose="020B0604020202020204" pitchFamily="34" charset="0"/>
                <a:cs typeface="Arial" panose="020B0604020202020204" pitchFamily="34" charset="0"/>
              </a:rPr>
              <a:t> you want to address.</a:t>
            </a:r>
          </a:p>
        </p:txBody>
      </p:sp>
      <p:sp>
        <p:nvSpPr>
          <p:cNvPr id="6" name="Rectangle 5"/>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26528773"/>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52400" y="103460"/>
            <a:ext cx="8229600" cy="1097280"/>
          </a:xfrm>
        </p:spPr>
        <p:txBody>
          <a:bodyPr/>
          <a:lstStyle/>
          <a:p>
            <a:r>
              <a:rPr lang="en-US" sz="4000" dirty="0"/>
              <a:t>Table 3 - Examples of research questions and related research aims (1 of 2)</a:t>
            </a:r>
          </a:p>
        </p:txBody>
      </p:sp>
      <p:sp>
        <p:nvSpPr>
          <p:cNvPr id="2" name="Text Box 1"/>
          <p:cNvSpPr>
            <a:spLocks noGrp="1"/>
          </p:cNvSpPr>
          <p:nvPr>
            <p:ph idx="1"/>
          </p:nvPr>
        </p:nvSpPr>
        <p:spPr>
          <a:xfrm>
            <a:off x="1295400" y="1584593"/>
            <a:ext cx="8229600" cy="4525963"/>
          </a:xfrm>
        </p:spPr>
        <p:txBody>
          <a:bodyPr/>
          <a:lstStyle/>
          <a:p>
            <a:pPr marL="0" indent="0">
              <a:buNone/>
            </a:pPr>
            <a:r>
              <a:rPr lang="en-US" dirty="0"/>
              <a:t>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873" y="3167921"/>
            <a:ext cx="8312727" cy="2830209"/>
          </a:xfrm>
          <a:prstGeom prst="rect">
            <a:avLst/>
          </a:prstGeom>
        </p:spPr>
      </p:pic>
      <p:sp>
        <p:nvSpPr>
          <p:cNvPr id="5" name="TextBox 4"/>
          <p:cNvSpPr txBox="1"/>
          <p:nvPr/>
        </p:nvSpPr>
        <p:spPr>
          <a:xfrm>
            <a:off x="297873" y="1967592"/>
            <a:ext cx="8388927"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Next step – </a:t>
            </a:r>
          </a:p>
          <a:p>
            <a:r>
              <a:rPr lang="en-GB" sz="2400" dirty="0">
                <a:latin typeface="Arial" panose="020B0604020202020204" pitchFamily="34" charset="0"/>
                <a:cs typeface="Arial" panose="020B0604020202020204" pitchFamily="34" charset="0"/>
              </a:rPr>
              <a:t>Once you have decided on the main question to address. Convert that into the </a:t>
            </a:r>
            <a:r>
              <a:rPr lang="en-GB" sz="2400" dirty="0">
                <a:solidFill>
                  <a:srgbClr val="FFFF00"/>
                </a:solidFill>
                <a:latin typeface="Arial" panose="020B0604020202020204" pitchFamily="34" charset="0"/>
                <a:cs typeface="Arial" panose="020B0604020202020204" pitchFamily="34" charset="0"/>
              </a:rPr>
              <a:t>Aim</a:t>
            </a:r>
            <a:r>
              <a:rPr lang="en-GB" sz="2400" dirty="0">
                <a:latin typeface="Arial" panose="020B0604020202020204" pitchFamily="34" charset="0"/>
                <a:cs typeface="Arial" panose="020B0604020202020204" pitchFamily="34" charset="0"/>
              </a:rPr>
              <a:t> for the research study.</a:t>
            </a:r>
          </a:p>
        </p:txBody>
      </p:sp>
      <p:sp>
        <p:nvSpPr>
          <p:cNvPr id="6" name="Rectangle 5"/>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2698700513"/>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52400" y="198437"/>
            <a:ext cx="8229600" cy="1097280"/>
          </a:xfrm>
        </p:spPr>
        <p:txBody>
          <a:bodyPr/>
          <a:lstStyle/>
          <a:p>
            <a:r>
              <a:rPr lang="en-US" sz="4000" dirty="0"/>
              <a:t>Table 4  - Examples of research questions and related research aims (2 of 2)</a:t>
            </a:r>
          </a:p>
        </p:txBody>
      </p:sp>
      <p:sp>
        <p:nvSpPr>
          <p:cNvPr id="2" name="Text Box 1"/>
          <p:cNvSpPr>
            <a:spLocks noGrp="1"/>
          </p:cNvSpPr>
          <p:nvPr>
            <p:ph idx="1"/>
          </p:nvPr>
        </p:nvSpPr>
        <p:spPr>
          <a:xfrm>
            <a:off x="1295400" y="1584593"/>
            <a:ext cx="8229600" cy="4525963"/>
          </a:xfrm>
        </p:spPr>
        <p:txBody>
          <a:bodyPr/>
          <a:lstStyle/>
          <a:p>
            <a:pPr marL="0" indent="0">
              <a:buNone/>
            </a:pPr>
            <a:r>
              <a:rPr lang="en-US"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636" y="3487392"/>
            <a:ext cx="8312727" cy="2053923"/>
          </a:xfrm>
          <a:prstGeom prst="rect">
            <a:avLst/>
          </a:prstGeom>
        </p:spPr>
      </p:pic>
      <p:sp>
        <p:nvSpPr>
          <p:cNvPr id="5" name="TextBox 4"/>
          <p:cNvSpPr txBox="1"/>
          <p:nvPr/>
        </p:nvSpPr>
        <p:spPr>
          <a:xfrm>
            <a:off x="457200" y="2304871"/>
            <a:ext cx="8388927"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Same step – </a:t>
            </a:r>
          </a:p>
          <a:p>
            <a:r>
              <a:rPr lang="en-GB" sz="2400" dirty="0">
                <a:latin typeface="Arial" panose="020B0604020202020204" pitchFamily="34" charset="0"/>
                <a:cs typeface="Arial" panose="020B0604020202020204" pitchFamily="34" charset="0"/>
              </a:rPr>
              <a:t>More examples of how to convert the main question into the </a:t>
            </a:r>
            <a:r>
              <a:rPr lang="en-GB" sz="2400" dirty="0">
                <a:solidFill>
                  <a:srgbClr val="FFFF00"/>
                </a:solidFill>
                <a:latin typeface="Arial" panose="020B0604020202020204" pitchFamily="34" charset="0"/>
                <a:cs typeface="Arial" panose="020B0604020202020204" pitchFamily="34" charset="0"/>
              </a:rPr>
              <a:t>Aim</a:t>
            </a:r>
            <a:r>
              <a:rPr lang="en-GB" sz="2400" dirty="0">
                <a:latin typeface="Arial" panose="020B0604020202020204" pitchFamily="34" charset="0"/>
                <a:cs typeface="Arial" panose="020B0604020202020204" pitchFamily="34" charset="0"/>
              </a:rPr>
              <a:t> for the research study.</a:t>
            </a:r>
          </a:p>
        </p:txBody>
      </p:sp>
      <p:sp>
        <p:nvSpPr>
          <p:cNvPr id="6" name="Rectangle 5"/>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1955079292"/>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94" y="152400"/>
            <a:ext cx="7055380" cy="1400530"/>
          </a:xfrm>
        </p:spPr>
        <p:txBody>
          <a:bodyPr/>
          <a:lstStyle/>
          <a:p>
            <a:r>
              <a:rPr lang="en-GB" dirty="0"/>
              <a:t>Objectives</a:t>
            </a:r>
          </a:p>
        </p:txBody>
      </p:sp>
      <p:sp>
        <p:nvSpPr>
          <p:cNvPr id="3" name="Content Placeholder 2"/>
          <p:cNvSpPr>
            <a:spLocks noGrp="1"/>
          </p:cNvSpPr>
          <p:nvPr>
            <p:ph idx="1"/>
          </p:nvPr>
        </p:nvSpPr>
        <p:spPr>
          <a:xfrm>
            <a:off x="311834" y="1652884"/>
            <a:ext cx="8686800" cy="4724400"/>
          </a:xfrm>
        </p:spPr>
        <p:txBody>
          <a:bodyPr>
            <a:noAutofit/>
          </a:bodyPr>
          <a:lstStyle/>
          <a:p>
            <a:r>
              <a:rPr lang="en-GB" sz="2200" dirty="0">
                <a:latin typeface="Arial" panose="020B0604020202020204" pitchFamily="34" charset="0"/>
                <a:cs typeface="Arial" panose="020B0604020202020204" pitchFamily="34" charset="0"/>
              </a:rPr>
              <a:t>These are the things you will do to achieve the study aim and address the research question.</a:t>
            </a:r>
          </a:p>
          <a:p>
            <a:pPr lvl="1"/>
            <a:r>
              <a:rPr lang="en-GB" dirty="0">
                <a:latin typeface="Arial" panose="020B0604020202020204" pitchFamily="34" charset="0"/>
                <a:cs typeface="Arial" panose="020B0604020202020204" pitchFamily="34" charset="0"/>
              </a:rPr>
              <a:t>Write these as bullet points</a:t>
            </a:r>
          </a:p>
          <a:p>
            <a:pPr lvl="1"/>
            <a:r>
              <a:rPr lang="en-GB" dirty="0">
                <a:latin typeface="Arial" panose="020B0604020202020204" pitchFamily="34" charset="0"/>
                <a:cs typeface="Arial" panose="020B0604020202020204" pitchFamily="34" charset="0"/>
              </a:rPr>
              <a:t>Start each objective as a </a:t>
            </a:r>
            <a:r>
              <a:rPr lang="en-GB" dirty="0">
                <a:solidFill>
                  <a:srgbClr val="FFFF00"/>
                </a:solidFill>
                <a:latin typeface="Arial" panose="020B0604020202020204" pitchFamily="34" charset="0"/>
                <a:cs typeface="Arial" panose="020B0604020202020204" pitchFamily="34" charset="0"/>
              </a:rPr>
              <a:t>verb</a:t>
            </a:r>
            <a:r>
              <a:rPr lang="en-GB" dirty="0">
                <a:latin typeface="Arial" panose="020B0604020202020204" pitchFamily="34" charset="0"/>
                <a:cs typeface="Arial" panose="020B0604020202020204" pitchFamily="34" charset="0"/>
              </a:rPr>
              <a:t>. </a:t>
            </a:r>
          </a:p>
          <a:p>
            <a:pPr lvl="1"/>
            <a:r>
              <a:rPr lang="en-GB" dirty="0">
                <a:latin typeface="Arial" panose="020B0604020202020204" pitchFamily="34" charset="0"/>
                <a:cs typeface="Arial" panose="020B0604020202020204" pitchFamily="34" charset="0"/>
              </a:rPr>
              <a:t>Objectives are actions. Best not to have more than 6 objectives for a level 6 proposal.  Some examples</a:t>
            </a:r>
          </a:p>
          <a:p>
            <a:pPr lvl="2"/>
            <a:r>
              <a:rPr lang="en-GB" sz="2000" dirty="0">
                <a:latin typeface="Arial" panose="020B0604020202020204" pitchFamily="34" charset="0"/>
                <a:cs typeface="Arial" panose="020B0604020202020204" pitchFamily="34" charset="0"/>
              </a:rPr>
              <a:t>Review the literature on….</a:t>
            </a:r>
          </a:p>
          <a:p>
            <a:pPr lvl="2"/>
            <a:r>
              <a:rPr lang="en-GB" sz="2000" dirty="0">
                <a:latin typeface="Arial" panose="020B0604020202020204" pitchFamily="34" charset="0"/>
                <a:cs typeface="Arial" panose="020B0604020202020204" pitchFamily="34" charset="0"/>
              </a:rPr>
              <a:t>Assess the status of ….i.e. elderly taking exercise…</a:t>
            </a:r>
          </a:p>
          <a:p>
            <a:pPr lvl="2"/>
            <a:r>
              <a:rPr lang="en-GB" sz="2000" dirty="0">
                <a:latin typeface="Arial" panose="020B0604020202020204" pitchFamily="34" charset="0"/>
                <a:cs typeface="Arial" panose="020B0604020202020204" pitchFamily="34" charset="0"/>
              </a:rPr>
              <a:t>Determine the reasons for …..</a:t>
            </a:r>
          </a:p>
          <a:p>
            <a:pPr lvl="2"/>
            <a:r>
              <a:rPr lang="en-GB" sz="2000" dirty="0">
                <a:latin typeface="Arial" panose="020B0604020202020204" pitchFamily="34" charset="0"/>
                <a:cs typeface="Arial" panose="020B0604020202020204" pitchFamily="34" charset="0"/>
              </a:rPr>
              <a:t>Explain and evaluate the results …</a:t>
            </a:r>
          </a:p>
          <a:p>
            <a:pPr lvl="2"/>
            <a:r>
              <a:rPr lang="en-GB" sz="2000" dirty="0">
                <a:latin typeface="Arial" panose="020B0604020202020204" pitchFamily="34" charset="0"/>
                <a:cs typeface="Arial" panose="020B0604020202020204" pitchFamily="34" charset="0"/>
              </a:rPr>
              <a:t>Propose a model / framework / set of guidelines to encourage elderly taking exercise …..</a:t>
            </a:r>
          </a:p>
        </p:txBody>
      </p:sp>
      <p:sp>
        <p:nvSpPr>
          <p:cNvPr id="5" name="TextBox 4"/>
          <p:cNvSpPr txBox="1"/>
          <p:nvPr/>
        </p:nvSpPr>
        <p:spPr>
          <a:xfrm>
            <a:off x="296594" y="852665"/>
            <a:ext cx="8702040" cy="800219"/>
          </a:xfrm>
          <a:prstGeom prst="rect">
            <a:avLst/>
          </a:prstGeom>
          <a:noFill/>
        </p:spPr>
        <p:txBody>
          <a:bodyPr wrap="square" rtlCol="0">
            <a:spAutoFit/>
          </a:bodyPr>
          <a:lstStyle/>
          <a:p>
            <a:r>
              <a:rPr lang="en-GB" sz="2300" dirty="0">
                <a:latin typeface="Arial" panose="020B0604020202020204" pitchFamily="34" charset="0"/>
                <a:cs typeface="Arial" panose="020B0604020202020204" pitchFamily="34" charset="0"/>
              </a:rPr>
              <a:t>Next step – </a:t>
            </a:r>
          </a:p>
          <a:p>
            <a:r>
              <a:rPr lang="en-GB" sz="2300" dirty="0">
                <a:latin typeface="Arial" panose="020B0604020202020204" pitchFamily="34" charset="0"/>
                <a:cs typeface="Arial" panose="020B0604020202020204" pitchFamily="34" charset="0"/>
              </a:rPr>
              <a:t>The aim will be achieved through carefully planned objectives.  </a:t>
            </a:r>
          </a:p>
        </p:txBody>
      </p:sp>
    </p:spTree>
    <p:extLst>
      <p:ext uri="{BB962C8B-B14F-4D97-AF65-F5344CB8AC3E}">
        <p14:creationId xmlns:p14="http://schemas.microsoft.com/office/powerpoint/2010/main" val="342471001"/>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457200" y="94306"/>
            <a:ext cx="8229600" cy="1097280"/>
          </a:xfrm>
        </p:spPr>
        <p:txBody>
          <a:bodyPr/>
          <a:lstStyle/>
          <a:p>
            <a:r>
              <a:rPr lang="en-US" dirty="0"/>
              <a:t>Table 5 - Characteristics of quantitative research</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514600"/>
            <a:ext cx="8312727" cy="119293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5095193"/>
            <a:ext cx="8312727" cy="1182135"/>
          </a:xfrm>
          <a:prstGeom prst="rect">
            <a:avLst/>
          </a:prstGeom>
        </p:spPr>
      </p:pic>
      <p:sp>
        <p:nvSpPr>
          <p:cNvPr id="2" name="TextBox 1"/>
          <p:cNvSpPr txBox="1"/>
          <p:nvPr/>
        </p:nvSpPr>
        <p:spPr>
          <a:xfrm>
            <a:off x="457200" y="1705274"/>
            <a:ext cx="7162800"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If you intend to design a questionnaire – online survey this would allow you to collect </a:t>
            </a:r>
            <a:r>
              <a:rPr lang="en-GB" sz="2000" dirty="0">
                <a:solidFill>
                  <a:srgbClr val="FFFF00"/>
                </a:solidFill>
                <a:latin typeface="Arial" panose="020B0604020202020204" pitchFamily="34" charset="0"/>
                <a:cs typeface="Arial" panose="020B0604020202020204" pitchFamily="34" charset="0"/>
              </a:rPr>
              <a:t>data for analysis - positivism</a:t>
            </a:r>
          </a:p>
        </p:txBody>
      </p:sp>
      <p:sp>
        <p:nvSpPr>
          <p:cNvPr id="6" name="TextBox 5"/>
          <p:cNvSpPr txBox="1"/>
          <p:nvPr/>
        </p:nvSpPr>
        <p:spPr>
          <a:xfrm>
            <a:off x="457200" y="4013421"/>
            <a:ext cx="7162800"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You would report what tools would be used for the survey design and the data analysis – Forms for Excel and SPSS </a:t>
            </a:r>
            <a:r>
              <a:rPr lang="en-GB" sz="2000" dirty="0" err="1">
                <a:latin typeface="Arial" panose="020B0604020202020204" pitchFamily="34" charset="0"/>
                <a:cs typeface="Arial" panose="020B0604020202020204" pitchFamily="34" charset="0"/>
              </a:rPr>
              <a:t>etc</a:t>
            </a:r>
            <a:endParaRPr lang="en-GB" sz="2000" dirty="0">
              <a:solidFill>
                <a:srgbClr val="FFFF00"/>
              </a:solidFill>
              <a:latin typeface="Arial" panose="020B0604020202020204" pitchFamily="34" charset="0"/>
              <a:cs typeface="Arial" panose="020B0604020202020204" pitchFamily="34" charset="0"/>
            </a:endParaRPr>
          </a:p>
        </p:txBody>
      </p:sp>
      <p:sp>
        <p:nvSpPr>
          <p:cNvPr id="7" name="Rectangle 6"/>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3977191940"/>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52400" y="74482"/>
            <a:ext cx="8229600" cy="1097280"/>
          </a:xfrm>
        </p:spPr>
        <p:txBody>
          <a:bodyPr/>
          <a:lstStyle/>
          <a:p>
            <a:r>
              <a:rPr lang="en-US" sz="4000" dirty="0"/>
              <a:t>Table 6 - Characteristics of qualitative research</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637" y="2447904"/>
            <a:ext cx="8312727" cy="1770503"/>
          </a:xfrm>
          <a:prstGeom prst="rect">
            <a:avLst/>
          </a:prstGeom>
        </p:spPr>
      </p:pic>
      <p:sp>
        <p:nvSpPr>
          <p:cNvPr id="4" name="TextBox 3"/>
          <p:cNvSpPr txBox="1"/>
          <p:nvPr/>
        </p:nvSpPr>
        <p:spPr>
          <a:xfrm>
            <a:off x="436418" y="1451249"/>
            <a:ext cx="8555182" cy="707886"/>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If you intend to design an interview – Interpreting a </a:t>
            </a:r>
            <a:r>
              <a:rPr lang="en-GB" sz="2000" dirty="0">
                <a:solidFill>
                  <a:srgbClr val="FFFF00"/>
                </a:solidFill>
                <a:latin typeface="Arial" panose="020B0604020202020204" pitchFamily="34" charset="0"/>
                <a:cs typeface="Arial" panose="020B0604020202020204" pitchFamily="34" charset="0"/>
              </a:rPr>
              <a:t>phenomenon</a:t>
            </a:r>
            <a:r>
              <a:rPr lang="en-GB" sz="2000" dirty="0">
                <a:latin typeface="Arial" panose="020B0604020202020204" pitchFamily="34" charset="0"/>
                <a:cs typeface="Arial" panose="020B0604020202020204" pitchFamily="34" charset="0"/>
              </a:rPr>
              <a:t> then qualitative research is the approach to collect </a:t>
            </a:r>
            <a:r>
              <a:rPr lang="en-GB" sz="2000" dirty="0">
                <a:solidFill>
                  <a:srgbClr val="FFFF00"/>
                </a:solidFill>
                <a:latin typeface="Arial" panose="020B0604020202020204" pitchFamily="34" charset="0"/>
                <a:cs typeface="Arial" panose="020B0604020202020204" pitchFamily="34" charset="0"/>
              </a:rPr>
              <a:t>data for interpretation</a:t>
            </a:r>
          </a:p>
        </p:txBody>
      </p:sp>
      <p:sp>
        <p:nvSpPr>
          <p:cNvPr id="6" name="TextBox 5"/>
          <p:cNvSpPr txBox="1"/>
          <p:nvPr/>
        </p:nvSpPr>
        <p:spPr>
          <a:xfrm>
            <a:off x="304800" y="4218407"/>
            <a:ext cx="8271164"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You would report the techniques to use for the data gathering (questionnaire / </a:t>
            </a:r>
            <a:r>
              <a:rPr lang="en-GB" sz="2000" dirty="0">
                <a:solidFill>
                  <a:srgbClr val="FFFF00"/>
                </a:solidFill>
                <a:latin typeface="Arial" panose="020B0604020202020204" pitchFamily="34" charset="0"/>
                <a:cs typeface="Arial" panose="020B0604020202020204" pitchFamily="34" charset="0"/>
              </a:rPr>
              <a:t>interviews</a:t>
            </a:r>
            <a:r>
              <a:rPr lang="en-GB" sz="2000" dirty="0">
                <a:latin typeface="Arial" panose="020B0604020202020204" pitchFamily="34" charset="0"/>
                <a:cs typeface="Arial" panose="020B0604020202020204" pitchFamily="34" charset="0"/>
              </a:rPr>
              <a:t>), as well as the analysis - the interpretative technique – </a:t>
            </a:r>
            <a:r>
              <a:rPr lang="en-GB" sz="2000" dirty="0">
                <a:solidFill>
                  <a:srgbClr val="FFFF00"/>
                </a:solidFill>
                <a:latin typeface="Arial" panose="020B0604020202020204" pitchFamily="34" charset="0"/>
                <a:cs typeface="Arial" panose="020B0604020202020204" pitchFamily="34" charset="0"/>
              </a:rPr>
              <a:t>Thematic Analysis </a:t>
            </a:r>
            <a:r>
              <a:rPr lang="en-GB" sz="2000" dirty="0" err="1">
                <a:latin typeface="Arial" panose="020B0604020202020204" pitchFamily="34" charset="0"/>
                <a:cs typeface="Arial" panose="020B0604020202020204" pitchFamily="34" charset="0"/>
              </a:rPr>
              <a:t>etc</a:t>
            </a:r>
            <a:endParaRPr lang="en-GB" sz="2000" dirty="0">
              <a:solidFill>
                <a:srgbClr val="FFFF00"/>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636" y="5198137"/>
            <a:ext cx="8312727" cy="1425039"/>
          </a:xfrm>
          <a:prstGeom prst="rect">
            <a:avLst/>
          </a:prstGeom>
        </p:spPr>
      </p:pic>
      <p:sp>
        <p:nvSpPr>
          <p:cNvPr id="8" name="Rectangle 7"/>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215777426"/>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7055380" cy="1400530"/>
          </a:xfrm>
        </p:spPr>
        <p:txBody>
          <a:bodyPr/>
          <a:lstStyle/>
          <a:p>
            <a:r>
              <a:rPr lang="en-GB" dirty="0"/>
              <a:t>Mixed methods</a:t>
            </a:r>
          </a:p>
        </p:txBody>
      </p:sp>
      <p:sp>
        <p:nvSpPr>
          <p:cNvPr id="3" name="Content Placeholder 2"/>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It is of course possible to use mixed methods.</a:t>
            </a:r>
          </a:p>
          <a:p>
            <a:pPr lvl="1"/>
            <a:r>
              <a:rPr lang="en-GB" sz="2400" dirty="0">
                <a:latin typeface="Arial" panose="020B0604020202020204" pitchFamily="34" charset="0"/>
                <a:cs typeface="Arial" panose="020B0604020202020204" pitchFamily="34" charset="0"/>
              </a:rPr>
              <a:t>E.g. the study may include a survey as well as use an interview process.</a:t>
            </a:r>
          </a:p>
          <a:p>
            <a:pPr marL="457207" lvl="1"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You may follow a qualitative and quantitative paradigm and used a variety of methods.</a:t>
            </a:r>
          </a:p>
        </p:txBody>
      </p:sp>
    </p:spTree>
    <p:extLst>
      <p:ext uri="{BB962C8B-B14F-4D97-AF65-F5344CB8AC3E}">
        <p14:creationId xmlns:p14="http://schemas.microsoft.com/office/powerpoint/2010/main" val="3161549681"/>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52400" y="152400"/>
            <a:ext cx="8229600" cy="1097280"/>
          </a:xfrm>
        </p:spPr>
        <p:txBody>
          <a:bodyPr/>
          <a:lstStyle/>
          <a:p>
            <a:r>
              <a:rPr lang="en-US" sz="4000" dirty="0"/>
              <a:t>Table 7 - Types of variable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168" y="3158664"/>
            <a:ext cx="8312727" cy="2277904"/>
          </a:xfrm>
          <a:prstGeom prst="rect">
            <a:avLst/>
          </a:prstGeom>
        </p:spPr>
      </p:pic>
      <p:sp>
        <p:nvSpPr>
          <p:cNvPr id="5" name="TextBox 4"/>
          <p:cNvSpPr txBox="1"/>
          <p:nvPr/>
        </p:nvSpPr>
        <p:spPr>
          <a:xfrm>
            <a:off x="304800" y="838200"/>
            <a:ext cx="8271164" cy="2246769"/>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Next step </a:t>
            </a:r>
          </a:p>
          <a:p>
            <a:r>
              <a:rPr lang="en-GB" sz="2000" dirty="0">
                <a:latin typeface="Arial" panose="020B0604020202020204" pitchFamily="34" charset="0"/>
                <a:cs typeface="Arial" panose="020B0604020202020204" pitchFamily="34" charset="0"/>
              </a:rPr>
              <a:t>If you are using quantitative approach, then think about the </a:t>
            </a:r>
            <a:r>
              <a:rPr lang="en-GB" sz="2000" dirty="0">
                <a:solidFill>
                  <a:srgbClr val="FFFF00"/>
                </a:solidFill>
                <a:latin typeface="Arial" panose="020B0604020202020204" pitchFamily="34" charset="0"/>
                <a:cs typeface="Arial" panose="020B0604020202020204" pitchFamily="34" charset="0"/>
              </a:rPr>
              <a:t>design of the questions carefully</a:t>
            </a:r>
            <a:r>
              <a:rPr lang="en-GB" sz="2000" dirty="0">
                <a:latin typeface="Arial" panose="020B0604020202020204" pitchFamily="34" charset="0"/>
                <a:cs typeface="Arial" panose="020B0604020202020204" pitchFamily="34" charset="0"/>
              </a:rPr>
              <a:t>, so that you can code them numerically to allow analysis.</a:t>
            </a:r>
          </a:p>
          <a:p>
            <a:r>
              <a:rPr lang="en-GB" sz="2000" dirty="0">
                <a:latin typeface="Arial" panose="020B0604020202020204" pitchFamily="34" charset="0"/>
                <a:cs typeface="Arial" panose="020B0604020202020204" pitchFamily="34" charset="0"/>
              </a:rPr>
              <a:t>Think about the relationships between questions (</a:t>
            </a:r>
            <a:r>
              <a:rPr lang="en-GB" sz="2000" dirty="0">
                <a:solidFill>
                  <a:srgbClr val="FFFF00"/>
                </a:solidFill>
                <a:latin typeface="Arial" panose="020B0604020202020204" pitchFamily="34" charset="0"/>
                <a:cs typeface="Arial" panose="020B0604020202020204" pitchFamily="34" charset="0"/>
              </a:rPr>
              <a:t>variables</a:t>
            </a:r>
            <a:r>
              <a:rPr lang="en-GB" sz="2000" dirty="0">
                <a:latin typeface="Arial" panose="020B0604020202020204" pitchFamily="34" charset="0"/>
                <a:cs typeface="Arial" panose="020B0604020202020204" pitchFamily="34" charset="0"/>
              </a:rPr>
              <a:t>) .  Think about how you want to use descriptive and inferential statistics on the data.</a:t>
            </a:r>
            <a:endParaRPr lang="en-GB" sz="2000" dirty="0">
              <a:solidFill>
                <a:srgbClr val="FFFF00"/>
              </a:solidFill>
              <a:latin typeface="Arial" panose="020B0604020202020204" pitchFamily="34" charset="0"/>
              <a:cs typeface="Arial" panose="020B0604020202020204" pitchFamily="34" charset="0"/>
            </a:endParaRPr>
          </a:p>
        </p:txBody>
      </p:sp>
      <p:sp>
        <p:nvSpPr>
          <p:cNvPr id="6" name="Rectangle 5"/>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1339556311"/>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52400" y="152400"/>
            <a:ext cx="8229600" cy="1097280"/>
          </a:xfrm>
        </p:spPr>
        <p:txBody>
          <a:bodyPr/>
          <a:lstStyle/>
          <a:p>
            <a:r>
              <a:rPr lang="en-US" sz="4000" dirty="0"/>
              <a:t>Table 8 - Threats to reliability</a:t>
            </a:r>
          </a:p>
        </p:txBody>
      </p:sp>
      <p:graphicFrame>
        <p:nvGraphicFramePr>
          <p:cNvPr id="5" name="Table 4">
            <a:extLst>
              <a:ext uri="{FF2B5EF4-FFF2-40B4-BE49-F238E27FC236}">
                <a16:creationId xmlns:a16="http://schemas.microsoft.com/office/drawing/2014/main" id="{89873DE3-B6BC-7F44-B6F4-09601379274F}"/>
              </a:ext>
            </a:extLst>
          </p:cNvPr>
          <p:cNvGraphicFramePr>
            <a:graphicFrameLocks noGrp="1"/>
          </p:cNvGraphicFramePr>
          <p:nvPr>
            <p:extLst>
              <p:ext uri="{D42A27DB-BD31-4B8C-83A1-F6EECF244321}">
                <p14:modId xmlns:p14="http://schemas.microsoft.com/office/powerpoint/2010/main" val="1029851414"/>
              </p:ext>
            </p:extLst>
          </p:nvPr>
        </p:nvGraphicFramePr>
        <p:xfrm>
          <a:off x="351266" y="3810000"/>
          <a:ext cx="8305800" cy="2672080"/>
        </p:xfrm>
        <a:graphic>
          <a:graphicData uri="http://schemas.openxmlformats.org/drawingml/2006/table">
            <a:tbl>
              <a:tblPr firstRow="1" bandRow="1">
                <a:tableStyleId>{9DCAF9ED-07DC-4A11-8D7F-57B35C25682E}</a:tableStyleId>
              </a:tblPr>
              <a:tblGrid>
                <a:gridCol w="2133600">
                  <a:extLst>
                    <a:ext uri="{9D8B030D-6E8A-4147-A177-3AD203B41FA5}">
                      <a16:colId xmlns:a16="http://schemas.microsoft.com/office/drawing/2014/main" val="3216161624"/>
                    </a:ext>
                  </a:extLst>
                </a:gridCol>
                <a:gridCol w="6172200">
                  <a:extLst>
                    <a:ext uri="{9D8B030D-6E8A-4147-A177-3AD203B41FA5}">
                      <a16:colId xmlns:a16="http://schemas.microsoft.com/office/drawing/2014/main" val="580850730"/>
                    </a:ext>
                  </a:extLst>
                </a:gridCol>
              </a:tblGrid>
              <a:tr h="375920">
                <a:tc>
                  <a:txBody>
                    <a:bodyPr/>
                    <a:lstStyle/>
                    <a:p>
                      <a:pPr algn="l"/>
                      <a:r>
                        <a:rPr lang="en-GB" dirty="0"/>
                        <a:t>Threat</a:t>
                      </a:r>
                    </a:p>
                  </a:txBody>
                  <a:tcPr>
                    <a:lnR w="57150" cap="flat" cmpd="sng" algn="ctr">
                      <a:solidFill>
                        <a:schemeClr val="bg1">
                          <a:lumMod val="95000"/>
                        </a:schemeClr>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rgbClr val="007FA3"/>
                    </a:solidFill>
                  </a:tcPr>
                </a:tc>
                <a:tc>
                  <a:txBody>
                    <a:bodyPr/>
                    <a:lstStyle/>
                    <a:p>
                      <a:pPr algn="l"/>
                      <a:r>
                        <a:rPr lang="en-GB" dirty="0"/>
                        <a:t>Definition</a:t>
                      </a:r>
                    </a:p>
                  </a:txBody>
                  <a:tcPr>
                    <a:lnL w="57150" cap="flat" cmpd="sng" algn="ctr">
                      <a:solidFill>
                        <a:schemeClr val="bg1">
                          <a:lumMod val="95000"/>
                        </a:schemeClr>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rgbClr val="007FA3"/>
                    </a:solidFill>
                  </a:tcPr>
                </a:tc>
                <a:extLst>
                  <a:ext uri="{0D108BD9-81ED-4DB2-BD59-A6C34878D82A}">
                    <a16:rowId xmlns:a16="http://schemas.microsoft.com/office/drawing/2014/main" val="960108119"/>
                  </a:ext>
                </a:extLst>
              </a:tr>
              <a:tr h="375920">
                <a:tc>
                  <a:txBody>
                    <a:bodyPr/>
                    <a:lstStyle/>
                    <a:p>
                      <a:r>
                        <a:rPr lang="en-GB" dirty="0"/>
                        <a:t>Participant error</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US" sz="1800" b="0" i="0" u="none" strike="noStrike" kern="1200" baseline="0" dirty="0">
                          <a:solidFill>
                            <a:schemeClr val="dk1"/>
                          </a:solidFill>
                          <a:latin typeface="+mn-lt"/>
                          <a:ea typeface="+mn-ea"/>
                          <a:cs typeface="+mn-cs"/>
                        </a:rPr>
                        <a:t>Any factor which adversely alters the way in which a participant </a:t>
                      </a:r>
                      <a:r>
                        <a:rPr lang="en-GB" sz="1800" b="0" i="0" u="none" strike="noStrike" kern="1200" baseline="0" dirty="0">
                          <a:solidFill>
                            <a:schemeClr val="dk1"/>
                          </a:solidFill>
                          <a:latin typeface="+mn-lt"/>
                          <a:ea typeface="+mn-ea"/>
                          <a:cs typeface="+mn-cs"/>
                        </a:rPr>
                        <a:t>performs.</a:t>
                      </a:r>
                      <a:endParaRPr lang="en-GB"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375920">
                <a:tc>
                  <a:txBody>
                    <a:bodyPr/>
                    <a:lstStyle/>
                    <a:p>
                      <a:r>
                        <a:rPr lang="en-GB" dirty="0"/>
                        <a:t>Participant bias</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GB" dirty="0"/>
                        <a:t>Any factor which induces a false response.</a:t>
                      </a:r>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375920">
                <a:tc>
                  <a:txBody>
                    <a:bodyPr/>
                    <a:lstStyle/>
                    <a:p>
                      <a:r>
                        <a:rPr lang="en-GB" dirty="0"/>
                        <a:t>Researcher</a:t>
                      </a:r>
                      <a:r>
                        <a:rPr lang="en-GB" baseline="0" dirty="0"/>
                        <a:t> error</a:t>
                      </a:r>
                      <a:endParaRPr lang="en-GB" dirty="0"/>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US" sz="1800" b="0" i="0" u="none" strike="noStrike" kern="1200" baseline="0" dirty="0">
                          <a:solidFill>
                            <a:schemeClr val="dk1"/>
                          </a:solidFill>
                          <a:latin typeface="+mn-lt"/>
                          <a:ea typeface="+mn-ea"/>
                          <a:cs typeface="+mn-cs"/>
                        </a:rPr>
                        <a:t>Any factor which alters the researcher’s interpretation.</a:t>
                      </a:r>
                      <a:endParaRPr lang="en-GB"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30777154"/>
                  </a:ext>
                </a:extLst>
              </a:tr>
              <a:tr h="375920">
                <a:tc>
                  <a:txBody>
                    <a:bodyPr/>
                    <a:lstStyle/>
                    <a:p>
                      <a:r>
                        <a:rPr lang="en-GB" dirty="0"/>
                        <a:t>Researcher bias</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D4EAE4"/>
                    </a:solidFill>
                  </a:tcPr>
                </a:tc>
                <a:tc>
                  <a:txBody>
                    <a:bodyPr/>
                    <a:lstStyle/>
                    <a:p>
                      <a:r>
                        <a:rPr lang="en-US" sz="1800" b="0" i="0" u="none" strike="noStrike" kern="1200" baseline="0" dirty="0">
                          <a:solidFill>
                            <a:schemeClr val="dk1"/>
                          </a:solidFill>
                          <a:latin typeface="+mn-lt"/>
                          <a:ea typeface="+mn-ea"/>
                          <a:cs typeface="+mn-cs"/>
                        </a:rPr>
                        <a:t>Any factor which induces bias in the researcher’s recording of </a:t>
                      </a:r>
                      <a:r>
                        <a:rPr lang="en-GB" sz="1800" b="0" i="0" u="none" strike="noStrike" kern="1200" baseline="0" dirty="0">
                          <a:solidFill>
                            <a:schemeClr val="dk1"/>
                          </a:solidFill>
                          <a:latin typeface="+mn-lt"/>
                          <a:ea typeface="+mn-ea"/>
                          <a:cs typeface="+mn-cs"/>
                        </a:rPr>
                        <a:t>responses</a:t>
                      </a:r>
                      <a:endParaRPr lang="en-GB"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solidFill>
                      <a:srgbClr val="D4EAE4"/>
                    </a:solidFill>
                  </a:tcPr>
                </a:tc>
                <a:extLst>
                  <a:ext uri="{0D108BD9-81ED-4DB2-BD59-A6C34878D82A}">
                    <a16:rowId xmlns:a16="http://schemas.microsoft.com/office/drawing/2014/main" val="2471342999"/>
                  </a:ext>
                </a:extLst>
              </a:tr>
            </a:tbl>
          </a:graphicData>
        </a:graphic>
      </p:graphicFrame>
      <p:sp>
        <p:nvSpPr>
          <p:cNvPr id="6" name="TextBox 5"/>
          <p:cNvSpPr txBox="1"/>
          <p:nvPr/>
        </p:nvSpPr>
        <p:spPr>
          <a:xfrm>
            <a:off x="281354" y="1085065"/>
            <a:ext cx="8271164"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Next step </a:t>
            </a:r>
          </a:p>
          <a:p>
            <a:r>
              <a:rPr lang="en-GB" sz="2400" dirty="0">
                <a:latin typeface="Arial" panose="020B0604020202020204" pitchFamily="34" charset="0"/>
                <a:cs typeface="Arial" panose="020B0604020202020204" pitchFamily="34" charset="0"/>
              </a:rPr>
              <a:t>If you are using quantitative approach, then think about the </a:t>
            </a:r>
            <a:r>
              <a:rPr lang="en-GB" sz="2400" dirty="0">
                <a:solidFill>
                  <a:srgbClr val="FFFF00"/>
                </a:solidFill>
                <a:latin typeface="Arial" panose="020B0604020202020204" pitchFamily="34" charset="0"/>
                <a:cs typeface="Arial" panose="020B0604020202020204" pitchFamily="34" charset="0"/>
              </a:rPr>
              <a:t>reliability of your study</a:t>
            </a:r>
            <a:r>
              <a:rPr lang="en-GB" sz="2400" dirty="0">
                <a:latin typeface="Arial" panose="020B0604020202020204" pitchFamily="34" charset="0"/>
                <a:cs typeface="Arial" panose="020B0604020202020204" pitchFamily="34" charset="0"/>
              </a:rPr>
              <a:t>.</a:t>
            </a:r>
            <a:endParaRPr lang="en-GB" sz="2400" dirty="0">
              <a:solidFill>
                <a:srgbClr val="FFFF00"/>
              </a:solidFill>
              <a:latin typeface="Arial" panose="020B0604020202020204" pitchFamily="34" charset="0"/>
              <a:cs typeface="Arial" panose="020B0604020202020204" pitchFamily="34" charset="0"/>
            </a:endParaRPr>
          </a:p>
        </p:txBody>
      </p:sp>
      <p:sp>
        <p:nvSpPr>
          <p:cNvPr id="4" name="Rectangle 3"/>
          <p:cNvSpPr/>
          <p:nvPr/>
        </p:nvSpPr>
        <p:spPr>
          <a:xfrm>
            <a:off x="351266" y="2557220"/>
            <a:ext cx="8131340" cy="1107996"/>
          </a:xfrm>
          <a:prstGeom prst="rect">
            <a:avLst/>
          </a:prstGeom>
        </p:spPr>
        <p:txBody>
          <a:bodyPr wrap="square">
            <a:spAutoFit/>
          </a:bodyPr>
          <a:lstStyle/>
          <a:p>
            <a:r>
              <a:rPr lang="en-GB" sz="2200" i="1" dirty="0">
                <a:solidFill>
                  <a:srgbClr val="FFFF00"/>
                </a:solidFill>
                <a:latin typeface="Arial" panose="020B0604020202020204" pitchFamily="34" charset="0"/>
                <a:cs typeface="Arial" panose="020B0604020202020204" pitchFamily="34" charset="0"/>
              </a:rPr>
              <a:t>Reliability</a:t>
            </a:r>
            <a:r>
              <a:rPr lang="en-GB" sz="2200" dirty="0">
                <a:solidFill>
                  <a:srgbClr val="FFFF00"/>
                </a:solidFill>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 the extent to which you would generate similar results by repeating your research multiple times under the same conditions. </a:t>
            </a:r>
          </a:p>
        </p:txBody>
      </p:sp>
      <p:sp>
        <p:nvSpPr>
          <p:cNvPr id="7" name="Rectangle 6"/>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3120815597"/>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ble Structure"/>
          <p:cNvSpPr>
            <a:spLocks noGrp="1"/>
          </p:cNvSpPr>
          <p:nvPr>
            <p:ph type="title"/>
          </p:nvPr>
        </p:nvSpPr>
        <p:spPr>
          <a:xfrm>
            <a:off x="117764" y="58234"/>
            <a:ext cx="8645236" cy="1347363"/>
          </a:xfrm>
        </p:spPr>
        <p:txBody>
          <a:bodyPr/>
          <a:lstStyle/>
          <a:p>
            <a:r>
              <a:rPr lang="en-US" sz="4000" dirty="0"/>
              <a:t>Table 9 - Threats to internal validity</a:t>
            </a:r>
          </a:p>
        </p:txBody>
      </p:sp>
      <p:graphicFrame>
        <p:nvGraphicFramePr>
          <p:cNvPr id="5" name="Table 4">
            <a:extLst>
              <a:ext uri="{FF2B5EF4-FFF2-40B4-BE49-F238E27FC236}">
                <a16:creationId xmlns:a16="http://schemas.microsoft.com/office/drawing/2014/main" id="{89873DE3-B6BC-7F44-B6F4-09601379274F}"/>
              </a:ext>
            </a:extLst>
          </p:cNvPr>
          <p:cNvGraphicFramePr>
            <a:graphicFrameLocks noGrp="1"/>
          </p:cNvGraphicFramePr>
          <p:nvPr>
            <p:extLst>
              <p:ext uri="{D42A27DB-BD31-4B8C-83A1-F6EECF244321}">
                <p14:modId xmlns:p14="http://schemas.microsoft.com/office/powerpoint/2010/main" val="2832179732"/>
              </p:ext>
            </p:extLst>
          </p:nvPr>
        </p:nvGraphicFramePr>
        <p:xfrm>
          <a:off x="498764" y="2552948"/>
          <a:ext cx="8077200" cy="3984464"/>
        </p:xfrm>
        <a:graphic>
          <a:graphicData uri="http://schemas.openxmlformats.org/drawingml/2006/table">
            <a:tbl>
              <a:tblPr firstRow="1" bandRow="1">
                <a:tableStyleId>{9DCAF9ED-07DC-4A11-8D7F-57B35C25682E}</a:tableStyleId>
              </a:tblPr>
              <a:tblGrid>
                <a:gridCol w="2074878">
                  <a:extLst>
                    <a:ext uri="{9D8B030D-6E8A-4147-A177-3AD203B41FA5}">
                      <a16:colId xmlns:a16="http://schemas.microsoft.com/office/drawing/2014/main" val="3216161624"/>
                    </a:ext>
                  </a:extLst>
                </a:gridCol>
                <a:gridCol w="6002322">
                  <a:extLst>
                    <a:ext uri="{9D8B030D-6E8A-4147-A177-3AD203B41FA5}">
                      <a16:colId xmlns:a16="http://schemas.microsoft.com/office/drawing/2014/main" val="580850730"/>
                    </a:ext>
                  </a:extLst>
                </a:gridCol>
              </a:tblGrid>
              <a:tr h="299374">
                <a:tc>
                  <a:txBody>
                    <a:bodyPr/>
                    <a:lstStyle/>
                    <a:p>
                      <a:pPr algn="l"/>
                      <a:r>
                        <a:rPr lang="en-GB" sz="1600" dirty="0"/>
                        <a:t>Threat</a:t>
                      </a:r>
                    </a:p>
                  </a:txBody>
                  <a:tcPr>
                    <a:lnR w="57150" cap="flat" cmpd="sng" algn="ctr">
                      <a:solidFill>
                        <a:schemeClr val="bg1">
                          <a:lumMod val="95000"/>
                        </a:schemeClr>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rgbClr val="007FA3"/>
                    </a:solidFill>
                  </a:tcPr>
                </a:tc>
                <a:tc>
                  <a:txBody>
                    <a:bodyPr/>
                    <a:lstStyle/>
                    <a:p>
                      <a:pPr algn="l"/>
                      <a:r>
                        <a:rPr lang="en-GB" sz="1600" dirty="0"/>
                        <a:t>Definition</a:t>
                      </a:r>
                    </a:p>
                  </a:txBody>
                  <a:tcPr>
                    <a:lnL w="57150" cap="flat" cmpd="sng" algn="ctr">
                      <a:solidFill>
                        <a:schemeClr val="bg1">
                          <a:lumMod val="95000"/>
                        </a:schemeClr>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rgbClr val="007FA3"/>
                    </a:solidFill>
                  </a:tcPr>
                </a:tc>
                <a:extLst>
                  <a:ext uri="{0D108BD9-81ED-4DB2-BD59-A6C34878D82A}">
                    <a16:rowId xmlns:a16="http://schemas.microsoft.com/office/drawing/2014/main" val="960108119"/>
                  </a:ext>
                </a:extLst>
              </a:tr>
              <a:tr h="509744">
                <a:tc>
                  <a:txBody>
                    <a:bodyPr/>
                    <a:lstStyle/>
                    <a:p>
                      <a:r>
                        <a:rPr lang="en-GB" sz="1600" dirty="0"/>
                        <a:t>Past or recent events</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GB" sz="1600" b="0" i="0" u="none" strike="noStrike" kern="1200" baseline="0" dirty="0">
                          <a:solidFill>
                            <a:schemeClr val="dk1"/>
                          </a:solidFill>
                          <a:latin typeface="+mn-lt"/>
                          <a:ea typeface="+mn-ea"/>
                          <a:cs typeface="+mn-cs"/>
                        </a:rPr>
                        <a:t>An event which changes participants’ perceptions.</a:t>
                      </a:r>
                      <a:endParaRPr lang="en-GB" sz="1600"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509744">
                <a:tc>
                  <a:txBody>
                    <a:bodyPr/>
                    <a:lstStyle/>
                    <a:p>
                      <a:r>
                        <a:rPr lang="en-GB" sz="1600" dirty="0"/>
                        <a:t>Testing </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US" sz="1600" b="0" i="0" u="none" strike="noStrike" kern="1200" baseline="0" dirty="0">
                          <a:solidFill>
                            <a:schemeClr val="dk1"/>
                          </a:solidFill>
                          <a:latin typeface="+mn-lt"/>
                          <a:ea typeface="+mn-ea"/>
                          <a:cs typeface="+mn-cs"/>
                        </a:rPr>
                        <a:t>The impact of testing on participants’ views or actions.</a:t>
                      </a:r>
                      <a:endParaRPr lang="en-GB" sz="1600"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728206">
                <a:tc>
                  <a:txBody>
                    <a:bodyPr/>
                    <a:lstStyle/>
                    <a:p>
                      <a:r>
                        <a:rPr lang="en-GB" sz="1600" dirty="0"/>
                        <a:t>Instrumentation</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US" sz="1600" b="0" i="0" u="none" strike="noStrike" kern="1200" baseline="0" dirty="0">
                          <a:solidFill>
                            <a:schemeClr val="dk1"/>
                          </a:solidFill>
                          <a:latin typeface="+mn-lt"/>
                          <a:ea typeface="+mn-ea"/>
                          <a:cs typeface="+mn-cs"/>
                        </a:rPr>
                        <a:t>The impact of a change in a research instrument between different stages of a research project affecting the comparability of results.</a:t>
                      </a:r>
                      <a:endParaRPr lang="en-GB" sz="1600"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299374">
                <a:tc>
                  <a:txBody>
                    <a:bodyPr/>
                    <a:lstStyle/>
                    <a:p>
                      <a:r>
                        <a:rPr lang="en-GB" sz="1600" dirty="0"/>
                        <a:t>Mortality</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US" sz="1600" b="0" i="0" u="none" strike="noStrike" kern="1200" baseline="0" dirty="0">
                          <a:solidFill>
                            <a:schemeClr val="dk1"/>
                          </a:solidFill>
                          <a:latin typeface="+mn-lt"/>
                          <a:ea typeface="+mn-ea"/>
                          <a:cs typeface="+mn-cs"/>
                        </a:rPr>
                        <a:t>The impact of participants withdrawing from studies.</a:t>
                      </a:r>
                      <a:endParaRPr lang="en-GB" sz="1600"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728206">
                <a:tc>
                  <a:txBody>
                    <a:bodyPr/>
                    <a:lstStyle/>
                    <a:p>
                      <a:r>
                        <a:rPr lang="en-GB" sz="1600" dirty="0"/>
                        <a:t>Maturation</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tc>
                  <a:txBody>
                    <a:bodyPr/>
                    <a:lstStyle/>
                    <a:p>
                      <a:r>
                        <a:rPr lang="en-US" sz="1600" b="0" i="0" u="none" strike="noStrike" kern="1200" baseline="0" dirty="0">
                          <a:solidFill>
                            <a:schemeClr val="dk1"/>
                          </a:solidFill>
                          <a:latin typeface="+mn-lt"/>
                          <a:ea typeface="+mn-ea"/>
                          <a:cs typeface="+mn-cs"/>
                        </a:rPr>
                        <a:t>The impact of a change in participants outside of the influence of the study that affects their attitudes or behaviours etc.</a:t>
                      </a:r>
                      <a:endParaRPr lang="en-GB" sz="1600"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509744">
                <a:tc>
                  <a:txBody>
                    <a:bodyPr/>
                    <a:lstStyle/>
                    <a:p>
                      <a:r>
                        <a:rPr lang="en-GB" sz="1600" dirty="0"/>
                        <a:t>Ambiguity about casual direction</a:t>
                      </a:r>
                    </a:p>
                  </a:txBody>
                  <a:tcPr>
                    <a:lnR w="57150" cap="flat" cmpd="sng" algn="ctr">
                      <a:solidFill>
                        <a:schemeClr val="bg1">
                          <a:lumMod val="95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rgbClr val="D4EAE4"/>
                    </a:solidFill>
                  </a:tcPr>
                </a:tc>
                <a:tc>
                  <a:txBody>
                    <a:bodyPr/>
                    <a:lstStyle/>
                    <a:p>
                      <a:r>
                        <a:rPr lang="en-US" sz="1600" b="0" i="0" u="none" strike="noStrike" kern="1200" baseline="0" dirty="0">
                          <a:solidFill>
                            <a:schemeClr val="dk1"/>
                          </a:solidFill>
                          <a:latin typeface="+mn-lt"/>
                          <a:ea typeface="+mn-ea"/>
                          <a:cs typeface="+mn-cs"/>
                        </a:rPr>
                        <a:t>Lack of clarity about cause and effect.</a:t>
                      </a:r>
                      <a:endParaRPr lang="en-GB" sz="1600" dirty="0"/>
                    </a:p>
                  </a:txBody>
                  <a:tcPr>
                    <a:lnL w="57150" cap="flat" cmpd="sng" algn="ctr">
                      <a:solidFill>
                        <a:schemeClr val="bg1">
                          <a:lumMod val="95000"/>
                        </a:schemeClr>
                      </a:solidFill>
                      <a:prstDash val="solid"/>
                      <a:round/>
                      <a:headEnd type="none" w="med" len="med"/>
                      <a:tailEnd type="none" w="med" len="med"/>
                    </a:lnL>
                    <a:lnT w="12700" cap="flat" cmpd="sng" algn="ctr">
                      <a:solidFill>
                        <a:schemeClr val="bg1"/>
                      </a:solidFill>
                      <a:prstDash val="solid"/>
                      <a:round/>
                      <a:headEnd type="none" w="med" len="med"/>
                      <a:tailEnd type="none" w="med" len="med"/>
                    </a:lnT>
                    <a:solidFill>
                      <a:srgbClr val="D4EAE4"/>
                    </a:solidFill>
                  </a:tcPr>
                </a:tc>
                <a:extLst>
                  <a:ext uri="{0D108BD9-81ED-4DB2-BD59-A6C34878D82A}">
                    <a16:rowId xmlns:a16="http://schemas.microsoft.com/office/drawing/2014/main" val="2471342999"/>
                  </a:ext>
                </a:extLst>
              </a:tr>
            </a:tbl>
          </a:graphicData>
        </a:graphic>
      </p:graphicFrame>
      <p:sp>
        <p:nvSpPr>
          <p:cNvPr id="6" name="TextBox 5"/>
          <p:cNvSpPr txBox="1"/>
          <p:nvPr/>
        </p:nvSpPr>
        <p:spPr>
          <a:xfrm>
            <a:off x="304800" y="927402"/>
            <a:ext cx="8271164" cy="1446550"/>
          </a:xfrm>
          <a:prstGeom prst="rect">
            <a:avLst/>
          </a:prstGeom>
          <a:noFill/>
        </p:spPr>
        <p:txBody>
          <a:bodyPr wrap="square" rtlCol="0">
            <a:spAutoFit/>
          </a:bodyPr>
          <a:lstStyle/>
          <a:p>
            <a:r>
              <a:rPr lang="en-GB" sz="2200" dirty="0">
                <a:latin typeface="Arial" panose="020B0604020202020204" pitchFamily="34" charset="0"/>
                <a:cs typeface="Arial" panose="020B0604020202020204" pitchFamily="34" charset="0"/>
              </a:rPr>
              <a:t>Next step </a:t>
            </a:r>
          </a:p>
          <a:p>
            <a:r>
              <a:rPr lang="en-GB" sz="2200" i="1" dirty="0">
                <a:solidFill>
                  <a:srgbClr val="FFFF00"/>
                </a:solidFill>
                <a:latin typeface="Arial" panose="020B0604020202020204" pitchFamily="34" charset="0"/>
                <a:cs typeface="Arial" panose="020B0604020202020204" pitchFamily="34" charset="0"/>
              </a:rPr>
              <a:t>Validity</a:t>
            </a:r>
            <a:r>
              <a:rPr lang="en-GB" sz="2200" dirty="0">
                <a:solidFill>
                  <a:srgbClr val="FFFF00"/>
                </a:solidFill>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 how well a research method yields findings that accurately represent some underlying reality.  If you are using quantitative approach, then think about the </a:t>
            </a:r>
            <a:r>
              <a:rPr lang="en-GB" sz="2200" dirty="0">
                <a:solidFill>
                  <a:srgbClr val="FFFF00"/>
                </a:solidFill>
                <a:latin typeface="Arial" panose="020B0604020202020204" pitchFamily="34" charset="0"/>
                <a:cs typeface="Arial" panose="020B0604020202020204" pitchFamily="34" charset="0"/>
              </a:rPr>
              <a:t>validity of your study</a:t>
            </a:r>
            <a:r>
              <a:rPr lang="en-GB" sz="2200" dirty="0">
                <a:latin typeface="Arial" panose="020B0604020202020204" pitchFamily="34" charset="0"/>
                <a:cs typeface="Arial" panose="020B0604020202020204" pitchFamily="34" charset="0"/>
              </a:rPr>
              <a:t>.</a:t>
            </a:r>
            <a:endParaRPr lang="en-GB" sz="2200" dirty="0">
              <a:solidFill>
                <a:srgbClr val="FFFF00"/>
              </a:solidFill>
              <a:latin typeface="Arial" panose="020B0604020202020204" pitchFamily="34" charset="0"/>
              <a:cs typeface="Arial" panose="020B0604020202020204" pitchFamily="34" charset="0"/>
            </a:endParaRPr>
          </a:p>
        </p:txBody>
      </p:sp>
      <p:sp>
        <p:nvSpPr>
          <p:cNvPr id="7" name="Rectangle 6"/>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2872294763"/>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igure 6.1"/>
          <p:cNvSpPr>
            <a:spLocks noGrp="1"/>
          </p:cNvSpPr>
          <p:nvPr>
            <p:ph type="title"/>
          </p:nvPr>
        </p:nvSpPr>
        <p:spPr>
          <a:xfrm>
            <a:off x="58882" y="37514"/>
            <a:ext cx="8763000" cy="724486"/>
          </a:xfrm>
        </p:spPr>
        <p:txBody>
          <a:bodyPr/>
          <a:lstStyle/>
          <a:p>
            <a:r>
              <a:rPr lang="en-US" sz="4000" dirty="0">
                <a:solidFill>
                  <a:schemeClr val="tx1"/>
                </a:solidFill>
              </a:rPr>
              <a:t>Gantt chart for a research project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2508120"/>
            <a:ext cx="7097244" cy="3954909"/>
          </a:xfrm>
          <a:prstGeom prst="rect">
            <a:avLst/>
          </a:prstGeom>
        </p:spPr>
      </p:pic>
      <p:sp>
        <p:nvSpPr>
          <p:cNvPr id="4" name="TextBox 3"/>
          <p:cNvSpPr txBox="1"/>
          <p:nvPr/>
        </p:nvSpPr>
        <p:spPr>
          <a:xfrm>
            <a:off x="304800" y="733865"/>
            <a:ext cx="8686800" cy="1754326"/>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Next step </a:t>
            </a:r>
          </a:p>
          <a:p>
            <a:r>
              <a:rPr lang="en-GB" dirty="0">
                <a:latin typeface="Arial" panose="020B0604020202020204" pitchFamily="34" charset="0"/>
                <a:cs typeface="Arial" panose="020B0604020202020204" pitchFamily="34" charset="0"/>
              </a:rPr>
              <a:t>Each stage in your study should have a timeline associated with it.  This is called a Gantt chart.  You can create this in Excel.  It is allowable to have overlapping stages (tasks) over time.  For example you may be doing a literature review each month during the study.  Where as the methods only occur for a specific period of time. Your timeline for a prosed study would be October 2020-May 2021</a:t>
            </a:r>
            <a:endParaRPr lang="en-GB" dirty="0">
              <a:solidFill>
                <a:srgbClr val="FFFF00"/>
              </a:solidFill>
              <a:latin typeface="Arial" panose="020B0604020202020204" pitchFamily="34" charset="0"/>
              <a:cs typeface="Arial" panose="020B0604020202020204" pitchFamily="34" charset="0"/>
            </a:endParaRPr>
          </a:p>
        </p:txBody>
      </p:sp>
      <p:sp>
        <p:nvSpPr>
          <p:cNvPr id="5" name="Rectangle 4"/>
          <p:cNvSpPr/>
          <p:nvPr/>
        </p:nvSpPr>
        <p:spPr>
          <a:xfrm>
            <a:off x="990600" y="6587243"/>
            <a:ext cx="8229600" cy="276999"/>
          </a:xfrm>
          <a:prstGeom prst="rect">
            <a:avLst/>
          </a:prstGeom>
        </p:spPr>
        <p:txBody>
          <a:bodyPr wrap="square">
            <a:spAutoFit/>
          </a:bodyPr>
          <a:lstStyle/>
          <a:p>
            <a:r>
              <a:rPr lang="en-GB" sz="1200" b="0" i="0" u="none" strike="noStrike" baseline="0" dirty="0">
                <a:latin typeface="ArialMT"/>
              </a:rPr>
              <a:t>Saunders, M., Lewis, P., Thornhill, A. &amp; Bristow, A., (2016). Research Methods for Business. 7th ed. Harlow: Pearson.</a:t>
            </a:r>
            <a:endParaRPr lang="en-GB" sz="1200" dirty="0"/>
          </a:p>
        </p:txBody>
      </p:sp>
    </p:spTree>
    <p:extLst>
      <p:ext uri="{BB962C8B-B14F-4D97-AF65-F5344CB8AC3E}">
        <p14:creationId xmlns:p14="http://schemas.microsoft.com/office/powerpoint/2010/main" val="7437123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2475</Words>
  <Application>Microsoft Office PowerPoint</Application>
  <PresentationFormat>On-screen Show (4:3)</PresentationFormat>
  <Paragraphs>196</Paragraphs>
  <Slides>19</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ArialMT</vt:lpstr>
      <vt:lpstr>Arial</vt:lpstr>
      <vt:lpstr>Calibri</vt:lpstr>
      <vt:lpstr>Century Gothic</vt:lpstr>
      <vt:lpstr>Times New Roman</vt:lpstr>
      <vt:lpstr>Wingdings</vt:lpstr>
      <vt:lpstr>Wingdings 3</vt:lpstr>
      <vt:lpstr>Ion</vt:lpstr>
      <vt:lpstr>Writing the research Proposal</vt:lpstr>
      <vt:lpstr>Learning Objectives</vt:lpstr>
      <vt:lpstr>Research Proposal</vt:lpstr>
      <vt:lpstr>Research proposal Structure</vt:lpstr>
      <vt:lpstr>Week 3 and 4 Left side of Research Terms  Map Orange  lines are terms associated with Assignment 1  Part 2 </vt:lpstr>
      <vt:lpstr>Tips for good proposals</vt:lpstr>
      <vt:lpstr>Tips for proposals, cont.</vt:lpstr>
      <vt:lpstr>Table 1 - More frequently used techniques for generating and refining research ideas</vt:lpstr>
      <vt:lpstr>Table 2 - Examples of research ideas and resulting general focus research questions</vt:lpstr>
      <vt:lpstr>Table 3 - Examples of research questions and related research aims (1 of 2)</vt:lpstr>
      <vt:lpstr>Table 4  - Examples of research questions and related research aims (2 of 2)</vt:lpstr>
      <vt:lpstr>Objectives</vt:lpstr>
      <vt:lpstr>Table 5 - Characteristics of quantitative research</vt:lpstr>
      <vt:lpstr>Table 6 - Characteristics of qualitative research</vt:lpstr>
      <vt:lpstr>Mixed methods</vt:lpstr>
      <vt:lpstr>Table 7 - Types of variable</vt:lpstr>
      <vt:lpstr>Table 8 - Threats to reliability</vt:lpstr>
      <vt:lpstr>Table 9 - Threats to internal validity</vt:lpstr>
      <vt:lpstr>Gantt chart for a research project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Quantitative Research</dc:title>
  <dc:creator>RM</dc:creator>
  <cp:lastModifiedBy>Roisin Mullins</cp:lastModifiedBy>
  <cp:revision>292</cp:revision>
  <dcterms:created xsi:type="dcterms:W3CDTF">2015-02-07T20:41:16Z</dcterms:created>
  <dcterms:modified xsi:type="dcterms:W3CDTF">2024-01-24T15:21:49Z</dcterms:modified>
</cp:coreProperties>
</file>