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9" r:id="rId2"/>
    <p:sldId id="256" r:id="rId3"/>
    <p:sldId id="258" r:id="rId4"/>
    <p:sldId id="257" r:id="rId5"/>
    <p:sldId id="260" r:id="rId6"/>
    <p:sldId id="261" r:id="rId7"/>
    <p:sldId id="262"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13"/>
    <p:restoredTop sz="94722"/>
  </p:normalViewPr>
  <p:slideViewPr>
    <p:cSldViewPr snapToGrid="0">
      <p:cViewPr varScale="1">
        <p:scale>
          <a:sx n="77" d="100"/>
          <a:sy n="77" d="100"/>
        </p:scale>
        <p:origin x="192"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3/5/23</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382397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61464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414908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38764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849126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16572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186600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207498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65423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212057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3/5/23</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397748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3/5/23</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12854227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bestpractice.bmj.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E8FCF-BEC3-BB1A-870D-D185863448C7}"/>
              </a:ext>
            </a:extLst>
          </p:cNvPr>
          <p:cNvSpPr>
            <a:spLocks noGrp="1"/>
          </p:cNvSpPr>
          <p:nvPr>
            <p:ph type="ctrTitle"/>
          </p:nvPr>
        </p:nvSpPr>
        <p:spPr>
          <a:xfrm>
            <a:off x="3430978" y="658340"/>
            <a:ext cx="8761022" cy="3162300"/>
          </a:xfrm>
        </p:spPr>
        <p:txBody>
          <a:bodyPr/>
          <a:lstStyle/>
          <a:p>
            <a:r>
              <a:rPr lang="en-GB" i="1" dirty="0"/>
              <a:t>Dissertation proposal</a:t>
            </a:r>
            <a:br>
              <a:rPr lang="en-GB" b="1" dirty="0"/>
            </a:br>
            <a:endParaRPr lang="en-GB" dirty="0"/>
          </a:p>
        </p:txBody>
      </p:sp>
      <p:sp>
        <p:nvSpPr>
          <p:cNvPr id="3" name="Subtitle 2">
            <a:extLst>
              <a:ext uri="{FF2B5EF4-FFF2-40B4-BE49-F238E27FC236}">
                <a16:creationId xmlns:a16="http://schemas.microsoft.com/office/drawing/2014/main" id="{832CE584-3102-E5A3-C620-46AC1605232C}"/>
              </a:ext>
            </a:extLst>
          </p:cNvPr>
          <p:cNvSpPr>
            <a:spLocks noGrp="1"/>
          </p:cNvSpPr>
          <p:nvPr>
            <p:ph type="subTitle" idx="1"/>
          </p:nvPr>
        </p:nvSpPr>
        <p:spPr>
          <a:xfrm>
            <a:off x="829340" y="4316819"/>
            <a:ext cx="9399387" cy="2232837"/>
          </a:xfrm>
        </p:spPr>
        <p:txBody>
          <a:bodyPr>
            <a:normAutofit/>
          </a:bodyPr>
          <a:lstStyle/>
          <a:p>
            <a:r>
              <a:rPr lang="en-GB" b="1" dirty="0"/>
              <a:t>Health education of Sickle Cell Disease within the Black community </a:t>
            </a:r>
          </a:p>
          <a:p>
            <a:r>
              <a:rPr lang="en-GB" dirty="0"/>
              <a:t>Jessica Brito 2008475</a:t>
            </a:r>
          </a:p>
          <a:p>
            <a:r>
              <a:rPr lang="en-GB" dirty="0"/>
              <a:t>BSc (hons) Health and Social Care</a:t>
            </a:r>
          </a:p>
          <a:p>
            <a:r>
              <a:rPr lang="en-GB" dirty="0"/>
              <a:t>Module: Independent project (BMHP6020_LON)  </a:t>
            </a:r>
          </a:p>
          <a:p>
            <a:r>
              <a:rPr lang="en-GB" dirty="0"/>
              <a:t>Date: March 2023 </a:t>
            </a:r>
          </a:p>
        </p:txBody>
      </p:sp>
    </p:spTree>
    <p:extLst>
      <p:ext uri="{BB962C8B-B14F-4D97-AF65-F5344CB8AC3E}">
        <p14:creationId xmlns:p14="http://schemas.microsoft.com/office/powerpoint/2010/main" val="3604495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7">
            <a:extLst>
              <a:ext uri="{FF2B5EF4-FFF2-40B4-BE49-F238E27FC236}">
                <a16:creationId xmlns:a16="http://schemas.microsoft.com/office/drawing/2014/main" id="{8B5E4EA8-E8AF-4DE2-81FD-338A059AC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8212EE8-1D9C-EB55-30C6-FB2971A85E69}"/>
              </a:ext>
            </a:extLst>
          </p:cNvPr>
          <p:cNvPicPr>
            <a:picLocks noChangeAspect="1"/>
          </p:cNvPicPr>
          <p:nvPr/>
        </p:nvPicPr>
        <p:blipFill rotWithShape="1">
          <a:blip r:embed="rId2"/>
          <a:srcRect t="34759" b="23053"/>
          <a:stretch/>
        </p:blipFill>
        <p:spPr>
          <a:xfrm>
            <a:off x="20" y="10"/>
            <a:ext cx="12191979" cy="6857990"/>
          </a:xfrm>
          <a:prstGeom prst="rect">
            <a:avLst/>
          </a:prstGeom>
        </p:spPr>
      </p:pic>
      <p:sp>
        <p:nvSpPr>
          <p:cNvPr id="23" name="Rectangle 19">
            <a:extLst>
              <a:ext uri="{FF2B5EF4-FFF2-40B4-BE49-F238E27FC236}">
                <a16:creationId xmlns:a16="http://schemas.microsoft.com/office/drawing/2014/main" id="{B1F2A19A-CC19-4AE7-A29C-C80120466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83874"/>
            <a:ext cx="12191999" cy="4705352"/>
          </a:xfrm>
          <a:prstGeom prst="rect">
            <a:avLst/>
          </a:prstGeom>
          <a:gradFill flip="none" rotWithShape="1">
            <a:gsLst>
              <a:gs pos="45000">
                <a:srgbClr val="000000">
                  <a:alpha val="35000"/>
                </a:srgbClr>
              </a:gs>
              <a:gs pos="55000">
                <a:srgbClr val="000000">
                  <a:alpha val="35000"/>
                </a:srgbClr>
              </a:gs>
              <a:gs pos="25000">
                <a:srgbClr val="000000">
                  <a:alpha val="20000"/>
                </a:srgbClr>
              </a:gs>
              <a:gs pos="0">
                <a:srgbClr val="000000">
                  <a:alpha val="0"/>
                </a:srgbClr>
              </a:gs>
              <a:gs pos="100000">
                <a:srgbClr val="000000">
                  <a:alpha val="0"/>
                </a:srgbClr>
              </a:gs>
              <a:gs pos="75000">
                <a:srgbClr val="000000">
                  <a:alpha val="2000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8F1BE18-5319-3E95-CDAB-A793CB4B942E}"/>
              </a:ext>
            </a:extLst>
          </p:cNvPr>
          <p:cNvSpPr>
            <a:spLocks noGrp="1"/>
          </p:cNvSpPr>
          <p:nvPr>
            <p:ph type="ctrTitle"/>
          </p:nvPr>
        </p:nvSpPr>
        <p:spPr>
          <a:xfrm>
            <a:off x="2187677" y="2030361"/>
            <a:ext cx="7816645" cy="1768430"/>
          </a:xfrm>
        </p:spPr>
        <p:txBody>
          <a:bodyPr>
            <a:normAutofit/>
          </a:bodyPr>
          <a:lstStyle/>
          <a:p>
            <a:pPr algn="ctr"/>
            <a:r>
              <a:rPr lang="en-GB" dirty="0">
                <a:solidFill>
                  <a:srgbClr val="FFFFFF"/>
                </a:solidFill>
              </a:rPr>
              <a:t>Health education of Sickle Cell Disease within </a:t>
            </a:r>
            <a:br>
              <a:rPr lang="en-GB" dirty="0">
                <a:solidFill>
                  <a:srgbClr val="FFFFFF"/>
                </a:solidFill>
              </a:rPr>
            </a:br>
            <a:r>
              <a:rPr lang="en-GB" dirty="0">
                <a:solidFill>
                  <a:srgbClr val="FFFFFF"/>
                </a:solidFill>
              </a:rPr>
              <a:t>Black community</a:t>
            </a:r>
          </a:p>
        </p:txBody>
      </p:sp>
    </p:spTree>
    <p:extLst>
      <p:ext uri="{BB962C8B-B14F-4D97-AF65-F5344CB8AC3E}">
        <p14:creationId xmlns:p14="http://schemas.microsoft.com/office/powerpoint/2010/main" val="3662508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F9989-32B9-5D2B-340C-9D1C285BCB27}"/>
              </a:ext>
            </a:extLst>
          </p:cNvPr>
          <p:cNvSpPr>
            <a:spLocks noGrp="1"/>
          </p:cNvSpPr>
          <p:nvPr>
            <p:ph type="title"/>
          </p:nvPr>
        </p:nvSpPr>
        <p:spPr>
          <a:xfrm>
            <a:off x="822180" y="0"/>
            <a:ext cx="9950103" cy="1507376"/>
          </a:xfrm>
        </p:spPr>
        <p:txBody>
          <a:bodyPr/>
          <a:lstStyle/>
          <a:p>
            <a:r>
              <a:rPr lang="en-GB" dirty="0"/>
              <a:t>Project title:</a:t>
            </a:r>
          </a:p>
        </p:txBody>
      </p:sp>
      <p:sp>
        <p:nvSpPr>
          <p:cNvPr id="3" name="Content Placeholder 2">
            <a:extLst>
              <a:ext uri="{FF2B5EF4-FFF2-40B4-BE49-F238E27FC236}">
                <a16:creationId xmlns:a16="http://schemas.microsoft.com/office/drawing/2014/main" id="{8302E53A-C60D-7BF9-9478-53EB9C86333B}"/>
              </a:ext>
            </a:extLst>
          </p:cNvPr>
          <p:cNvSpPr>
            <a:spLocks noGrp="1"/>
          </p:cNvSpPr>
          <p:nvPr>
            <p:ph idx="1"/>
          </p:nvPr>
        </p:nvSpPr>
        <p:spPr>
          <a:xfrm>
            <a:off x="822180" y="1672243"/>
            <a:ext cx="9950103" cy="3513514"/>
          </a:xfrm>
        </p:spPr>
        <p:txBody>
          <a:bodyPr/>
          <a:lstStyle/>
          <a:p>
            <a:r>
              <a:rPr lang="en-GB" b="1" dirty="0"/>
              <a:t>Health education of Sickle Cell Disease within the Black community</a:t>
            </a:r>
          </a:p>
          <a:p>
            <a:pPr marL="0" indent="0">
              <a:buNone/>
            </a:pPr>
            <a:r>
              <a:rPr lang="en-GB" sz="3200" b="1" dirty="0">
                <a:latin typeface="+mj-lt"/>
              </a:rPr>
              <a:t>Aim: </a:t>
            </a:r>
          </a:p>
          <a:p>
            <a:pPr marL="0" indent="0">
              <a:buNone/>
            </a:pPr>
            <a:r>
              <a:rPr lang="en-GB" dirty="0">
                <a:latin typeface="+mj-lt"/>
              </a:rPr>
              <a:t>The aim of the chosen subject is to understand what is a the knowledge and education of Health providers in the united kingdom within the black community. Understand what are the major failures among health professionals not adhere to standards of quality of care towards to black community users. Understand why there is lack of awareness of sickle cell among healthcare providers and professionals towards to Black community.</a:t>
            </a:r>
          </a:p>
          <a:p>
            <a:pPr marL="0" indent="0">
              <a:buNone/>
            </a:pPr>
            <a:endParaRPr lang="en-GB" dirty="0">
              <a:latin typeface="+mj-lt"/>
            </a:endParaRPr>
          </a:p>
        </p:txBody>
      </p:sp>
    </p:spTree>
    <p:extLst>
      <p:ext uri="{BB962C8B-B14F-4D97-AF65-F5344CB8AC3E}">
        <p14:creationId xmlns:p14="http://schemas.microsoft.com/office/powerpoint/2010/main" val="1361154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9C4DD-F61C-4F00-1538-D26EAF50AEEA}"/>
              </a:ext>
            </a:extLst>
          </p:cNvPr>
          <p:cNvSpPr>
            <a:spLocks noGrp="1"/>
          </p:cNvSpPr>
          <p:nvPr>
            <p:ph type="title"/>
          </p:nvPr>
        </p:nvSpPr>
        <p:spPr>
          <a:xfrm>
            <a:off x="1077361" y="0"/>
            <a:ext cx="9950103" cy="1507376"/>
          </a:xfrm>
        </p:spPr>
        <p:txBody>
          <a:bodyPr/>
          <a:lstStyle/>
          <a:p>
            <a:r>
              <a:rPr lang="en-GB" dirty="0"/>
              <a:t>Objectives </a:t>
            </a:r>
          </a:p>
        </p:txBody>
      </p:sp>
      <p:sp>
        <p:nvSpPr>
          <p:cNvPr id="3" name="Content Placeholder 2">
            <a:extLst>
              <a:ext uri="{FF2B5EF4-FFF2-40B4-BE49-F238E27FC236}">
                <a16:creationId xmlns:a16="http://schemas.microsoft.com/office/drawing/2014/main" id="{E6CCCCC2-53EB-DA26-87F2-9D8B99131775}"/>
              </a:ext>
            </a:extLst>
          </p:cNvPr>
          <p:cNvSpPr>
            <a:spLocks noGrp="1"/>
          </p:cNvSpPr>
          <p:nvPr>
            <p:ph idx="1"/>
          </p:nvPr>
        </p:nvSpPr>
        <p:spPr>
          <a:xfrm>
            <a:off x="1077361" y="2130433"/>
            <a:ext cx="9950103" cy="3513514"/>
          </a:xfrm>
        </p:spPr>
        <p:txBody>
          <a:bodyPr/>
          <a:lstStyle/>
          <a:p>
            <a:r>
              <a:rPr lang="en-GB" dirty="0"/>
              <a:t>Define and examine  the causes of sickle cell disease cell affecting black community in United Kingdom</a:t>
            </a:r>
          </a:p>
          <a:p>
            <a:r>
              <a:rPr lang="en-GB" dirty="0">
                <a:latin typeface="+mj-lt"/>
              </a:rPr>
              <a:t>Understand why there is lack of awareness of sickle cell among healthcare providers and professionals towards to Black community within the NHS in United kingdom</a:t>
            </a:r>
          </a:p>
          <a:p>
            <a:r>
              <a:rPr lang="en-GB" dirty="0">
                <a:latin typeface="+mj-lt"/>
              </a:rPr>
              <a:t>Provide relevant recommendation according to topic related </a:t>
            </a:r>
          </a:p>
          <a:p>
            <a:endParaRPr lang="en-GB" dirty="0"/>
          </a:p>
          <a:p>
            <a:endParaRPr lang="en-GB" dirty="0"/>
          </a:p>
        </p:txBody>
      </p:sp>
    </p:spTree>
    <p:extLst>
      <p:ext uri="{BB962C8B-B14F-4D97-AF65-F5344CB8AC3E}">
        <p14:creationId xmlns:p14="http://schemas.microsoft.com/office/powerpoint/2010/main" val="1888322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C43BC-5522-DBF5-DDAF-6B3D06351C48}"/>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AC94214A-54BB-DDC1-42E3-4117029BA8BC}"/>
              </a:ext>
            </a:extLst>
          </p:cNvPr>
          <p:cNvSpPr>
            <a:spLocks noGrp="1"/>
          </p:cNvSpPr>
          <p:nvPr>
            <p:ph idx="1"/>
          </p:nvPr>
        </p:nvSpPr>
        <p:spPr/>
        <p:txBody>
          <a:bodyPr/>
          <a:lstStyle/>
          <a:p>
            <a:pPr marL="0" indent="0">
              <a:buNone/>
            </a:pPr>
            <a:r>
              <a:rPr lang="en-GB" dirty="0"/>
              <a:t>It is estimated that there are 15,000 people with sickle cell disease in the United kingdom . </a:t>
            </a:r>
          </a:p>
          <a:p>
            <a:pPr marL="0" indent="0">
              <a:buNone/>
            </a:pPr>
            <a:r>
              <a:rPr lang="en-GB" dirty="0"/>
              <a:t>It is known that the most common affected ethic backgrounds affected with of sickle cell the United kingdom are  the Africans and Caribbeans. (NHS 2020)</a:t>
            </a:r>
          </a:p>
          <a:p>
            <a:pPr marL="0" indent="0">
              <a:buNone/>
            </a:pPr>
            <a:r>
              <a:rPr lang="en-GB" dirty="0"/>
              <a:t>According to NICE “ approximately 8% of black people carry the sickle cell gene”.</a:t>
            </a:r>
          </a:p>
          <a:p>
            <a:pPr marL="0" indent="0">
              <a:buNone/>
            </a:pPr>
            <a:r>
              <a:rPr lang="en-GB" dirty="0"/>
              <a:t>“</a:t>
            </a:r>
            <a:r>
              <a:rPr lang="en-GB" i="0" dirty="0">
                <a:solidFill>
                  <a:srgbClr val="0E0E0E"/>
                </a:solidFill>
                <a:effectLst/>
                <a:latin typeface="+mj-lt"/>
              </a:rPr>
              <a:t>Most cases of sickle cell disease are diagnosed as part of the National </a:t>
            </a:r>
            <a:r>
              <a:rPr lang="en-GB" i="0" dirty="0" err="1">
                <a:solidFill>
                  <a:srgbClr val="0E0E0E"/>
                </a:solidFill>
                <a:effectLst/>
                <a:latin typeface="+mj-lt"/>
              </a:rPr>
              <a:t>Newborn</a:t>
            </a:r>
            <a:r>
              <a:rPr lang="en-GB" i="0" dirty="0">
                <a:solidFill>
                  <a:srgbClr val="0E0E0E"/>
                </a:solidFill>
                <a:effectLst/>
                <a:latin typeface="+mj-lt"/>
              </a:rPr>
              <a:t> Screening Programme in the UK — in children who have not undergone screening (for example, if they have travelled from overseas), cases present with symptoms in infancy or early childhood.”  NICE 2021</a:t>
            </a:r>
          </a:p>
          <a:p>
            <a:pPr marL="0" indent="0">
              <a:buNone/>
            </a:pPr>
            <a:endParaRPr lang="en-GB" dirty="0"/>
          </a:p>
        </p:txBody>
      </p:sp>
    </p:spTree>
    <p:extLst>
      <p:ext uri="{BB962C8B-B14F-4D97-AF65-F5344CB8AC3E}">
        <p14:creationId xmlns:p14="http://schemas.microsoft.com/office/powerpoint/2010/main" val="27696190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3B2B7-01B8-BA41-3AF5-506295A6D41A}"/>
              </a:ext>
            </a:extLst>
          </p:cNvPr>
          <p:cNvSpPr>
            <a:spLocks noGrp="1"/>
          </p:cNvSpPr>
          <p:nvPr>
            <p:ph type="title"/>
          </p:nvPr>
        </p:nvSpPr>
        <p:spPr>
          <a:xfrm>
            <a:off x="844606" y="163482"/>
            <a:ext cx="9950103" cy="1507376"/>
          </a:xfrm>
        </p:spPr>
        <p:txBody>
          <a:bodyPr/>
          <a:lstStyle/>
          <a:p>
            <a:r>
              <a:rPr lang="en-GB" dirty="0"/>
              <a:t>Methods</a:t>
            </a:r>
          </a:p>
        </p:txBody>
      </p:sp>
      <p:sp>
        <p:nvSpPr>
          <p:cNvPr id="3" name="Content Placeholder 2">
            <a:extLst>
              <a:ext uri="{FF2B5EF4-FFF2-40B4-BE49-F238E27FC236}">
                <a16:creationId xmlns:a16="http://schemas.microsoft.com/office/drawing/2014/main" id="{FD99F536-2514-50AA-2DA3-BC6B3DC9D720}"/>
              </a:ext>
            </a:extLst>
          </p:cNvPr>
          <p:cNvSpPr>
            <a:spLocks noGrp="1"/>
          </p:cNvSpPr>
          <p:nvPr>
            <p:ph idx="1"/>
          </p:nvPr>
        </p:nvSpPr>
        <p:spPr/>
        <p:txBody>
          <a:bodyPr/>
          <a:lstStyle/>
          <a:p>
            <a:r>
              <a:rPr lang="en-GB" dirty="0"/>
              <a:t>The use of systematic review and secondary research </a:t>
            </a:r>
          </a:p>
        </p:txBody>
      </p:sp>
    </p:spTree>
    <p:extLst>
      <p:ext uri="{BB962C8B-B14F-4D97-AF65-F5344CB8AC3E}">
        <p14:creationId xmlns:p14="http://schemas.microsoft.com/office/powerpoint/2010/main" val="390422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762A5-91EC-9451-CDC2-533B949E485F}"/>
              </a:ext>
            </a:extLst>
          </p:cNvPr>
          <p:cNvSpPr>
            <a:spLocks noGrp="1"/>
          </p:cNvSpPr>
          <p:nvPr>
            <p:ph type="title"/>
          </p:nvPr>
        </p:nvSpPr>
        <p:spPr>
          <a:xfrm>
            <a:off x="944358" y="163482"/>
            <a:ext cx="9950103" cy="1507376"/>
          </a:xfrm>
        </p:spPr>
        <p:txBody>
          <a:bodyPr/>
          <a:lstStyle/>
          <a:p>
            <a:r>
              <a:rPr lang="en-GB" dirty="0"/>
              <a:t>Resources</a:t>
            </a:r>
          </a:p>
        </p:txBody>
      </p:sp>
      <p:sp>
        <p:nvSpPr>
          <p:cNvPr id="3" name="Content Placeholder 2">
            <a:extLst>
              <a:ext uri="{FF2B5EF4-FFF2-40B4-BE49-F238E27FC236}">
                <a16:creationId xmlns:a16="http://schemas.microsoft.com/office/drawing/2014/main" id="{016EC4AE-6E18-D7DB-7059-36DC2CCF4B7F}"/>
              </a:ext>
            </a:extLst>
          </p:cNvPr>
          <p:cNvSpPr>
            <a:spLocks noGrp="1"/>
          </p:cNvSpPr>
          <p:nvPr>
            <p:ph idx="1"/>
          </p:nvPr>
        </p:nvSpPr>
        <p:spPr/>
        <p:txBody>
          <a:bodyPr/>
          <a:lstStyle/>
          <a:p>
            <a:r>
              <a:rPr lang="en-GB" dirty="0"/>
              <a:t>Use of google scholar</a:t>
            </a:r>
          </a:p>
          <a:p>
            <a:r>
              <a:rPr lang="en-GB" dirty="0"/>
              <a:t>PubMed</a:t>
            </a:r>
          </a:p>
          <a:p>
            <a:r>
              <a:rPr lang="en-GB" dirty="0"/>
              <a:t>Journals</a:t>
            </a:r>
          </a:p>
          <a:p>
            <a:r>
              <a:rPr lang="en-GB" dirty="0"/>
              <a:t>Academic researches</a:t>
            </a:r>
          </a:p>
          <a:p>
            <a:r>
              <a:rPr lang="en-GB" dirty="0"/>
              <a:t>Library</a:t>
            </a:r>
          </a:p>
          <a:p>
            <a:r>
              <a:rPr lang="en-GB" dirty="0"/>
              <a:t>books</a:t>
            </a:r>
          </a:p>
          <a:p>
            <a:r>
              <a:rPr lang="en-GB" dirty="0"/>
              <a:t>Support from supervisor</a:t>
            </a:r>
          </a:p>
          <a:p>
            <a:endParaRPr lang="en-GB" dirty="0"/>
          </a:p>
        </p:txBody>
      </p:sp>
    </p:spTree>
    <p:extLst>
      <p:ext uri="{BB962C8B-B14F-4D97-AF65-F5344CB8AC3E}">
        <p14:creationId xmlns:p14="http://schemas.microsoft.com/office/powerpoint/2010/main" val="3028437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4D0C-CFED-734C-BB81-BF9D95D502D4}"/>
              </a:ext>
            </a:extLst>
          </p:cNvPr>
          <p:cNvSpPr>
            <a:spLocks noGrp="1"/>
          </p:cNvSpPr>
          <p:nvPr>
            <p:ph type="title"/>
          </p:nvPr>
        </p:nvSpPr>
        <p:spPr/>
        <p:txBody>
          <a:bodyPr/>
          <a:lstStyle/>
          <a:p>
            <a:r>
              <a:rPr lang="en-GB" dirty="0"/>
              <a:t>Timescale</a:t>
            </a:r>
            <a:br>
              <a:rPr lang="en-GB" dirty="0"/>
            </a:br>
            <a:endParaRPr lang="en-GB" dirty="0"/>
          </a:p>
        </p:txBody>
      </p:sp>
      <p:sp>
        <p:nvSpPr>
          <p:cNvPr id="3" name="Content Placeholder 2">
            <a:extLst>
              <a:ext uri="{FF2B5EF4-FFF2-40B4-BE49-F238E27FC236}">
                <a16:creationId xmlns:a16="http://schemas.microsoft.com/office/drawing/2014/main" id="{935E36B1-D05D-6932-65CA-C79AE9C0BE86}"/>
              </a:ext>
            </a:extLst>
          </p:cNvPr>
          <p:cNvSpPr>
            <a:spLocks noGrp="1"/>
          </p:cNvSpPr>
          <p:nvPr>
            <p:ph idx="1"/>
          </p:nvPr>
        </p:nvSpPr>
        <p:spPr/>
        <p:txBody>
          <a:bodyPr/>
          <a:lstStyle/>
          <a:p>
            <a:r>
              <a:rPr lang="en-GB" dirty="0"/>
              <a:t>Chapter 1 and 2 intended to make a start from 7</a:t>
            </a:r>
            <a:r>
              <a:rPr lang="en-GB" baseline="30000" dirty="0"/>
              <a:t>th</a:t>
            </a:r>
            <a:r>
              <a:rPr lang="en-GB" dirty="0"/>
              <a:t> march and therefore discuss and receive constructive critics from my supervisor in order to improve by 20</a:t>
            </a:r>
            <a:r>
              <a:rPr lang="en-GB" baseline="30000" dirty="0"/>
              <a:t>th</a:t>
            </a:r>
            <a:r>
              <a:rPr lang="en-GB" dirty="0"/>
              <a:t> April 2023</a:t>
            </a:r>
          </a:p>
          <a:p>
            <a:r>
              <a:rPr lang="en-GB" dirty="0"/>
              <a:t>Chapter 3 and 4 from 21</a:t>
            </a:r>
            <a:r>
              <a:rPr lang="en-GB" baseline="30000" dirty="0"/>
              <a:t>st</a:t>
            </a:r>
            <a:r>
              <a:rPr lang="en-GB" dirty="0"/>
              <a:t> April intended to be finalised by 23</a:t>
            </a:r>
            <a:r>
              <a:rPr lang="en-GB" baseline="30000" dirty="0"/>
              <a:t>rd</a:t>
            </a:r>
            <a:r>
              <a:rPr lang="en-GB" dirty="0"/>
              <a:t>  may 2023</a:t>
            </a:r>
          </a:p>
          <a:p>
            <a:r>
              <a:rPr lang="en-GB" dirty="0"/>
              <a:t>Chapter 5 intended  to finalised by 30</a:t>
            </a:r>
            <a:r>
              <a:rPr lang="en-GB" baseline="30000" dirty="0"/>
              <a:t>th</a:t>
            </a:r>
            <a:r>
              <a:rPr lang="en-GB" dirty="0"/>
              <a:t> July 2023</a:t>
            </a:r>
          </a:p>
          <a:p>
            <a:r>
              <a:rPr lang="en-GB" dirty="0"/>
              <a:t>Conclusion with recommendations intended to finalise  6</a:t>
            </a:r>
            <a:r>
              <a:rPr lang="en-GB" baseline="30000" dirty="0"/>
              <a:t>th</a:t>
            </a:r>
            <a:r>
              <a:rPr lang="en-GB" dirty="0"/>
              <a:t> August</a:t>
            </a:r>
          </a:p>
        </p:txBody>
      </p:sp>
    </p:spTree>
    <p:extLst>
      <p:ext uri="{BB962C8B-B14F-4D97-AF65-F5344CB8AC3E}">
        <p14:creationId xmlns:p14="http://schemas.microsoft.com/office/powerpoint/2010/main" val="412623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47FD2-B5CF-8460-273F-BEA67587259D}"/>
              </a:ext>
            </a:extLst>
          </p:cNvPr>
          <p:cNvSpPr>
            <a:spLocks noGrp="1"/>
          </p:cNvSpPr>
          <p:nvPr>
            <p:ph type="title"/>
          </p:nvPr>
        </p:nvSpPr>
        <p:spPr/>
        <p:txBody>
          <a:bodyPr/>
          <a:lstStyle/>
          <a:p>
            <a:r>
              <a:rPr lang="en-GB" dirty="0"/>
              <a:t>Self Reflection</a:t>
            </a:r>
          </a:p>
        </p:txBody>
      </p:sp>
      <p:sp>
        <p:nvSpPr>
          <p:cNvPr id="3" name="Content Placeholder 2">
            <a:extLst>
              <a:ext uri="{FF2B5EF4-FFF2-40B4-BE49-F238E27FC236}">
                <a16:creationId xmlns:a16="http://schemas.microsoft.com/office/drawing/2014/main" id="{275EA711-5DD6-5F20-C0E1-C51E58287611}"/>
              </a:ext>
            </a:extLst>
          </p:cNvPr>
          <p:cNvSpPr>
            <a:spLocks noGrp="1"/>
          </p:cNvSpPr>
          <p:nvPr>
            <p:ph idx="1"/>
          </p:nvPr>
        </p:nvSpPr>
        <p:spPr/>
        <p:txBody>
          <a:bodyPr/>
          <a:lstStyle/>
          <a:p>
            <a:r>
              <a:rPr lang="en-GB" dirty="0"/>
              <a:t>I’m confident that I’m going to be able to represent black community in regards of health about unspoken issues within the health sector.</a:t>
            </a:r>
          </a:p>
          <a:p>
            <a:r>
              <a:rPr lang="en-GB" dirty="0"/>
              <a:t>I believe is need more effort in order to have a better outcome on dissertation</a:t>
            </a:r>
          </a:p>
          <a:p>
            <a:r>
              <a:rPr lang="en-GB" dirty="0"/>
              <a:t>Improve Harvard  references  and proof read.</a:t>
            </a:r>
          </a:p>
          <a:p>
            <a:r>
              <a:rPr lang="en-GB" dirty="0"/>
              <a:t>Find enough and suitable academic systematic review sources to support </a:t>
            </a:r>
            <a:r>
              <a:rPr lang="en-GB"/>
              <a:t>my topic</a:t>
            </a:r>
            <a:endParaRPr lang="en-GB" dirty="0"/>
          </a:p>
        </p:txBody>
      </p:sp>
    </p:spTree>
    <p:extLst>
      <p:ext uri="{BB962C8B-B14F-4D97-AF65-F5344CB8AC3E}">
        <p14:creationId xmlns:p14="http://schemas.microsoft.com/office/powerpoint/2010/main" val="3579631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7DB05-B774-D840-4F2F-9F6B0C80C55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8E46BF1-D8C1-C04A-3312-DF2F4558D5A3}"/>
              </a:ext>
            </a:extLst>
          </p:cNvPr>
          <p:cNvSpPr>
            <a:spLocks noGrp="1"/>
          </p:cNvSpPr>
          <p:nvPr>
            <p:ph idx="1"/>
          </p:nvPr>
        </p:nvSpPr>
        <p:spPr/>
        <p:txBody>
          <a:bodyPr/>
          <a:lstStyle/>
          <a:p>
            <a:r>
              <a:rPr lang="en-GB" b="0" dirty="0">
                <a:solidFill>
                  <a:srgbClr val="0E0E0E"/>
                </a:solidFill>
                <a:effectLst/>
                <a:latin typeface="Inter"/>
              </a:rPr>
              <a:t>BMJ Best Practice (2021) Sickle cell anaemia. BMJ Publishing Group. </a:t>
            </a:r>
            <a:r>
              <a:rPr lang="en-GB" b="0" dirty="0">
                <a:solidFill>
                  <a:srgbClr val="005EA5"/>
                </a:solidFill>
                <a:effectLst/>
                <a:latin typeface="Inter"/>
                <a:hlinkClick r:id="rId2"/>
              </a:rPr>
              <a:t>https://bestpractice.bmj.com</a:t>
            </a:r>
            <a:endParaRPr lang="en-GB" b="0" dirty="0">
              <a:solidFill>
                <a:srgbClr val="0E0E0E"/>
              </a:solidFill>
              <a:effectLst/>
              <a:latin typeface="Inter"/>
            </a:endParaRPr>
          </a:p>
          <a:p>
            <a:r>
              <a:rPr lang="en-GB" b="0" dirty="0" err="1">
                <a:solidFill>
                  <a:srgbClr val="0E0E0E"/>
                </a:solidFill>
                <a:effectLst/>
                <a:latin typeface="Inter"/>
              </a:rPr>
              <a:t>Claster</a:t>
            </a:r>
            <a:r>
              <a:rPr lang="en-GB" b="0" dirty="0">
                <a:solidFill>
                  <a:srgbClr val="0E0E0E"/>
                </a:solidFill>
                <a:effectLst/>
                <a:latin typeface="Inter"/>
              </a:rPr>
              <a:t>, S. and </a:t>
            </a:r>
            <a:r>
              <a:rPr lang="en-GB" b="0" dirty="0" err="1">
                <a:solidFill>
                  <a:srgbClr val="0E0E0E"/>
                </a:solidFill>
                <a:effectLst/>
                <a:latin typeface="Inter"/>
              </a:rPr>
              <a:t>Vichinsky</a:t>
            </a:r>
            <a:r>
              <a:rPr lang="en-GB" b="0" dirty="0">
                <a:solidFill>
                  <a:srgbClr val="0E0E0E"/>
                </a:solidFill>
                <a:effectLst/>
                <a:latin typeface="Inter"/>
              </a:rPr>
              <a:t>, E.P. (2003) Managing sickle cell disease. British Medical Journal </a:t>
            </a:r>
            <a:r>
              <a:rPr lang="en-GB" b="1" dirty="0">
                <a:solidFill>
                  <a:srgbClr val="0E0E0E"/>
                </a:solidFill>
                <a:effectLst/>
                <a:latin typeface="Inter"/>
              </a:rPr>
              <a:t>327</a:t>
            </a:r>
          </a:p>
          <a:p>
            <a:r>
              <a:rPr lang="en-GB" b="0" dirty="0" err="1">
                <a:solidFill>
                  <a:srgbClr val="0E0E0E"/>
                </a:solidFill>
                <a:effectLst/>
                <a:latin typeface="Inter"/>
              </a:rPr>
              <a:t>Brousse</a:t>
            </a:r>
            <a:r>
              <a:rPr lang="en-GB" b="0" dirty="0">
                <a:solidFill>
                  <a:srgbClr val="0E0E0E"/>
                </a:solidFill>
                <a:effectLst/>
                <a:latin typeface="Inter"/>
              </a:rPr>
              <a:t>, V., Makani, J. and Rees, D. (2014) Management of sickle cell disease in the community. British Medical Journal</a:t>
            </a:r>
            <a:endParaRPr lang="en-GB" dirty="0"/>
          </a:p>
        </p:txBody>
      </p:sp>
    </p:spTree>
    <p:extLst>
      <p:ext uri="{BB962C8B-B14F-4D97-AF65-F5344CB8AC3E}">
        <p14:creationId xmlns:p14="http://schemas.microsoft.com/office/powerpoint/2010/main" val="2397753030"/>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docProps/app.xml><?xml version="1.0" encoding="utf-8"?>
<Properties xmlns="http://schemas.openxmlformats.org/officeDocument/2006/extended-properties" xmlns:vt="http://schemas.openxmlformats.org/officeDocument/2006/docPropsVTypes">
  <TotalTime>1244</TotalTime>
  <Words>515</Words>
  <Application>Microsoft Macintosh PowerPoint</Application>
  <PresentationFormat>Widescreen</PresentationFormat>
  <Paragraphs>44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Avenir Next LT Pro</vt:lpstr>
      <vt:lpstr>Avenir Next LT Pro Light</vt:lpstr>
      <vt:lpstr>Inter</vt:lpstr>
      <vt:lpstr>BlocksVTI</vt:lpstr>
      <vt:lpstr>Dissertation proposal </vt:lpstr>
      <vt:lpstr>Health education of Sickle Cell Disease within  Black community</vt:lpstr>
      <vt:lpstr>Project title:</vt:lpstr>
      <vt:lpstr>Objectives </vt:lpstr>
      <vt:lpstr>Background</vt:lpstr>
      <vt:lpstr>Methods</vt:lpstr>
      <vt:lpstr>Resources</vt:lpstr>
      <vt:lpstr>Timescale </vt:lpstr>
      <vt:lpstr>Self Reflection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proposal </dc:title>
  <dc:creator>Jessica Claudia Vieira Cabral De Brito (2008475)</dc:creator>
  <cp:lastModifiedBy>Jessica Claudia Vieira Cabral De Brito (2008475)</cp:lastModifiedBy>
  <cp:revision>4</cp:revision>
  <dcterms:created xsi:type="dcterms:W3CDTF">2023-02-28T10:05:59Z</dcterms:created>
  <dcterms:modified xsi:type="dcterms:W3CDTF">2023-03-06T10:10:04Z</dcterms:modified>
</cp:coreProperties>
</file>