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543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071" y="5035138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09" y="585517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GIS</a:t>
            </a:r>
            <a:br>
              <a:rPr lang="en-GB" dirty="0" smtClean="0"/>
            </a:br>
            <a:r>
              <a:rPr lang="en-GB" dirty="0" smtClean="0"/>
              <a:t>B </a:t>
            </a:r>
            <a:r>
              <a:rPr lang="en-GB" dirty="0" smtClean="0"/>
              <a:t>Holland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4015099" cy="1600208"/>
          </a:xfrm>
        </p:spPr>
        <p:txBody>
          <a:bodyPr/>
          <a:lstStyle/>
          <a:p>
            <a:r>
              <a:rPr lang="en-GB" dirty="0" smtClean="0"/>
              <a:t>GIS Spatial  Data Acquisition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i="1" smtClean="0"/>
              <a:t>Introduction</a:t>
            </a:r>
            <a:r>
              <a:rPr lang="en-GB" sz="4000" smtClean="0"/>
              <a:t/>
            </a:r>
            <a:br>
              <a:rPr lang="en-GB" sz="4000" smtClean="0"/>
            </a:br>
            <a:endParaRPr lang="en-US" sz="400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5616" y="1772816"/>
            <a:ext cx="6777317" cy="350897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As in all IS (Information systems), data collection and how we manage data, must  play a fundamental part in the planning process. Without the ability to input data into a system in a suitable format we cannot process and produce information. Essentially a GIS is an information system it has uniqueness in as much as the data, to make any sense of the geographical capabilities of GIS software, must have a spatial reference. 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2312992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76672"/>
            <a:ext cx="3456502" cy="457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Data Stream</a:t>
            </a:r>
            <a:endParaRPr lang="en-US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980728"/>
            <a:ext cx="6777317" cy="864096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defRPr/>
            </a:pPr>
            <a:r>
              <a:rPr lang="en-GB" sz="2800" dirty="0" smtClean="0"/>
              <a:t>We need to consider the many techniques available for getting data into the GIS This is often referred to as the Data Stream</a:t>
            </a:r>
            <a:r>
              <a:rPr lang="en-US" dirty="0" smtClean="0"/>
              <a:t> </a:t>
            </a:r>
          </a:p>
          <a:p>
            <a:pPr eaLnBrk="1" hangingPunct="1">
              <a:defRPr/>
            </a:pPr>
            <a:endParaRPr lang="en-US" dirty="0" smtClean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1274262"/>
              </p:ext>
            </p:extLst>
          </p:nvPr>
        </p:nvGraphicFramePr>
        <p:xfrm>
          <a:off x="2267744" y="1916832"/>
          <a:ext cx="6408712" cy="460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23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8072"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Capture Method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DTM accuracy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Coverage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Maps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Digitizing or scanning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Low moderate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All scales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Aerial Photography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Stereo Plotters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High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Large areas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Satellite</a:t>
                      </a:r>
                      <a:r>
                        <a:rPr lang="en-GB" sz="1600" b="1" baseline="0" dirty="0" smtClean="0"/>
                        <a:t> data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Stereo autocorrecting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Moderate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Large areas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Raster and Laser Scanning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Direct Measurement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High – very high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All scales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GPS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Download for GPS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High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Small project</a:t>
                      </a:r>
                      <a:r>
                        <a:rPr lang="en-GB" sz="1600" b="1" baseline="0" dirty="0" smtClean="0"/>
                        <a:t> areas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Ground</a:t>
                      </a:r>
                      <a:r>
                        <a:rPr lang="en-GB" sz="1600" b="1" baseline="0" dirty="0" smtClean="0"/>
                        <a:t> Survey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Download from survey equipment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Very high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Very small project areas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8097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smtClean="0"/>
              <a:t>primary and secondary sources of GIS data</a:t>
            </a:r>
            <a:r>
              <a:rPr lang="en-US" sz="4000" smtClean="0"/>
              <a:t>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Primary geographic sources are captured specifically for use in GIS by direct measurement. Secondary sources are those reused from earlier studies or obtained from other systems</a:t>
            </a:r>
            <a:r>
              <a:rPr lang="en-US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1247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Primary Data</a:t>
            </a:r>
            <a:endParaRPr lang="en-US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988840"/>
            <a:ext cx="6777317" cy="384378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latin typeface="+mj-lt"/>
              </a:rPr>
              <a:t>Primary data capture considers data that can be input directly to the GIS i.e. some form of measurement that can be input directly from a file such Ordnance Survey (OS). Primary GIS date can come in raster or vector formats.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latin typeface="+mj-lt"/>
              </a:rPr>
              <a:t>Typically sources of primary raster data capture come from remote sensing. For example the French SPOT system which includes 5 satellites sensing locations on the earth’s surface every 26 days</a:t>
            </a:r>
            <a:r>
              <a:rPr lang="en-US" sz="2400" dirty="0" smtClean="0">
                <a:latin typeface="+mj-lt"/>
              </a:rPr>
              <a:t>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latin typeface="+mj-lt"/>
              </a:rPr>
              <a:t>Primary vector data capture is mainly achieved through surveying ground data and now GPS positioning. OS landline data provides a good example of this.</a:t>
            </a:r>
            <a:endParaRPr lang="en-US" sz="24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4875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1124744"/>
            <a:ext cx="7312658" cy="64807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800" dirty="0" smtClean="0">
                <a:solidFill>
                  <a:schemeClr val="tx1"/>
                </a:solidFill>
                <a:effectLst/>
              </a:rPr>
              <a:t>The Ordnance Survey National Grid system</a:t>
            </a:r>
            <a:br>
              <a:rPr lang="en-US" altLang="en-US" sz="2800" dirty="0" smtClean="0">
                <a:solidFill>
                  <a:schemeClr val="tx1"/>
                </a:solidFill>
                <a:effectLst/>
              </a:rPr>
            </a:br>
            <a:r>
              <a:rPr lang="en-US" altLang="en-US" sz="2800" i="1" dirty="0" smtClean="0">
                <a:solidFill>
                  <a:schemeClr val="tx1"/>
                </a:solidFill>
                <a:effectLst/>
              </a:rPr>
              <a:t>Source</a:t>
            </a:r>
            <a:r>
              <a:rPr lang="en-US" altLang="en-US" sz="2800" dirty="0" smtClean="0">
                <a:solidFill>
                  <a:schemeClr val="tx1"/>
                </a:solidFill>
                <a:effectLst/>
              </a:rPr>
              <a:t>: Adapted from Harley, 1975</a:t>
            </a:r>
            <a:br>
              <a:rPr lang="en-US" altLang="en-US" sz="2800" dirty="0" smtClean="0">
                <a:solidFill>
                  <a:schemeClr val="tx1"/>
                </a:solidFill>
                <a:effectLst/>
              </a:rPr>
            </a:br>
            <a:r>
              <a:rPr lang="en-US" altLang="en-US" sz="2800" dirty="0" smtClean="0">
                <a:solidFill>
                  <a:schemeClr val="tx1"/>
                </a:solidFill>
                <a:effectLst/>
              </a:rPr>
              <a:t>Primary Vector data</a:t>
            </a:r>
          </a:p>
        </p:txBody>
      </p:sp>
      <p:pic>
        <p:nvPicPr>
          <p:cNvPr id="7171" name="Picture 4" descr="fig-2-16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1624" y="1981199"/>
            <a:ext cx="3818607" cy="454028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61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052736"/>
            <a:ext cx="702474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800" dirty="0" smtClean="0">
                <a:solidFill>
                  <a:schemeClr val="tx1"/>
                </a:solidFill>
                <a:effectLst/>
              </a:rPr>
              <a:t>The UK postcode system</a:t>
            </a:r>
            <a:br>
              <a:rPr lang="en-US" altLang="en-US" sz="2800" dirty="0" smtClean="0">
                <a:solidFill>
                  <a:schemeClr val="tx1"/>
                </a:solidFill>
                <a:effectLst/>
              </a:rPr>
            </a:br>
            <a:r>
              <a:rPr lang="en-US" altLang="en-US" sz="18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en-US" sz="1800" dirty="0" smtClean="0">
                <a:solidFill>
                  <a:schemeClr val="tx1"/>
                </a:solidFill>
                <a:effectLst/>
              </a:rPr>
            </a:br>
            <a:r>
              <a:rPr lang="en-US" altLang="en-US" sz="1800" i="1" dirty="0" smtClean="0">
                <a:solidFill>
                  <a:schemeClr val="tx1"/>
                </a:solidFill>
                <a:effectLst/>
              </a:rPr>
              <a:t>Source</a:t>
            </a:r>
            <a:r>
              <a:rPr lang="en-US" altLang="en-US" sz="1800" dirty="0" smtClean="0">
                <a:solidFill>
                  <a:schemeClr val="tx1"/>
                </a:solidFill>
                <a:effectLst/>
              </a:rPr>
              <a:t>: (a) Reproduced by permission of Ordnance Survey on behalf of HMSO. © Crown Copyright 2006. All rights reserved. Ordnance Survey </a:t>
            </a:r>
            <a:r>
              <a:rPr lang="en-US" altLang="en-US" sz="1800" dirty="0" err="1" smtClean="0">
                <a:solidFill>
                  <a:schemeClr val="tx1"/>
                </a:solidFill>
                <a:effectLst/>
              </a:rPr>
              <a:t>Licence</a:t>
            </a:r>
            <a:r>
              <a:rPr lang="en-US" altLang="en-US" sz="1800" dirty="0" smtClean="0">
                <a:solidFill>
                  <a:schemeClr val="tx1"/>
                </a:solidFill>
                <a:effectLst/>
              </a:rPr>
              <a:t> number 100030901</a:t>
            </a:r>
            <a:br>
              <a:rPr lang="en-US" altLang="en-US" sz="1800" dirty="0" smtClean="0">
                <a:solidFill>
                  <a:schemeClr val="tx1"/>
                </a:solidFill>
                <a:effectLst/>
              </a:rPr>
            </a:br>
            <a:endParaRPr lang="en-US" altLang="en-US" sz="1800" dirty="0" smtClean="0">
              <a:solidFill>
                <a:schemeClr val="tx1"/>
              </a:solidFill>
              <a:effectLst/>
            </a:endParaRPr>
          </a:p>
        </p:txBody>
      </p:sp>
      <p:pic>
        <p:nvPicPr>
          <p:cNvPr id="8195" name="Picture 4" descr="fig-2-17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63725" y="1981200"/>
            <a:ext cx="5414963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87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Primary Raster Data</a:t>
            </a:r>
            <a:endParaRPr lang="en-US" dirty="0" smtClean="0"/>
          </a:p>
        </p:txBody>
      </p:sp>
      <p:pic>
        <p:nvPicPr>
          <p:cNvPr id="9219" name="Picture 7" descr="fig-2-2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33588"/>
            <a:ext cx="4038600" cy="400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8" descr="fig-2-2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78475" y="1981200"/>
            <a:ext cx="2176463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647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76470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Secondary Data</a:t>
            </a:r>
            <a:endParaRPr lang="en-US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700808"/>
            <a:ext cx="8229600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sz="2800" dirty="0" smtClean="0"/>
              <a:t>Secondary data acquisition looks to other sources of geographical information in order to create usable vector or raster input to a GIS. </a:t>
            </a:r>
          </a:p>
          <a:p>
            <a:pPr eaLnBrk="1" hangingPunct="1">
              <a:defRPr/>
            </a:pPr>
            <a:r>
              <a:rPr lang="en-GB" sz="2800" dirty="0" smtClean="0"/>
              <a:t>Data could be available in hardcopy from maps or photographs of other documents and techniques such as “heads-up” digitising could be used to achieve usable formats in vector or simply raster scans of spatial entities.</a:t>
            </a:r>
          </a:p>
          <a:p>
            <a:pPr eaLnBrk="1" hangingPunct="1">
              <a:defRPr/>
            </a:pPr>
            <a:r>
              <a:rPr lang="en-GB" sz="2800" dirty="0" smtClean="0"/>
              <a:t>We could also think of MS-Excel and MS-Access as forms of secondary </a:t>
            </a:r>
            <a:r>
              <a:rPr lang="en-US" sz="2800" dirty="0" smtClean="0"/>
              <a:t> data input to a GIS.</a:t>
            </a:r>
          </a:p>
        </p:txBody>
      </p:sp>
    </p:spTree>
    <p:extLst>
      <p:ext uri="{BB962C8B-B14F-4D97-AF65-F5344CB8AC3E}">
        <p14:creationId xmlns:p14="http://schemas.microsoft.com/office/powerpoint/2010/main" val="631551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 smtClean="0"/>
              <a:t>Secondary Data from Census UK 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723509"/>
              </p:ext>
            </p:extLst>
          </p:nvPr>
        </p:nvGraphicFramePr>
        <p:xfrm>
          <a:off x="1691680" y="1556792"/>
          <a:ext cx="6408737" cy="460851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287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87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87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870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652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8032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/>
                        <a:t>Population</a:t>
                      </a:r>
                      <a:endParaRPr lang="en-GB" sz="1000" b="1" i="0" u="sng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/>
                        <a:t>MalePop</a:t>
                      </a:r>
                      <a:endParaRPr lang="en-GB" sz="1000" b="1" i="0" u="sng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 smtClean="0"/>
                        <a:t>Female Pop</a:t>
                      </a:r>
                      <a:endParaRPr lang="en-GB" sz="1000" b="1" i="0" u="sng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/>
                        <a:t>Unemployment</a:t>
                      </a:r>
                      <a:endParaRPr lang="en-GB" sz="1000" b="1" i="0" u="sng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/>
                        <a:t>Unemployment%</a:t>
                      </a:r>
                      <a:endParaRPr lang="en-GB" sz="1000" b="1" i="0" u="sng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/>
                        <a:t>Wards</a:t>
                      </a:r>
                      <a:endParaRPr lang="en-GB" sz="1000" b="1" i="0" u="sng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 err="1"/>
                        <a:t>Penyrheol</a:t>
                      </a:r>
                      <a:endParaRPr lang="en-GB" sz="1000" b="1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5535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2618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2717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207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Lower Loughor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2226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1115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1111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10.1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Upper Loughor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2914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1407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1507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90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Gowerton West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1906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951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955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63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7.4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Pennard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2812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1373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1439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80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6.4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Bishopston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3407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1657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1750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5.7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Newton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3535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1681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1854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5.6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Mayals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2660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1276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1384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56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4.9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West Cross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6728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3051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3677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219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8.4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Oystermouth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4192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1985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2207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167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9.4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North Gower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1791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878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913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42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5.3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Castle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11354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5616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5738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821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16.6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Uplands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12374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5906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6468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759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13.6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Sketty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13098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6109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6989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355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6.5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/>
                        <a:t>St. Thomas</a:t>
                      </a:r>
                      <a:endParaRPr lang="en-GB" sz="1000" b="1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7084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3481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3603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344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11.1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South Gower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1791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878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913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42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5.3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Mawr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1908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973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935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9.5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Pontardulais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1634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778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856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58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8.1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Dulais East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1514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735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779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89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14.1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Gorseinon East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1472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705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767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13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Llangyfelach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3116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1539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1577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75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4.6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Tal-y-bont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2037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931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1106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76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8.9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80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/>
                        <a:t>Penllergaer</a:t>
                      </a:r>
                      <a:endParaRPr lang="en-GB" sz="1000" b="1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2303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1126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1177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/>
                        <a:t>81</a:t>
                      </a:r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/>
                        <a:t>8.8</a:t>
                      </a:r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9525" marR="9525" marT="9526" marB="0" anchor="b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682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What Geography ?</a:t>
            </a:r>
            <a:endParaRPr lang="en-US" dirty="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1988840"/>
            <a:ext cx="6777317" cy="350897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latin typeface="+mj-lt"/>
              </a:rPr>
              <a:t>We could require social geographical analysis. For this we would need to source </a:t>
            </a:r>
            <a:r>
              <a:rPr lang="en-GB" sz="2800" dirty="0" err="1" smtClean="0">
                <a:latin typeface="+mj-lt"/>
              </a:rPr>
              <a:t>geodemographic</a:t>
            </a:r>
            <a:r>
              <a:rPr lang="en-GB" sz="2800" dirty="0" smtClean="0">
                <a:latin typeface="+mj-lt"/>
              </a:rPr>
              <a:t> Data: Surveys, Census, Deprivation Indices etc. These are typical application areas that are studied in Health care analysis.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latin typeface="+mj-lt"/>
              </a:rPr>
              <a:t>Or perhaps we will be investigating physical geographical phenomenon for example environmental impact assessment such as coastal erosion monitoring</a:t>
            </a:r>
            <a:r>
              <a:rPr lang="en-US" sz="2800" dirty="0" smtClean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83624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3200" dirty="0"/>
              <a:t>examine the percentage unemployment against the areas of </a:t>
            </a:r>
            <a:r>
              <a:rPr lang="en-GB" sz="3200" dirty="0" smtClean="0"/>
              <a:t>depravation Swansea Bay SA1. </a:t>
            </a:r>
            <a:endParaRPr lang="en-GB" sz="3200" dirty="0"/>
          </a:p>
        </p:txBody>
      </p:sp>
      <p:pic>
        <p:nvPicPr>
          <p:cNvPr id="1331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2133600"/>
            <a:ext cx="7021512" cy="40211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03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85</TotalTime>
  <Words>638</Words>
  <Application>Microsoft Office PowerPoint</Application>
  <PresentationFormat>On-screen Show (4:3)</PresentationFormat>
  <Paragraphs>196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2</vt:lpstr>
      <vt:lpstr>CAEM template</vt:lpstr>
      <vt:lpstr>GIS B Holland</vt:lpstr>
      <vt:lpstr>Introduction </vt:lpstr>
      <vt:lpstr>Data Stream</vt:lpstr>
      <vt:lpstr>primary and secondary sources of GIS data </vt:lpstr>
      <vt:lpstr>Primary Data</vt:lpstr>
      <vt:lpstr>The Ordnance Survey National Grid system Source: Adapted from Harley, 1975 Primary Vector data</vt:lpstr>
      <vt:lpstr>The UK postcode system  Source: (a) Reproduced by permission of Ordnance Survey on behalf of HMSO. © Crown Copyright 2006. All rights reserved. Ordnance Survey Licence number 100030901 </vt:lpstr>
      <vt:lpstr>Primary Raster Data</vt:lpstr>
      <vt:lpstr>Secondary Data</vt:lpstr>
      <vt:lpstr>Secondary Data from Census UK </vt:lpstr>
      <vt:lpstr>What Geography ?</vt:lpstr>
      <vt:lpstr>examine the percentage unemployment against the areas of depravation Swansea Bay SA1.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5</cp:revision>
  <dcterms:created xsi:type="dcterms:W3CDTF">2014-10-29T10:57:30Z</dcterms:created>
  <dcterms:modified xsi:type="dcterms:W3CDTF">2019-02-07T11:15:50Z</dcterms:modified>
</cp:coreProperties>
</file>