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8" r:id="rId3"/>
    <p:sldId id="259" r:id="rId4"/>
    <p:sldId id="260" r:id="rId5"/>
    <p:sldId id="265" r:id="rId6"/>
    <p:sldId id="261" r:id="rId7"/>
    <p:sldId id="262" r:id="rId8"/>
    <p:sldId id="272" r:id="rId9"/>
    <p:sldId id="264" r:id="rId10"/>
    <p:sldId id="267" r:id="rId11"/>
    <p:sldId id="266" r:id="rId12"/>
    <p:sldId id="268"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3BE53"/>
    <a:srgbClr val="C5880D"/>
    <a:srgbClr val="A16F0B"/>
    <a:srgbClr val="2E631B"/>
    <a:srgbClr val="408A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F21D70-AA5F-48A5-B227-1C9C29EC18E9}" v="389" dt="2025-03-15T21:07:16.0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43" autoAdjust="0"/>
    <p:restoredTop sz="95033" autoAdjust="0"/>
  </p:normalViewPr>
  <p:slideViewPr>
    <p:cSldViewPr snapToGrid="0">
      <p:cViewPr varScale="1">
        <p:scale>
          <a:sx n="82" d="100"/>
          <a:sy n="82" d="100"/>
        </p:scale>
        <p:origin x="720"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mine moss" userId="d2ed3d98482c0b64" providerId="LiveId" clId="{B3F21D70-AA5F-48A5-B227-1C9C29EC18E9}"/>
    <pc:docChg chg="custSel addSld delSld modSld sldOrd modMainMaster">
      <pc:chgData name="Jasmine moss" userId="d2ed3d98482c0b64" providerId="LiveId" clId="{B3F21D70-AA5F-48A5-B227-1C9C29EC18E9}" dt="2025-03-15T21:08:13.216" v="6606" actId="404"/>
      <pc:docMkLst>
        <pc:docMk/>
      </pc:docMkLst>
      <pc:sldChg chg="modSp del mod ord">
        <pc:chgData name="Jasmine moss" userId="d2ed3d98482c0b64" providerId="LiveId" clId="{B3F21D70-AA5F-48A5-B227-1C9C29EC18E9}" dt="2025-03-15T20:50:18.049" v="5950" actId="2696"/>
        <pc:sldMkLst>
          <pc:docMk/>
          <pc:sldMk cId="92867021" sldId="257"/>
        </pc:sldMkLst>
      </pc:sldChg>
      <pc:sldChg chg="modSp mod">
        <pc:chgData name="Jasmine moss" userId="d2ed3d98482c0b64" providerId="LiveId" clId="{B3F21D70-AA5F-48A5-B227-1C9C29EC18E9}" dt="2025-03-14T17:25:12.481" v="3177" actId="20577"/>
        <pc:sldMkLst>
          <pc:docMk/>
          <pc:sldMk cId="4212657704" sldId="260"/>
        </pc:sldMkLst>
        <pc:spChg chg="mod">
          <ac:chgData name="Jasmine moss" userId="d2ed3d98482c0b64" providerId="LiveId" clId="{B3F21D70-AA5F-48A5-B227-1C9C29EC18E9}" dt="2025-03-14T17:25:12.481" v="3177" actId="20577"/>
          <ac:spMkLst>
            <pc:docMk/>
            <pc:sldMk cId="4212657704" sldId="260"/>
            <ac:spMk id="4" creationId="{8D1AB525-712E-478B-5F9F-03558C9C0AF4}"/>
          </ac:spMkLst>
        </pc:spChg>
      </pc:sldChg>
      <pc:sldChg chg="ord">
        <pc:chgData name="Jasmine moss" userId="d2ed3d98482c0b64" providerId="LiveId" clId="{B3F21D70-AA5F-48A5-B227-1C9C29EC18E9}" dt="2025-03-15T20:23:18.227" v="5722"/>
        <pc:sldMkLst>
          <pc:docMk/>
          <pc:sldMk cId="697501397" sldId="261"/>
        </pc:sldMkLst>
      </pc:sldChg>
      <pc:sldChg chg="modSp mod ord">
        <pc:chgData name="Jasmine moss" userId="d2ed3d98482c0b64" providerId="LiveId" clId="{B3F21D70-AA5F-48A5-B227-1C9C29EC18E9}" dt="2025-03-15T20:23:27.675" v="5728"/>
        <pc:sldMkLst>
          <pc:docMk/>
          <pc:sldMk cId="1936904132" sldId="262"/>
        </pc:sldMkLst>
        <pc:spChg chg="mod">
          <ac:chgData name="Jasmine moss" userId="d2ed3d98482c0b64" providerId="LiveId" clId="{B3F21D70-AA5F-48A5-B227-1C9C29EC18E9}" dt="2025-03-13T23:11:24.507" v="1217" actId="20577"/>
          <ac:spMkLst>
            <pc:docMk/>
            <pc:sldMk cId="1936904132" sldId="262"/>
            <ac:spMk id="4" creationId="{36207854-5F48-AC57-6FEC-0ABA38C92CDF}"/>
          </ac:spMkLst>
        </pc:spChg>
      </pc:sldChg>
      <pc:sldChg chg="addSp delSp modSp del mod ord">
        <pc:chgData name="Jasmine moss" userId="d2ed3d98482c0b64" providerId="LiveId" clId="{B3F21D70-AA5F-48A5-B227-1C9C29EC18E9}" dt="2025-03-15T20:23:44.755" v="5729" actId="2696"/>
        <pc:sldMkLst>
          <pc:docMk/>
          <pc:sldMk cId="3211928857" sldId="263"/>
        </pc:sldMkLst>
        <pc:spChg chg="del">
          <ac:chgData name="Jasmine moss" userId="d2ed3d98482c0b64" providerId="LiveId" clId="{B3F21D70-AA5F-48A5-B227-1C9C29EC18E9}" dt="2025-03-14T00:11:15.893" v="1702" actId="931"/>
          <ac:spMkLst>
            <pc:docMk/>
            <pc:sldMk cId="3211928857" sldId="263"/>
            <ac:spMk id="3" creationId="{3D7208FB-E245-79D4-7CEF-C4BAB23D3E08}"/>
          </ac:spMkLst>
        </pc:spChg>
        <pc:spChg chg="add mod">
          <ac:chgData name="Jasmine moss" userId="d2ed3d98482c0b64" providerId="LiveId" clId="{B3F21D70-AA5F-48A5-B227-1C9C29EC18E9}" dt="2025-03-14T14:05:28.311" v="1712" actId="21"/>
          <ac:spMkLst>
            <pc:docMk/>
            <pc:sldMk cId="3211928857" sldId="263"/>
            <ac:spMk id="8" creationId="{FB596D87-8785-6050-7FC9-4C4C8B52C912}"/>
          </ac:spMkLst>
        </pc:spChg>
        <pc:picChg chg="add del mod">
          <ac:chgData name="Jasmine moss" userId="d2ed3d98482c0b64" providerId="LiveId" clId="{B3F21D70-AA5F-48A5-B227-1C9C29EC18E9}" dt="2025-03-14T14:05:28.311" v="1712" actId="21"/>
          <ac:picMkLst>
            <pc:docMk/>
            <pc:sldMk cId="3211928857" sldId="263"/>
            <ac:picMk id="6" creationId="{1EC56A14-DDD3-857C-28A6-747F94F5190B}"/>
          </ac:picMkLst>
        </pc:picChg>
      </pc:sldChg>
      <pc:sldChg chg="addSp delSp modSp new mod ord">
        <pc:chgData name="Jasmine moss" userId="d2ed3d98482c0b64" providerId="LiveId" clId="{B3F21D70-AA5F-48A5-B227-1C9C29EC18E9}" dt="2025-03-15T20:23:23.383" v="5724"/>
        <pc:sldMkLst>
          <pc:docMk/>
          <pc:sldMk cId="1405519293" sldId="264"/>
        </pc:sldMkLst>
        <pc:spChg chg="mod">
          <ac:chgData name="Jasmine moss" userId="d2ed3d98482c0b64" providerId="LiveId" clId="{B3F21D70-AA5F-48A5-B227-1C9C29EC18E9}" dt="2025-03-13T23:24:53.287" v="1301" actId="20577"/>
          <ac:spMkLst>
            <pc:docMk/>
            <pc:sldMk cId="1405519293" sldId="264"/>
            <ac:spMk id="2" creationId="{4ABFE469-FDEA-BA28-2C16-1BD70A079727}"/>
          </ac:spMkLst>
        </pc:spChg>
        <pc:spChg chg="mod">
          <ac:chgData name="Jasmine moss" userId="d2ed3d98482c0b64" providerId="LiveId" clId="{B3F21D70-AA5F-48A5-B227-1C9C29EC18E9}" dt="2025-03-13T23:51:32.348" v="1701" actId="20577"/>
          <ac:spMkLst>
            <pc:docMk/>
            <pc:sldMk cId="1405519293" sldId="264"/>
            <ac:spMk id="4" creationId="{C10D3831-86AA-5105-0055-6FCD2C0A8DAF}"/>
          </ac:spMkLst>
        </pc:spChg>
        <pc:picChg chg="add mod modCrop">
          <ac:chgData name="Jasmine moss" userId="d2ed3d98482c0b64" providerId="LiveId" clId="{B3F21D70-AA5F-48A5-B227-1C9C29EC18E9}" dt="2025-03-13T23:24:17.179" v="1265" actId="1076"/>
          <ac:picMkLst>
            <pc:docMk/>
            <pc:sldMk cId="1405519293" sldId="264"/>
            <ac:picMk id="6" creationId="{B6649E34-1C5A-FA14-36DF-08FBC948AD28}"/>
          </ac:picMkLst>
        </pc:picChg>
      </pc:sldChg>
      <pc:sldChg chg="addSp delSp modSp new mod ord">
        <pc:chgData name="Jasmine moss" userId="d2ed3d98482c0b64" providerId="LiveId" clId="{B3F21D70-AA5F-48A5-B227-1C9C29EC18E9}" dt="2025-03-14T14:43:31.826" v="2494" actId="20577"/>
        <pc:sldMkLst>
          <pc:docMk/>
          <pc:sldMk cId="4201609196" sldId="265"/>
        </pc:sldMkLst>
        <pc:spChg chg="mod">
          <ac:chgData name="Jasmine moss" userId="d2ed3d98482c0b64" providerId="LiveId" clId="{B3F21D70-AA5F-48A5-B227-1C9C29EC18E9}" dt="2025-03-14T14:06:57.197" v="1769" actId="20577"/>
          <ac:spMkLst>
            <pc:docMk/>
            <pc:sldMk cId="4201609196" sldId="265"/>
            <ac:spMk id="2" creationId="{77A5C88F-01B8-6BDE-0E7B-4046D6EBC553}"/>
          </ac:spMkLst>
        </pc:spChg>
        <pc:spChg chg="del">
          <ac:chgData name="Jasmine moss" userId="d2ed3d98482c0b64" providerId="LiveId" clId="{B3F21D70-AA5F-48A5-B227-1C9C29EC18E9}" dt="2025-03-14T14:05:17.299" v="1710"/>
          <ac:spMkLst>
            <pc:docMk/>
            <pc:sldMk cId="4201609196" sldId="265"/>
            <ac:spMk id="3" creationId="{F3CA64A9-A96A-0CE6-500F-40F356BC3CCC}"/>
          </ac:spMkLst>
        </pc:spChg>
        <pc:spChg chg="mod">
          <ac:chgData name="Jasmine moss" userId="d2ed3d98482c0b64" providerId="LiveId" clId="{B3F21D70-AA5F-48A5-B227-1C9C29EC18E9}" dt="2025-03-14T14:43:31.826" v="2494" actId="20577"/>
          <ac:spMkLst>
            <pc:docMk/>
            <pc:sldMk cId="4201609196" sldId="265"/>
            <ac:spMk id="4" creationId="{07E356F8-40EB-0013-1C30-7AE8D11FE651}"/>
          </ac:spMkLst>
        </pc:spChg>
        <pc:picChg chg="add mod">
          <ac:chgData name="Jasmine moss" userId="d2ed3d98482c0b64" providerId="LiveId" clId="{B3F21D70-AA5F-48A5-B227-1C9C29EC18E9}" dt="2025-03-14T14:05:23.334" v="1711" actId="14100"/>
          <ac:picMkLst>
            <pc:docMk/>
            <pc:sldMk cId="4201609196" sldId="265"/>
            <ac:picMk id="5" creationId="{18F9B7CC-1460-EF3B-8D38-AB817534F089}"/>
          </ac:picMkLst>
        </pc:picChg>
      </pc:sldChg>
      <pc:sldChg chg="addSp delSp modSp new mod">
        <pc:chgData name="Jasmine moss" userId="d2ed3d98482c0b64" providerId="LiveId" clId="{B3F21D70-AA5F-48A5-B227-1C9C29EC18E9}" dt="2025-03-14T15:09:50.249" v="2924" actId="20577"/>
        <pc:sldMkLst>
          <pc:docMk/>
          <pc:sldMk cId="1770297294" sldId="266"/>
        </pc:sldMkLst>
        <pc:spChg chg="mod">
          <ac:chgData name="Jasmine moss" userId="d2ed3d98482c0b64" providerId="LiveId" clId="{B3F21D70-AA5F-48A5-B227-1C9C29EC18E9}" dt="2025-03-14T14:40:18.474" v="2242" actId="20577"/>
          <ac:spMkLst>
            <pc:docMk/>
            <pc:sldMk cId="1770297294" sldId="266"/>
            <ac:spMk id="2" creationId="{62AE9AF5-D57B-EF4C-7950-3FF8A8A32123}"/>
          </ac:spMkLst>
        </pc:spChg>
        <pc:spChg chg="del">
          <ac:chgData name="Jasmine moss" userId="d2ed3d98482c0b64" providerId="LiveId" clId="{B3F21D70-AA5F-48A5-B227-1C9C29EC18E9}" dt="2025-03-14T14:38:15.795" v="2187" actId="22"/>
          <ac:spMkLst>
            <pc:docMk/>
            <pc:sldMk cId="1770297294" sldId="266"/>
            <ac:spMk id="3" creationId="{0F84EF15-1E8D-0CB2-47D4-C838939FFBC7}"/>
          </ac:spMkLst>
        </pc:spChg>
        <pc:spChg chg="mod">
          <ac:chgData name="Jasmine moss" userId="d2ed3d98482c0b64" providerId="LiveId" clId="{B3F21D70-AA5F-48A5-B227-1C9C29EC18E9}" dt="2025-03-14T15:09:50.249" v="2924" actId="20577"/>
          <ac:spMkLst>
            <pc:docMk/>
            <pc:sldMk cId="1770297294" sldId="266"/>
            <ac:spMk id="4" creationId="{2700D745-105D-45D9-64A6-B01EDAB13AD3}"/>
          </ac:spMkLst>
        </pc:spChg>
        <pc:picChg chg="add mod ord modCrop">
          <ac:chgData name="Jasmine moss" userId="d2ed3d98482c0b64" providerId="LiveId" clId="{B3F21D70-AA5F-48A5-B227-1C9C29EC18E9}" dt="2025-03-14T14:39:28.566" v="2198" actId="1076"/>
          <ac:picMkLst>
            <pc:docMk/>
            <pc:sldMk cId="1770297294" sldId="266"/>
            <ac:picMk id="6" creationId="{FB38B4E2-3937-1625-18EB-FFA5F03BCDA1}"/>
          </ac:picMkLst>
        </pc:picChg>
      </pc:sldChg>
      <pc:sldChg chg="addSp delSp modSp new mod ord setBg">
        <pc:chgData name="Jasmine moss" userId="d2ed3d98482c0b64" providerId="LiveId" clId="{B3F21D70-AA5F-48A5-B227-1C9C29EC18E9}" dt="2025-03-15T20:23:12.295" v="5720"/>
        <pc:sldMkLst>
          <pc:docMk/>
          <pc:sldMk cId="1451042202" sldId="267"/>
        </pc:sldMkLst>
        <pc:spChg chg="mod">
          <ac:chgData name="Jasmine moss" userId="d2ed3d98482c0b64" providerId="LiveId" clId="{B3F21D70-AA5F-48A5-B227-1C9C29EC18E9}" dt="2025-03-14T17:21:39.443" v="2954" actId="20577"/>
          <ac:spMkLst>
            <pc:docMk/>
            <pc:sldMk cId="1451042202" sldId="267"/>
            <ac:spMk id="2" creationId="{CF95B4E8-5A1B-3DDE-830C-FE67AF5DEED5}"/>
          </ac:spMkLst>
        </pc:spChg>
        <pc:spChg chg="del">
          <ac:chgData name="Jasmine moss" userId="d2ed3d98482c0b64" providerId="LiveId" clId="{B3F21D70-AA5F-48A5-B227-1C9C29EC18E9}" dt="2025-03-14T17:21:09.458" v="2926" actId="22"/>
          <ac:spMkLst>
            <pc:docMk/>
            <pc:sldMk cId="1451042202" sldId="267"/>
            <ac:spMk id="3" creationId="{DD07BA62-6992-3CE4-5831-D9C249D71B7A}"/>
          </ac:spMkLst>
        </pc:spChg>
        <pc:spChg chg="mod">
          <ac:chgData name="Jasmine moss" userId="d2ed3d98482c0b64" providerId="LiveId" clId="{B3F21D70-AA5F-48A5-B227-1C9C29EC18E9}" dt="2025-03-15T16:07:37.043" v="3946" actId="20577"/>
          <ac:spMkLst>
            <pc:docMk/>
            <pc:sldMk cId="1451042202" sldId="267"/>
            <ac:spMk id="4" creationId="{920F3CA9-22A1-F919-55EE-9AFEF76EDECD}"/>
          </ac:spMkLst>
        </pc:spChg>
        <pc:picChg chg="add mod ord">
          <ac:chgData name="Jasmine moss" userId="d2ed3d98482c0b64" providerId="LiveId" clId="{B3F21D70-AA5F-48A5-B227-1C9C29EC18E9}" dt="2025-03-14T17:21:15.026" v="2928" actId="1076"/>
          <ac:picMkLst>
            <pc:docMk/>
            <pc:sldMk cId="1451042202" sldId="267"/>
            <ac:picMk id="6" creationId="{45C0C1F6-5DA6-19D2-DCD7-7D9CF5CF98A0}"/>
          </ac:picMkLst>
        </pc:picChg>
      </pc:sldChg>
      <pc:sldChg chg="addSp delSp modSp new mod ord">
        <pc:chgData name="Jasmine moss" userId="d2ed3d98482c0b64" providerId="LiveId" clId="{B3F21D70-AA5F-48A5-B227-1C9C29EC18E9}" dt="2025-03-15T20:23:09.216" v="5718"/>
        <pc:sldMkLst>
          <pc:docMk/>
          <pc:sldMk cId="2152770691" sldId="268"/>
        </pc:sldMkLst>
        <pc:spChg chg="mod">
          <ac:chgData name="Jasmine moss" userId="d2ed3d98482c0b64" providerId="LiveId" clId="{B3F21D70-AA5F-48A5-B227-1C9C29EC18E9}" dt="2025-03-15T17:10:11.613" v="3999" actId="20577"/>
          <ac:spMkLst>
            <pc:docMk/>
            <pc:sldMk cId="2152770691" sldId="268"/>
            <ac:spMk id="2" creationId="{F01DF6CB-B279-8171-CEFC-B04790E786F6}"/>
          </ac:spMkLst>
        </pc:spChg>
        <pc:spChg chg="del">
          <ac:chgData name="Jasmine moss" userId="d2ed3d98482c0b64" providerId="LiveId" clId="{B3F21D70-AA5F-48A5-B227-1C9C29EC18E9}" dt="2025-03-15T17:08:43.445" v="3947" actId="931"/>
          <ac:spMkLst>
            <pc:docMk/>
            <pc:sldMk cId="2152770691" sldId="268"/>
            <ac:spMk id="3" creationId="{9B156190-D0E5-6AE0-DBA0-EEB7F528D376}"/>
          </ac:spMkLst>
        </pc:spChg>
        <pc:spChg chg="mod">
          <ac:chgData name="Jasmine moss" userId="d2ed3d98482c0b64" providerId="LiveId" clId="{B3F21D70-AA5F-48A5-B227-1C9C29EC18E9}" dt="2025-03-15T18:57:42.094" v="5057" actId="20577"/>
          <ac:spMkLst>
            <pc:docMk/>
            <pc:sldMk cId="2152770691" sldId="268"/>
            <ac:spMk id="4" creationId="{6344A497-CAE0-F6B1-94BF-5EAB2AA7C909}"/>
          </ac:spMkLst>
        </pc:spChg>
        <pc:picChg chg="add mod modCrop">
          <ac:chgData name="Jasmine moss" userId="d2ed3d98482c0b64" providerId="LiveId" clId="{B3F21D70-AA5F-48A5-B227-1C9C29EC18E9}" dt="2025-03-15T17:09:51.232" v="3965" actId="1076"/>
          <ac:picMkLst>
            <pc:docMk/>
            <pc:sldMk cId="2152770691" sldId="268"/>
            <ac:picMk id="6" creationId="{2579459B-5709-C4F0-24C4-1D161C39C9A3}"/>
          </ac:picMkLst>
        </pc:picChg>
      </pc:sldChg>
      <pc:sldChg chg="addSp delSp modSp new mod">
        <pc:chgData name="Jasmine moss" userId="d2ed3d98482c0b64" providerId="LiveId" clId="{B3F21D70-AA5F-48A5-B227-1C9C29EC18E9}" dt="2025-03-15T20:22:56.889" v="5716" actId="313"/>
        <pc:sldMkLst>
          <pc:docMk/>
          <pc:sldMk cId="4188828782" sldId="269"/>
        </pc:sldMkLst>
        <pc:spChg chg="mod">
          <ac:chgData name="Jasmine moss" userId="d2ed3d98482c0b64" providerId="LiveId" clId="{B3F21D70-AA5F-48A5-B227-1C9C29EC18E9}" dt="2025-03-15T19:33:25.749" v="5073" actId="27636"/>
          <ac:spMkLst>
            <pc:docMk/>
            <pc:sldMk cId="4188828782" sldId="269"/>
            <ac:spMk id="2" creationId="{D4A5985A-151C-6F17-D3AE-5C2678DF784E}"/>
          </ac:spMkLst>
        </pc:spChg>
        <pc:spChg chg="del">
          <ac:chgData name="Jasmine moss" userId="d2ed3d98482c0b64" providerId="LiveId" clId="{B3F21D70-AA5F-48A5-B227-1C9C29EC18E9}" dt="2025-03-15T19:32:28.038" v="5059" actId="931"/>
          <ac:spMkLst>
            <pc:docMk/>
            <pc:sldMk cId="4188828782" sldId="269"/>
            <ac:spMk id="3" creationId="{65CCB223-9EE9-5A00-227E-CD45CBF62E64}"/>
          </ac:spMkLst>
        </pc:spChg>
        <pc:spChg chg="mod">
          <ac:chgData name="Jasmine moss" userId="d2ed3d98482c0b64" providerId="LiveId" clId="{B3F21D70-AA5F-48A5-B227-1C9C29EC18E9}" dt="2025-03-15T20:22:56.889" v="5716" actId="313"/>
          <ac:spMkLst>
            <pc:docMk/>
            <pc:sldMk cId="4188828782" sldId="269"/>
            <ac:spMk id="4" creationId="{38660AC2-93C2-F8A4-99BB-AE832F7AFEB0}"/>
          </ac:spMkLst>
        </pc:spChg>
        <pc:picChg chg="add mod modCrop">
          <ac:chgData name="Jasmine moss" userId="d2ed3d98482c0b64" providerId="LiveId" clId="{B3F21D70-AA5F-48A5-B227-1C9C29EC18E9}" dt="2025-03-15T19:33:02.663" v="5069" actId="1076"/>
          <ac:picMkLst>
            <pc:docMk/>
            <pc:sldMk cId="4188828782" sldId="269"/>
            <ac:picMk id="6" creationId="{29321CBA-EA51-6587-081E-832388E1574B}"/>
          </ac:picMkLst>
        </pc:picChg>
      </pc:sldChg>
      <pc:sldChg chg="addSp modSp new mod">
        <pc:chgData name="Jasmine moss" userId="d2ed3d98482c0b64" providerId="LiveId" clId="{B3F21D70-AA5F-48A5-B227-1C9C29EC18E9}" dt="2025-03-15T20:50:07.034" v="5949" actId="20577"/>
        <pc:sldMkLst>
          <pc:docMk/>
          <pc:sldMk cId="1602296787" sldId="270"/>
        </pc:sldMkLst>
        <pc:spChg chg="mod">
          <ac:chgData name="Jasmine moss" userId="d2ed3d98482c0b64" providerId="LiveId" clId="{B3F21D70-AA5F-48A5-B227-1C9C29EC18E9}" dt="2025-03-15T20:24:09.973" v="5750" actId="5793"/>
          <ac:spMkLst>
            <pc:docMk/>
            <pc:sldMk cId="1602296787" sldId="270"/>
            <ac:spMk id="2" creationId="{F55002CF-81AC-6C3D-127C-4D008A2BE750}"/>
          </ac:spMkLst>
        </pc:spChg>
        <pc:spChg chg="add mod">
          <ac:chgData name="Jasmine moss" userId="d2ed3d98482c0b64" providerId="LiveId" clId="{B3F21D70-AA5F-48A5-B227-1C9C29EC18E9}" dt="2025-03-15T20:50:07.034" v="5949" actId="20577"/>
          <ac:spMkLst>
            <pc:docMk/>
            <pc:sldMk cId="1602296787" sldId="270"/>
            <ac:spMk id="3" creationId="{4D3C74F4-0813-6C13-E5CF-C26542F19BC9}"/>
          </ac:spMkLst>
        </pc:spChg>
      </pc:sldChg>
      <pc:sldChg chg="addSp modSp new mod">
        <pc:chgData name="Jasmine moss" userId="d2ed3d98482c0b64" providerId="LiveId" clId="{B3F21D70-AA5F-48A5-B227-1C9C29EC18E9}" dt="2025-03-15T21:08:13.216" v="6606" actId="404"/>
        <pc:sldMkLst>
          <pc:docMk/>
          <pc:sldMk cId="1367021537" sldId="271"/>
        </pc:sldMkLst>
        <pc:spChg chg="mod">
          <ac:chgData name="Jasmine moss" userId="d2ed3d98482c0b64" providerId="LiveId" clId="{B3F21D70-AA5F-48A5-B227-1C9C29EC18E9}" dt="2025-03-15T21:07:52.286" v="6602" actId="1076"/>
          <ac:spMkLst>
            <pc:docMk/>
            <pc:sldMk cId="1367021537" sldId="271"/>
            <ac:spMk id="2" creationId="{0794B6E0-9A79-DB88-AD27-AEB0DB8B80BE}"/>
          </ac:spMkLst>
        </pc:spChg>
        <pc:spChg chg="add mod">
          <ac:chgData name="Jasmine moss" userId="d2ed3d98482c0b64" providerId="LiveId" clId="{B3F21D70-AA5F-48A5-B227-1C9C29EC18E9}" dt="2025-03-15T21:08:13.216" v="6606" actId="404"/>
          <ac:spMkLst>
            <pc:docMk/>
            <pc:sldMk cId="1367021537" sldId="271"/>
            <ac:spMk id="3" creationId="{DC531CB3-6B6F-0299-D80F-E7EAD580B7B1}"/>
          </ac:spMkLst>
        </pc:spChg>
      </pc:sldChg>
      <pc:sldChg chg="addSp delSp modSp new mod ord">
        <pc:chgData name="Jasmine moss" userId="d2ed3d98482c0b64" providerId="LiveId" clId="{B3F21D70-AA5F-48A5-B227-1C9C29EC18E9}" dt="2025-03-15T21:06:28.357" v="6592" actId="20577"/>
        <pc:sldMkLst>
          <pc:docMk/>
          <pc:sldMk cId="22181118" sldId="272"/>
        </pc:sldMkLst>
        <pc:spChg chg="mod">
          <ac:chgData name="Jasmine moss" userId="d2ed3d98482c0b64" providerId="LiveId" clId="{B3F21D70-AA5F-48A5-B227-1C9C29EC18E9}" dt="2025-03-15T20:54:52.707" v="5997" actId="20577"/>
          <ac:spMkLst>
            <pc:docMk/>
            <pc:sldMk cId="22181118" sldId="272"/>
            <ac:spMk id="2" creationId="{B5FD1C6F-C768-FD84-E49A-2B8D512BBF6D}"/>
          </ac:spMkLst>
        </pc:spChg>
        <pc:spChg chg="del">
          <ac:chgData name="Jasmine moss" userId="d2ed3d98482c0b64" providerId="LiveId" clId="{B3F21D70-AA5F-48A5-B227-1C9C29EC18E9}" dt="2025-03-15T20:53:22.846" v="5952" actId="931"/>
          <ac:spMkLst>
            <pc:docMk/>
            <pc:sldMk cId="22181118" sldId="272"/>
            <ac:spMk id="3" creationId="{A05A0857-4980-200A-3DC9-F7F083386A39}"/>
          </ac:spMkLst>
        </pc:spChg>
        <pc:spChg chg="mod">
          <ac:chgData name="Jasmine moss" userId="d2ed3d98482c0b64" providerId="LiveId" clId="{B3F21D70-AA5F-48A5-B227-1C9C29EC18E9}" dt="2025-03-15T21:06:28.357" v="6592" actId="20577"/>
          <ac:spMkLst>
            <pc:docMk/>
            <pc:sldMk cId="22181118" sldId="272"/>
            <ac:spMk id="4" creationId="{60404C78-EC5F-C6D1-C9EA-9026548B6CFD}"/>
          </ac:spMkLst>
        </pc:spChg>
        <pc:picChg chg="add mod modCrop">
          <ac:chgData name="Jasmine moss" userId="d2ed3d98482c0b64" providerId="LiveId" clId="{B3F21D70-AA5F-48A5-B227-1C9C29EC18E9}" dt="2025-03-15T20:54:33.930" v="5974" actId="1076"/>
          <ac:picMkLst>
            <pc:docMk/>
            <pc:sldMk cId="22181118" sldId="272"/>
            <ac:picMk id="6" creationId="{FAE687F2-8D4F-DE25-0572-05D1B02762C5}"/>
          </ac:picMkLst>
        </pc:picChg>
        <pc:picChg chg="add del">
          <ac:chgData name="Jasmine moss" userId="d2ed3d98482c0b64" providerId="LiveId" clId="{B3F21D70-AA5F-48A5-B227-1C9C29EC18E9}" dt="2025-03-15T21:02:14.145" v="6144" actId="21"/>
          <ac:picMkLst>
            <pc:docMk/>
            <pc:sldMk cId="22181118" sldId="272"/>
            <ac:picMk id="8" creationId="{16178B86-6687-0DF1-EC98-40B5C34E0E6C}"/>
          </ac:picMkLst>
        </pc:picChg>
        <pc:picChg chg="add del mod">
          <ac:chgData name="Jasmine moss" userId="d2ed3d98482c0b64" providerId="LiveId" clId="{B3F21D70-AA5F-48A5-B227-1C9C29EC18E9}" dt="2025-03-15T21:02:19.362" v="6146" actId="21"/>
          <ac:picMkLst>
            <pc:docMk/>
            <pc:sldMk cId="22181118" sldId="272"/>
            <ac:picMk id="9" creationId="{16178B86-6687-0DF1-EC98-40B5C34E0E6C}"/>
          </ac:picMkLst>
        </pc:picChg>
      </pc:sldChg>
      <pc:sldMasterChg chg="setBg modSldLayout">
        <pc:chgData name="Jasmine moss" userId="d2ed3d98482c0b64" providerId="LiveId" clId="{B3F21D70-AA5F-48A5-B227-1C9C29EC18E9}" dt="2025-03-14T20:32:41.493" v="3822"/>
        <pc:sldMasterMkLst>
          <pc:docMk/>
          <pc:sldMasterMk cId="2949233683" sldId="2147483648"/>
        </pc:sldMasterMkLst>
        <pc:sldLayoutChg chg="setBg">
          <pc:chgData name="Jasmine moss" userId="d2ed3d98482c0b64" providerId="LiveId" clId="{B3F21D70-AA5F-48A5-B227-1C9C29EC18E9}" dt="2025-03-14T20:32:41.493" v="3822"/>
          <pc:sldLayoutMkLst>
            <pc:docMk/>
            <pc:sldMasterMk cId="2949233683" sldId="2147483648"/>
            <pc:sldLayoutMk cId="972251963" sldId="2147483649"/>
          </pc:sldLayoutMkLst>
        </pc:sldLayoutChg>
        <pc:sldLayoutChg chg="setBg">
          <pc:chgData name="Jasmine moss" userId="d2ed3d98482c0b64" providerId="LiveId" clId="{B3F21D70-AA5F-48A5-B227-1C9C29EC18E9}" dt="2025-03-14T20:32:41.493" v="3822"/>
          <pc:sldLayoutMkLst>
            <pc:docMk/>
            <pc:sldMasterMk cId="2949233683" sldId="2147483648"/>
            <pc:sldLayoutMk cId="791120590" sldId="2147483650"/>
          </pc:sldLayoutMkLst>
        </pc:sldLayoutChg>
        <pc:sldLayoutChg chg="setBg">
          <pc:chgData name="Jasmine moss" userId="d2ed3d98482c0b64" providerId="LiveId" clId="{B3F21D70-AA5F-48A5-B227-1C9C29EC18E9}" dt="2025-03-14T20:32:41.493" v="3822"/>
          <pc:sldLayoutMkLst>
            <pc:docMk/>
            <pc:sldMasterMk cId="2949233683" sldId="2147483648"/>
            <pc:sldLayoutMk cId="1846805262" sldId="2147483651"/>
          </pc:sldLayoutMkLst>
        </pc:sldLayoutChg>
        <pc:sldLayoutChg chg="setBg">
          <pc:chgData name="Jasmine moss" userId="d2ed3d98482c0b64" providerId="LiveId" clId="{B3F21D70-AA5F-48A5-B227-1C9C29EC18E9}" dt="2025-03-14T20:32:41.493" v="3822"/>
          <pc:sldLayoutMkLst>
            <pc:docMk/>
            <pc:sldMasterMk cId="2949233683" sldId="2147483648"/>
            <pc:sldLayoutMk cId="3960567298" sldId="2147483652"/>
          </pc:sldLayoutMkLst>
        </pc:sldLayoutChg>
        <pc:sldLayoutChg chg="setBg">
          <pc:chgData name="Jasmine moss" userId="d2ed3d98482c0b64" providerId="LiveId" clId="{B3F21D70-AA5F-48A5-B227-1C9C29EC18E9}" dt="2025-03-14T20:32:41.493" v="3822"/>
          <pc:sldLayoutMkLst>
            <pc:docMk/>
            <pc:sldMasterMk cId="2949233683" sldId="2147483648"/>
            <pc:sldLayoutMk cId="1599246577" sldId="2147483653"/>
          </pc:sldLayoutMkLst>
        </pc:sldLayoutChg>
        <pc:sldLayoutChg chg="setBg">
          <pc:chgData name="Jasmine moss" userId="d2ed3d98482c0b64" providerId="LiveId" clId="{B3F21D70-AA5F-48A5-B227-1C9C29EC18E9}" dt="2025-03-14T20:32:41.493" v="3822"/>
          <pc:sldLayoutMkLst>
            <pc:docMk/>
            <pc:sldMasterMk cId="2949233683" sldId="2147483648"/>
            <pc:sldLayoutMk cId="1705046998" sldId="2147483654"/>
          </pc:sldLayoutMkLst>
        </pc:sldLayoutChg>
        <pc:sldLayoutChg chg="setBg">
          <pc:chgData name="Jasmine moss" userId="d2ed3d98482c0b64" providerId="LiveId" clId="{B3F21D70-AA5F-48A5-B227-1C9C29EC18E9}" dt="2025-03-14T20:32:41.493" v="3822"/>
          <pc:sldLayoutMkLst>
            <pc:docMk/>
            <pc:sldMasterMk cId="2949233683" sldId="2147483648"/>
            <pc:sldLayoutMk cId="3381432362" sldId="2147483655"/>
          </pc:sldLayoutMkLst>
        </pc:sldLayoutChg>
        <pc:sldLayoutChg chg="setBg">
          <pc:chgData name="Jasmine moss" userId="d2ed3d98482c0b64" providerId="LiveId" clId="{B3F21D70-AA5F-48A5-B227-1C9C29EC18E9}" dt="2025-03-14T20:32:41.493" v="3822"/>
          <pc:sldLayoutMkLst>
            <pc:docMk/>
            <pc:sldMasterMk cId="2949233683" sldId="2147483648"/>
            <pc:sldLayoutMk cId="2812438196" sldId="2147483656"/>
          </pc:sldLayoutMkLst>
        </pc:sldLayoutChg>
        <pc:sldLayoutChg chg="setBg">
          <pc:chgData name="Jasmine moss" userId="d2ed3d98482c0b64" providerId="LiveId" clId="{B3F21D70-AA5F-48A5-B227-1C9C29EC18E9}" dt="2025-03-14T20:32:41.493" v="3822"/>
          <pc:sldLayoutMkLst>
            <pc:docMk/>
            <pc:sldMasterMk cId="2949233683" sldId="2147483648"/>
            <pc:sldLayoutMk cId="783860339" sldId="2147483657"/>
          </pc:sldLayoutMkLst>
        </pc:sldLayoutChg>
        <pc:sldLayoutChg chg="setBg">
          <pc:chgData name="Jasmine moss" userId="d2ed3d98482c0b64" providerId="LiveId" clId="{B3F21D70-AA5F-48A5-B227-1C9C29EC18E9}" dt="2025-03-14T20:32:41.493" v="3822"/>
          <pc:sldLayoutMkLst>
            <pc:docMk/>
            <pc:sldMasterMk cId="2949233683" sldId="2147483648"/>
            <pc:sldLayoutMk cId="1962180507" sldId="2147483658"/>
          </pc:sldLayoutMkLst>
        </pc:sldLayoutChg>
        <pc:sldLayoutChg chg="setBg">
          <pc:chgData name="Jasmine moss" userId="d2ed3d98482c0b64" providerId="LiveId" clId="{B3F21D70-AA5F-48A5-B227-1C9C29EC18E9}" dt="2025-03-14T20:32:41.493" v="3822"/>
          <pc:sldLayoutMkLst>
            <pc:docMk/>
            <pc:sldMasterMk cId="2949233683" sldId="2147483648"/>
            <pc:sldLayoutMk cId="2374124265"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2BD3E1-08CA-46C3-B6B9-39AEA3181C79}" type="datetimeFigureOut">
              <a:rPr lang="en-GB" smtClean="0"/>
              <a:t>13/03/2025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5F0BB9-AFCD-4F26-91BB-0BD43F656714}" type="slidenum">
              <a:rPr lang="en-GB" smtClean="0"/>
              <a:t>‹#›</a:t>
            </a:fld>
            <a:endParaRPr lang="en-GB"/>
          </a:p>
        </p:txBody>
      </p:sp>
    </p:spTree>
    <p:extLst>
      <p:ext uri="{BB962C8B-B14F-4D97-AF65-F5344CB8AC3E}">
        <p14:creationId xmlns:p14="http://schemas.microsoft.com/office/powerpoint/2010/main" val="3881076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1B78F-D9F7-EFA0-05DE-BE51F0C3103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06E8011-31EC-1073-E958-9B6CA6681C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B83634-CBB7-1307-A9D6-C0010C76F6EA}"/>
              </a:ext>
            </a:extLst>
          </p:cNvPr>
          <p:cNvSpPr>
            <a:spLocks noGrp="1"/>
          </p:cNvSpPr>
          <p:nvPr>
            <p:ph type="dt" sz="half" idx="10"/>
          </p:nvPr>
        </p:nvSpPr>
        <p:spPr/>
        <p:txBody>
          <a:bodyPr/>
          <a:lstStyle/>
          <a:p>
            <a:fld id="{25A8E465-AC94-4271-98FD-0487CE4C5586}" type="datetimeFigureOut">
              <a:rPr lang="en-GB" smtClean="0"/>
              <a:t>13/03/2025</a:t>
            </a:fld>
            <a:endParaRPr lang="en-GB"/>
          </a:p>
        </p:txBody>
      </p:sp>
      <p:sp>
        <p:nvSpPr>
          <p:cNvPr id="5" name="Footer Placeholder 4">
            <a:extLst>
              <a:ext uri="{FF2B5EF4-FFF2-40B4-BE49-F238E27FC236}">
                <a16:creationId xmlns:a16="http://schemas.microsoft.com/office/drawing/2014/main" id="{7638CFF2-9432-7DF7-0892-019DC9B26F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5DF3BE-58AD-18FF-4D15-B3D34C7D56A3}"/>
              </a:ext>
            </a:extLst>
          </p:cNvPr>
          <p:cNvSpPr>
            <a:spLocks noGrp="1"/>
          </p:cNvSpPr>
          <p:nvPr>
            <p:ph type="sldNum" sz="quarter" idx="12"/>
          </p:nvPr>
        </p:nvSpPr>
        <p:spPr/>
        <p:txBody>
          <a:bodyPr/>
          <a:lstStyle/>
          <a:p>
            <a:fld id="{7DDE53F2-491D-41C7-95EB-730A0C5F17B5}" type="slidenum">
              <a:rPr lang="en-GB" smtClean="0"/>
              <a:t>‹#›</a:t>
            </a:fld>
            <a:endParaRPr lang="en-GB"/>
          </a:p>
        </p:txBody>
      </p:sp>
    </p:spTree>
    <p:extLst>
      <p:ext uri="{BB962C8B-B14F-4D97-AF65-F5344CB8AC3E}">
        <p14:creationId xmlns:p14="http://schemas.microsoft.com/office/powerpoint/2010/main" val="972251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FA18C-D988-48AD-89CB-D5C3B6139F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B84A33-8BF6-B560-595B-78081DB02B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4CC65-F3B2-9241-7C5C-E1259CBCC469}"/>
              </a:ext>
            </a:extLst>
          </p:cNvPr>
          <p:cNvSpPr>
            <a:spLocks noGrp="1"/>
          </p:cNvSpPr>
          <p:nvPr>
            <p:ph type="dt" sz="half" idx="10"/>
          </p:nvPr>
        </p:nvSpPr>
        <p:spPr/>
        <p:txBody>
          <a:bodyPr/>
          <a:lstStyle/>
          <a:p>
            <a:fld id="{25A8E465-AC94-4271-98FD-0487CE4C5586}" type="datetimeFigureOut">
              <a:rPr lang="en-GB" smtClean="0"/>
              <a:t>13/03/2025</a:t>
            </a:fld>
            <a:endParaRPr lang="en-GB"/>
          </a:p>
        </p:txBody>
      </p:sp>
      <p:sp>
        <p:nvSpPr>
          <p:cNvPr id="5" name="Footer Placeholder 4">
            <a:extLst>
              <a:ext uri="{FF2B5EF4-FFF2-40B4-BE49-F238E27FC236}">
                <a16:creationId xmlns:a16="http://schemas.microsoft.com/office/drawing/2014/main" id="{8B15EBD8-319B-550A-5C48-B2B8AF5A77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115A4D-61EB-BDDC-3814-E7CC6AB4B2BB}"/>
              </a:ext>
            </a:extLst>
          </p:cNvPr>
          <p:cNvSpPr>
            <a:spLocks noGrp="1"/>
          </p:cNvSpPr>
          <p:nvPr>
            <p:ph type="sldNum" sz="quarter" idx="12"/>
          </p:nvPr>
        </p:nvSpPr>
        <p:spPr/>
        <p:txBody>
          <a:bodyPr/>
          <a:lstStyle/>
          <a:p>
            <a:fld id="{7DDE53F2-491D-41C7-95EB-730A0C5F17B5}" type="slidenum">
              <a:rPr lang="en-GB" smtClean="0"/>
              <a:t>‹#›</a:t>
            </a:fld>
            <a:endParaRPr lang="en-GB"/>
          </a:p>
        </p:txBody>
      </p:sp>
    </p:spTree>
    <p:extLst>
      <p:ext uri="{BB962C8B-B14F-4D97-AF65-F5344CB8AC3E}">
        <p14:creationId xmlns:p14="http://schemas.microsoft.com/office/powerpoint/2010/main" val="791120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3F8C9-B558-6BEC-29E5-D2635FF6CE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3383E4-50C0-FABB-E0D1-A155E8E62C5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E6844C-F002-0808-2D68-681A6B10DAAA}"/>
              </a:ext>
            </a:extLst>
          </p:cNvPr>
          <p:cNvSpPr>
            <a:spLocks noGrp="1"/>
          </p:cNvSpPr>
          <p:nvPr>
            <p:ph type="dt" sz="half" idx="10"/>
          </p:nvPr>
        </p:nvSpPr>
        <p:spPr/>
        <p:txBody>
          <a:bodyPr/>
          <a:lstStyle/>
          <a:p>
            <a:fld id="{25A8E465-AC94-4271-98FD-0487CE4C5586}" type="datetimeFigureOut">
              <a:rPr lang="en-GB" smtClean="0"/>
              <a:t>13/03/2025</a:t>
            </a:fld>
            <a:endParaRPr lang="en-GB"/>
          </a:p>
        </p:txBody>
      </p:sp>
      <p:sp>
        <p:nvSpPr>
          <p:cNvPr id="5" name="Footer Placeholder 4">
            <a:extLst>
              <a:ext uri="{FF2B5EF4-FFF2-40B4-BE49-F238E27FC236}">
                <a16:creationId xmlns:a16="http://schemas.microsoft.com/office/drawing/2014/main" id="{16F76879-3F23-F4D2-481B-3FA5D399D1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214221-6657-5A1F-FD2F-C70ABCD08BD9}"/>
              </a:ext>
            </a:extLst>
          </p:cNvPr>
          <p:cNvSpPr>
            <a:spLocks noGrp="1"/>
          </p:cNvSpPr>
          <p:nvPr>
            <p:ph type="sldNum" sz="quarter" idx="12"/>
          </p:nvPr>
        </p:nvSpPr>
        <p:spPr/>
        <p:txBody>
          <a:bodyPr/>
          <a:lstStyle/>
          <a:p>
            <a:fld id="{7DDE53F2-491D-41C7-95EB-730A0C5F17B5}" type="slidenum">
              <a:rPr lang="en-GB" smtClean="0"/>
              <a:t>‹#›</a:t>
            </a:fld>
            <a:endParaRPr lang="en-GB"/>
          </a:p>
        </p:txBody>
      </p:sp>
    </p:spTree>
    <p:extLst>
      <p:ext uri="{BB962C8B-B14F-4D97-AF65-F5344CB8AC3E}">
        <p14:creationId xmlns:p14="http://schemas.microsoft.com/office/powerpoint/2010/main" val="1846805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770C3-B844-917B-C01B-20DFBED788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54A8F1-1D62-6FA5-B5D4-EE8B88726A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7332ED-2495-EFCA-FE7E-38A6BEB322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784EDB-7AD5-1257-B353-3CBD6B6B158A}"/>
              </a:ext>
            </a:extLst>
          </p:cNvPr>
          <p:cNvSpPr>
            <a:spLocks noGrp="1"/>
          </p:cNvSpPr>
          <p:nvPr>
            <p:ph type="dt" sz="half" idx="10"/>
          </p:nvPr>
        </p:nvSpPr>
        <p:spPr/>
        <p:txBody>
          <a:bodyPr/>
          <a:lstStyle/>
          <a:p>
            <a:fld id="{25A8E465-AC94-4271-98FD-0487CE4C5586}" type="datetimeFigureOut">
              <a:rPr lang="en-GB" smtClean="0"/>
              <a:t>13/03/2025</a:t>
            </a:fld>
            <a:endParaRPr lang="en-GB"/>
          </a:p>
        </p:txBody>
      </p:sp>
      <p:sp>
        <p:nvSpPr>
          <p:cNvPr id="6" name="Footer Placeholder 5">
            <a:extLst>
              <a:ext uri="{FF2B5EF4-FFF2-40B4-BE49-F238E27FC236}">
                <a16:creationId xmlns:a16="http://schemas.microsoft.com/office/drawing/2014/main" id="{9F2839E4-D426-80F7-687C-FDB356DD0C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4C77A3-9CC3-E553-59D6-C8D35C4DE406}"/>
              </a:ext>
            </a:extLst>
          </p:cNvPr>
          <p:cNvSpPr>
            <a:spLocks noGrp="1"/>
          </p:cNvSpPr>
          <p:nvPr>
            <p:ph type="sldNum" sz="quarter" idx="12"/>
          </p:nvPr>
        </p:nvSpPr>
        <p:spPr/>
        <p:txBody>
          <a:bodyPr/>
          <a:lstStyle/>
          <a:p>
            <a:fld id="{7DDE53F2-491D-41C7-95EB-730A0C5F17B5}" type="slidenum">
              <a:rPr lang="en-GB" smtClean="0"/>
              <a:t>‹#›</a:t>
            </a:fld>
            <a:endParaRPr lang="en-GB"/>
          </a:p>
        </p:txBody>
      </p:sp>
    </p:spTree>
    <p:extLst>
      <p:ext uri="{BB962C8B-B14F-4D97-AF65-F5344CB8AC3E}">
        <p14:creationId xmlns:p14="http://schemas.microsoft.com/office/powerpoint/2010/main" val="3960567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EEEA8-D35B-4DAB-A9B1-63777A82380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9654CD-4E01-5DD5-0165-4E9CD9C5D9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E93F98D-8791-3CB8-9C68-2E7257705E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69ECF7F-289F-24D7-2CB8-ADF9F66471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DA1FEC8-D3D1-A9D8-CA70-76B3B43D714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9EE2E4-DB99-4975-5234-6B3FE16D0889}"/>
              </a:ext>
            </a:extLst>
          </p:cNvPr>
          <p:cNvSpPr>
            <a:spLocks noGrp="1"/>
          </p:cNvSpPr>
          <p:nvPr>
            <p:ph type="dt" sz="half" idx="10"/>
          </p:nvPr>
        </p:nvSpPr>
        <p:spPr/>
        <p:txBody>
          <a:bodyPr/>
          <a:lstStyle/>
          <a:p>
            <a:fld id="{25A8E465-AC94-4271-98FD-0487CE4C5586}" type="datetimeFigureOut">
              <a:rPr lang="en-GB" smtClean="0"/>
              <a:t>13/03/2025</a:t>
            </a:fld>
            <a:endParaRPr lang="en-GB"/>
          </a:p>
        </p:txBody>
      </p:sp>
      <p:sp>
        <p:nvSpPr>
          <p:cNvPr id="8" name="Footer Placeholder 7">
            <a:extLst>
              <a:ext uri="{FF2B5EF4-FFF2-40B4-BE49-F238E27FC236}">
                <a16:creationId xmlns:a16="http://schemas.microsoft.com/office/drawing/2014/main" id="{E3675C1C-00E5-3AE1-430B-F4F4E6293F9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DAE283-B734-EEDA-367A-FF1B50EFA317}"/>
              </a:ext>
            </a:extLst>
          </p:cNvPr>
          <p:cNvSpPr>
            <a:spLocks noGrp="1"/>
          </p:cNvSpPr>
          <p:nvPr>
            <p:ph type="sldNum" sz="quarter" idx="12"/>
          </p:nvPr>
        </p:nvSpPr>
        <p:spPr/>
        <p:txBody>
          <a:bodyPr/>
          <a:lstStyle/>
          <a:p>
            <a:fld id="{7DDE53F2-491D-41C7-95EB-730A0C5F17B5}" type="slidenum">
              <a:rPr lang="en-GB" smtClean="0"/>
              <a:t>‹#›</a:t>
            </a:fld>
            <a:endParaRPr lang="en-GB"/>
          </a:p>
        </p:txBody>
      </p:sp>
    </p:spTree>
    <p:extLst>
      <p:ext uri="{BB962C8B-B14F-4D97-AF65-F5344CB8AC3E}">
        <p14:creationId xmlns:p14="http://schemas.microsoft.com/office/powerpoint/2010/main" val="1599246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DDE80-2C44-E7F3-DED7-2FD7D5CF7DF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3B6359E-1435-957D-CDD4-CB8255353FD5}"/>
              </a:ext>
            </a:extLst>
          </p:cNvPr>
          <p:cNvSpPr>
            <a:spLocks noGrp="1"/>
          </p:cNvSpPr>
          <p:nvPr>
            <p:ph type="dt" sz="half" idx="10"/>
          </p:nvPr>
        </p:nvSpPr>
        <p:spPr/>
        <p:txBody>
          <a:bodyPr/>
          <a:lstStyle/>
          <a:p>
            <a:fld id="{25A8E465-AC94-4271-98FD-0487CE4C5586}" type="datetimeFigureOut">
              <a:rPr lang="en-GB" smtClean="0"/>
              <a:t>13/03/2025</a:t>
            </a:fld>
            <a:endParaRPr lang="en-GB"/>
          </a:p>
        </p:txBody>
      </p:sp>
      <p:sp>
        <p:nvSpPr>
          <p:cNvPr id="4" name="Footer Placeholder 3">
            <a:extLst>
              <a:ext uri="{FF2B5EF4-FFF2-40B4-BE49-F238E27FC236}">
                <a16:creationId xmlns:a16="http://schemas.microsoft.com/office/drawing/2014/main" id="{D03410F1-0A63-05CA-BD5B-1156FF26CA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B3DF5D-09DE-CB07-D611-541017D24103}"/>
              </a:ext>
            </a:extLst>
          </p:cNvPr>
          <p:cNvSpPr>
            <a:spLocks noGrp="1"/>
          </p:cNvSpPr>
          <p:nvPr>
            <p:ph type="sldNum" sz="quarter" idx="12"/>
          </p:nvPr>
        </p:nvSpPr>
        <p:spPr/>
        <p:txBody>
          <a:bodyPr/>
          <a:lstStyle/>
          <a:p>
            <a:fld id="{7DDE53F2-491D-41C7-95EB-730A0C5F17B5}" type="slidenum">
              <a:rPr lang="en-GB" smtClean="0"/>
              <a:t>‹#›</a:t>
            </a:fld>
            <a:endParaRPr lang="en-GB"/>
          </a:p>
        </p:txBody>
      </p:sp>
    </p:spTree>
    <p:extLst>
      <p:ext uri="{BB962C8B-B14F-4D97-AF65-F5344CB8AC3E}">
        <p14:creationId xmlns:p14="http://schemas.microsoft.com/office/powerpoint/2010/main" val="1705046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B9120F-2B2A-5F0E-B83C-749BA8B11BD6}"/>
              </a:ext>
            </a:extLst>
          </p:cNvPr>
          <p:cNvSpPr>
            <a:spLocks noGrp="1"/>
          </p:cNvSpPr>
          <p:nvPr>
            <p:ph type="dt" sz="half" idx="10"/>
          </p:nvPr>
        </p:nvSpPr>
        <p:spPr/>
        <p:txBody>
          <a:bodyPr/>
          <a:lstStyle/>
          <a:p>
            <a:fld id="{25A8E465-AC94-4271-98FD-0487CE4C5586}" type="datetimeFigureOut">
              <a:rPr lang="en-GB" smtClean="0"/>
              <a:t>13/03/2025</a:t>
            </a:fld>
            <a:endParaRPr lang="en-GB"/>
          </a:p>
        </p:txBody>
      </p:sp>
      <p:sp>
        <p:nvSpPr>
          <p:cNvPr id="3" name="Footer Placeholder 2">
            <a:extLst>
              <a:ext uri="{FF2B5EF4-FFF2-40B4-BE49-F238E27FC236}">
                <a16:creationId xmlns:a16="http://schemas.microsoft.com/office/drawing/2014/main" id="{8BA0933C-D168-276D-B56E-59F78C25F63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E072FD0-E654-D0EF-EF78-C1326430D179}"/>
              </a:ext>
            </a:extLst>
          </p:cNvPr>
          <p:cNvSpPr>
            <a:spLocks noGrp="1"/>
          </p:cNvSpPr>
          <p:nvPr>
            <p:ph type="sldNum" sz="quarter" idx="12"/>
          </p:nvPr>
        </p:nvSpPr>
        <p:spPr/>
        <p:txBody>
          <a:bodyPr/>
          <a:lstStyle/>
          <a:p>
            <a:fld id="{7DDE53F2-491D-41C7-95EB-730A0C5F17B5}" type="slidenum">
              <a:rPr lang="en-GB" smtClean="0"/>
              <a:t>‹#›</a:t>
            </a:fld>
            <a:endParaRPr lang="en-GB"/>
          </a:p>
        </p:txBody>
      </p:sp>
    </p:spTree>
    <p:extLst>
      <p:ext uri="{BB962C8B-B14F-4D97-AF65-F5344CB8AC3E}">
        <p14:creationId xmlns:p14="http://schemas.microsoft.com/office/powerpoint/2010/main" val="3381432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86999-9880-506C-B53C-0AB0747178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F127AC-FA62-2400-9F4F-4E3C7D3D87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17C6B75-23B7-5CEE-71A7-A4C97BDCBA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5DFF82-A8D4-56C7-0E6D-7E9BF4A91488}"/>
              </a:ext>
            </a:extLst>
          </p:cNvPr>
          <p:cNvSpPr>
            <a:spLocks noGrp="1"/>
          </p:cNvSpPr>
          <p:nvPr>
            <p:ph type="dt" sz="half" idx="10"/>
          </p:nvPr>
        </p:nvSpPr>
        <p:spPr/>
        <p:txBody>
          <a:bodyPr/>
          <a:lstStyle/>
          <a:p>
            <a:fld id="{25A8E465-AC94-4271-98FD-0487CE4C5586}" type="datetimeFigureOut">
              <a:rPr lang="en-GB" smtClean="0"/>
              <a:t>13/03/2025</a:t>
            </a:fld>
            <a:endParaRPr lang="en-GB"/>
          </a:p>
        </p:txBody>
      </p:sp>
      <p:sp>
        <p:nvSpPr>
          <p:cNvPr id="6" name="Footer Placeholder 5">
            <a:extLst>
              <a:ext uri="{FF2B5EF4-FFF2-40B4-BE49-F238E27FC236}">
                <a16:creationId xmlns:a16="http://schemas.microsoft.com/office/drawing/2014/main" id="{E5B61445-9C95-9D0D-B020-C5613517FE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A58F2E-205A-737F-7898-CED16512C80B}"/>
              </a:ext>
            </a:extLst>
          </p:cNvPr>
          <p:cNvSpPr>
            <a:spLocks noGrp="1"/>
          </p:cNvSpPr>
          <p:nvPr>
            <p:ph type="sldNum" sz="quarter" idx="12"/>
          </p:nvPr>
        </p:nvSpPr>
        <p:spPr/>
        <p:txBody>
          <a:bodyPr/>
          <a:lstStyle/>
          <a:p>
            <a:fld id="{7DDE53F2-491D-41C7-95EB-730A0C5F17B5}" type="slidenum">
              <a:rPr lang="en-GB" smtClean="0"/>
              <a:t>‹#›</a:t>
            </a:fld>
            <a:endParaRPr lang="en-GB"/>
          </a:p>
        </p:txBody>
      </p:sp>
    </p:spTree>
    <p:extLst>
      <p:ext uri="{BB962C8B-B14F-4D97-AF65-F5344CB8AC3E}">
        <p14:creationId xmlns:p14="http://schemas.microsoft.com/office/powerpoint/2010/main" val="28124381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A4C98-6A3D-13E7-EF3F-EE0E4405C9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0494DB-9FD9-4F41-D26B-8864E3ECF4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0D65F8F-D414-E27B-A184-67BF81D2C1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C8FC21-85F3-5C38-5C79-CEA5427F42D4}"/>
              </a:ext>
            </a:extLst>
          </p:cNvPr>
          <p:cNvSpPr>
            <a:spLocks noGrp="1"/>
          </p:cNvSpPr>
          <p:nvPr>
            <p:ph type="dt" sz="half" idx="10"/>
          </p:nvPr>
        </p:nvSpPr>
        <p:spPr/>
        <p:txBody>
          <a:bodyPr/>
          <a:lstStyle/>
          <a:p>
            <a:fld id="{25A8E465-AC94-4271-98FD-0487CE4C5586}" type="datetimeFigureOut">
              <a:rPr lang="en-GB" smtClean="0"/>
              <a:t>13/03/2025</a:t>
            </a:fld>
            <a:endParaRPr lang="en-GB"/>
          </a:p>
        </p:txBody>
      </p:sp>
      <p:sp>
        <p:nvSpPr>
          <p:cNvPr id="6" name="Footer Placeholder 5">
            <a:extLst>
              <a:ext uri="{FF2B5EF4-FFF2-40B4-BE49-F238E27FC236}">
                <a16:creationId xmlns:a16="http://schemas.microsoft.com/office/drawing/2014/main" id="{895F5774-B4C2-DAF5-1B89-F6F43931CD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509CC2-68D3-4641-BD49-465821C4F0FA}"/>
              </a:ext>
            </a:extLst>
          </p:cNvPr>
          <p:cNvSpPr>
            <a:spLocks noGrp="1"/>
          </p:cNvSpPr>
          <p:nvPr>
            <p:ph type="sldNum" sz="quarter" idx="12"/>
          </p:nvPr>
        </p:nvSpPr>
        <p:spPr/>
        <p:txBody>
          <a:bodyPr/>
          <a:lstStyle/>
          <a:p>
            <a:fld id="{7DDE53F2-491D-41C7-95EB-730A0C5F17B5}" type="slidenum">
              <a:rPr lang="en-GB" smtClean="0"/>
              <a:t>‹#›</a:t>
            </a:fld>
            <a:endParaRPr lang="en-GB"/>
          </a:p>
        </p:txBody>
      </p:sp>
    </p:spTree>
    <p:extLst>
      <p:ext uri="{BB962C8B-B14F-4D97-AF65-F5344CB8AC3E}">
        <p14:creationId xmlns:p14="http://schemas.microsoft.com/office/powerpoint/2010/main" val="783860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6B8A0-4E15-E113-E179-4330A619B49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0D32BF-19F9-ED23-4135-13F3AE8F67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D1AE4E-C4B9-1D4A-FC0E-E4E1E93CA983}"/>
              </a:ext>
            </a:extLst>
          </p:cNvPr>
          <p:cNvSpPr>
            <a:spLocks noGrp="1"/>
          </p:cNvSpPr>
          <p:nvPr>
            <p:ph type="dt" sz="half" idx="10"/>
          </p:nvPr>
        </p:nvSpPr>
        <p:spPr/>
        <p:txBody>
          <a:bodyPr/>
          <a:lstStyle/>
          <a:p>
            <a:fld id="{25A8E465-AC94-4271-98FD-0487CE4C5586}" type="datetimeFigureOut">
              <a:rPr lang="en-GB" smtClean="0"/>
              <a:t>13/03/2025</a:t>
            </a:fld>
            <a:endParaRPr lang="en-GB"/>
          </a:p>
        </p:txBody>
      </p:sp>
      <p:sp>
        <p:nvSpPr>
          <p:cNvPr id="5" name="Footer Placeholder 4">
            <a:extLst>
              <a:ext uri="{FF2B5EF4-FFF2-40B4-BE49-F238E27FC236}">
                <a16:creationId xmlns:a16="http://schemas.microsoft.com/office/drawing/2014/main" id="{888C4ECB-8A5C-880E-534B-43DF91103D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46389F-2DD7-63EA-AF24-6EF5015D412A}"/>
              </a:ext>
            </a:extLst>
          </p:cNvPr>
          <p:cNvSpPr>
            <a:spLocks noGrp="1"/>
          </p:cNvSpPr>
          <p:nvPr>
            <p:ph type="sldNum" sz="quarter" idx="12"/>
          </p:nvPr>
        </p:nvSpPr>
        <p:spPr/>
        <p:txBody>
          <a:bodyPr/>
          <a:lstStyle/>
          <a:p>
            <a:fld id="{7DDE53F2-491D-41C7-95EB-730A0C5F17B5}" type="slidenum">
              <a:rPr lang="en-GB" smtClean="0"/>
              <a:t>‹#›</a:t>
            </a:fld>
            <a:endParaRPr lang="en-GB"/>
          </a:p>
        </p:txBody>
      </p:sp>
    </p:spTree>
    <p:extLst>
      <p:ext uri="{BB962C8B-B14F-4D97-AF65-F5344CB8AC3E}">
        <p14:creationId xmlns:p14="http://schemas.microsoft.com/office/powerpoint/2010/main" val="1962180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035DC8-D626-B3FC-639A-55DC2434E57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F074D2-5E9C-7E10-AE41-6290FC7D1C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C7B8B9-B569-C955-E320-1466C9530FBA}"/>
              </a:ext>
            </a:extLst>
          </p:cNvPr>
          <p:cNvSpPr>
            <a:spLocks noGrp="1"/>
          </p:cNvSpPr>
          <p:nvPr>
            <p:ph type="dt" sz="half" idx="10"/>
          </p:nvPr>
        </p:nvSpPr>
        <p:spPr/>
        <p:txBody>
          <a:bodyPr/>
          <a:lstStyle/>
          <a:p>
            <a:fld id="{25A8E465-AC94-4271-98FD-0487CE4C5586}" type="datetimeFigureOut">
              <a:rPr lang="en-GB" smtClean="0"/>
              <a:t>13/03/2025</a:t>
            </a:fld>
            <a:endParaRPr lang="en-GB"/>
          </a:p>
        </p:txBody>
      </p:sp>
      <p:sp>
        <p:nvSpPr>
          <p:cNvPr id="5" name="Footer Placeholder 4">
            <a:extLst>
              <a:ext uri="{FF2B5EF4-FFF2-40B4-BE49-F238E27FC236}">
                <a16:creationId xmlns:a16="http://schemas.microsoft.com/office/drawing/2014/main" id="{0CF34E4B-FE5F-93A3-9C13-977EF5F2D3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D5144C-7467-28F3-F1E5-387654878631}"/>
              </a:ext>
            </a:extLst>
          </p:cNvPr>
          <p:cNvSpPr>
            <a:spLocks noGrp="1"/>
          </p:cNvSpPr>
          <p:nvPr>
            <p:ph type="sldNum" sz="quarter" idx="12"/>
          </p:nvPr>
        </p:nvSpPr>
        <p:spPr/>
        <p:txBody>
          <a:bodyPr/>
          <a:lstStyle/>
          <a:p>
            <a:fld id="{7DDE53F2-491D-41C7-95EB-730A0C5F17B5}" type="slidenum">
              <a:rPr lang="en-GB" smtClean="0"/>
              <a:t>‹#›</a:t>
            </a:fld>
            <a:endParaRPr lang="en-GB"/>
          </a:p>
        </p:txBody>
      </p:sp>
    </p:spTree>
    <p:extLst>
      <p:ext uri="{BB962C8B-B14F-4D97-AF65-F5344CB8AC3E}">
        <p14:creationId xmlns:p14="http://schemas.microsoft.com/office/powerpoint/2010/main" val="2374124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C610CF-4FE6-80D3-A82F-2AC4DD585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A7EE32-94EE-762B-36F8-5A2838164A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1694CB-2243-092F-D1E6-FD712D80FF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5A8E465-AC94-4271-98FD-0487CE4C5586}" type="datetimeFigureOut">
              <a:rPr lang="en-GB" smtClean="0"/>
              <a:t>13/03/2025</a:t>
            </a:fld>
            <a:endParaRPr lang="en-GB"/>
          </a:p>
        </p:txBody>
      </p:sp>
      <p:sp>
        <p:nvSpPr>
          <p:cNvPr id="5" name="Footer Placeholder 4">
            <a:extLst>
              <a:ext uri="{FF2B5EF4-FFF2-40B4-BE49-F238E27FC236}">
                <a16:creationId xmlns:a16="http://schemas.microsoft.com/office/drawing/2014/main" id="{319751FA-57A7-3BB2-1FF0-06DA5C4512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FC13CE-A499-7CF5-B43B-2263369E35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DE53F2-491D-41C7-95EB-730A0C5F17B5}" type="slidenum">
              <a:rPr lang="en-GB" smtClean="0"/>
              <a:t>‹#›</a:t>
            </a:fld>
            <a:endParaRPr lang="en-GB"/>
          </a:p>
        </p:txBody>
      </p:sp>
    </p:spTree>
    <p:extLst>
      <p:ext uri="{BB962C8B-B14F-4D97-AF65-F5344CB8AC3E}">
        <p14:creationId xmlns:p14="http://schemas.microsoft.com/office/powerpoint/2010/main" val="2949233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17/ppr.2019.3" TargetMode="External"/><Relationship Id="rId13" Type="http://schemas.openxmlformats.org/officeDocument/2006/relationships/hyperlink" Target="https://commons.wikimedia.org/wiki/File:Grave_Circle_B-_Grave_%CE%97_1.jpg" TargetMode="External"/><Relationship Id="rId3" Type="http://schemas.openxmlformats.org/officeDocument/2006/relationships/hyperlink" Target="https://www.worldhistory.org/image/3515/mycenaean-lion-rhyton/" TargetMode="External"/><Relationship Id="rId7" Type="http://schemas.openxmlformats.org/officeDocument/2006/relationships/hyperlink" Target="https://www.jstor.org/stable/j.ctt7ztj7f.5" TargetMode="External"/><Relationship Id="rId12" Type="http://schemas.openxmlformats.org/officeDocument/2006/relationships/hyperlink" Target="https://www.fhw.gr/chronos/02/mainland/en/mg/gallery/society/ta4.html" TargetMode="External"/><Relationship Id="rId2" Type="http://schemas.openxmlformats.org/officeDocument/2006/relationships/hyperlink" Target="https://doi.org/10.1515/9783110480573-004" TargetMode="External"/><Relationship Id="rId1" Type="http://schemas.openxmlformats.org/officeDocument/2006/relationships/slideLayout" Target="../slideLayouts/slideLayout6.xml"/><Relationship Id="rId6" Type="http://schemas.openxmlformats.org/officeDocument/2006/relationships/hyperlink" Target="https://doi.org/10.3764/aja.118.1.0003" TargetMode="External"/><Relationship Id="rId11" Type="http://schemas.openxmlformats.org/officeDocument/2006/relationships/hyperlink" Target="https://brocku.ca/blogs/brock-odyssey-2017/2017/06/17/mycenaean-warrior-vase-12th-century-bce/" TargetMode="External"/><Relationship Id="rId5" Type="http://schemas.openxmlformats.org/officeDocument/2006/relationships/hyperlink" Target="https://doi.org/10.2307/505489" TargetMode="External"/><Relationship Id="rId10" Type="http://schemas.openxmlformats.org/officeDocument/2006/relationships/hyperlink" Target="https://ancient-greece.org/athens-national-archaeological-museum-15/" TargetMode="External"/><Relationship Id="rId4" Type="http://schemas.openxmlformats.org/officeDocument/2006/relationships/hyperlink" Target="https://doi.org/10.1017/S0068245400019493" TargetMode="External"/><Relationship Id="rId9" Type="http://schemas.openxmlformats.org/officeDocument/2006/relationships/hyperlink" Target="https://doi.org/10.3764/aja.122.1.0033" TargetMode="External"/><Relationship Id="rId14" Type="http://schemas.openxmlformats.org/officeDocument/2006/relationships/hyperlink" Target="https://www.metmuseum.org/art/collection/search/25544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983F5-1CB2-A43F-6778-CB9F6537111F}"/>
              </a:ext>
            </a:extLst>
          </p:cNvPr>
          <p:cNvSpPr>
            <a:spLocks noGrp="1"/>
          </p:cNvSpPr>
          <p:nvPr>
            <p:ph type="ctrTitle"/>
          </p:nvPr>
        </p:nvSpPr>
        <p:spPr/>
        <p:txBody>
          <a:bodyPr/>
          <a:lstStyle/>
          <a:p>
            <a:r>
              <a:rPr lang="en-GB" dirty="0"/>
              <a:t>Pinterest board</a:t>
            </a:r>
          </a:p>
        </p:txBody>
      </p:sp>
      <p:sp>
        <p:nvSpPr>
          <p:cNvPr id="3" name="Subtitle 2">
            <a:extLst>
              <a:ext uri="{FF2B5EF4-FFF2-40B4-BE49-F238E27FC236}">
                <a16:creationId xmlns:a16="http://schemas.microsoft.com/office/drawing/2014/main" id="{E220A40E-3EDA-7F9E-A1F3-A772CB9C8E7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88004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C2A76-70E3-9F27-BEC7-0BB1BE75AAA8}"/>
              </a:ext>
            </a:extLst>
          </p:cNvPr>
          <p:cNvSpPr>
            <a:spLocks noGrp="1"/>
          </p:cNvSpPr>
          <p:nvPr>
            <p:ph type="title"/>
          </p:nvPr>
        </p:nvSpPr>
        <p:spPr/>
        <p:txBody>
          <a:bodyPr/>
          <a:lstStyle/>
          <a:p>
            <a:r>
              <a:rPr lang="en-GB" dirty="0"/>
              <a:t>Bronze knife with duck’s head handle</a:t>
            </a:r>
          </a:p>
        </p:txBody>
      </p:sp>
      <p:pic>
        <p:nvPicPr>
          <p:cNvPr id="5" name="Content Placeholder 4">
            <a:extLst>
              <a:ext uri="{FF2B5EF4-FFF2-40B4-BE49-F238E27FC236}">
                <a16:creationId xmlns:a16="http://schemas.microsoft.com/office/drawing/2014/main" id="{B86B6490-37C2-91B7-C320-8CF4D83E71CA}"/>
              </a:ext>
            </a:extLst>
          </p:cNvPr>
          <p:cNvPicPr>
            <a:picLocks noGrp="1" noChangeAspect="1"/>
          </p:cNvPicPr>
          <p:nvPr>
            <p:ph idx="1"/>
          </p:nvPr>
        </p:nvPicPr>
        <p:blipFill>
          <a:blip r:embed="rId2"/>
          <a:stretch>
            <a:fillRect/>
          </a:stretch>
        </p:blipFill>
        <p:spPr>
          <a:xfrm>
            <a:off x="5588000" y="1914525"/>
            <a:ext cx="5362575" cy="3019425"/>
          </a:xfrm>
          <a:prstGeom prst="rect">
            <a:avLst/>
          </a:prstGeom>
        </p:spPr>
      </p:pic>
      <p:sp>
        <p:nvSpPr>
          <p:cNvPr id="4" name="Text Placeholder 3">
            <a:extLst>
              <a:ext uri="{FF2B5EF4-FFF2-40B4-BE49-F238E27FC236}">
                <a16:creationId xmlns:a16="http://schemas.microsoft.com/office/drawing/2014/main" id="{72541E81-82C5-A9AC-F1F9-AA6A9B47E4CD}"/>
              </a:ext>
            </a:extLst>
          </p:cNvPr>
          <p:cNvSpPr>
            <a:spLocks noGrp="1"/>
          </p:cNvSpPr>
          <p:nvPr>
            <p:ph type="body" sz="half" idx="2"/>
          </p:nvPr>
        </p:nvSpPr>
        <p:spPr/>
        <p:txBody>
          <a:bodyPr/>
          <a:lstStyle/>
          <a:p>
            <a:r>
              <a:rPr lang="en-GB" dirty="0"/>
              <a:t>Drawing of a bronze knife with a duck's head found in </a:t>
            </a:r>
            <a:r>
              <a:rPr lang="en-GB" dirty="0" err="1"/>
              <a:t>Perati</a:t>
            </a:r>
            <a:r>
              <a:rPr lang="en-GB" dirty="0"/>
              <a:t> Tomb 12. Politics of distance is on display through exotic items such as imported knives such as this from Egypt. This shows the warrior status of the tomb occupant. (modified from Iakovidis 1970a, fig. 149; courtesy Archaeological Society at Athens, cited in Murray 2018, p.42)</a:t>
            </a:r>
          </a:p>
        </p:txBody>
      </p:sp>
    </p:spTree>
    <p:extLst>
      <p:ext uri="{BB962C8B-B14F-4D97-AF65-F5344CB8AC3E}">
        <p14:creationId xmlns:p14="http://schemas.microsoft.com/office/powerpoint/2010/main" val="3771550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6D836-6F76-B5E6-000D-B6E4FC004A7A}"/>
              </a:ext>
            </a:extLst>
          </p:cNvPr>
          <p:cNvSpPr>
            <a:spLocks noGrp="1"/>
          </p:cNvSpPr>
          <p:nvPr>
            <p:ph type="title"/>
          </p:nvPr>
        </p:nvSpPr>
        <p:spPr/>
        <p:txBody>
          <a:bodyPr/>
          <a:lstStyle/>
          <a:p>
            <a:r>
              <a:rPr lang="en-GB" dirty="0"/>
              <a:t>Griffin Warrior combat agate</a:t>
            </a:r>
          </a:p>
        </p:txBody>
      </p:sp>
      <p:pic>
        <p:nvPicPr>
          <p:cNvPr id="5" name="Content Placeholder 4">
            <a:extLst>
              <a:ext uri="{FF2B5EF4-FFF2-40B4-BE49-F238E27FC236}">
                <a16:creationId xmlns:a16="http://schemas.microsoft.com/office/drawing/2014/main" id="{11FEB1C0-0D1C-6F1E-6D98-F18EF9B68697}"/>
              </a:ext>
            </a:extLst>
          </p:cNvPr>
          <p:cNvPicPr>
            <a:picLocks noGrp="1" noChangeAspect="1"/>
          </p:cNvPicPr>
          <p:nvPr>
            <p:ph idx="1"/>
          </p:nvPr>
        </p:nvPicPr>
        <p:blipFill>
          <a:blip r:embed="rId2"/>
          <a:stretch>
            <a:fillRect/>
          </a:stretch>
        </p:blipFill>
        <p:spPr>
          <a:xfrm>
            <a:off x="5183188" y="1286190"/>
            <a:ext cx="6472880" cy="4086280"/>
          </a:xfrm>
          <a:prstGeom prst="rect">
            <a:avLst/>
          </a:prstGeom>
        </p:spPr>
      </p:pic>
      <p:sp>
        <p:nvSpPr>
          <p:cNvPr id="4" name="Text Placeholder 3">
            <a:extLst>
              <a:ext uri="{FF2B5EF4-FFF2-40B4-BE49-F238E27FC236}">
                <a16:creationId xmlns:a16="http://schemas.microsoft.com/office/drawing/2014/main" id="{46FC768A-8226-80C4-301D-0B36246857AB}"/>
              </a:ext>
            </a:extLst>
          </p:cNvPr>
          <p:cNvSpPr>
            <a:spLocks noGrp="1"/>
          </p:cNvSpPr>
          <p:nvPr>
            <p:ph type="body" sz="half" idx="2"/>
          </p:nvPr>
        </p:nvSpPr>
        <p:spPr/>
        <p:txBody>
          <a:bodyPr/>
          <a:lstStyle/>
          <a:p>
            <a:r>
              <a:rPr lang="en-GB" dirty="0"/>
              <a:t>Highly detailed seal stone, which is only 1.4 inches long, found in the Griffin Warrior tomb at Pylos in 2015. It depicts three male figures in the heat of battle, carved into agate. The Griffin warrior tomb is an </a:t>
            </a:r>
            <a:r>
              <a:rPr lang="en-GB" dirty="0" err="1"/>
              <a:t>unlooted</a:t>
            </a:r>
            <a:r>
              <a:rPr lang="en-GB" dirty="0"/>
              <a:t> shaft grave that held over 3500 artifacts as well as the remains of one male skeleton which likely belonged to someone of very high status given both the quality and quantity of the </a:t>
            </a:r>
            <a:r>
              <a:rPr lang="en-GB" dirty="0" err="1"/>
              <a:t>gravegoods</a:t>
            </a:r>
            <a:r>
              <a:rPr lang="en-GB" dirty="0"/>
              <a:t>.</a:t>
            </a:r>
          </a:p>
        </p:txBody>
      </p:sp>
    </p:spTree>
    <p:extLst>
      <p:ext uri="{BB962C8B-B14F-4D97-AF65-F5344CB8AC3E}">
        <p14:creationId xmlns:p14="http://schemas.microsoft.com/office/powerpoint/2010/main" val="1132260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17702-4554-3C9F-C35B-9097D9D60D0F}"/>
              </a:ext>
            </a:extLst>
          </p:cNvPr>
          <p:cNvSpPr>
            <a:spLocks noGrp="1"/>
          </p:cNvSpPr>
          <p:nvPr>
            <p:ph type="title"/>
          </p:nvPr>
        </p:nvSpPr>
        <p:spPr/>
        <p:txBody>
          <a:bodyPr/>
          <a:lstStyle/>
          <a:p>
            <a:r>
              <a:rPr lang="en-GB" dirty="0" err="1"/>
              <a:t>Naue</a:t>
            </a:r>
            <a:r>
              <a:rPr lang="en-GB" dirty="0"/>
              <a:t> ii type swords</a:t>
            </a:r>
          </a:p>
        </p:txBody>
      </p:sp>
      <p:pic>
        <p:nvPicPr>
          <p:cNvPr id="5" name="Content Placeholder 4">
            <a:extLst>
              <a:ext uri="{FF2B5EF4-FFF2-40B4-BE49-F238E27FC236}">
                <a16:creationId xmlns:a16="http://schemas.microsoft.com/office/drawing/2014/main" id="{857AAD44-63C1-F8C3-924C-AE396AC84E17}"/>
              </a:ext>
            </a:extLst>
          </p:cNvPr>
          <p:cNvPicPr>
            <a:picLocks noGrp="1" noChangeAspect="1"/>
          </p:cNvPicPr>
          <p:nvPr>
            <p:ph idx="1"/>
          </p:nvPr>
        </p:nvPicPr>
        <p:blipFill>
          <a:blip r:embed="rId2"/>
          <a:stretch>
            <a:fillRect/>
          </a:stretch>
        </p:blipFill>
        <p:spPr>
          <a:xfrm>
            <a:off x="5183188" y="1690143"/>
            <a:ext cx="6172200" cy="3468188"/>
          </a:xfrm>
          <a:prstGeom prst="rect">
            <a:avLst/>
          </a:prstGeom>
        </p:spPr>
      </p:pic>
      <p:sp>
        <p:nvSpPr>
          <p:cNvPr id="4" name="Text Placeholder 3">
            <a:extLst>
              <a:ext uri="{FF2B5EF4-FFF2-40B4-BE49-F238E27FC236}">
                <a16:creationId xmlns:a16="http://schemas.microsoft.com/office/drawing/2014/main" id="{8D1AB525-712E-478B-5F9F-03558C9C0AF4}"/>
              </a:ext>
            </a:extLst>
          </p:cNvPr>
          <p:cNvSpPr>
            <a:spLocks noGrp="1"/>
          </p:cNvSpPr>
          <p:nvPr>
            <p:ph type="body" sz="half" idx="2"/>
          </p:nvPr>
        </p:nvSpPr>
        <p:spPr/>
        <p:txBody>
          <a:bodyPr/>
          <a:lstStyle/>
          <a:p>
            <a:r>
              <a:rPr lang="en-GB" dirty="0" err="1"/>
              <a:t>Naue</a:t>
            </a:r>
            <a:r>
              <a:rPr lang="en-GB" dirty="0"/>
              <a:t> ii type sword, which is a short bronze sword often found in warrior graves neat the end of the Mycenaean period, likely as a symbol of status as warriors were often wealthy (Koui, et al, 2006, p.50). Swords such as this are often considered inalienable objects, buried with the warriors who carried them as they were considered inseparable to the point that there are many examples of swords being ritually “killed” before burial (Knight, 2019).</a:t>
            </a:r>
          </a:p>
          <a:p>
            <a:r>
              <a:rPr lang="en-GB" dirty="0"/>
              <a:t>.</a:t>
            </a:r>
          </a:p>
        </p:txBody>
      </p:sp>
    </p:spTree>
    <p:extLst>
      <p:ext uri="{BB962C8B-B14F-4D97-AF65-F5344CB8AC3E}">
        <p14:creationId xmlns:p14="http://schemas.microsoft.com/office/powerpoint/2010/main" val="4212657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5C88F-01B8-6BDE-0E7B-4046D6EBC553}"/>
              </a:ext>
            </a:extLst>
          </p:cNvPr>
          <p:cNvSpPr>
            <a:spLocks noGrp="1"/>
          </p:cNvSpPr>
          <p:nvPr>
            <p:ph type="title"/>
          </p:nvPr>
        </p:nvSpPr>
        <p:spPr/>
        <p:txBody>
          <a:bodyPr/>
          <a:lstStyle/>
          <a:p>
            <a:r>
              <a:rPr lang="en-GB" dirty="0"/>
              <a:t>Tomb plan for grave Eta of grave circle B</a:t>
            </a:r>
          </a:p>
        </p:txBody>
      </p:sp>
      <p:pic>
        <p:nvPicPr>
          <p:cNvPr id="5" name="Content Placeholder 4">
            <a:extLst>
              <a:ext uri="{FF2B5EF4-FFF2-40B4-BE49-F238E27FC236}">
                <a16:creationId xmlns:a16="http://schemas.microsoft.com/office/drawing/2014/main" id="{18F9B7CC-1460-EF3B-8D38-AB817534F089}"/>
              </a:ext>
            </a:extLst>
          </p:cNvPr>
          <p:cNvPicPr>
            <a:picLocks noGrp="1" noChangeAspect="1"/>
          </p:cNvPicPr>
          <p:nvPr>
            <p:ph idx="1"/>
          </p:nvPr>
        </p:nvPicPr>
        <p:blipFill>
          <a:blip r:embed="rId2"/>
          <a:stretch>
            <a:fillRect/>
          </a:stretch>
        </p:blipFill>
        <p:spPr>
          <a:xfrm>
            <a:off x="6413662" y="425365"/>
            <a:ext cx="4139260" cy="5435686"/>
          </a:xfrm>
          <a:prstGeom prst="rect">
            <a:avLst/>
          </a:prstGeom>
        </p:spPr>
      </p:pic>
      <p:sp>
        <p:nvSpPr>
          <p:cNvPr id="4" name="Text Placeholder 3">
            <a:extLst>
              <a:ext uri="{FF2B5EF4-FFF2-40B4-BE49-F238E27FC236}">
                <a16:creationId xmlns:a16="http://schemas.microsoft.com/office/drawing/2014/main" id="{07E356F8-40EB-0013-1C30-7AE8D11FE651}"/>
              </a:ext>
            </a:extLst>
          </p:cNvPr>
          <p:cNvSpPr>
            <a:spLocks noGrp="1"/>
          </p:cNvSpPr>
          <p:nvPr>
            <p:ph type="body" sz="half" idx="2"/>
          </p:nvPr>
        </p:nvSpPr>
        <p:spPr/>
        <p:txBody>
          <a:bodyPr/>
          <a:lstStyle/>
          <a:p>
            <a:r>
              <a:rPr lang="en-GB" dirty="0"/>
              <a:t>This tomb plan for grave Eta of grave circle B shows a drawing of a skeleton and the grave-goods that were buried with it. Graves like this show a ritual deposition that occurred when performing funerary rituals (Harrell, 2014, p.4). Furthermore, the grave-goods found with remains can suggest the wealth and stats that the person may have held in their life. </a:t>
            </a:r>
          </a:p>
        </p:txBody>
      </p:sp>
    </p:spTree>
    <p:extLst>
      <p:ext uri="{BB962C8B-B14F-4D97-AF65-F5344CB8AC3E}">
        <p14:creationId xmlns:p14="http://schemas.microsoft.com/office/powerpoint/2010/main" val="4201609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677D6-2B90-A308-F82E-2E8E35563A0D}"/>
              </a:ext>
            </a:extLst>
          </p:cNvPr>
          <p:cNvSpPr>
            <a:spLocks noGrp="1"/>
          </p:cNvSpPr>
          <p:nvPr>
            <p:ph type="title"/>
          </p:nvPr>
        </p:nvSpPr>
        <p:spPr/>
        <p:txBody>
          <a:bodyPr>
            <a:normAutofit fontScale="90000"/>
          </a:bodyPr>
          <a:lstStyle/>
          <a:p>
            <a:r>
              <a:rPr lang="en-GB" b="1" dirty="0"/>
              <a:t>Bronze Dagger with inlaid decoration of a lion hunt</a:t>
            </a:r>
            <a:br>
              <a:rPr lang="en-GB" b="1" dirty="0"/>
            </a:br>
            <a:endParaRPr lang="en-GB" dirty="0"/>
          </a:p>
        </p:txBody>
      </p:sp>
      <p:pic>
        <p:nvPicPr>
          <p:cNvPr id="6" name="Content Placeholder 5">
            <a:extLst>
              <a:ext uri="{FF2B5EF4-FFF2-40B4-BE49-F238E27FC236}">
                <a16:creationId xmlns:a16="http://schemas.microsoft.com/office/drawing/2014/main" id="{D9A9EF57-02B6-3DE3-3026-3A2D781C09D6}"/>
              </a:ext>
            </a:extLst>
          </p:cNvPr>
          <p:cNvPicPr>
            <a:picLocks noGrp="1" noChangeAspect="1"/>
          </p:cNvPicPr>
          <p:nvPr>
            <p:ph idx="1"/>
          </p:nvPr>
        </p:nvPicPr>
        <p:blipFill>
          <a:blip r:embed="rId2"/>
          <a:stretch>
            <a:fillRect/>
          </a:stretch>
        </p:blipFill>
        <p:spPr>
          <a:xfrm>
            <a:off x="5183188" y="1881187"/>
            <a:ext cx="6172200" cy="3086100"/>
          </a:xfrm>
        </p:spPr>
      </p:pic>
      <p:sp>
        <p:nvSpPr>
          <p:cNvPr id="4" name="Text Placeholder 3">
            <a:extLst>
              <a:ext uri="{FF2B5EF4-FFF2-40B4-BE49-F238E27FC236}">
                <a16:creationId xmlns:a16="http://schemas.microsoft.com/office/drawing/2014/main" id="{A9E3C5F7-9059-0955-1E52-46ED9DFC09F6}"/>
              </a:ext>
            </a:extLst>
          </p:cNvPr>
          <p:cNvSpPr>
            <a:spLocks noGrp="1"/>
          </p:cNvSpPr>
          <p:nvPr>
            <p:ph type="body" sz="half" idx="2"/>
          </p:nvPr>
        </p:nvSpPr>
        <p:spPr/>
        <p:txBody>
          <a:bodyPr/>
          <a:lstStyle/>
          <a:p>
            <a:r>
              <a:rPr lang="en-GB" dirty="0"/>
              <a:t>Ornate dagger, most likely a status symbol that never saw any combat. The decorative inlay displays a scene of a lion hunt. The technique of inlaying likely comes from Syria, exotic goods such as this elevate the status through politics of distance (Helms, 1988, p.???).  </a:t>
            </a:r>
          </a:p>
        </p:txBody>
      </p:sp>
    </p:spTree>
    <p:extLst>
      <p:ext uri="{BB962C8B-B14F-4D97-AF65-F5344CB8AC3E}">
        <p14:creationId xmlns:p14="http://schemas.microsoft.com/office/powerpoint/2010/main" val="697501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75597-9C86-5771-E094-6CD3A2E3803E}"/>
              </a:ext>
            </a:extLst>
          </p:cNvPr>
          <p:cNvSpPr>
            <a:spLocks noGrp="1"/>
          </p:cNvSpPr>
          <p:nvPr>
            <p:ph type="title"/>
          </p:nvPr>
        </p:nvSpPr>
        <p:spPr/>
        <p:txBody>
          <a:bodyPr/>
          <a:lstStyle/>
          <a:p>
            <a:r>
              <a:rPr lang="en-GB" b="1" dirty="0"/>
              <a:t>Mycenaean Lion Rhyton</a:t>
            </a:r>
            <a:br>
              <a:rPr lang="en-GB" b="1" dirty="0"/>
            </a:br>
            <a:endParaRPr lang="en-GB" dirty="0"/>
          </a:p>
        </p:txBody>
      </p:sp>
      <p:pic>
        <p:nvPicPr>
          <p:cNvPr id="5" name="Content Placeholder 4">
            <a:extLst>
              <a:ext uri="{FF2B5EF4-FFF2-40B4-BE49-F238E27FC236}">
                <a16:creationId xmlns:a16="http://schemas.microsoft.com/office/drawing/2014/main" id="{C63E48FA-C97C-95A6-621E-B97F6AB6BFBB}"/>
              </a:ext>
            </a:extLst>
          </p:cNvPr>
          <p:cNvPicPr>
            <a:picLocks noGrp="1" noChangeAspect="1"/>
          </p:cNvPicPr>
          <p:nvPr>
            <p:ph idx="1"/>
          </p:nvPr>
        </p:nvPicPr>
        <p:blipFill>
          <a:blip r:embed="rId2"/>
          <a:stretch>
            <a:fillRect/>
          </a:stretch>
        </p:blipFill>
        <p:spPr>
          <a:xfrm>
            <a:off x="6538145" y="559772"/>
            <a:ext cx="3825636" cy="5738455"/>
          </a:xfrm>
          <a:prstGeom prst="rect">
            <a:avLst/>
          </a:prstGeom>
        </p:spPr>
      </p:pic>
      <p:sp>
        <p:nvSpPr>
          <p:cNvPr id="4" name="Text Placeholder 3">
            <a:extLst>
              <a:ext uri="{FF2B5EF4-FFF2-40B4-BE49-F238E27FC236}">
                <a16:creationId xmlns:a16="http://schemas.microsoft.com/office/drawing/2014/main" id="{36207854-5F48-AC57-6FEC-0ABA38C92CDF}"/>
              </a:ext>
            </a:extLst>
          </p:cNvPr>
          <p:cNvSpPr>
            <a:spLocks noGrp="1"/>
          </p:cNvSpPr>
          <p:nvPr>
            <p:ph type="body" sz="half" idx="2"/>
          </p:nvPr>
        </p:nvSpPr>
        <p:spPr/>
        <p:txBody>
          <a:bodyPr/>
          <a:lstStyle/>
          <a:p>
            <a:r>
              <a:rPr lang="en-GB" dirty="0"/>
              <a:t>Golden Rhyton found in Mycenaean Grave Circle A. Being buried with such a high-status item suggests the inhabitant of the tomb was wealthy. Additionally, the lion symbolism is common between Mycenaean high-society and Homeric heroes as an attempt to associate with the regality of lions. The regal and ferocious associations of lions, made from gold, and being made with such skill makes the lion rhyton a very high-status item.</a:t>
            </a:r>
          </a:p>
        </p:txBody>
      </p:sp>
    </p:spTree>
    <p:extLst>
      <p:ext uri="{BB962C8B-B14F-4D97-AF65-F5344CB8AC3E}">
        <p14:creationId xmlns:p14="http://schemas.microsoft.com/office/powerpoint/2010/main" val="19369041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D1C6F-C768-FD84-E49A-2B8D512BBF6D}"/>
              </a:ext>
            </a:extLst>
          </p:cNvPr>
          <p:cNvSpPr>
            <a:spLocks noGrp="1"/>
          </p:cNvSpPr>
          <p:nvPr>
            <p:ph type="title"/>
          </p:nvPr>
        </p:nvSpPr>
        <p:spPr/>
        <p:txBody>
          <a:bodyPr/>
          <a:lstStyle/>
          <a:p>
            <a:r>
              <a:rPr lang="en-GB" dirty="0"/>
              <a:t>Mycenaean Bull Rhyton</a:t>
            </a:r>
          </a:p>
        </p:txBody>
      </p:sp>
      <p:pic>
        <p:nvPicPr>
          <p:cNvPr id="6" name="Content Placeholder 5" descr="A screenshot of a computer&#10;&#10;AI-generated content may be incorrect.">
            <a:extLst>
              <a:ext uri="{FF2B5EF4-FFF2-40B4-BE49-F238E27FC236}">
                <a16:creationId xmlns:a16="http://schemas.microsoft.com/office/drawing/2014/main" id="{FAE687F2-8D4F-DE25-0572-05D1B02762C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863" t="32169" r="82487" b="23778"/>
          <a:stretch/>
        </p:blipFill>
        <p:spPr>
          <a:xfrm>
            <a:off x="7084088" y="602478"/>
            <a:ext cx="3798277" cy="5653044"/>
          </a:xfrm>
        </p:spPr>
      </p:pic>
      <p:sp>
        <p:nvSpPr>
          <p:cNvPr id="4" name="Text Placeholder 3">
            <a:extLst>
              <a:ext uri="{FF2B5EF4-FFF2-40B4-BE49-F238E27FC236}">
                <a16:creationId xmlns:a16="http://schemas.microsoft.com/office/drawing/2014/main" id="{60404C78-EC5F-C6D1-C9EA-9026548B6CFD}"/>
              </a:ext>
            </a:extLst>
          </p:cNvPr>
          <p:cNvSpPr>
            <a:spLocks noGrp="1"/>
          </p:cNvSpPr>
          <p:nvPr>
            <p:ph type="body" sz="half" idx="2"/>
          </p:nvPr>
        </p:nvSpPr>
        <p:spPr/>
        <p:txBody>
          <a:bodyPr/>
          <a:lstStyle/>
          <a:p>
            <a:r>
              <a:rPr lang="en-GB" dirty="0"/>
              <a:t>The image shows a rhyton in the shape of a bull’s head which was found in tomb iv in the Acropolis at Mycenae (Ancient-Greece.org, 2025). It is adorned with gold and silver, and an intricate gold flower on the forehead making it a high-status item. Furthermore, the bull shape likely takes inspiration from Minoan culture, giving it a hybridity and making it even more of a commodity.</a:t>
            </a:r>
          </a:p>
        </p:txBody>
      </p:sp>
    </p:spTree>
    <p:extLst>
      <p:ext uri="{BB962C8B-B14F-4D97-AF65-F5344CB8AC3E}">
        <p14:creationId xmlns:p14="http://schemas.microsoft.com/office/powerpoint/2010/main" val="22181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FE469-FDEA-BA28-2C16-1BD70A079727}"/>
              </a:ext>
            </a:extLst>
          </p:cNvPr>
          <p:cNvSpPr>
            <a:spLocks noGrp="1"/>
          </p:cNvSpPr>
          <p:nvPr>
            <p:ph type="title"/>
          </p:nvPr>
        </p:nvSpPr>
        <p:spPr/>
        <p:txBody>
          <a:bodyPr/>
          <a:lstStyle/>
          <a:p>
            <a:r>
              <a:rPr lang="en-GB" dirty="0"/>
              <a:t>Mycenaean warrior vase</a:t>
            </a:r>
          </a:p>
        </p:txBody>
      </p:sp>
      <p:pic>
        <p:nvPicPr>
          <p:cNvPr id="6" name="Content Placeholder 5" descr="A close-up of a pottery&#10;&#10;AI-generated content may be incorrect.">
            <a:extLst>
              <a:ext uri="{FF2B5EF4-FFF2-40B4-BE49-F238E27FC236}">
                <a16:creationId xmlns:a16="http://schemas.microsoft.com/office/drawing/2014/main" id="{B6649E34-1C5A-FA14-36DF-08FBC948AD2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35281" t="34020" r="23808" b="7090"/>
          <a:stretch/>
        </p:blipFill>
        <p:spPr>
          <a:xfrm>
            <a:off x="5741198" y="989045"/>
            <a:ext cx="5534935" cy="4267353"/>
          </a:xfrm>
        </p:spPr>
      </p:pic>
      <p:sp>
        <p:nvSpPr>
          <p:cNvPr id="4" name="Text Placeholder 3">
            <a:extLst>
              <a:ext uri="{FF2B5EF4-FFF2-40B4-BE49-F238E27FC236}">
                <a16:creationId xmlns:a16="http://schemas.microsoft.com/office/drawing/2014/main" id="{C10D3831-86AA-5105-0055-6FCD2C0A8DAF}"/>
              </a:ext>
            </a:extLst>
          </p:cNvPr>
          <p:cNvSpPr>
            <a:spLocks noGrp="1"/>
          </p:cNvSpPr>
          <p:nvPr>
            <p:ph type="body" sz="half" idx="2"/>
          </p:nvPr>
        </p:nvSpPr>
        <p:spPr/>
        <p:txBody>
          <a:bodyPr/>
          <a:lstStyle/>
          <a:p>
            <a:r>
              <a:rPr lang="en-GB" dirty="0"/>
              <a:t>12</a:t>
            </a:r>
            <a:r>
              <a:rPr lang="en-GB" baseline="30000" dirty="0"/>
              <a:t>th</a:t>
            </a:r>
            <a:r>
              <a:rPr lang="en-GB" dirty="0"/>
              <a:t> century Mycenaean warrior krater vase that depicts Mycenaean warriors in full armour. Images such as this give us insight into the importance Mycenaeans placed on warriors and war in their culture (Brock, 2017).</a:t>
            </a:r>
          </a:p>
        </p:txBody>
      </p:sp>
    </p:spTree>
    <p:extLst>
      <p:ext uri="{BB962C8B-B14F-4D97-AF65-F5344CB8AC3E}">
        <p14:creationId xmlns:p14="http://schemas.microsoft.com/office/powerpoint/2010/main" val="1405519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B4E8-5A1B-3DDE-830C-FE67AF5DEED5}"/>
              </a:ext>
            </a:extLst>
          </p:cNvPr>
          <p:cNvSpPr>
            <a:spLocks noGrp="1"/>
          </p:cNvSpPr>
          <p:nvPr>
            <p:ph type="title"/>
          </p:nvPr>
        </p:nvSpPr>
        <p:spPr/>
        <p:txBody>
          <a:bodyPr/>
          <a:lstStyle/>
          <a:p>
            <a:r>
              <a:rPr lang="en-GB" dirty="0"/>
              <a:t>One handled gold kylix</a:t>
            </a:r>
          </a:p>
        </p:txBody>
      </p:sp>
      <p:pic>
        <p:nvPicPr>
          <p:cNvPr id="6" name="Content Placeholder 5">
            <a:extLst>
              <a:ext uri="{FF2B5EF4-FFF2-40B4-BE49-F238E27FC236}">
                <a16:creationId xmlns:a16="http://schemas.microsoft.com/office/drawing/2014/main" id="{45C0C1F6-5DA6-19D2-DCD7-7D9CF5CF98A0}"/>
              </a:ext>
            </a:extLst>
          </p:cNvPr>
          <p:cNvPicPr>
            <a:picLocks noGrp="1" noChangeAspect="1"/>
          </p:cNvPicPr>
          <p:nvPr>
            <p:ph idx="1"/>
          </p:nvPr>
        </p:nvPicPr>
        <p:blipFill>
          <a:blip r:embed="rId2"/>
          <a:stretch>
            <a:fillRect/>
          </a:stretch>
        </p:blipFill>
        <p:spPr>
          <a:xfrm>
            <a:off x="5521378" y="803259"/>
            <a:ext cx="6315360" cy="5251482"/>
          </a:xfrm>
        </p:spPr>
      </p:pic>
      <p:sp>
        <p:nvSpPr>
          <p:cNvPr id="4" name="Text Placeholder 3">
            <a:extLst>
              <a:ext uri="{FF2B5EF4-FFF2-40B4-BE49-F238E27FC236}">
                <a16:creationId xmlns:a16="http://schemas.microsoft.com/office/drawing/2014/main" id="{920F3CA9-22A1-F919-55EE-9AFEF76EDECD}"/>
              </a:ext>
            </a:extLst>
          </p:cNvPr>
          <p:cNvSpPr>
            <a:spLocks noGrp="1"/>
          </p:cNvSpPr>
          <p:nvPr>
            <p:ph type="body" sz="half" idx="2"/>
          </p:nvPr>
        </p:nvSpPr>
        <p:spPr/>
        <p:txBody>
          <a:bodyPr/>
          <a:lstStyle/>
          <a:p>
            <a:r>
              <a:rPr lang="fr-FR" dirty="0"/>
              <a:t>The gold kylix </a:t>
            </a:r>
            <a:r>
              <a:rPr lang="fr-FR" dirty="0" err="1"/>
              <a:t>was</a:t>
            </a:r>
            <a:r>
              <a:rPr lang="fr-FR" dirty="0"/>
              <a:t> found in </a:t>
            </a:r>
            <a:r>
              <a:rPr lang="fr-FR" dirty="0" err="1"/>
              <a:t>Shaft</a:t>
            </a:r>
            <a:r>
              <a:rPr lang="fr-FR" dirty="0"/>
              <a:t> Grave IV, Grave Circle A in </a:t>
            </a:r>
            <a:r>
              <a:rPr lang="fr-FR" dirty="0" err="1"/>
              <a:t>Mycenae</a:t>
            </a:r>
            <a:r>
              <a:rPr lang="fr-FR" dirty="0"/>
              <a:t> (Saint et al. 2015, p.2). The golden </a:t>
            </a:r>
            <a:r>
              <a:rPr lang="fr-FR" dirty="0" err="1"/>
              <a:t>alloy</a:t>
            </a:r>
            <a:r>
              <a:rPr lang="fr-FR" dirty="0"/>
              <a:t> </a:t>
            </a:r>
            <a:r>
              <a:rPr lang="fr-FR" dirty="0" err="1"/>
              <a:t>material</a:t>
            </a:r>
            <a:r>
              <a:rPr lang="fr-FR" dirty="0"/>
              <a:t>, and the </a:t>
            </a:r>
            <a:r>
              <a:rPr lang="fr-FR" dirty="0" err="1"/>
              <a:t>intricate</a:t>
            </a:r>
            <a:r>
              <a:rPr lang="fr-FR" dirty="0"/>
              <a:t> </a:t>
            </a:r>
            <a:r>
              <a:rPr lang="fr-FR" dirty="0" err="1"/>
              <a:t>decorations</a:t>
            </a:r>
            <a:r>
              <a:rPr lang="fr-FR" dirty="0"/>
              <a:t> </a:t>
            </a:r>
            <a:r>
              <a:rPr lang="fr-FR" dirty="0" err="1"/>
              <a:t>indicate</a:t>
            </a:r>
            <a:r>
              <a:rPr lang="fr-FR" dirty="0"/>
              <a:t> </a:t>
            </a:r>
            <a:r>
              <a:rPr lang="fr-FR" dirty="0" err="1"/>
              <a:t>that</a:t>
            </a:r>
            <a:r>
              <a:rPr lang="fr-FR" dirty="0"/>
              <a:t> the kylix </a:t>
            </a:r>
            <a:r>
              <a:rPr lang="fr-FR" dirty="0" err="1"/>
              <a:t>is</a:t>
            </a:r>
            <a:r>
              <a:rPr lang="fr-FR" dirty="0"/>
              <a:t> a high </a:t>
            </a:r>
            <a:r>
              <a:rPr lang="fr-FR" dirty="0" err="1"/>
              <a:t>status</a:t>
            </a:r>
            <a:r>
              <a:rPr lang="fr-FR" dirty="0"/>
              <a:t> item. </a:t>
            </a:r>
            <a:r>
              <a:rPr lang="fr-FR" dirty="0" err="1"/>
              <a:t>Having</a:t>
            </a:r>
            <a:r>
              <a:rPr lang="fr-FR" dirty="0"/>
              <a:t> the </a:t>
            </a:r>
            <a:r>
              <a:rPr lang="fr-FR" dirty="0" err="1"/>
              <a:t>wealth</a:t>
            </a:r>
            <a:r>
              <a:rPr lang="fr-FR" dirty="0"/>
              <a:t> to </a:t>
            </a:r>
            <a:r>
              <a:rPr lang="fr-FR" dirty="0" err="1"/>
              <a:t>be</a:t>
            </a:r>
            <a:r>
              <a:rPr lang="fr-FR" dirty="0"/>
              <a:t> </a:t>
            </a:r>
            <a:r>
              <a:rPr lang="fr-FR" dirty="0" err="1"/>
              <a:t>buried</a:t>
            </a:r>
            <a:r>
              <a:rPr lang="fr-FR" dirty="0"/>
              <a:t> </a:t>
            </a:r>
            <a:r>
              <a:rPr lang="fr-FR" dirty="0" err="1"/>
              <a:t>with</a:t>
            </a:r>
            <a:r>
              <a:rPr lang="fr-FR" dirty="0"/>
              <a:t> </a:t>
            </a:r>
            <a:r>
              <a:rPr lang="fr-FR" dirty="0" err="1"/>
              <a:t>such</a:t>
            </a:r>
            <a:r>
              <a:rPr lang="fr-FR" dirty="0"/>
              <a:t> an item, to </a:t>
            </a:r>
            <a:r>
              <a:rPr lang="fr-FR" dirty="0" err="1"/>
              <a:t>afford</a:t>
            </a:r>
            <a:r>
              <a:rPr lang="fr-FR" dirty="0"/>
              <a:t> to </a:t>
            </a:r>
            <a:r>
              <a:rPr lang="fr-FR" dirty="0" err="1"/>
              <a:t>take</a:t>
            </a:r>
            <a:r>
              <a:rPr lang="fr-FR" dirty="0"/>
              <a:t> </a:t>
            </a:r>
            <a:r>
              <a:rPr lang="fr-FR" dirty="0" err="1"/>
              <a:t>it</a:t>
            </a:r>
            <a:r>
              <a:rPr lang="fr-FR" dirty="0"/>
              <a:t> out of circulation, </a:t>
            </a:r>
            <a:r>
              <a:rPr lang="fr-FR" dirty="0" err="1"/>
              <a:t>further</a:t>
            </a:r>
            <a:r>
              <a:rPr lang="fr-FR" dirty="0"/>
              <a:t> </a:t>
            </a:r>
            <a:r>
              <a:rPr lang="fr-FR" dirty="0" err="1"/>
              <a:t>suggests</a:t>
            </a:r>
            <a:r>
              <a:rPr lang="fr-FR" dirty="0"/>
              <a:t> </a:t>
            </a:r>
            <a:r>
              <a:rPr lang="fr-FR" dirty="0" err="1"/>
              <a:t>that</a:t>
            </a:r>
            <a:r>
              <a:rPr lang="fr-FR" dirty="0"/>
              <a:t> the </a:t>
            </a:r>
            <a:r>
              <a:rPr lang="fr-FR" dirty="0" err="1"/>
              <a:t>person</a:t>
            </a:r>
            <a:r>
              <a:rPr lang="fr-FR" dirty="0"/>
              <a:t> </a:t>
            </a:r>
            <a:r>
              <a:rPr lang="fr-FR" dirty="0" err="1"/>
              <a:t>buried</a:t>
            </a:r>
            <a:r>
              <a:rPr lang="fr-FR" dirty="0"/>
              <a:t> </a:t>
            </a:r>
            <a:r>
              <a:rPr lang="fr-FR" dirty="0" err="1"/>
              <a:t>with</a:t>
            </a:r>
            <a:r>
              <a:rPr lang="fr-FR" dirty="0"/>
              <a:t> </a:t>
            </a:r>
            <a:r>
              <a:rPr lang="fr-FR" dirty="0" err="1"/>
              <a:t>it</a:t>
            </a:r>
            <a:r>
              <a:rPr lang="fr-FR" dirty="0"/>
              <a:t> </a:t>
            </a:r>
            <a:r>
              <a:rPr lang="fr-FR" dirty="0" err="1"/>
              <a:t>was</a:t>
            </a:r>
            <a:r>
              <a:rPr lang="fr-FR" dirty="0"/>
              <a:t> </a:t>
            </a:r>
            <a:r>
              <a:rPr lang="fr-FR" dirty="0" err="1"/>
              <a:t>someone</a:t>
            </a:r>
            <a:r>
              <a:rPr lang="fr-FR" dirty="0"/>
              <a:t> of high social </a:t>
            </a:r>
            <a:r>
              <a:rPr lang="fr-FR" dirty="0" err="1"/>
              <a:t>status</a:t>
            </a:r>
            <a:r>
              <a:rPr lang="fr-FR" dirty="0"/>
              <a:t>.</a:t>
            </a:r>
            <a:endParaRPr lang="en-GB" dirty="0"/>
          </a:p>
        </p:txBody>
      </p:sp>
    </p:spTree>
    <p:extLst>
      <p:ext uri="{BB962C8B-B14F-4D97-AF65-F5344CB8AC3E}">
        <p14:creationId xmlns:p14="http://schemas.microsoft.com/office/powerpoint/2010/main" val="1451042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E9AF5-D57B-EF4C-7950-3FF8A8A32123}"/>
              </a:ext>
            </a:extLst>
          </p:cNvPr>
          <p:cNvSpPr>
            <a:spLocks noGrp="1"/>
          </p:cNvSpPr>
          <p:nvPr>
            <p:ph type="title"/>
          </p:nvPr>
        </p:nvSpPr>
        <p:spPr/>
        <p:txBody>
          <a:bodyPr/>
          <a:lstStyle/>
          <a:p>
            <a:r>
              <a:rPr lang="en-GB" dirty="0"/>
              <a:t>Section through the Treasury of Atreus</a:t>
            </a:r>
          </a:p>
        </p:txBody>
      </p:sp>
      <p:pic>
        <p:nvPicPr>
          <p:cNvPr id="6" name="Content Placeholder 5">
            <a:extLst>
              <a:ext uri="{FF2B5EF4-FFF2-40B4-BE49-F238E27FC236}">
                <a16:creationId xmlns:a16="http://schemas.microsoft.com/office/drawing/2014/main" id="{FB38B4E2-3937-1625-18EB-FFA5F03BCDA1}"/>
              </a:ext>
            </a:extLst>
          </p:cNvPr>
          <p:cNvPicPr>
            <a:picLocks noGrp="1" noChangeAspect="1"/>
          </p:cNvPicPr>
          <p:nvPr>
            <p:ph idx="1"/>
          </p:nvPr>
        </p:nvPicPr>
        <p:blipFill>
          <a:blip r:embed="rId2"/>
          <a:srcRect l="10867" t="1144" r="8119" b="677"/>
          <a:stretch/>
        </p:blipFill>
        <p:spPr>
          <a:xfrm>
            <a:off x="4860976" y="946961"/>
            <a:ext cx="6989380" cy="4899418"/>
          </a:xfrm>
        </p:spPr>
      </p:pic>
      <p:sp>
        <p:nvSpPr>
          <p:cNvPr id="4" name="Text Placeholder 3">
            <a:extLst>
              <a:ext uri="{FF2B5EF4-FFF2-40B4-BE49-F238E27FC236}">
                <a16:creationId xmlns:a16="http://schemas.microsoft.com/office/drawing/2014/main" id="{2700D745-105D-45D9-64A6-B01EDAB13AD3}"/>
              </a:ext>
            </a:extLst>
          </p:cNvPr>
          <p:cNvSpPr>
            <a:spLocks noGrp="1"/>
          </p:cNvSpPr>
          <p:nvPr>
            <p:ph type="body" sz="half" idx="2"/>
          </p:nvPr>
        </p:nvSpPr>
        <p:spPr/>
        <p:txBody>
          <a:bodyPr/>
          <a:lstStyle/>
          <a:p>
            <a:r>
              <a:rPr lang="en-GB" dirty="0"/>
              <a:t>The image shows a drawing of the Treasury of Atreus which is a Mycenaean Tholos tomb. Tholos tombs showcase a large amount of architectural skill and would have needed a large amount of time a resources to build (Cavanagh and Lexton, 1981, p. 110). Such impressive funerary architecture has led archaeologists to believe that those buried in Tholos tombs were usually quite wealthy (</a:t>
            </a:r>
            <a:r>
              <a:rPr lang="en-GB" dirty="0" err="1"/>
              <a:t>Schepartz</a:t>
            </a:r>
            <a:r>
              <a:rPr lang="en-GB" dirty="0"/>
              <a:t> et. Al, 2017, p.150). </a:t>
            </a:r>
          </a:p>
        </p:txBody>
      </p:sp>
    </p:spTree>
    <p:extLst>
      <p:ext uri="{BB962C8B-B14F-4D97-AF65-F5344CB8AC3E}">
        <p14:creationId xmlns:p14="http://schemas.microsoft.com/office/powerpoint/2010/main" val="17702972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DF6CB-B279-8171-CEFC-B04790E786F6}"/>
              </a:ext>
            </a:extLst>
          </p:cNvPr>
          <p:cNvSpPr>
            <a:spLocks noGrp="1"/>
          </p:cNvSpPr>
          <p:nvPr>
            <p:ph type="title"/>
          </p:nvPr>
        </p:nvSpPr>
        <p:spPr/>
        <p:txBody>
          <a:bodyPr/>
          <a:lstStyle/>
          <a:p>
            <a:r>
              <a:rPr lang="en-GB" dirty="0"/>
              <a:t>Cross-section of a shaft grave</a:t>
            </a:r>
          </a:p>
        </p:txBody>
      </p:sp>
      <p:pic>
        <p:nvPicPr>
          <p:cNvPr id="6" name="Content Placeholder 5" descr="A screenshot of a computer&#10;&#10;AI-generated content may be incorrect.">
            <a:extLst>
              <a:ext uri="{FF2B5EF4-FFF2-40B4-BE49-F238E27FC236}">
                <a16:creationId xmlns:a16="http://schemas.microsoft.com/office/drawing/2014/main" id="{2579459B-5709-C4F0-24C4-1D161C39C9A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7397" t="18474" r="70862" b="44384"/>
          <a:stretch/>
        </p:blipFill>
        <p:spPr>
          <a:xfrm>
            <a:off x="5777802" y="634972"/>
            <a:ext cx="5446207" cy="5234016"/>
          </a:xfrm>
        </p:spPr>
      </p:pic>
      <p:sp>
        <p:nvSpPr>
          <p:cNvPr id="4" name="Text Placeholder 3">
            <a:extLst>
              <a:ext uri="{FF2B5EF4-FFF2-40B4-BE49-F238E27FC236}">
                <a16:creationId xmlns:a16="http://schemas.microsoft.com/office/drawing/2014/main" id="{6344A497-CAE0-F6B1-94BF-5EAB2AA7C909}"/>
              </a:ext>
            </a:extLst>
          </p:cNvPr>
          <p:cNvSpPr>
            <a:spLocks noGrp="1"/>
          </p:cNvSpPr>
          <p:nvPr>
            <p:ph type="body" sz="half" idx="2"/>
          </p:nvPr>
        </p:nvSpPr>
        <p:spPr/>
        <p:txBody>
          <a:bodyPr/>
          <a:lstStyle/>
          <a:p>
            <a:r>
              <a:rPr lang="en-GB" dirty="0"/>
              <a:t>The image shows the cross-section of a shaft grave from Mycenae grave circle B. The amount of time and resources it takes to make a tomb is often thought to be indicative of wealth, as the wealthy could better afford a large and intricate tomb. While Tholos tombs would indicate a very wealthy status, Shaft graves were built to be reused which suggests an expression of family lineage. The wealthy may have invested I shaft graves as a means to assert their familial ties and status (</a:t>
            </a:r>
            <a:r>
              <a:rPr lang="en-GB" dirty="0" err="1"/>
              <a:t>Graziadio</a:t>
            </a:r>
            <a:r>
              <a:rPr lang="en-GB" dirty="0"/>
              <a:t>, 1991, p.405)</a:t>
            </a:r>
          </a:p>
        </p:txBody>
      </p:sp>
    </p:spTree>
    <p:extLst>
      <p:ext uri="{BB962C8B-B14F-4D97-AF65-F5344CB8AC3E}">
        <p14:creationId xmlns:p14="http://schemas.microsoft.com/office/powerpoint/2010/main" val="2152770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5985A-151C-6F17-D3AE-5C2678DF784E}"/>
              </a:ext>
            </a:extLst>
          </p:cNvPr>
          <p:cNvSpPr>
            <a:spLocks noGrp="1"/>
          </p:cNvSpPr>
          <p:nvPr>
            <p:ph type="title"/>
          </p:nvPr>
        </p:nvSpPr>
        <p:spPr/>
        <p:txBody>
          <a:bodyPr>
            <a:normAutofit/>
          </a:bodyPr>
          <a:lstStyle/>
          <a:p>
            <a:r>
              <a:rPr lang="en-GB" b="1" dirty="0"/>
              <a:t>Terracotta stemmed cup with murex decoration</a:t>
            </a:r>
            <a:endParaRPr lang="en-GB" dirty="0"/>
          </a:p>
        </p:txBody>
      </p:sp>
      <p:pic>
        <p:nvPicPr>
          <p:cNvPr id="6" name="Content Placeholder 5" descr="A screenshot of a computer&#10;&#10;AI-generated content may be incorrect.">
            <a:extLst>
              <a:ext uri="{FF2B5EF4-FFF2-40B4-BE49-F238E27FC236}">
                <a16:creationId xmlns:a16="http://schemas.microsoft.com/office/drawing/2014/main" id="{29321CBA-EA51-6587-081E-832388E1574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49740" t="26029" r="19211" b="17111"/>
          <a:stretch/>
        </p:blipFill>
        <p:spPr>
          <a:xfrm>
            <a:off x="6606072" y="738678"/>
            <a:ext cx="4907903" cy="5055633"/>
          </a:xfrm>
        </p:spPr>
      </p:pic>
      <p:sp>
        <p:nvSpPr>
          <p:cNvPr id="4" name="Text Placeholder 3">
            <a:extLst>
              <a:ext uri="{FF2B5EF4-FFF2-40B4-BE49-F238E27FC236}">
                <a16:creationId xmlns:a16="http://schemas.microsoft.com/office/drawing/2014/main" id="{38660AC2-93C2-F8A4-99BB-AE832F7AFEB0}"/>
              </a:ext>
            </a:extLst>
          </p:cNvPr>
          <p:cNvSpPr>
            <a:spLocks noGrp="1"/>
          </p:cNvSpPr>
          <p:nvPr>
            <p:ph type="body" sz="half" idx="2"/>
          </p:nvPr>
        </p:nvSpPr>
        <p:spPr/>
        <p:txBody>
          <a:bodyPr/>
          <a:lstStyle/>
          <a:p>
            <a:r>
              <a:rPr lang="en-GB" dirty="0"/>
              <a:t>This image shows a two-handled terracotta kylix. It is dated to the Late Helladic iii period. The kylix is decorated with images of sea anemones and murex shells. Murex shells were a source of purple dye which is often a symbol of wealth or high-status. Drinking vessels were very common in Mycenaean graves, used as part of a ritual to “toast the dead”, the practise has been studied by many people using many methods, one of which is Boyd who used the theory of “fields of action”  (Boyd, 2016, p.58). </a:t>
            </a:r>
          </a:p>
        </p:txBody>
      </p:sp>
    </p:spTree>
    <p:extLst>
      <p:ext uri="{BB962C8B-B14F-4D97-AF65-F5344CB8AC3E}">
        <p14:creationId xmlns:p14="http://schemas.microsoft.com/office/powerpoint/2010/main" val="41888287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002CF-81AC-6C3D-127C-4D008A2BE750}"/>
              </a:ext>
            </a:extLst>
          </p:cNvPr>
          <p:cNvSpPr>
            <a:spLocks noGrp="1"/>
          </p:cNvSpPr>
          <p:nvPr>
            <p:ph type="title"/>
          </p:nvPr>
        </p:nvSpPr>
        <p:spPr/>
        <p:txBody>
          <a:bodyPr/>
          <a:lstStyle/>
          <a:p>
            <a:r>
              <a:rPr lang="en-GB" dirty="0"/>
              <a:t>200 word commentary </a:t>
            </a:r>
          </a:p>
        </p:txBody>
      </p:sp>
      <p:sp>
        <p:nvSpPr>
          <p:cNvPr id="3" name="TextBox 2">
            <a:extLst>
              <a:ext uri="{FF2B5EF4-FFF2-40B4-BE49-F238E27FC236}">
                <a16:creationId xmlns:a16="http://schemas.microsoft.com/office/drawing/2014/main" id="{4D3C74F4-0813-6C13-E5CF-C26542F19BC9}"/>
              </a:ext>
            </a:extLst>
          </p:cNvPr>
          <p:cNvSpPr txBox="1"/>
          <p:nvPr/>
        </p:nvSpPr>
        <p:spPr>
          <a:xfrm>
            <a:off x="838200" y="1922106"/>
            <a:ext cx="9985310" cy="2749471"/>
          </a:xfrm>
          <a:prstGeom prst="rect">
            <a:avLst/>
          </a:prstGeom>
          <a:noFill/>
        </p:spPr>
        <p:txBody>
          <a:bodyPr wrap="square" rtlCol="0">
            <a:sp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assignment forcing a focus on pictures made for a very difficult task. I chose to focus on status in the Mycenaean period. I very quickly found that finding good images was difficult, made even harder by needing the images to allow me to show knowledge of Mycenaean funerary culture with as few words as possible. My board focuses more heavily on the higher-statuses of Mycenaean society as there were far more pictures available, opposed to the lower-classes which are more represented in analytical articles that did not use any helpful images, because of this the board also explores the theme of wealth as high-status in mortuary contexts is often linked strongly with displays of wealth. I have used images of grave goods, items strongly related to funerary practises, and some diagrams of different types of tombs.  </a:t>
            </a:r>
          </a:p>
        </p:txBody>
      </p:sp>
    </p:spTree>
    <p:extLst>
      <p:ext uri="{BB962C8B-B14F-4D97-AF65-F5344CB8AC3E}">
        <p14:creationId xmlns:p14="http://schemas.microsoft.com/office/powerpoint/2010/main" val="1602296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4B6E0-9A79-DB88-AD27-AEB0DB8B80BE}"/>
              </a:ext>
            </a:extLst>
          </p:cNvPr>
          <p:cNvSpPr>
            <a:spLocks noGrp="1"/>
          </p:cNvSpPr>
          <p:nvPr>
            <p:ph type="title"/>
          </p:nvPr>
        </p:nvSpPr>
        <p:spPr>
          <a:xfrm>
            <a:off x="194388" y="-65783"/>
            <a:ext cx="10515600" cy="1325563"/>
          </a:xfrm>
        </p:spPr>
        <p:txBody>
          <a:bodyPr/>
          <a:lstStyle/>
          <a:p>
            <a:r>
              <a:rPr lang="en-GB" dirty="0"/>
              <a:t>Bibliography</a:t>
            </a:r>
          </a:p>
        </p:txBody>
      </p:sp>
      <p:sp>
        <p:nvSpPr>
          <p:cNvPr id="3" name="TextBox 2">
            <a:extLst>
              <a:ext uri="{FF2B5EF4-FFF2-40B4-BE49-F238E27FC236}">
                <a16:creationId xmlns:a16="http://schemas.microsoft.com/office/drawing/2014/main" id="{DC531CB3-6B6F-0299-D80F-E7EAD580B7B1}"/>
              </a:ext>
            </a:extLst>
          </p:cNvPr>
          <p:cNvSpPr txBox="1"/>
          <p:nvPr/>
        </p:nvSpPr>
        <p:spPr>
          <a:xfrm>
            <a:off x="279918" y="914400"/>
            <a:ext cx="11717694" cy="5447645"/>
          </a:xfrm>
          <a:prstGeom prst="rect">
            <a:avLst/>
          </a:prstGeom>
          <a:noFill/>
        </p:spPr>
        <p:txBody>
          <a:bodyPr wrap="square" rtlCol="0">
            <a:spAutoFit/>
          </a:bodyPr>
          <a:lstStyle/>
          <a:p>
            <a:pPr>
              <a:buNone/>
            </a:pPr>
            <a:r>
              <a:rPr lang="en-GB" sz="1200" dirty="0">
                <a:effectLst/>
              </a:rPr>
              <a:t>Boyd, Michael J. 2016. ‘Fields of Action in Mycenaean Funerary Practices’. In </a:t>
            </a:r>
            <a:r>
              <a:rPr lang="en-GB" sz="1200" i="1" dirty="0">
                <a:effectLst/>
              </a:rPr>
              <a:t>Staging Death</a:t>
            </a:r>
            <a:r>
              <a:rPr lang="en-GB" sz="1200" dirty="0">
                <a:effectLst/>
              </a:rPr>
              <a:t>, edited by Anastasia Dakouri-Hild and Michael J. Boyd, 57–88. De Gruyter. </a:t>
            </a:r>
            <a:r>
              <a:rPr lang="en-GB" sz="1200" dirty="0">
                <a:effectLst/>
                <a:hlinkClick r:id="rId2"/>
              </a:rPr>
              <a:t>https://doi.org/10.1515/9783110480573-004</a:t>
            </a:r>
            <a:r>
              <a:rPr lang="en-GB" sz="1200" dirty="0">
                <a:effectLst/>
              </a:rPr>
              <a:t>.</a:t>
            </a:r>
          </a:p>
          <a:p>
            <a:pPr>
              <a:buNone/>
            </a:pPr>
            <a:r>
              <a:rPr lang="en-GB" sz="1200" dirty="0">
                <a:effectLst/>
              </a:rPr>
              <a:t>Cartwright, Mark. n.d. ‘Mycenaean Lion Rhyton’. World History </a:t>
            </a:r>
            <a:r>
              <a:rPr lang="en-GB" sz="1200" dirty="0" err="1">
                <a:effectLst/>
              </a:rPr>
              <a:t>Encyclopedia</a:t>
            </a:r>
            <a:r>
              <a:rPr lang="en-GB" sz="1200" dirty="0">
                <a:effectLst/>
              </a:rPr>
              <a:t>. Accessed 10 March 2025. </a:t>
            </a:r>
            <a:r>
              <a:rPr lang="en-GB" sz="1200" dirty="0">
                <a:effectLst/>
                <a:hlinkClick r:id="rId3"/>
              </a:rPr>
              <a:t>https://www.worldhistory.org/image/3515/mycenaean-lion-rhyton/</a:t>
            </a:r>
            <a:r>
              <a:rPr lang="en-GB" sz="1200" dirty="0">
                <a:effectLst/>
              </a:rPr>
              <a:t>.</a:t>
            </a:r>
          </a:p>
          <a:p>
            <a:pPr>
              <a:buNone/>
            </a:pPr>
            <a:r>
              <a:rPr lang="en-GB" sz="1200" dirty="0">
                <a:effectLst/>
              </a:rPr>
              <a:t>Cavanagh, W. G., and R. R. Laxton. 1981. ‘The Structural Mechanics of the Mycenaean Tholos Tomb’. </a:t>
            </a:r>
            <a:r>
              <a:rPr lang="en-GB" sz="1200" i="1" dirty="0">
                <a:effectLst/>
              </a:rPr>
              <a:t>The Annual of the British School at Athens</a:t>
            </a:r>
            <a:r>
              <a:rPr lang="en-GB" sz="1200" dirty="0">
                <a:effectLst/>
              </a:rPr>
              <a:t> 76 (November):109–40. </a:t>
            </a:r>
            <a:r>
              <a:rPr lang="en-GB" sz="1200" dirty="0">
                <a:effectLst/>
                <a:hlinkClick r:id="rId4"/>
              </a:rPr>
              <a:t>https://doi.org/10.1017/S0068245400019493</a:t>
            </a:r>
            <a:r>
              <a:rPr lang="en-GB" sz="1200" dirty="0">
                <a:effectLst/>
              </a:rPr>
              <a:t>.</a:t>
            </a:r>
          </a:p>
          <a:p>
            <a:pPr>
              <a:buNone/>
            </a:pPr>
            <a:r>
              <a:rPr lang="en-GB" sz="1200" dirty="0">
                <a:effectLst/>
              </a:rPr>
              <a:t>Field, Andrew. 2021. ‘The Greek Lion: Common Ground Between Mycenaean Daggers and Iliadic Similes’. </a:t>
            </a:r>
            <a:r>
              <a:rPr lang="en-GB" sz="1200" i="1" dirty="0">
                <a:effectLst/>
              </a:rPr>
              <a:t>Canta Aeide Journal of Classical Studies</a:t>
            </a:r>
            <a:r>
              <a:rPr lang="en-GB" sz="1200" dirty="0">
                <a:effectLst/>
              </a:rPr>
              <a:t> 2 (1): 1–15.</a:t>
            </a:r>
          </a:p>
          <a:p>
            <a:pPr>
              <a:buNone/>
            </a:pPr>
            <a:r>
              <a:rPr lang="en-GB" sz="1200" dirty="0" err="1">
                <a:effectLst/>
              </a:rPr>
              <a:t>Graziadio</a:t>
            </a:r>
            <a:r>
              <a:rPr lang="en-GB" sz="1200" dirty="0">
                <a:effectLst/>
              </a:rPr>
              <a:t>, Giampaolo. 1991. ‘The Process of Social Stratification at Mycenae in the Shaft Grave Period: A Comparative Examination of the Evidence’. </a:t>
            </a:r>
            <a:r>
              <a:rPr lang="en-GB" sz="1200" i="1" dirty="0">
                <a:effectLst/>
              </a:rPr>
              <a:t>American Journal of Archaeology</a:t>
            </a:r>
            <a:r>
              <a:rPr lang="en-GB" sz="1200" dirty="0">
                <a:effectLst/>
              </a:rPr>
              <a:t> 95 (3): 403–40. </a:t>
            </a:r>
            <a:r>
              <a:rPr lang="en-GB" sz="1200" dirty="0">
                <a:effectLst/>
                <a:hlinkClick r:id="rId5"/>
              </a:rPr>
              <a:t>https://doi.org/10.2307/505489</a:t>
            </a:r>
            <a:r>
              <a:rPr lang="en-GB" sz="1200" dirty="0">
                <a:effectLst/>
              </a:rPr>
              <a:t>.</a:t>
            </a:r>
          </a:p>
          <a:p>
            <a:pPr>
              <a:buNone/>
            </a:pPr>
            <a:r>
              <a:rPr lang="en-GB" sz="1200" dirty="0">
                <a:effectLst/>
              </a:rPr>
              <a:t>Harrell, Katherine. 2014. ‘The Fallen and Their Swords: A New Explanation for the Rise of the Shaft Graves’. </a:t>
            </a:r>
            <a:r>
              <a:rPr lang="en-GB" sz="1200" i="1" dirty="0">
                <a:effectLst/>
              </a:rPr>
              <a:t>American Journal of Archaeology</a:t>
            </a:r>
            <a:r>
              <a:rPr lang="en-GB" sz="1200" dirty="0">
                <a:effectLst/>
              </a:rPr>
              <a:t> 118 (1): 3–17. </a:t>
            </a:r>
            <a:r>
              <a:rPr lang="en-GB" sz="1200" dirty="0">
                <a:effectLst/>
                <a:hlinkClick r:id="rId6"/>
              </a:rPr>
              <a:t>https://doi.org/10.3764/aja.118.1.0003</a:t>
            </a:r>
            <a:r>
              <a:rPr lang="en-GB" sz="1200" dirty="0">
                <a:effectLst/>
              </a:rPr>
              <a:t>.</a:t>
            </a:r>
          </a:p>
          <a:p>
            <a:pPr>
              <a:buNone/>
            </a:pPr>
            <a:r>
              <a:rPr lang="en-GB" sz="1200" dirty="0">
                <a:effectLst/>
              </a:rPr>
              <a:t>Helms, Mary W. 1988. ‘Positions and Problems’. In </a:t>
            </a:r>
            <a:r>
              <a:rPr lang="en-GB" sz="1200" i="1" dirty="0">
                <a:effectLst/>
              </a:rPr>
              <a:t>Ulysses’ Sail</a:t>
            </a:r>
            <a:r>
              <a:rPr lang="en-GB" sz="1200" dirty="0">
                <a:effectLst/>
              </a:rPr>
              <a:t>, 3–19. An Ethnographic Odyssey of Power, Knowledge, and Geographical Distance. Princeton University Press. </a:t>
            </a:r>
            <a:r>
              <a:rPr lang="en-GB" sz="1200" dirty="0">
                <a:effectLst/>
                <a:hlinkClick r:id="rId7"/>
              </a:rPr>
              <a:t>https://www.jstor.org/stable/j.ctt7ztj7f.5</a:t>
            </a:r>
            <a:r>
              <a:rPr lang="en-GB" sz="1200" dirty="0">
                <a:effectLst/>
              </a:rPr>
              <a:t>.</a:t>
            </a:r>
          </a:p>
          <a:p>
            <a:pPr>
              <a:buNone/>
            </a:pPr>
            <a:r>
              <a:rPr lang="en-GB" sz="1200" dirty="0">
                <a:effectLst/>
              </a:rPr>
              <a:t>Knight, Matthew G. 2019. ‘Going to Pieces: Investigating the Deliberate Destruction of Late Bronze Age Swords and Spearheads’. </a:t>
            </a:r>
            <a:r>
              <a:rPr lang="en-GB" sz="1200" i="1" dirty="0">
                <a:effectLst/>
              </a:rPr>
              <a:t>Proceedings of the Prehistoric Society</a:t>
            </a:r>
            <a:r>
              <a:rPr lang="en-GB" sz="1200" dirty="0">
                <a:effectLst/>
              </a:rPr>
              <a:t> 85 (December):251–72. </a:t>
            </a:r>
            <a:r>
              <a:rPr lang="en-GB" sz="1200" dirty="0">
                <a:effectLst/>
                <a:hlinkClick r:id="rId8"/>
              </a:rPr>
              <a:t>https://doi.org/10.1017/ppr.2019.3</a:t>
            </a:r>
            <a:r>
              <a:rPr lang="en-GB" sz="1200" dirty="0">
                <a:effectLst/>
              </a:rPr>
              <a:t>.</a:t>
            </a:r>
          </a:p>
          <a:p>
            <a:pPr>
              <a:buNone/>
            </a:pPr>
            <a:r>
              <a:rPr lang="en-GB" sz="1200" dirty="0">
                <a:effectLst/>
              </a:rPr>
              <a:t>Koui, Maria. 2006. ‘Study of Bronze Age Copper-Based Swords of Type </a:t>
            </a:r>
            <a:r>
              <a:rPr lang="en-GB" sz="1200" dirty="0" err="1">
                <a:effectLst/>
              </a:rPr>
              <a:t>Naue</a:t>
            </a:r>
            <a:r>
              <a:rPr lang="en-GB" sz="1200" dirty="0">
                <a:effectLst/>
              </a:rPr>
              <a:t> II and Spearheads from Greece and Albania’. </a:t>
            </a:r>
            <a:r>
              <a:rPr lang="en-GB" sz="1200" i="1" dirty="0">
                <a:effectLst/>
              </a:rPr>
              <a:t>Mediterranean Archaeology and Archaeometry</a:t>
            </a:r>
            <a:r>
              <a:rPr lang="en-GB" sz="1200" dirty="0">
                <a:effectLst/>
              </a:rPr>
              <a:t> 6 (1): 49–50.</a:t>
            </a:r>
          </a:p>
          <a:p>
            <a:pPr>
              <a:buNone/>
            </a:pPr>
            <a:r>
              <a:rPr lang="en-GB" sz="1200" dirty="0">
                <a:effectLst/>
              </a:rPr>
              <a:t>Murray, Sarah C. 2018. ‘Imported Exotica and Mortuary Ritual at </a:t>
            </a:r>
            <a:r>
              <a:rPr lang="en-GB" sz="1200" dirty="0" err="1">
                <a:effectLst/>
              </a:rPr>
              <a:t>Perati</a:t>
            </a:r>
            <a:r>
              <a:rPr lang="en-GB" sz="1200" dirty="0">
                <a:effectLst/>
              </a:rPr>
              <a:t> in Late Helladic IIIC East Attica’. </a:t>
            </a:r>
            <a:r>
              <a:rPr lang="en-GB" sz="1200" i="1" dirty="0">
                <a:effectLst/>
              </a:rPr>
              <a:t>American Journal of Archaeology</a:t>
            </a:r>
            <a:r>
              <a:rPr lang="en-GB" sz="1200" dirty="0">
                <a:effectLst/>
              </a:rPr>
              <a:t> 122 (1): 33–64. </a:t>
            </a:r>
            <a:r>
              <a:rPr lang="en-GB" sz="1200" dirty="0">
                <a:effectLst/>
                <a:hlinkClick r:id="rId9"/>
              </a:rPr>
              <a:t>https://doi.org/10.3764/aja.122.1.0033</a:t>
            </a:r>
            <a:r>
              <a:rPr lang="en-GB" sz="1200" dirty="0">
                <a:effectLst/>
              </a:rPr>
              <a:t>.</a:t>
            </a:r>
          </a:p>
          <a:p>
            <a:pPr>
              <a:buNone/>
            </a:pPr>
            <a:r>
              <a:rPr lang="en-GB" sz="1200" dirty="0">
                <a:effectLst/>
              </a:rPr>
              <a:t>‘Mycenaean Bull Rhyton – Ancient-</a:t>
            </a:r>
            <a:r>
              <a:rPr lang="en-GB" sz="1200" dirty="0" err="1">
                <a:effectLst/>
              </a:rPr>
              <a:t>Greece.Org</a:t>
            </a:r>
            <a:r>
              <a:rPr lang="en-GB" sz="1200" dirty="0">
                <a:effectLst/>
              </a:rPr>
              <a:t>’. 2025. 2025. </a:t>
            </a:r>
            <a:r>
              <a:rPr lang="en-GB" sz="1200" dirty="0">
                <a:effectLst/>
                <a:hlinkClick r:id="rId10"/>
              </a:rPr>
              <a:t>https://ancient-greece.org/athens-national-archaeological-museum-15/</a:t>
            </a:r>
            <a:r>
              <a:rPr lang="en-GB" sz="1200" dirty="0">
                <a:effectLst/>
              </a:rPr>
              <a:t>.</a:t>
            </a:r>
          </a:p>
          <a:p>
            <a:pPr>
              <a:buNone/>
            </a:pPr>
            <a:r>
              <a:rPr lang="en-GB" sz="1200" dirty="0">
                <a:effectLst/>
              </a:rPr>
              <a:t>‘Mycenaean Warrior Vase, 12th Century BCE | Brock Odyssey 2017’. n.d. Accessed 28 February 2025. </a:t>
            </a:r>
            <a:r>
              <a:rPr lang="en-GB" sz="1200" dirty="0">
                <a:effectLst/>
                <a:hlinkClick r:id="rId11"/>
              </a:rPr>
              <a:t>https://brocku.ca/blogs/brock-odyssey-2017/2017/06/17/mycenaean-warrior-vase-12th-century-bce/</a:t>
            </a:r>
            <a:r>
              <a:rPr lang="en-GB" sz="1200" dirty="0">
                <a:effectLst/>
              </a:rPr>
              <a:t>.</a:t>
            </a:r>
          </a:p>
          <a:p>
            <a:pPr>
              <a:buNone/>
            </a:pPr>
            <a:r>
              <a:rPr lang="en-GB" sz="1200" dirty="0">
                <a:effectLst/>
              </a:rPr>
              <a:t>Mylonas, George E. 1959. ‘Grave Circle B of Mycenae’. In </a:t>
            </a:r>
            <a:r>
              <a:rPr lang="en-GB" sz="1200" i="1" dirty="0" err="1">
                <a:effectLst/>
              </a:rPr>
              <a:t>Minoica</a:t>
            </a:r>
            <a:r>
              <a:rPr lang="en-GB" sz="1200" dirty="0">
                <a:effectLst/>
              </a:rPr>
              <a:t>. Vol. 4. Berlin: De Gruyter. </a:t>
            </a:r>
            <a:r>
              <a:rPr lang="en-GB" sz="1200" dirty="0">
                <a:effectLst/>
                <a:hlinkClick r:id="rId12"/>
              </a:rPr>
              <a:t>https://www.fhw.gr/chronos/02/mainland/en/mg/gallery/society/ta4.html</a:t>
            </a:r>
            <a:r>
              <a:rPr lang="en-GB" sz="1200" dirty="0">
                <a:effectLst/>
              </a:rPr>
              <a:t>.</a:t>
            </a:r>
          </a:p>
          <a:p>
            <a:pPr>
              <a:buNone/>
            </a:pPr>
            <a:r>
              <a:rPr lang="en-GB" sz="1200" dirty="0">
                <a:effectLst/>
              </a:rPr>
              <a:t>Saint, A C, E </a:t>
            </a:r>
            <a:r>
              <a:rPr lang="en-GB" sz="1200" dirty="0" err="1">
                <a:effectLst/>
              </a:rPr>
              <a:t>Cheilakou</a:t>
            </a:r>
            <a:r>
              <a:rPr lang="en-GB" sz="1200" dirty="0">
                <a:effectLst/>
              </a:rPr>
              <a:t>, V </a:t>
            </a:r>
            <a:r>
              <a:rPr lang="en-GB" sz="1200" dirty="0" err="1">
                <a:effectLst/>
              </a:rPr>
              <a:t>Dritsa</a:t>
            </a:r>
            <a:r>
              <a:rPr lang="en-GB" sz="1200" dirty="0">
                <a:effectLst/>
              </a:rPr>
              <a:t>, M Koui, K </a:t>
            </a:r>
            <a:r>
              <a:rPr lang="en-GB" sz="1200" dirty="0" err="1">
                <a:effectLst/>
              </a:rPr>
              <a:t>Kostanti</a:t>
            </a:r>
            <a:r>
              <a:rPr lang="en-GB" sz="1200" dirty="0">
                <a:effectLst/>
              </a:rPr>
              <a:t>, M </a:t>
            </a:r>
            <a:r>
              <a:rPr lang="en-GB" sz="1200" dirty="0" err="1">
                <a:effectLst/>
              </a:rPr>
              <a:t>Kontaki</a:t>
            </a:r>
            <a:r>
              <a:rPr lang="en-GB" sz="1200" dirty="0">
                <a:effectLst/>
              </a:rPr>
              <a:t>, A Christopoulou, and F Zezza. 2015. ‘A NON-INVASIVE STUDY OF GOLDEN ARTIFACTS FROM THE ARCHAEOLOGICAL SITES OF MYCENAE AND PYLOS, PELOPONNESE’. </a:t>
            </a:r>
            <a:r>
              <a:rPr lang="el-GR" sz="1200" i="1" dirty="0">
                <a:effectLst/>
              </a:rPr>
              <a:t>Πανελλήνιο Επιστημονικό Συνέδριο Χημικής Μηχανικής</a:t>
            </a:r>
            <a:r>
              <a:rPr lang="el-GR" sz="1200" dirty="0">
                <a:effectLst/>
              </a:rPr>
              <a:t> 10.</a:t>
            </a:r>
          </a:p>
          <a:p>
            <a:pPr>
              <a:buNone/>
            </a:pPr>
            <a:r>
              <a:rPr lang="en-GB" sz="1200" dirty="0" err="1">
                <a:effectLst/>
              </a:rPr>
              <a:t>Schepartz</a:t>
            </a:r>
            <a:r>
              <a:rPr lang="en-GB" sz="1200" dirty="0">
                <a:effectLst/>
              </a:rPr>
              <a:t>, Lynne A., Sharon R. Stocker, and Jack L Davis. 2017. ‘Mycenaean Hierarchy and Gender Roles’. In </a:t>
            </a:r>
            <a:r>
              <a:rPr lang="en-GB" sz="1200" i="1" dirty="0">
                <a:effectLst/>
              </a:rPr>
              <a:t>Bones of Complexity: Bioarchaeological Case Studies of Social Organization and Skeletal Biology</a:t>
            </a:r>
            <a:r>
              <a:rPr lang="en-GB" sz="1200" dirty="0">
                <a:effectLst/>
              </a:rPr>
              <a:t>, edited by Haagen D. Klaus, Amanda R. Harvey, and Mark N. Cohen, 141–72. University Press of Florida.</a:t>
            </a:r>
          </a:p>
          <a:p>
            <a:pPr>
              <a:buNone/>
            </a:pPr>
            <a:r>
              <a:rPr lang="en-GB" sz="1200" dirty="0" err="1">
                <a:effectLst/>
              </a:rPr>
              <a:t>Schuppi</a:t>
            </a:r>
            <a:r>
              <a:rPr lang="en-GB" sz="1200" dirty="0">
                <a:effectLst/>
              </a:rPr>
              <a:t>. 2014. </a:t>
            </a:r>
            <a:r>
              <a:rPr lang="en-GB" sz="1200" i="1" dirty="0">
                <a:effectLst/>
              </a:rPr>
              <a:t>English:  Archaeological Museum of Mycenae: Plan of Grave Eta of Grave Circle B.</a:t>
            </a:r>
            <a:r>
              <a:rPr lang="en-GB" sz="1200" dirty="0">
                <a:effectLst/>
              </a:rPr>
              <a:t> Own work. </a:t>
            </a:r>
            <a:r>
              <a:rPr lang="en-GB" sz="1200" dirty="0">
                <a:effectLst/>
                <a:hlinkClick r:id="rId13"/>
              </a:rPr>
              <a:t>https://commons.wikimedia.org/wiki/File:Grave_Circle_B-_Grave_%CE%97_1.jpg</a:t>
            </a:r>
            <a:r>
              <a:rPr lang="en-GB" sz="1200" dirty="0">
                <a:effectLst/>
              </a:rPr>
              <a:t>.</a:t>
            </a:r>
          </a:p>
          <a:p>
            <a:r>
              <a:rPr lang="en-GB" sz="1200" i="1" dirty="0">
                <a:effectLst/>
              </a:rPr>
              <a:t>Terracotta Stemmed Cup with Murex Decoration</a:t>
            </a:r>
            <a:r>
              <a:rPr lang="en-GB" sz="1200" dirty="0">
                <a:effectLst/>
              </a:rPr>
              <a:t>. 1400. Terracotta. </a:t>
            </a:r>
            <a:r>
              <a:rPr lang="en-GB" sz="1200" dirty="0">
                <a:effectLst/>
                <a:hlinkClick r:id="rId14"/>
              </a:rPr>
              <a:t>https://www.metmuseum.org/art/collection/search/255448</a:t>
            </a:r>
            <a:r>
              <a:rPr lang="en-GB" sz="1200" dirty="0">
                <a:effectLst/>
              </a:rPr>
              <a:t>.</a:t>
            </a:r>
          </a:p>
        </p:txBody>
      </p:sp>
    </p:spTree>
    <p:extLst>
      <p:ext uri="{BB962C8B-B14F-4D97-AF65-F5344CB8AC3E}">
        <p14:creationId xmlns:p14="http://schemas.microsoft.com/office/powerpoint/2010/main" val="13670215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6196</TotalTime>
  <Words>1867</Words>
  <Application>Microsoft Office PowerPoint</Application>
  <PresentationFormat>Widescreen</PresentationFormat>
  <Paragraphs>46</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Pinterest board</vt:lpstr>
      <vt:lpstr>Bronze knife with duck’s head handle</vt:lpstr>
      <vt:lpstr>Griffin Warrior combat agate</vt:lpstr>
      <vt:lpstr>Naue ii type swords</vt:lpstr>
      <vt:lpstr>Tomb plan for grave Eta of grave circle B</vt:lpstr>
      <vt:lpstr>Bronze Dagger with inlaid decoration of a lion hunt </vt:lpstr>
      <vt:lpstr>Mycenaean Lion Rhyton </vt:lpstr>
      <vt:lpstr>Mycenaean Bull Rhyton</vt:lpstr>
      <vt:lpstr>Mycenaean warrior vase</vt:lpstr>
      <vt:lpstr>One handled gold kylix</vt:lpstr>
      <vt:lpstr>Section through the Treasury of Atreus</vt:lpstr>
      <vt:lpstr>Cross-section of a shaft grave</vt:lpstr>
      <vt:lpstr>Terracotta stemmed cup with murex decoration</vt:lpstr>
      <vt:lpstr>200 word commentary </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Jasmine moss</dc:creator>
  <cp:lastModifiedBy>Jasmine moss</cp:lastModifiedBy>
  <cp:revision>1</cp:revision>
  <dcterms:created xsi:type="dcterms:W3CDTF">2025-03-10T13:08:58Z</dcterms:created>
  <dcterms:modified xsi:type="dcterms:W3CDTF">2025-03-15T21:08:16Z</dcterms:modified>
</cp:coreProperties>
</file>