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275" r:id="rId6"/>
    <p:sldId id="308" r:id="rId7"/>
    <p:sldId id="276" r:id="rId8"/>
    <p:sldId id="295" r:id="rId9"/>
    <p:sldId id="296" r:id="rId10"/>
    <p:sldId id="278" r:id="rId11"/>
    <p:sldId id="321" r:id="rId12"/>
    <p:sldId id="274" r:id="rId13"/>
    <p:sldId id="279" r:id="rId14"/>
    <p:sldId id="277" r:id="rId15"/>
    <p:sldId id="299" r:id="rId16"/>
    <p:sldId id="300" r:id="rId17"/>
    <p:sldId id="315" r:id="rId18"/>
    <p:sldId id="304" r:id="rId19"/>
    <p:sldId id="301" r:id="rId20"/>
    <p:sldId id="306" r:id="rId21"/>
    <p:sldId id="298" r:id="rId22"/>
    <p:sldId id="302" r:id="rId23"/>
    <p:sldId id="307" r:id="rId24"/>
    <p:sldId id="280" r:id="rId25"/>
    <p:sldId id="282" r:id="rId26"/>
    <p:sldId id="303" r:id="rId27"/>
    <p:sldId id="291" r:id="rId28"/>
    <p:sldId id="286" r:id="rId29"/>
    <p:sldId id="309" r:id="rId30"/>
    <p:sldId id="310" r:id="rId31"/>
    <p:sldId id="314" r:id="rId32"/>
    <p:sldId id="311" r:id="rId33"/>
    <p:sldId id="313" r:id="rId34"/>
    <p:sldId id="316" r:id="rId35"/>
    <p:sldId id="317" r:id="rId36"/>
    <p:sldId id="318" r:id="rId37"/>
    <p:sldId id="320" r:id="rId38"/>
    <p:sldId id="290" r:id="rId39"/>
    <p:sldId id="294" r:id="rId40"/>
    <p:sldId id="30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A553D32-38F2-145B-05A7-F5E309FBF6C2}" name="Laila Surani" initials="LS" userId="S::l.surani@uwtsd.ac.uk::d9e3be33-304d-43a2-900d-ef35edf6177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86266" autoAdjust="0"/>
  </p:normalViewPr>
  <p:slideViewPr>
    <p:cSldViewPr>
      <p:cViewPr>
        <p:scale>
          <a:sx n="110" d="100"/>
          <a:sy n="110" d="100"/>
        </p:scale>
        <p:origin x="376" y="-6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11/06/2026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6/11/26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Stored calcium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303126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In our bodies: bones act as lever arms. joints act as pivots. muscles provide the </a:t>
            </a:r>
            <a:r>
              <a:rPr lang="en-GB" b="1" i="0" dirty="0">
                <a:solidFill>
                  <a:srgbClr val="202124"/>
                </a:solidFill>
                <a:effectLst/>
                <a:latin typeface="arial" panose="020B0604020202020204" pitchFamily="34" charset="0"/>
              </a:rPr>
              <a:t>effort forces to move loads</a:t>
            </a:r>
            <a:r>
              <a:rPr lang="en-GB" b="0" i="0" dirty="0">
                <a:solidFill>
                  <a:srgbClr val="202124"/>
                </a:solidFill>
                <a:effectLst/>
                <a:latin typeface="arial" panose="020B0604020202020204" pitchFamily="34" charset="0"/>
              </a:rPr>
              <a:t>.</a:t>
            </a:r>
          </a:p>
          <a:p>
            <a:endParaRPr lang="en-GB" b="0" i="0" dirty="0">
              <a:solidFill>
                <a:srgbClr val="202124"/>
              </a:solidFill>
              <a:effectLst/>
              <a:latin typeface="arial" panose="020B0604020202020204" pitchFamily="34" charset="0"/>
            </a:endParaRPr>
          </a:p>
          <a:p>
            <a:r>
              <a:rPr lang="en-GB" dirty="0"/>
              <a:t>Fulcrum: </a:t>
            </a:r>
            <a:r>
              <a:rPr lang="en-GB" b="0" i="0" dirty="0">
                <a:solidFill>
                  <a:srgbClr val="202124"/>
                </a:solidFill>
                <a:effectLst/>
                <a:latin typeface="arial" panose="020B0604020202020204" pitchFamily="34" charset="0"/>
              </a:rPr>
              <a:t>on which it turns or is supported.</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Lever:</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044900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73D3F"/>
                </a:solidFill>
                <a:latin typeface="Tinos"/>
              </a:rPr>
              <a:t>reservoir : </a:t>
            </a:r>
            <a:r>
              <a:rPr lang="en-GB" b="1" i="0" dirty="0">
                <a:solidFill>
                  <a:srgbClr val="202124"/>
                </a:solidFill>
                <a:effectLst/>
                <a:latin typeface="arial" panose="020B0604020202020204" pitchFamily="34" charset="0"/>
              </a:rPr>
              <a:t>a place where something is kept in store</a:t>
            </a:r>
          </a:p>
          <a:p>
            <a:r>
              <a:rPr lang="en-GB" b="1" dirty="0"/>
              <a:t>Haematopoiesis: </a:t>
            </a:r>
            <a:r>
              <a:rPr lang="en-GB" b="1" i="0" dirty="0">
                <a:solidFill>
                  <a:srgbClr val="202124"/>
                </a:solidFill>
                <a:effectLst/>
                <a:latin typeface="arial" panose="020B0604020202020204" pitchFamily="34" charset="0"/>
              </a:rPr>
              <a:t>the formation of blood or of blood cells in the living body</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926018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632897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3694820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Muscle contraction is </a:t>
            </a:r>
            <a:r>
              <a:rPr lang="en-GB" b="1" i="0" dirty="0">
                <a:solidFill>
                  <a:srgbClr val="202124"/>
                </a:solidFill>
                <a:effectLst/>
                <a:latin typeface="arial" panose="020B0604020202020204" pitchFamily="34" charset="0"/>
              </a:rPr>
              <a:t>the tightening, shortening, or lengthening of muscles when you do some activity</a:t>
            </a:r>
          </a:p>
          <a:p>
            <a:r>
              <a:rPr lang="en-GB" b="1" i="0" dirty="0">
                <a:solidFill>
                  <a:srgbClr val="202124"/>
                </a:solidFill>
                <a:effectLst/>
                <a:latin typeface="arial" panose="020B0604020202020204" pitchFamily="34" charset="0"/>
              </a:rPr>
              <a:t>There are 206 bones in the body </a:t>
            </a:r>
          </a:p>
          <a:p>
            <a:endParaRPr lang="en-GB" dirty="0"/>
          </a:p>
          <a:p>
            <a:r>
              <a:rPr lang="en-GB" b="0" i="0" dirty="0">
                <a:solidFill>
                  <a:srgbClr val="202124"/>
                </a:solidFill>
                <a:effectLst/>
                <a:latin typeface="arial" panose="020B0604020202020204" pitchFamily="34" charset="0"/>
              </a:rPr>
              <a:t>Long bones </a:t>
            </a:r>
            <a:r>
              <a:rPr lang="en-GB" b="1" i="0" dirty="0">
                <a:solidFill>
                  <a:srgbClr val="202124"/>
                </a:solidFill>
                <a:effectLst/>
                <a:latin typeface="arial" panose="020B0604020202020204" pitchFamily="34" charset="0"/>
              </a:rPr>
              <a:t>function to support the weight of the body and facilitate movement</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950161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948138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2364585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tendon is a fibrous connective tissue that attaches muscle to bone</a:t>
            </a:r>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339577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33 </a:t>
            </a:r>
            <a:r>
              <a:rPr lang="en-GB" dirty="0" err="1"/>
              <a:t>verterbre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3973903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Ligaments are located at joints, whereas </a:t>
            </a:r>
            <a:r>
              <a:rPr lang="en-GB" b="1" i="0" dirty="0">
                <a:solidFill>
                  <a:srgbClr val="202124"/>
                </a:solidFill>
                <a:effectLst/>
                <a:latin typeface="arial" panose="020B0604020202020204" pitchFamily="34" charset="0"/>
              </a:rPr>
              <a:t>tendons provide the connection between muscle and bone</a:t>
            </a:r>
            <a:r>
              <a:rPr lang="en-GB" b="0" i="0" dirty="0">
                <a:solidFill>
                  <a:srgbClr val="202124"/>
                </a:solidFill>
                <a:effectLst/>
                <a:latin typeface="arial" panose="020B0604020202020204" pitchFamily="34" charset="0"/>
              </a:rPr>
              <a:t> that allows the muscles to move different parts of the body.</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13888124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2126547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11/06/2026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11/06/2026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microsoft.com/office/2007/relationships/hdphoto" Target="../media/hdphoto3.wdp"/></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VXsYri-d4Q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opentextbc.ca/anatomyandphysiology/"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XSyWgLz47c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pivotalphysio.co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free-anatomy-quiz.com/skeletonIDQ1.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nhs.uk/conditions/osteoporosi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nhs.uk/conditions/fall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nhs.uk/conditions/arthriti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eur01.safelinks.protection.outlook.com/?url=https%3A%2F%2Fwww.bbc.co.uk%2Fbitesize%2Fguides%2Fzxc34j6%2Frevision%2F2&amp;data=05%7C01%7Ce.koutsogeorgou%40uwtsd.ac.uk%7C462e4c31e1364889f99108dbbdf0bf0f%7C4e0f11f9046e45059cb8db2152311e21%7C0%7C0%7C638312613915205358%7CUnknown%7CTWFpbGZsb3d8eyJWIjoiMC4wLjAwMDAiLCJQIjoiV2luMzIiLCJBTiI6Ik1haWwiLCJXVCI6Mn0%3D%7C3000%7C%7C%7C&amp;sdata=GD4WUrJZpr%2BTuWMxP1AqEi92868TOCIwQmbfRLQk1eE%3D&amp;reserved=0" TargetMode="External"/><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england.nhs.uk%2Felective-care-transformation%2Fbest-practice-solutions%2Fmusculoskeletal%2F&amp;data=05%7C01%7Ce.koutsogeorgou%40uwtsd.ac.uk%7C462e4c31e1364889f99108dbbdf0bf0f%7C4e0f11f9046e45059cb8db2152311e21%7C0%7C0%7C638312613915205358%7CUnknown%7CTWFpbGZsb3d8eyJWIjoiMC4wLjAwMDAiLCJQIjoiV2luMzIiLCJBTiI6Ik1haWwiLCJXVCI6Mn0%3D%7C3000%7C%7C%7C&amp;sdata=V%2FqdMtfs3jirLpWr3VQkRS1UCurO%2BDEXcrRa32i9OCo%3D&amp;reserved=0"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971447"/>
            <a:ext cx="7992888" cy="1470025"/>
          </a:xfrm>
        </p:spPr>
        <p:txBody>
          <a:bodyPr>
            <a:noAutofit/>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dirty="0">
                <a:solidFill>
                  <a:schemeClr val="bg1"/>
                </a:solidFill>
              </a:rPr>
              <a:t>(BMHP5023)</a:t>
            </a:r>
            <a:br>
              <a:rPr lang="en-GB" altLang="en-US" b="1" dirty="0">
                <a:solidFill>
                  <a:schemeClr val="bg1"/>
                </a:solidFill>
              </a:rPr>
            </a:br>
            <a:endParaRPr lang="en-GB" altLang="en-US"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755576" y="3861048"/>
            <a:ext cx="8064896" cy="1323439"/>
          </a:xfrm>
          <a:prstGeom prst="rect">
            <a:avLst/>
          </a:prstGeom>
          <a:noFill/>
        </p:spPr>
        <p:txBody>
          <a:bodyPr wrap="square" rtlCol="0">
            <a:spAutoFit/>
          </a:bodyPr>
          <a:lstStyle/>
          <a:p>
            <a:pPr algn="ctr"/>
            <a:r>
              <a:rPr lang="en-GB" sz="4000" b="1" dirty="0">
                <a:solidFill>
                  <a:schemeClr val="bg1"/>
                </a:solidFill>
              </a:rPr>
              <a:t>WEEK 1 SESSION 2 – </a:t>
            </a:r>
          </a:p>
          <a:p>
            <a:pPr algn="ctr"/>
            <a:r>
              <a:rPr lang="en-GB" sz="4000" b="1" dirty="0">
                <a:solidFill>
                  <a:schemeClr val="bg1"/>
                </a:solidFill>
              </a:rPr>
              <a:t>THE SKELETAL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WEEK 1 - SESSION 2</a:t>
            </a:r>
            <a:br>
              <a:rPr lang="en-GB" b="1" dirty="0"/>
            </a:br>
            <a:r>
              <a:rPr lang="en-GB" b="1" dirty="0"/>
              <a:t>LESSON OBJECTIVES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By the end of this session, students should be able to:</a:t>
            </a:r>
          </a:p>
          <a:p>
            <a:pPr>
              <a:buFont typeface="Wingdings" pitchFamily="2" charset="2"/>
              <a:buChar char="§"/>
            </a:pPr>
            <a:r>
              <a:rPr lang="en-GB" dirty="0"/>
              <a:t>Explain the function of the skeleton.</a:t>
            </a:r>
          </a:p>
          <a:p>
            <a:pPr>
              <a:buFont typeface="Wingdings" pitchFamily="2" charset="2"/>
              <a:buChar char="§"/>
            </a:pPr>
            <a:endParaRPr lang="en-GB" dirty="0"/>
          </a:p>
          <a:p>
            <a:pPr>
              <a:buFont typeface="Wingdings" pitchFamily="2" charset="2"/>
              <a:buChar char="§"/>
            </a:pPr>
            <a:r>
              <a:rPr lang="en-GB" dirty="0"/>
              <a:t>Name the different types of the bones.</a:t>
            </a:r>
          </a:p>
          <a:p>
            <a:pPr>
              <a:buFont typeface="Wingdings" pitchFamily="2" charset="2"/>
              <a:buChar char="§"/>
            </a:pPr>
            <a:endParaRPr lang="en-GB" dirty="0"/>
          </a:p>
          <a:p>
            <a:pPr>
              <a:buFont typeface="Wingdings" pitchFamily="2" charset="2"/>
              <a:buChar char="§"/>
            </a:pPr>
            <a:r>
              <a:rPr lang="en-GB" dirty="0"/>
              <a:t>Describe the principles of joints and support systems.</a:t>
            </a:r>
          </a:p>
        </p:txBody>
      </p:sp>
    </p:spTree>
    <p:extLst>
      <p:ext uri="{BB962C8B-B14F-4D97-AF65-F5344CB8AC3E}">
        <p14:creationId xmlns:p14="http://schemas.microsoft.com/office/powerpoint/2010/main" val="250408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D7238D69-897F-47C6-8045-057D8196A21C}"/>
              </a:ext>
            </a:extLst>
          </p:cNvPr>
          <p:cNvSpPr>
            <a:spLocks noGrp="1"/>
          </p:cNvSpPr>
          <p:nvPr>
            <p:ph type="title"/>
          </p:nvPr>
        </p:nvSpPr>
        <p:spPr>
          <a:xfrm>
            <a:off x="683568" y="194688"/>
            <a:ext cx="7931224" cy="916337"/>
          </a:xfrm>
        </p:spPr>
        <p:txBody>
          <a:bodyPr>
            <a:normAutofit fontScale="90000"/>
          </a:bodyPr>
          <a:lstStyle/>
          <a:p>
            <a:pPr algn="ctr"/>
            <a:r>
              <a:rPr lang="en-US" sz="4000" dirty="0"/>
              <a:t>ANATOMICAL TERMS OF LOCATION</a:t>
            </a:r>
          </a:p>
        </p:txBody>
      </p:sp>
      <p:pic>
        <p:nvPicPr>
          <p:cNvPr id="1026" name="Picture 2" descr="Side view human body muscles Images, Stock Photos &amp; Vectors | Shutterstock">
            <a:extLst>
              <a:ext uri="{FF2B5EF4-FFF2-40B4-BE49-F238E27FC236}">
                <a16:creationId xmlns:a16="http://schemas.microsoft.com/office/drawing/2014/main" id="{873CD52B-6298-4DBC-9F9E-3449A49E4C2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6961"/>
          <a:stretch/>
        </p:blipFill>
        <p:spPr bwMode="auto">
          <a:xfrm>
            <a:off x="4067944" y="1312535"/>
            <a:ext cx="4104456" cy="4119291"/>
          </a:xfrm>
          <a:prstGeom prst="rect">
            <a:avLst/>
          </a:prstGeom>
          <a:ln>
            <a:noFill/>
          </a:ln>
          <a:effectLst>
            <a:outerShdw blurRad="292100" dist="139700" dir="2700000" algn="tl" rotWithShape="0">
              <a:srgbClr val="333333">
                <a:alpha val="65000"/>
              </a:srgbClr>
            </a:outerShdw>
          </a:effectLst>
        </p:spPr>
      </p:pic>
      <p:sp>
        <p:nvSpPr>
          <p:cNvPr id="73" name="Text Placeholder 3">
            <a:extLst>
              <a:ext uri="{FF2B5EF4-FFF2-40B4-BE49-F238E27FC236}">
                <a16:creationId xmlns:a16="http://schemas.microsoft.com/office/drawing/2014/main" id="{6FC056E5-0BD2-4E67-9E02-194A511946A2}"/>
              </a:ext>
            </a:extLst>
          </p:cNvPr>
          <p:cNvSpPr>
            <a:spLocks noGrp="1"/>
          </p:cNvSpPr>
          <p:nvPr>
            <p:ph type="body" sz="half" idx="2"/>
          </p:nvPr>
        </p:nvSpPr>
        <p:spPr>
          <a:xfrm>
            <a:off x="457200" y="2348880"/>
            <a:ext cx="3008313" cy="3116111"/>
          </a:xfrm>
        </p:spPr>
        <p:txBody>
          <a:bodyPr>
            <a:normAutofit/>
          </a:bodyPr>
          <a:lstStyle/>
          <a:p>
            <a:r>
              <a:rPr lang="en-US" sz="2800" b="1" i="1" dirty="0"/>
              <a:t>Anterior</a:t>
            </a:r>
          </a:p>
          <a:p>
            <a:endParaRPr lang="en-US" sz="2800" b="1" i="1" dirty="0"/>
          </a:p>
          <a:p>
            <a:r>
              <a:rPr lang="en-US" sz="2800" b="1" i="1" dirty="0"/>
              <a:t>Posterior</a:t>
            </a:r>
          </a:p>
          <a:p>
            <a:endParaRPr lang="en-US" sz="2800" b="1" i="1" dirty="0"/>
          </a:p>
          <a:p>
            <a:r>
              <a:rPr lang="en-US" sz="2800" b="1" i="1" dirty="0"/>
              <a:t>Lateral</a:t>
            </a:r>
          </a:p>
        </p:txBody>
      </p:sp>
      <p:cxnSp>
        <p:nvCxnSpPr>
          <p:cNvPr id="3" name="Straight Arrow Connector 2">
            <a:extLst>
              <a:ext uri="{FF2B5EF4-FFF2-40B4-BE49-F238E27FC236}">
                <a16:creationId xmlns:a16="http://schemas.microsoft.com/office/drawing/2014/main" id="{A9F36841-E5C8-3185-7D80-37B9427629E1}"/>
              </a:ext>
            </a:extLst>
          </p:cNvPr>
          <p:cNvCxnSpPr/>
          <p:nvPr/>
        </p:nvCxnSpPr>
        <p:spPr>
          <a:xfrm>
            <a:off x="1961356" y="2636912"/>
            <a:ext cx="1818556"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22D9C8AC-60ED-125F-CAA0-5D3E9E0DAEA0}"/>
              </a:ext>
            </a:extLst>
          </p:cNvPr>
          <p:cNvCxnSpPr>
            <a:cxnSpLocks/>
          </p:cNvCxnSpPr>
          <p:nvPr/>
        </p:nvCxnSpPr>
        <p:spPr>
          <a:xfrm>
            <a:off x="2123728" y="3717032"/>
            <a:ext cx="3672408" cy="189903"/>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8A8308C6-2B18-D7D9-E544-0A3B95B33A00}"/>
              </a:ext>
            </a:extLst>
          </p:cNvPr>
          <p:cNvCxnSpPr>
            <a:cxnSpLocks/>
          </p:cNvCxnSpPr>
          <p:nvPr/>
        </p:nvCxnSpPr>
        <p:spPr>
          <a:xfrm flipV="1">
            <a:off x="1917341" y="4591011"/>
            <a:ext cx="5246947" cy="134133"/>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3327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060848"/>
            <a:ext cx="4690864" cy="490066"/>
          </a:xfrm>
        </p:spPr>
        <p:txBody>
          <a:bodyPr>
            <a:noAutofit/>
          </a:bodyPr>
          <a:lstStyle/>
          <a:p>
            <a:pPr algn="l"/>
            <a:r>
              <a:rPr lang="en-GB" sz="4000" b="1" dirty="0"/>
              <a:t>SKELETAL </a:t>
            </a:r>
            <a:br>
              <a:rPr lang="en-GB" sz="4000" b="1" dirty="0"/>
            </a:br>
            <a:r>
              <a:rPr lang="en-GB" sz="4000" b="1" dirty="0"/>
              <a:t>SYSTEM</a:t>
            </a:r>
            <a:br>
              <a:rPr lang="en-GB" sz="4000" b="1" dirty="0"/>
            </a:br>
            <a:r>
              <a:rPr lang="en-GB" sz="4000" b="1" dirty="0"/>
              <a:t>FUNCTIONS </a:t>
            </a:r>
          </a:p>
        </p:txBody>
      </p:sp>
      <p:pic>
        <p:nvPicPr>
          <p:cNvPr id="4" name="Picture 3">
            <a:extLst>
              <a:ext uri="{FF2B5EF4-FFF2-40B4-BE49-F238E27FC236}">
                <a16:creationId xmlns:a16="http://schemas.microsoft.com/office/drawing/2014/main" id="{B5072251-D092-42C0-82EB-35793712FD01}"/>
              </a:ext>
            </a:extLst>
          </p:cNvPr>
          <p:cNvPicPr>
            <a:picLocks noChangeAspect="1"/>
          </p:cNvPicPr>
          <p:nvPr/>
        </p:nvPicPr>
        <p:blipFill>
          <a:blip r:embed="rId3"/>
          <a:stretch>
            <a:fillRect/>
          </a:stretch>
        </p:blipFill>
        <p:spPr>
          <a:xfrm>
            <a:off x="3347864" y="16468"/>
            <a:ext cx="5796136" cy="6841532"/>
          </a:xfrm>
          <a:prstGeom prst="rect">
            <a:avLst/>
          </a:prstGeom>
        </p:spPr>
      </p:pic>
    </p:spTree>
    <p:extLst>
      <p:ext uri="{BB962C8B-B14F-4D97-AF65-F5344CB8AC3E}">
        <p14:creationId xmlns:p14="http://schemas.microsoft.com/office/powerpoint/2010/main" val="1636696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634082"/>
          </a:xfrm>
        </p:spPr>
        <p:txBody>
          <a:bodyPr anchor="ctr">
            <a:noAutofit/>
          </a:bodyPr>
          <a:lstStyle/>
          <a:p>
            <a:pPr>
              <a:lnSpc>
                <a:spcPct val="90000"/>
              </a:lnSpc>
            </a:pPr>
            <a:r>
              <a:rPr lang="en-GB" sz="3600" b="1" dirty="0"/>
              <a:t>Support, Movement, and Protection</a:t>
            </a:r>
          </a:p>
        </p:txBody>
      </p:sp>
      <p:sp>
        <p:nvSpPr>
          <p:cNvPr id="3" name="Content Placeholder 2"/>
          <p:cNvSpPr>
            <a:spLocks noGrp="1"/>
          </p:cNvSpPr>
          <p:nvPr>
            <p:ph sz="half" idx="1"/>
          </p:nvPr>
        </p:nvSpPr>
        <p:spPr>
          <a:xfrm>
            <a:off x="272660" y="1052736"/>
            <a:ext cx="8547811" cy="4320480"/>
          </a:xfrm>
        </p:spPr>
        <p:txBody>
          <a:bodyPr>
            <a:normAutofit/>
          </a:bodyPr>
          <a:lstStyle/>
          <a:p>
            <a:pPr>
              <a:lnSpc>
                <a:spcPct val="90000"/>
              </a:lnSpc>
            </a:pPr>
            <a:r>
              <a:rPr lang="en-GB" sz="2400" dirty="0"/>
              <a:t>Bones support the rest of our body.</a:t>
            </a:r>
          </a:p>
          <a:p>
            <a:pPr>
              <a:lnSpc>
                <a:spcPct val="90000"/>
              </a:lnSpc>
            </a:pPr>
            <a:endParaRPr lang="en-GB" sz="2400" dirty="0"/>
          </a:p>
          <a:p>
            <a:pPr>
              <a:lnSpc>
                <a:spcPct val="90000"/>
              </a:lnSpc>
            </a:pPr>
            <a:r>
              <a:rPr lang="en-GB" sz="2400" dirty="0"/>
              <a:t>Facilitate movement by serving as points of attachment for your muscles. </a:t>
            </a:r>
          </a:p>
          <a:p>
            <a:pPr>
              <a:lnSpc>
                <a:spcPct val="90000"/>
              </a:lnSpc>
            </a:pPr>
            <a:endParaRPr lang="en-GB" sz="2400" dirty="0"/>
          </a:p>
          <a:p>
            <a:pPr>
              <a:lnSpc>
                <a:spcPct val="90000"/>
              </a:lnSpc>
            </a:pPr>
            <a:r>
              <a:rPr lang="en-GB" sz="2400" dirty="0"/>
              <a:t>Some bones only serve as a support for the muscles</a:t>
            </a:r>
          </a:p>
          <a:p>
            <a:pPr>
              <a:lnSpc>
                <a:spcPct val="90000"/>
              </a:lnSpc>
            </a:pPr>
            <a:r>
              <a:rPr lang="en-GB" sz="2400" dirty="0"/>
              <a:t>Other bones also transmit the forces produced when your muscles contract. </a:t>
            </a:r>
          </a:p>
          <a:p>
            <a:pPr>
              <a:lnSpc>
                <a:spcPct val="90000"/>
              </a:lnSpc>
            </a:pPr>
            <a:endParaRPr lang="en-GB" sz="2400" dirty="0"/>
          </a:p>
          <a:p>
            <a:pPr>
              <a:lnSpc>
                <a:spcPct val="90000"/>
              </a:lnSpc>
            </a:pPr>
            <a:r>
              <a:rPr lang="en-GB" sz="2400" dirty="0"/>
              <a:t>Bones protect internal organs e.g. ribs protect the heart, while the vertebral column protects the spinal cord</a:t>
            </a:r>
            <a:r>
              <a:rPr lang="en-GB" sz="1500" dirty="0"/>
              <a:t>.</a:t>
            </a:r>
          </a:p>
        </p:txBody>
      </p:sp>
    </p:spTree>
    <p:extLst>
      <p:ext uri="{BB962C8B-B14F-4D97-AF65-F5344CB8AC3E}">
        <p14:creationId xmlns:p14="http://schemas.microsoft.com/office/powerpoint/2010/main" val="193452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143000"/>
          </a:xfrm>
        </p:spPr>
        <p:txBody>
          <a:bodyPr>
            <a:normAutofit fontScale="90000"/>
          </a:bodyPr>
          <a:lstStyle/>
          <a:p>
            <a:r>
              <a:rPr lang="en-GB" b="1" dirty="0"/>
              <a:t>Mineral Storage, Energy Storage, and Haematopoiesis </a:t>
            </a:r>
            <a:br>
              <a:rPr lang="en-GB" b="1" dirty="0"/>
            </a:br>
            <a:r>
              <a:rPr lang="en-GB" b="1" dirty="0"/>
              <a:t>(formation of blood)</a:t>
            </a:r>
          </a:p>
        </p:txBody>
      </p:sp>
      <p:sp>
        <p:nvSpPr>
          <p:cNvPr id="3" name="Content Placeholder 2"/>
          <p:cNvSpPr>
            <a:spLocks noGrp="1"/>
          </p:cNvSpPr>
          <p:nvPr>
            <p:ph idx="1"/>
          </p:nvPr>
        </p:nvSpPr>
        <p:spPr>
          <a:xfrm>
            <a:off x="457200" y="2204864"/>
            <a:ext cx="8229600" cy="3600401"/>
          </a:xfrm>
        </p:spPr>
        <p:txBody>
          <a:bodyPr>
            <a:normAutofit lnSpcReduction="10000"/>
          </a:bodyPr>
          <a:lstStyle/>
          <a:p>
            <a:r>
              <a:rPr lang="en-GB" sz="2400" dirty="0">
                <a:solidFill>
                  <a:srgbClr val="373D3F"/>
                </a:solidFill>
              </a:rPr>
              <a:t>Bone serves as a </a:t>
            </a:r>
            <a:r>
              <a:rPr lang="en-GB" sz="2400" b="1" dirty="0">
                <a:solidFill>
                  <a:srgbClr val="373D3F"/>
                </a:solidFill>
              </a:rPr>
              <a:t>reservoir for a number of minerals </a:t>
            </a:r>
            <a:r>
              <a:rPr lang="en-GB" sz="2400" dirty="0">
                <a:solidFill>
                  <a:srgbClr val="373D3F"/>
                </a:solidFill>
              </a:rPr>
              <a:t>important to the functioning of the body, especially </a:t>
            </a:r>
            <a:r>
              <a:rPr lang="en-GB" sz="2400" b="1" dirty="0">
                <a:solidFill>
                  <a:srgbClr val="373D3F"/>
                </a:solidFill>
              </a:rPr>
              <a:t>calcium, and phosphorus</a:t>
            </a:r>
            <a:r>
              <a:rPr lang="en-GB" sz="2400" dirty="0">
                <a:solidFill>
                  <a:srgbClr val="373D3F"/>
                </a:solidFill>
              </a:rPr>
              <a:t>.</a:t>
            </a:r>
          </a:p>
          <a:p>
            <a:r>
              <a:rPr lang="en-GB" sz="2400" dirty="0">
                <a:solidFill>
                  <a:srgbClr val="373D3F"/>
                </a:solidFill>
              </a:rPr>
              <a:t>They can be released back into the bloodstream when needed. </a:t>
            </a:r>
          </a:p>
          <a:p>
            <a:r>
              <a:rPr lang="en-GB" sz="2400" dirty="0"/>
              <a:t>Bone also serves as a site for </a:t>
            </a:r>
            <a:r>
              <a:rPr lang="en-GB" sz="2400" b="1" dirty="0"/>
              <a:t>fat storage </a:t>
            </a:r>
            <a:r>
              <a:rPr lang="en-GB" sz="2400" dirty="0"/>
              <a:t>and </a:t>
            </a:r>
            <a:r>
              <a:rPr lang="en-GB" sz="2400" b="1" dirty="0"/>
              <a:t>blood cell production. </a:t>
            </a:r>
          </a:p>
          <a:p>
            <a:r>
              <a:rPr lang="en-GB" sz="2400" dirty="0"/>
              <a:t>Red blood cells, white blood cells, and platelets are all produced in the </a:t>
            </a:r>
            <a:r>
              <a:rPr lang="en-GB" sz="2400" b="1" dirty="0"/>
              <a:t>red bone marrow</a:t>
            </a:r>
            <a:r>
              <a:rPr lang="en-GB" sz="2400" dirty="0"/>
              <a:t>.</a:t>
            </a:r>
          </a:p>
          <a:p>
            <a:endParaRPr lang="en-GB" sz="2400" dirty="0"/>
          </a:p>
        </p:txBody>
      </p:sp>
    </p:spTree>
    <p:extLst>
      <p:ext uri="{BB962C8B-B14F-4D97-AF65-F5344CB8AC3E}">
        <p14:creationId xmlns:p14="http://schemas.microsoft.com/office/powerpoint/2010/main" val="2472813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60" y="116632"/>
            <a:ext cx="8229600" cy="490066"/>
          </a:xfrm>
        </p:spPr>
        <p:txBody>
          <a:bodyPr>
            <a:normAutofit fontScale="90000"/>
          </a:bodyPr>
          <a:lstStyle/>
          <a:p>
            <a:r>
              <a:rPr lang="en-GB" b="1" dirty="0"/>
              <a:t>Skeletal System</a:t>
            </a:r>
          </a:p>
        </p:txBody>
      </p:sp>
      <p:sp>
        <p:nvSpPr>
          <p:cNvPr id="3" name="Content Placeholder 2"/>
          <p:cNvSpPr>
            <a:spLocks noGrp="1"/>
          </p:cNvSpPr>
          <p:nvPr>
            <p:ph idx="1"/>
          </p:nvPr>
        </p:nvSpPr>
        <p:spPr>
          <a:xfrm>
            <a:off x="179512" y="764704"/>
            <a:ext cx="8829299" cy="4824536"/>
          </a:xfrm>
        </p:spPr>
        <p:txBody>
          <a:bodyPr>
            <a:noAutofit/>
          </a:bodyPr>
          <a:lstStyle/>
          <a:p>
            <a:pPr marL="0" indent="0">
              <a:buNone/>
            </a:pPr>
            <a:r>
              <a:rPr lang="en-GB" sz="2600" b="1" u="sng" dirty="0"/>
              <a:t>How it Works:</a:t>
            </a:r>
            <a:endParaRPr lang="en-GB" sz="2600" dirty="0"/>
          </a:p>
          <a:p>
            <a:r>
              <a:rPr lang="en-GB" sz="2600" dirty="0"/>
              <a:t>The Skeletal System is made up of </a:t>
            </a:r>
            <a:r>
              <a:rPr lang="en-GB" sz="2600" b="1" dirty="0"/>
              <a:t>bones, cartilage, and connective tissue </a:t>
            </a:r>
            <a:r>
              <a:rPr lang="en-GB" sz="1800" dirty="0"/>
              <a:t>(</a:t>
            </a:r>
            <a:r>
              <a:rPr lang="en-GB" sz="1800" i="0" dirty="0">
                <a:solidFill>
                  <a:srgbClr val="202124"/>
                </a:solidFill>
                <a:effectLst/>
              </a:rPr>
              <a:t>supports, protects, and gives structure to other tissues and organs in the body</a:t>
            </a:r>
            <a:r>
              <a:rPr lang="en-GB" sz="1800" dirty="0"/>
              <a:t>.)  </a:t>
            </a:r>
          </a:p>
          <a:p>
            <a:r>
              <a:rPr lang="en-GB" sz="2600" dirty="0"/>
              <a:t>These all work together to make certain parts of the body that preform certain functions that are vital to human life.</a:t>
            </a:r>
          </a:p>
          <a:p>
            <a:endParaRPr lang="en-GB" sz="1400" dirty="0"/>
          </a:p>
          <a:p>
            <a:pPr marL="0" indent="0">
              <a:buNone/>
            </a:pPr>
            <a:r>
              <a:rPr lang="en-GB" sz="2600" b="1" u="sng" dirty="0"/>
              <a:t>Injuries/Diseases:</a:t>
            </a:r>
            <a:endParaRPr lang="en-GB" sz="2600" dirty="0"/>
          </a:p>
          <a:p>
            <a:pPr marL="0" indent="0">
              <a:buNone/>
            </a:pPr>
            <a:r>
              <a:rPr lang="en-GB" sz="2600" dirty="0"/>
              <a:t>The Skeletal System can have injuries, such as breaking or fracturing a bone, a joint can also be dislocated or sprained, etc.</a:t>
            </a:r>
          </a:p>
          <a:p>
            <a:endParaRPr lang="en-GB" sz="2600" dirty="0"/>
          </a:p>
          <a:p>
            <a:endParaRPr lang="en-GB" sz="2600" dirty="0"/>
          </a:p>
          <a:p>
            <a:endParaRPr lang="en-GB" sz="2600" dirty="0"/>
          </a:p>
        </p:txBody>
      </p:sp>
    </p:spTree>
    <p:extLst>
      <p:ext uri="{BB962C8B-B14F-4D97-AF65-F5344CB8AC3E}">
        <p14:creationId xmlns:p14="http://schemas.microsoft.com/office/powerpoint/2010/main" val="833215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48F41-6AF7-F40C-E216-F88DB508D1C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FD7B76B-588B-A5C0-0F1A-38EF8930C6C2}"/>
              </a:ext>
            </a:extLst>
          </p:cNvPr>
          <p:cNvSpPr>
            <a:spLocks noGrp="1"/>
          </p:cNvSpPr>
          <p:nvPr>
            <p:ph idx="1"/>
          </p:nvPr>
        </p:nvSpPr>
        <p:spPr>
          <a:xfrm>
            <a:off x="457200" y="1600201"/>
            <a:ext cx="6275040" cy="3917032"/>
          </a:xfrm>
        </p:spPr>
        <p:txBody>
          <a:bodyPr/>
          <a:lstStyle/>
          <a:p>
            <a:r>
              <a:rPr lang="en-GB" dirty="0"/>
              <a:t>Can you think of injuries related to the skeletal system? </a:t>
            </a:r>
          </a:p>
          <a:p>
            <a:endParaRPr lang="en-GB" dirty="0"/>
          </a:p>
          <a:p>
            <a:r>
              <a:rPr lang="en-GB" dirty="0"/>
              <a:t>Write or type these, use a credible source – UWTSD library </a:t>
            </a:r>
          </a:p>
        </p:txBody>
      </p:sp>
      <p:pic>
        <p:nvPicPr>
          <p:cNvPr id="1026" name="Picture 2" descr="skeleton-with-Whiplash-Injury - Sterling Medical Group">
            <a:extLst>
              <a:ext uri="{FF2B5EF4-FFF2-40B4-BE49-F238E27FC236}">
                <a16:creationId xmlns:a16="http://schemas.microsoft.com/office/drawing/2014/main" id="{1E6D2A09-EB34-3946-6115-6533CDA1A6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2384884"/>
            <a:ext cx="2787897"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3789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5391955"/>
            <a:ext cx="8229600" cy="432048"/>
          </a:xfrm>
        </p:spPr>
        <p:txBody>
          <a:bodyPr>
            <a:normAutofit/>
          </a:bodyPr>
          <a:lstStyle/>
          <a:p>
            <a:pPr marL="0" indent="0">
              <a:buNone/>
            </a:pPr>
            <a:r>
              <a:rPr lang="en-GB" sz="1400" dirty="0"/>
              <a:t>(Source: </a:t>
            </a:r>
            <a:r>
              <a:rPr lang="en-GB" sz="1400" dirty="0">
                <a:hlinkClick r:id="rId2"/>
              </a:rPr>
              <a:t>https://opentextbc.ca/anatomyandphysiology/</a:t>
            </a:r>
            <a:r>
              <a:rPr lang="en-GB" sz="1400" dirty="0"/>
              <a:t> )</a:t>
            </a: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4400" y="11908"/>
            <a:ext cx="8229600" cy="53919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53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normAutofit/>
          </a:bodyPr>
          <a:lstStyle/>
          <a:p>
            <a:r>
              <a:rPr lang="en-GB" b="1" dirty="0"/>
              <a:t>Skeletal System</a:t>
            </a:r>
          </a:p>
        </p:txBody>
      </p:sp>
      <p:sp>
        <p:nvSpPr>
          <p:cNvPr id="3" name="Content Placeholder 2"/>
          <p:cNvSpPr>
            <a:spLocks noGrp="1"/>
          </p:cNvSpPr>
          <p:nvPr>
            <p:ph idx="1"/>
          </p:nvPr>
        </p:nvSpPr>
        <p:spPr>
          <a:xfrm>
            <a:off x="457200" y="908720"/>
            <a:ext cx="8229600" cy="4680520"/>
          </a:xfrm>
        </p:spPr>
        <p:txBody>
          <a:bodyPr>
            <a:normAutofit fontScale="92500" lnSpcReduction="20000"/>
          </a:bodyPr>
          <a:lstStyle/>
          <a:p>
            <a:pPr marL="0" indent="0">
              <a:buNone/>
            </a:pPr>
            <a:r>
              <a:rPr lang="en-GB" b="1" u="sng" dirty="0">
                <a:cs typeface="Arial" panose="020B0604020202020204" pitchFamily="34" charset="0"/>
              </a:rPr>
              <a:t>How it Interacts with the Other Systems:</a:t>
            </a:r>
            <a:endParaRPr lang="en-GB" dirty="0">
              <a:cs typeface="Arial" panose="020B0604020202020204" pitchFamily="34" charset="0"/>
            </a:endParaRPr>
          </a:p>
          <a:p>
            <a:pPr marL="0" indent="0">
              <a:buNone/>
            </a:pPr>
            <a:r>
              <a:rPr lang="en-GB" dirty="0">
                <a:cs typeface="Arial" panose="020B0604020202020204" pitchFamily="34" charset="0"/>
              </a:rPr>
              <a:t>The Skeletal System also works with your Muscular System to:</a:t>
            </a:r>
          </a:p>
          <a:p>
            <a:pPr marL="0" indent="0">
              <a:buNone/>
            </a:pPr>
            <a:endParaRPr lang="en-GB" dirty="0">
              <a:cs typeface="Arial" panose="020B0604020202020204" pitchFamily="34" charset="0"/>
            </a:endParaRPr>
          </a:p>
          <a:p>
            <a:pPr>
              <a:buFont typeface="Wingdings" panose="05000000000000000000" pitchFamily="2" charset="2"/>
              <a:buChar char="§"/>
            </a:pPr>
            <a:r>
              <a:rPr lang="en-GB" dirty="0">
                <a:cs typeface="Arial" panose="020B0604020202020204" pitchFamily="34" charset="0"/>
              </a:rPr>
              <a:t>protect and move you around </a:t>
            </a:r>
          </a:p>
          <a:p>
            <a:pPr>
              <a:buFont typeface="Wingdings" panose="05000000000000000000" pitchFamily="2" charset="2"/>
              <a:buChar char="§"/>
            </a:pPr>
            <a:endParaRPr lang="en-GB" dirty="0">
              <a:cs typeface="Arial" panose="020B0604020202020204" pitchFamily="34" charset="0"/>
            </a:endParaRPr>
          </a:p>
          <a:p>
            <a:pPr>
              <a:buFont typeface="Wingdings" panose="05000000000000000000" pitchFamily="2" charset="2"/>
              <a:buChar char="§"/>
            </a:pPr>
            <a:r>
              <a:rPr lang="en-GB" dirty="0">
                <a:cs typeface="Arial" panose="020B0604020202020204" pitchFamily="34" charset="0"/>
              </a:rPr>
              <a:t>lift you up right so you do not fall to the ground while moving around</a:t>
            </a:r>
          </a:p>
          <a:p>
            <a:pPr>
              <a:buFont typeface="Wingdings" panose="05000000000000000000" pitchFamily="2" charset="2"/>
              <a:buChar char="§"/>
            </a:pPr>
            <a:endParaRPr lang="en-GB" dirty="0">
              <a:cs typeface="Arial" panose="020B0604020202020204" pitchFamily="34" charset="0"/>
            </a:endParaRPr>
          </a:p>
          <a:p>
            <a:pPr>
              <a:buFont typeface="Wingdings" panose="05000000000000000000" pitchFamily="2" charset="2"/>
              <a:buChar char="§"/>
            </a:pPr>
            <a:r>
              <a:rPr lang="en-GB" dirty="0">
                <a:cs typeface="Arial" panose="020B0604020202020204" pitchFamily="34" charset="0"/>
              </a:rPr>
              <a:t>it also gives you strength.</a:t>
            </a:r>
          </a:p>
        </p:txBody>
      </p:sp>
      <p:pic>
        <p:nvPicPr>
          <p:cNvPr id="2050" name="Picture 2" descr="Skeletal System Function and Components">
            <a:extLst>
              <a:ext uri="{FF2B5EF4-FFF2-40B4-BE49-F238E27FC236}">
                <a16:creationId xmlns:a16="http://schemas.microsoft.com/office/drawing/2014/main" id="{F9EE670F-7975-100B-6AA8-8337E873E6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1885933"/>
            <a:ext cx="2314600" cy="1543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9979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94120"/>
          </a:xfrm>
        </p:spPr>
        <p:txBody>
          <a:bodyPr anchor="ctr">
            <a:normAutofit/>
          </a:bodyPr>
          <a:lstStyle/>
          <a:p>
            <a:r>
              <a:rPr lang="en-GB" b="1" dirty="0"/>
              <a:t>Types of Bones</a:t>
            </a:r>
          </a:p>
        </p:txBody>
      </p:sp>
      <p:pic>
        <p:nvPicPr>
          <p:cNvPr id="4" name="Picture 3">
            <a:extLst>
              <a:ext uri="{FF2B5EF4-FFF2-40B4-BE49-F238E27FC236}">
                <a16:creationId xmlns:a16="http://schemas.microsoft.com/office/drawing/2014/main" id="{FE6E78B1-DEA7-4494-AEE8-1EAF38F0A52E}"/>
              </a:ext>
            </a:extLst>
          </p:cNvPr>
          <p:cNvPicPr>
            <a:picLocks noChangeAspect="1"/>
          </p:cNvPicPr>
          <p:nvPr/>
        </p:nvPicPr>
        <p:blipFill>
          <a:blip r:embed="rId3"/>
          <a:stretch>
            <a:fillRect/>
          </a:stretch>
        </p:blipFill>
        <p:spPr>
          <a:xfrm>
            <a:off x="139571" y="1506488"/>
            <a:ext cx="4356229" cy="3845023"/>
          </a:xfrm>
          <a:prstGeom prst="rect">
            <a:avLst/>
          </a:prstGeom>
          <a:noFill/>
        </p:spPr>
      </p:pic>
      <p:sp>
        <p:nvSpPr>
          <p:cNvPr id="3" name="Content Placeholder 2"/>
          <p:cNvSpPr>
            <a:spLocks noGrp="1"/>
          </p:cNvSpPr>
          <p:nvPr>
            <p:ph sz="half" idx="2"/>
          </p:nvPr>
        </p:nvSpPr>
        <p:spPr>
          <a:xfrm>
            <a:off x="4495800" y="1600201"/>
            <a:ext cx="4468688" cy="3989040"/>
          </a:xfrm>
        </p:spPr>
        <p:txBody>
          <a:bodyPr>
            <a:normAutofit/>
          </a:bodyPr>
          <a:lstStyle/>
          <a:p>
            <a:pPr marL="514350" indent="-514350">
              <a:spcBef>
                <a:spcPts val="0"/>
              </a:spcBef>
              <a:buFont typeface="+mj-lt"/>
              <a:buAutoNum type="arabicPeriod"/>
            </a:pPr>
            <a:r>
              <a:rPr lang="en-GB" sz="2000" b="1" dirty="0"/>
              <a:t>Compact bone </a:t>
            </a:r>
            <a:r>
              <a:rPr lang="en-GB" sz="2000" dirty="0"/>
              <a:t>- also known as cortical bone, forms the cortex, or hard outer shell of most bones in the body. </a:t>
            </a:r>
          </a:p>
          <a:p>
            <a:pPr marL="514350" indent="-514350">
              <a:spcBef>
                <a:spcPts val="0"/>
              </a:spcBef>
              <a:buFont typeface="+mj-lt"/>
              <a:buAutoNum type="arabicPeriod"/>
            </a:pPr>
            <a:endParaRPr lang="en-GB" sz="2000" dirty="0"/>
          </a:p>
          <a:p>
            <a:pPr marL="514350" indent="-514350">
              <a:spcBef>
                <a:spcPts val="0"/>
              </a:spcBef>
              <a:buFont typeface="+mj-lt"/>
              <a:buAutoNum type="arabicPeriod"/>
            </a:pPr>
            <a:r>
              <a:rPr lang="en-GB" sz="2000" dirty="0"/>
              <a:t>The remainder of the bone is formed by </a:t>
            </a:r>
            <a:r>
              <a:rPr lang="en-GB" sz="2000" b="1" dirty="0"/>
              <a:t>cancellous or spongy bone</a:t>
            </a:r>
            <a:r>
              <a:rPr lang="en-GB" sz="2000" dirty="0"/>
              <a:t>, which is the less hard part of the bone, where some physiological activities, such as </a:t>
            </a:r>
            <a:r>
              <a:rPr lang="en-GB" sz="2000" b="1" dirty="0"/>
              <a:t>cell formation, occurs</a:t>
            </a:r>
            <a:r>
              <a:rPr lang="en-GB" sz="2000" dirty="0"/>
              <a:t>.</a:t>
            </a:r>
          </a:p>
          <a:p>
            <a:pPr marL="0" indent="0">
              <a:spcBef>
                <a:spcPts val="0"/>
              </a:spcBef>
              <a:buNone/>
            </a:pPr>
            <a:endParaRPr lang="en-GB" sz="2000" dirty="0"/>
          </a:p>
          <a:p>
            <a:pPr>
              <a:spcBef>
                <a:spcPts val="0"/>
              </a:spcBef>
            </a:pPr>
            <a:endParaRPr lang="en-GB" sz="2000" dirty="0"/>
          </a:p>
        </p:txBody>
      </p:sp>
    </p:spTree>
    <p:extLst>
      <p:ext uri="{BB962C8B-B14F-4D97-AF65-F5344CB8AC3E}">
        <p14:creationId xmlns:p14="http://schemas.microsoft.com/office/powerpoint/2010/main" val="2621814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fontScale="90000"/>
          </a:bodyPr>
          <a:lstStyle/>
          <a:p>
            <a:r>
              <a:rPr lang="en-GB" b="1" dirty="0"/>
              <a:t>BONE CLASSIFICATION </a:t>
            </a:r>
            <a:br>
              <a:rPr lang="en-GB" b="1" dirty="0"/>
            </a:br>
            <a:r>
              <a:rPr lang="en-GB" b="1" dirty="0"/>
              <a:t>(206 bones in total)</a:t>
            </a:r>
          </a:p>
        </p:txBody>
      </p:sp>
      <p:sp>
        <p:nvSpPr>
          <p:cNvPr id="3" name="Content Placeholder 2"/>
          <p:cNvSpPr>
            <a:spLocks noGrp="1"/>
          </p:cNvSpPr>
          <p:nvPr>
            <p:ph sz="half" idx="1"/>
          </p:nvPr>
        </p:nvSpPr>
        <p:spPr>
          <a:xfrm>
            <a:off x="146482" y="1470484"/>
            <a:ext cx="4137486" cy="3989040"/>
          </a:xfrm>
        </p:spPr>
        <p:txBody>
          <a:bodyPr>
            <a:normAutofit/>
          </a:bodyPr>
          <a:lstStyle/>
          <a:p>
            <a:pPr marL="0" indent="0">
              <a:lnSpc>
                <a:spcPct val="90000"/>
              </a:lnSpc>
              <a:buNone/>
            </a:pPr>
            <a:r>
              <a:rPr lang="en-GB" sz="2000" b="1" dirty="0"/>
              <a:t>Long Bones</a:t>
            </a:r>
          </a:p>
          <a:p>
            <a:pPr>
              <a:lnSpc>
                <a:spcPct val="90000"/>
              </a:lnSpc>
            </a:pPr>
            <a:r>
              <a:rPr lang="en-GB" sz="2000" dirty="0"/>
              <a:t>A </a:t>
            </a:r>
            <a:r>
              <a:rPr lang="en-GB" sz="2000" b="1" dirty="0"/>
              <a:t>long bone</a:t>
            </a:r>
            <a:r>
              <a:rPr lang="en-GB" sz="2000" dirty="0"/>
              <a:t> is one that is cylindrical in shape, being longer than it is wide. </a:t>
            </a:r>
          </a:p>
          <a:p>
            <a:pPr>
              <a:lnSpc>
                <a:spcPct val="90000"/>
              </a:lnSpc>
            </a:pPr>
            <a:r>
              <a:rPr lang="en-GB" sz="2000" dirty="0"/>
              <a:t>Long bones are found in the arms </a:t>
            </a:r>
            <a:r>
              <a:rPr lang="en-GB" sz="2000" b="1" dirty="0"/>
              <a:t>(humerus, ulna, radius) </a:t>
            </a:r>
            <a:r>
              <a:rPr lang="en-GB" sz="2000" dirty="0"/>
              <a:t>and legs </a:t>
            </a:r>
            <a:r>
              <a:rPr lang="en-GB" sz="2000" b="1" dirty="0"/>
              <a:t>(femur, tibia, fibula), </a:t>
            </a:r>
            <a:r>
              <a:rPr lang="en-GB" sz="2000" dirty="0"/>
              <a:t>as well as in the fingers </a:t>
            </a:r>
            <a:r>
              <a:rPr lang="en-GB" sz="2000" b="1" dirty="0"/>
              <a:t>(metacarpals, phalanges</a:t>
            </a:r>
            <a:r>
              <a:rPr lang="en-GB" sz="2000" dirty="0"/>
              <a:t>) and toes </a:t>
            </a:r>
            <a:r>
              <a:rPr lang="en-GB" sz="2000" b="1" dirty="0"/>
              <a:t>(metatarsals, phalanges). </a:t>
            </a:r>
          </a:p>
          <a:p>
            <a:pPr>
              <a:lnSpc>
                <a:spcPct val="90000"/>
              </a:lnSpc>
            </a:pPr>
            <a:r>
              <a:rPr lang="en-GB" sz="2000" dirty="0"/>
              <a:t>Long bones function as levers; they move when muscles contract.</a:t>
            </a:r>
          </a:p>
          <a:p>
            <a:pPr>
              <a:lnSpc>
                <a:spcPct val="90000"/>
              </a:lnSpc>
            </a:pPr>
            <a:endParaRPr lang="en-GB" sz="2000" dirty="0"/>
          </a:p>
        </p:txBody>
      </p:sp>
      <p:pic>
        <p:nvPicPr>
          <p:cNvPr id="4" name="Picture 3">
            <a:extLst>
              <a:ext uri="{FF2B5EF4-FFF2-40B4-BE49-F238E27FC236}">
                <a16:creationId xmlns:a16="http://schemas.microsoft.com/office/drawing/2014/main" id="{CFB3D736-9736-44F6-B35F-C1E64CD61DB8}"/>
              </a:ext>
            </a:extLst>
          </p:cNvPr>
          <p:cNvPicPr>
            <a:picLocks noChangeAspect="1"/>
          </p:cNvPicPr>
          <p:nvPr/>
        </p:nvPicPr>
        <p:blipFill>
          <a:blip r:embed="rId3"/>
          <a:stretch>
            <a:fillRect/>
          </a:stretch>
        </p:blipFill>
        <p:spPr>
          <a:xfrm>
            <a:off x="4270793" y="1736812"/>
            <a:ext cx="4762188" cy="3456384"/>
          </a:xfrm>
          <a:prstGeom prst="rect">
            <a:avLst/>
          </a:prstGeom>
          <a:noFill/>
        </p:spPr>
      </p:pic>
    </p:spTree>
    <p:extLst>
      <p:ext uri="{BB962C8B-B14F-4D97-AF65-F5344CB8AC3E}">
        <p14:creationId xmlns:p14="http://schemas.microsoft.com/office/powerpoint/2010/main" val="1764275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41373F9-1372-4628-96B9-964C7F9FC56C}"/>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4932040" y="1628800"/>
            <a:ext cx="4077444" cy="2854211"/>
          </a:xfrm>
          <a:prstGeom prst="rect">
            <a:avLst/>
          </a:prstGeom>
          <a:noFill/>
        </p:spPr>
      </p:pic>
      <p:sp>
        <p:nvSpPr>
          <p:cNvPr id="3" name="Content Placeholder 2"/>
          <p:cNvSpPr>
            <a:spLocks noGrp="1"/>
          </p:cNvSpPr>
          <p:nvPr>
            <p:ph sz="half" idx="2"/>
          </p:nvPr>
        </p:nvSpPr>
        <p:spPr>
          <a:xfrm>
            <a:off x="179512" y="279553"/>
            <a:ext cx="4896544" cy="5111120"/>
          </a:xfrm>
        </p:spPr>
        <p:txBody>
          <a:bodyPr>
            <a:normAutofit lnSpcReduction="10000"/>
          </a:bodyPr>
          <a:lstStyle/>
          <a:p>
            <a:pPr marL="0" indent="0">
              <a:lnSpc>
                <a:spcPct val="90000"/>
              </a:lnSpc>
              <a:buNone/>
            </a:pPr>
            <a:r>
              <a:rPr lang="en-GB" sz="2400" b="1" dirty="0"/>
              <a:t>Short Bones</a:t>
            </a:r>
          </a:p>
          <a:p>
            <a:pPr marL="0" indent="0">
              <a:lnSpc>
                <a:spcPct val="90000"/>
              </a:lnSpc>
              <a:buNone/>
            </a:pPr>
            <a:endParaRPr lang="en-GB" sz="2400" b="1" dirty="0"/>
          </a:p>
          <a:p>
            <a:pPr>
              <a:lnSpc>
                <a:spcPct val="90000"/>
              </a:lnSpc>
            </a:pPr>
            <a:r>
              <a:rPr lang="en-GB" sz="2400" dirty="0"/>
              <a:t>A </a:t>
            </a:r>
            <a:r>
              <a:rPr lang="en-GB" sz="2400" b="1" dirty="0"/>
              <a:t>short bone</a:t>
            </a:r>
            <a:r>
              <a:rPr lang="en-GB" sz="2400" dirty="0"/>
              <a:t> is one that is cube-like in shape, being approximately equal in length, width, and thickness. </a:t>
            </a:r>
          </a:p>
          <a:p>
            <a:pPr>
              <a:lnSpc>
                <a:spcPct val="90000"/>
              </a:lnSpc>
            </a:pPr>
            <a:endParaRPr lang="en-GB" sz="2400" dirty="0"/>
          </a:p>
          <a:p>
            <a:pPr>
              <a:lnSpc>
                <a:spcPct val="90000"/>
              </a:lnSpc>
            </a:pPr>
            <a:r>
              <a:rPr lang="en-GB" sz="2400" dirty="0"/>
              <a:t>The only short bones in the human skeleton are in the carpals of the wrists and the tarsals of the ankles. </a:t>
            </a:r>
          </a:p>
          <a:p>
            <a:pPr>
              <a:lnSpc>
                <a:spcPct val="90000"/>
              </a:lnSpc>
            </a:pPr>
            <a:endParaRPr lang="en-GB" sz="2400" dirty="0"/>
          </a:p>
          <a:p>
            <a:pPr>
              <a:lnSpc>
                <a:spcPct val="90000"/>
              </a:lnSpc>
            </a:pPr>
            <a:r>
              <a:rPr lang="en-GB" sz="2400" dirty="0"/>
              <a:t>Short bones provide stability and support as well as some limited motion.</a:t>
            </a:r>
            <a:endParaRPr lang="en-GB" sz="1300" b="1" dirty="0"/>
          </a:p>
          <a:p>
            <a:pPr>
              <a:lnSpc>
                <a:spcPct val="90000"/>
              </a:lnSpc>
            </a:pPr>
            <a:endParaRPr lang="en-GB" sz="1300" dirty="0"/>
          </a:p>
        </p:txBody>
      </p:sp>
    </p:spTree>
    <p:extLst>
      <p:ext uri="{BB962C8B-B14F-4D97-AF65-F5344CB8AC3E}">
        <p14:creationId xmlns:p14="http://schemas.microsoft.com/office/powerpoint/2010/main" val="296055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47B89-75E2-4400-AD7F-E9FA07D56CC1}"/>
              </a:ext>
            </a:extLst>
          </p:cNvPr>
          <p:cNvSpPr>
            <a:spLocks noGrp="1"/>
          </p:cNvSpPr>
          <p:nvPr>
            <p:ph sz="half" idx="1"/>
          </p:nvPr>
        </p:nvSpPr>
        <p:spPr>
          <a:xfrm>
            <a:off x="457200" y="620688"/>
            <a:ext cx="4038600" cy="4968553"/>
          </a:xfrm>
        </p:spPr>
        <p:txBody>
          <a:bodyPr>
            <a:normAutofit fontScale="92500"/>
          </a:bodyPr>
          <a:lstStyle/>
          <a:p>
            <a:pPr marL="0" indent="0">
              <a:lnSpc>
                <a:spcPct val="90000"/>
              </a:lnSpc>
              <a:buNone/>
            </a:pPr>
            <a:r>
              <a:rPr lang="en-GB" sz="2400" b="1" dirty="0"/>
              <a:t>Flat Bones</a:t>
            </a:r>
          </a:p>
          <a:p>
            <a:pPr>
              <a:lnSpc>
                <a:spcPct val="90000"/>
              </a:lnSpc>
            </a:pPr>
            <a:r>
              <a:rPr lang="en-GB" sz="2400" dirty="0"/>
              <a:t>A flat bone is typically thin; it is also often curved.</a:t>
            </a:r>
          </a:p>
          <a:p>
            <a:pPr>
              <a:lnSpc>
                <a:spcPct val="90000"/>
              </a:lnSpc>
            </a:pPr>
            <a:endParaRPr lang="en-GB" sz="2400" dirty="0"/>
          </a:p>
          <a:p>
            <a:pPr>
              <a:lnSpc>
                <a:spcPct val="90000"/>
              </a:lnSpc>
            </a:pPr>
            <a:r>
              <a:rPr lang="en-GB" sz="2400" dirty="0"/>
              <a:t>Examples include the cranial (skull) bones, the scapulae (shoulder blades), the sternum (breastbone), and the ribs. </a:t>
            </a:r>
          </a:p>
          <a:p>
            <a:pPr>
              <a:lnSpc>
                <a:spcPct val="90000"/>
              </a:lnSpc>
            </a:pPr>
            <a:endParaRPr lang="en-GB" sz="2400" dirty="0"/>
          </a:p>
          <a:p>
            <a:pPr>
              <a:lnSpc>
                <a:spcPct val="90000"/>
              </a:lnSpc>
            </a:pPr>
            <a:r>
              <a:rPr lang="en-GB" sz="2400" dirty="0"/>
              <a:t>Flat bones serve as points of attachment for muscles and often protect internal organs.</a:t>
            </a:r>
          </a:p>
          <a:p>
            <a:endParaRPr lang="en-GB" sz="2400" dirty="0"/>
          </a:p>
        </p:txBody>
      </p:sp>
      <p:pic>
        <p:nvPicPr>
          <p:cNvPr id="5" name="Content Placeholder 4">
            <a:extLst>
              <a:ext uri="{FF2B5EF4-FFF2-40B4-BE49-F238E27FC236}">
                <a16:creationId xmlns:a16="http://schemas.microsoft.com/office/drawing/2014/main" id="{33CC4809-5D54-40BF-AB70-B2A6A4A859D5}"/>
              </a:ext>
            </a:extLst>
          </p:cNvPr>
          <p:cNvPicPr>
            <a:picLocks noGrp="1" noChangeAspect="1"/>
          </p:cNvPicPr>
          <p:nvPr>
            <p:ph sz="half" idx="2"/>
          </p:nvPr>
        </p:nvPicPr>
        <p:blipFill>
          <a:blip r:embed="rId2">
            <a:extLst>
              <a:ext uri="{BEBA8EAE-BF5A-486C-A8C5-ECC9F3942E4B}">
                <a14:imgProps xmlns:a14="http://schemas.microsoft.com/office/drawing/2010/main">
                  <a14:imgLayer r:embed="rId3">
                    <a14:imgEffect>
                      <a14:brightnessContrast contrast="20000"/>
                    </a14:imgEffect>
                  </a14:imgLayer>
                </a14:imgProps>
              </a:ext>
            </a:extLst>
          </a:blip>
          <a:stretch>
            <a:fillRect/>
          </a:stretch>
        </p:blipFill>
        <p:spPr>
          <a:xfrm>
            <a:off x="4502196" y="908720"/>
            <a:ext cx="4487640" cy="3147805"/>
          </a:xfrm>
          <a:prstGeom prst="rect">
            <a:avLst/>
          </a:prstGeom>
        </p:spPr>
      </p:pic>
    </p:spTree>
    <p:extLst>
      <p:ext uri="{BB962C8B-B14F-4D97-AF65-F5344CB8AC3E}">
        <p14:creationId xmlns:p14="http://schemas.microsoft.com/office/powerpoint/2010/main" val="239508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9512" y="260648"/>
            <a:ext cx="4824536" cy="5544616"/>
          </a:xfrm>
        </p:spPr>
        <p:txBody>
          <a:bodyPr>
            <a:noAutofit/>
          </a:bodyPr>
          <a:lstStyle/>
          <a:p>
            <a:pPr marL="0" indent="0">
              <a:lnSpc>
                <a:spcPct val="90000"/>
              </a:lnSpc>
              <a:buNone/>
            </a:pPr>
            <a:r>
              <a:rPr lang="en-GB" sz="2400" b="1" dirty="0"/>
              <a:t>Irregular Bones</a:t>
            </a:r>
          </a:p>
          <a:p>
            <a:pPr>
              <a:lnSpc>
                <a:spcPct val="90000"/>
              </a:lnSpc>
            </a:pPr>
            <a:r>
              <a:rPr lang="en-GB" sz="2400" dirty="0"/>
              <a:t>An </a:t>
            </a:r>
            <a:r>
              <a:rPr lang="en-GB" sz="2400" b="1" dirty="0"/>
              <a:t>irregular bone</a:t>
            </a:r>
            <a:r>
              <a:rPr lang="en-GB" sz="2400" dirty="0"/>
              <a:t> is one that does not have any easily characterized shape and therefore does not fit any other classification. </a:t>
            </a:r>
          </a:p>
          <a:p>
            <a:pPr>
              <a:lnSpc>
                <a:spcPct val="90000"/>
              </a:lnSpc>
            </a:pPr>
            <a:endParaRPr lang="en-GB" sz="2400" dirty="0"/>
          </a:p>
          <a:p>
            <a:pPr>
              <a:lnSpc>
                <a:spcPct val="90000"/>
              </a:lnSpc>
            </a:pPr>
            <a:r>
              <a:rPr lang="en-GB" sz="2400" dirty="0"/>
              <a:t>These bones tend to have more complex shapes, like the vertebrae that support the spinal cord and protect it from compressive forces. Many facial bones, particularly the ones containing sinuses, are classified as irregular bones.</a:t>
            </a:r>
          </a:p>
        </p:txBody>
      </p:sp>
      <p:pic>
        <p:nvPicPr>
          <p:cNvPr id="2" name="Picture 1">
            <a:extLst>
              <a:ext uri="{FF2B5EF4-FFF2-40B4-BE49-F238E27FC236}">
                <a16:creationId xmlns:a16="http://schemas.microsoft.com/office/drawing/2014/main" id="{FD2AE6CC-4961-4AFD-A791-AE99ABC2F410}"/>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004398" y="1268760"/>
            <a:ext cx="4038600" cy="3524527"/>
          </a:xfrm>
          <a:prstGeom prst="rect">
            <a:avLst/>
          </a:prstGeom>
          <a:noFill/>
        </p:spPr>
      </p:pic>
    </p:spTree>
    <p:extLst>
      <p:ext uri="{BB962C8B-B14F-4D97-AF65-F5344CB8AC3E}">
        <p14:creationId xmlns:p14="http://schemas.microsoft.com/office/powerpoint/2010/main" val="2577519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332656"/>
            <a:ext cx="5050904" cy="4176464"/>
          </a:xfrm>
        </p:spPr>
        <p:txBody>
          <a:bodyPr>
            <a:noAutofit/>
          </a:bodyPr>
          <a:lstStyle/>
          <a:p>
            <a:pPr marL="0" indent="0">
              <a:lnSpc>
                <a:spcPct val="90000"/>
              </a:lnSpc>
              <a:buNone/>
            </a:pPr>
            <a:r>
              <a:rPr lang="en-GB" sz="2400" b="1" dirty="0"/>
              <a:t>Sesamoid Bones</a:t>
            </a:r>
          </a:p>
          <a:p>
            <a:pPr marL="0" indent="0">
              <a:lnSpc>
                <a:spcPct val="90000"/>
              </a:lnSpc>
              <a:buNone/>
            </a:pPr>
            <a:endParaRPr lang="en-GB" sz="2400" b="1" dirty="0"/>
          </a:p>
          <a:p>
            <a:pPr>
              <a:lnSpc>
                <a:spcPct val="90000"/>
              </a:lnSpc>
            </a:pPr>
            <a:r>
              <a:rPr lang="en-GB" sz="2400" dirty="0"/>
              <a:t>These bones form in tendons (the sheaths of tissue that connect bones to muscles) where a great deal of pressure is generated.</a:t>
            </a:r>
          </a:p>
          <a:p>
            <a:pPr>
              <a:lnSpc>
                <a:spcPct val="90000"/>
              </a:lnSpc>
            </a:pPr>
            <a:r>
              <a:rPr lang="en-GB" sz="2400" dirty="0"/>
              <a:t>Sesamoid bones vary in number and placement from person to person but are typically found in tendons associated with the feet, hands, and knees. </a:t>
            </a:r>
          </a:p>
          <a:p>
            <a:pPr>
              <a:lnSpc>
                <a:spcPct val="90000"/>
              </a:lnSpc>
            </a:pPr>
            <a:r>
              <a:rPr lang="en-GB" sz="2400" dirty="0"/>
              <a:t>The patellae are the only sesamoid bones found in common with every person. </a:t>
            </a:r>
          </a:p>
        </p:txBody>
      </p:sp>
      <p:pic>
        <p:nvPicPr>
          <p:cNvPr id="2" name="Picture 1">
            <a:extLst>
              <a:ext uri="{FF2B5EF4-FFF2-40B4-BE49-F238E27FC236}">
                <a16:creationId xmlns:a16="http://schemas.microsoft.com/office/drawing/2014/main" id="{D08D3514-33FB-4724-B295-B923A770EF85}"/>
              </a:ext>
            </a:extLst>
          </p:cNvPr>
          <p:cNvPicPr>
            <a:picLocks noChangeAspect="1"/>
          </p:cNvPicPr>
          <p:nvPr/>
        </p:nvPicPr>
        <p:blipFill>
          <a:blip r:embed="rId3"/>
          <a:stretch>
            <a:fillRect/>
          </a:stretch>
        </p:blipFill>
        <p:spPr>
          <a:xfrm>
            <a:off x="5436096" y="2156492"/>
            <a:ext cx="3628001" cy="2545015"/>
          </a:xfrm>
          <a:prstGeom prst="rect">
            <a:avLst/>
          </a:prstGeom>
          <a:noFill/>
        </p:spPr>
      </p:pic>
    </p:spTree>
    <p:extLst>
      <p:ext uri="{BB962C8B-B14F-4D97-AF65-F5344CB8AC3E}">
        <p14:creationId xmlns:p14="http://schemas.microsoft.com/office/powerpoint/2010/main" val="1487582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78933-7689-44F9-AB5C-C0FACB85A778}"/>
              </a:ext>
            </a:extLst>
          </p:cNvPr>
          <p:cNvSpPr>
            <a:spLocks noGrp="1"/>
          </p:cNvSpPr>
          <p:nvPr>
            <p:ph type="title"/>
          </p:nvPr>
        </p:nvSpPr>
        <p:spPr/>
        <p:txBody>
          <a:bodyPr/>
          <a:lstStyle/>
          <a:p>
            <a:r>
              <a:rPr lang="en-GB" b="1" dirty="0"/>
              <a:t>Additional information</a:t>
            </a:r>
          </a:p>
        </p:txBody>
      </p:sp>
      <p:sp>
        <p:nvSpPr>
          <p:cNvPr id="3" name="Content Placeholder 2">
            <a:extLst>
              <a:ext uri="{FF2B5EF4-FFF2-40B4-BE49-F238E27FC236}">
                <a16:creationId xmlns:a16="http://schemas.microsoft.com/office/drawing/2014/main" id="{F63FADEB-237D-430B-94A9-305F42AD936D}"/>
              </a:ext>
            </a:extLst>
          </p:cNvPr>
          <p:cNvSpPr>
            <a:spLocks noGrp="1"/>
          </p:cNvSpPr>
          <p:nvPr>
            <p:ph idx="1"/>
          </p:nvPr>
        </p:nvSpPr>
        <p:spPr/>
        <p:txBody>
          <a:bodyPr>
            <a:normAutofit/>
          </a:bodyPr>
          <a:lstStyle/>
          <a:p>
            <a:r>
              <a:rPr lang="en-US" dirty="0"/>
              <a:t>Let’s watch a video with additional information about Long Bones, Short Bones, Flat Bones, Irregular Bones, Sesamoid Bones:</a:t>
            </a:r>
          </a:p>
          <a:p>
            <a:pPr marL="0" indent="0">
              <a:buNone/>
            </a:pPr>
            <a:endParaRPr lang="en-GB" dirty="0"/>
          </a:p>
          <a:p>
            <a:r>
              <a:rPr lang="en-GB" dirty="0">
                <a:hlinkClick r:id="rId2"/>
              </a:rPr>
              <a:t>https://www.youtube.com/watch?v=VXsYri-d4QE</a:t>
            </a:r>
            <a:r>
              <a:rPr lang="en-GB" dirty="0"/>
              <a:t>  </a:t>
            </a:r>
          </a:p>
        </p:txBody>
      </p:sp>
    </p:spTree>
    <p:extLst>
      <p:ext uri="{BB962C8B-B14F-4D97-AF65-F5344CB8AC3E}">
        <p14:creationId xmlns:p14="http://schemas.microsoft.com/office/powerpoint/2010/main" val="2622640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3852" y="692696"/>
            <a:ext cx="7236296" cy="46511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26098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972" y="79369"/>
            <a:ext cx="8229600" cy="504056"/>
          </a:xfrm>
        </p:spPr>
        <p:txBody>
          <a:bodyPr>
            <a:noAutofit/>
          </a:bodyPr>
          <a:lstStyle/>
          <a:p>
            <a:r>
              <a:rPr lang="en-GB" sz="2800" b="1" dirty="0">
                <a:solidFill>
                  <a:prstClr val="black"/>
                </a:solidFill>
              </a:rPr>
              <a:t>BONES OF THE SPINE</a:t>
            </a:r>
            <a:endParaRPr lang="en-GB" sz="2800" b="1" dirty="0"/>
          </a:p>
        </p:txBody>
      </p:sp>
      <p:sp>
        <p:nvSpPr>
          <p:cNvPr id="3" name="Content Placeholder 2"/>
          <p:cNvSpPr>
            <a:spLocks noGrp="1"/>
          </p:cNvSpPr>
          <p:nvPr>
            <p:ph idx="1"/>
          </p:nvPr>
        </p:nvSpPr>
        <p:spPr>
          <a:xfrm>
            <a:off x="330972" y="6462000"/>
            <a:ext cx="8482054" cy="316631"/>
          </a:xfrm>
          <a:solidFill>
            <a:schemeClr val="bg1"/>
          </a:solidFill>
        </p:spPr>
        <p:txBody>
          <a:bodyPr>
            <a:normAutofit/>
          </a:bodyPr>
          <a:lstStyle/>
          <a:p>
            <a:pPr marL="0" indent="0">
              <a:buNone/>
            </a:pPr>
            <a:r>
              <a:rPr lang="en-GB" sz="1200" dirty="0">
                <a:ea typeface="+mj-ea"/>
                <a:cs typeface="+mj-cs"/>
              </a:rPr>
              <a:t>Source: </a:t>
            </a:r>
            <a:r>
              <a:rPr lang="en-GB" sz="1200" dirty="0">
                <a:solidFill>
                  <a:prstClr val="black"/>
                </a:solidFill>
                <a:ea typeface="+mj-ea"/>
                <a:cs typeface="+mj-cs"/>
                <a:hlinkClick r:id="rId3"/>
              </a:rPr>
              <a:t>https://opentextbc.ca/anatomyandphysiology/</a:t>
            </a:r>
            <a:endParaRPr lang="en-GB" sz="1200" dirty="0"/>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972" y="622530"/>
            <a:ext cx="8482055" cy="5879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8129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6C1B5-B113-4C9D-881F-5BC832B24A04}"/>
              </a:ext>
            </a:extLst>
          </p:cNvPr>
          <p:cNvSpPr>
            <a:spLocks noGrp="1"/>
          </p:cNvSpPr>
          <p:nvPr>
            <p:ph type="title"/>
          </p:nvPr>
        </p:nvSpPr>
        <p:spPr/>
        <p:txBody>
          <a:bodyPr/>
          <a:lstStyle/>
          <a:p>
            <a:r>
              <a:rPr lang="en-GB" b="1" dirty="0"/>
              <a:t>Additional information</a:t>
            </a:r>
          </a:p>
        </p:txBody>
      </p:sp>
      <p:sp>
        <p:nvSpPr>
          <p:cNvPr id="3" name="Content Placeholder 2">
            <a:extLst>
              <a:ext uri="{FF2B5EF4-FFF2-40B4-BE49-F238E27FC236}">
                <a16:creationId xmlns:a16="http://schemas.microsoft.com/office/drawing/2014/main" id="{26D1E44D-3B3E-497A-9CE5-30D88C85A064}"/>
              </a:ext>
            </a:extLst>
          </p:cNvPr>
          <p:cNvSpPr>
            <a:spLocks noGrp="1"/>
          </p:cNvSpPr>
          <p:nvPr>
            <p:ph idx="1"/>
          </p:nvPr>
        </p:nvSpPr>
        <p:spPr/>
        <p:txBody>
          <a:bodyPr/>
          <a:lstStyle/>
          <a:p>
            <a:r>
              <a:rPr lang="en-US" dirty="0"/>
              <a:t>Let’s watch a video about Anatomy and Physiology - Structure of Bone:</a:t>
            </a:r>
          </a:p>
          <a:p>
            <a:endParaRPr lang="en-US" dirty="0"/>
          </a:p>
          <a:p>
            <a:pPr marL="0" indent="0">
              <a:buNone/>
            </a:pPr>
            <a:r>
              <a:rPr lang="en-GB" dirty="0">
                <a:hlinkClick r:id="rId2"/>
              </a:rPr>
              <a:t>https://www.youtube.com/watch?v=XSyWgLz47c8</a:t>
            </a:r>
            <a:r>
              <a:rPr lang="en-GB" dirty="0"/>
              <a:t> </a:t>
            </a:r>
          </a:p>
          <a:p>
            <a:endParaRPr lang="en-GB" dirty="0"/>
          </a:p>
        </p:txBody>
      </p:sp>
    </p:spTree>
    <p:extLst>
      <p:ext uri="{BB962C8B-B14F-4D97-AF65-F5344CB8AC3E}">
        <p14:creationId xmlns:p14="http://schemas.microsoft.com/office/powerpoint/2010/main" val="1229292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622"/>
            <a:ext cx="8229600" cy="994122"/>
          </a:xfrm>
        </p:spPr>
        <p:txBody>
          <a:bodyPr/>
          <a:lstStyle/>
          <a:p>
            <a:r>
              <a:rPr lang="en-GB" b="1" dirty="0"/>
              <a:t>Types of Joints</a:t>
            </a:r>
          </a:p>
        </p:txBody>
      </p:sp>
      <p:sp>
        <p:nvSpPr>
          <p:cNvPr id="3" name="Content Placeholder 2"/>
          <p:cNvSpPr>
            <a:spLocks noGrp="1"/>
          </p:cNvSpPr>
          <p:nvPr>
            <p:ph idx="1"/>
          </p:nvPr>
        </p:nvSpPr>
        <p:spPr>
          <a:xfrm>
            <a:off x="251520" y="4653136"/>
            <a:ext cx="8229600" cy="1143000"/>
          </a:xfrm>
        </p:spPr>
        <p:txBody>
          <a:bodyPr>
            <a:normAutofit fontScale="92500" lnSpcReduction="20000"/>
          </a:bodyPr>
          <a:lstStyle/>
          <a:p>
            <a:pPr marL="0" indent="0">
              <a:buNone/>
            </a:pPr>
            <a:r>
              <a:rPr lang="en-GB" u="sng" dirty="0">
                <a:solidFill>
                  <a:srgbClr val="24355D"/>
                </a:solidFill>
              </a:rPr>
              <a:t>Ball and socket</a:t>
            </a:r>
          </a:p>
          <a:p>
            <a:pPr marL="0" indent="0">
              <a:buNone/>
            </a:pPr>
            <a:endParaRPr lang="en-GB" u="sng" dirty="0">
              <a:solidFill>
                <a:srgbClr val="24355D"/>
              </a:solidFill>
            </a:endParaRPr>
          </a:p>
          <a:p>
            <a:pPr marL="0" indent="0">
              <a:buNone/>
            </a:pPr>
            <a:r>
              <a:rPr lang="en-GB" sz="1200" dirty="0"/>
              <a:t>(Source: </a:t>
            </a:r>
            <a:r>
              <a:rPr lang="en-GB" sz="1200" dirty="0">
                <a:solidFill>
                  <a:srgbClr val="0070C0"/>
                </a:solidFill>
                <a:hlinkClick r:id="rId2">
                  <a:extLst>
                    <a:ext uri="{A12FA001-AC4F-418D-AE19-62706E023703}">
                      <ahyp:hlinkClr xmlns:ahyp="http://schemas.microsoft.com/office/drawing/2018/hyperlinkcolor" val="tx"/>
                    </a:ext>
                  </a:extLst>
                </a:hlinkClick>
              </a:rPr>
              <a:t>pivotalphysio.com</a:t>
            </a:r>
            <a:r>
              <a:rPr lang="en-GB" sz="1200" dirty="0"/>
              <a:t>)</a:t>
            </a:r>
            <a:endParaRPr lang="en-GB" sz="1200" u="sng" dirty="0"/>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050" y="980728"/>
            <a:ext cx="5329262" cy="3731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9702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111" y="133489"/>
            <a:ext cx="8229600" cy="1143000"/>
          </a:xfrm>
        </p:spPr>
        <p:txBody>
          <a:bodyPr/>
          <a:lstStyle/>
          <a:p>
            <a:r>
              <a:rPr lang="en-GB" b="1" dirty="0">
                <a:solidFill>
                  <a:prstClr val="black"/>
                </a:solidFill>
              </a:rPr>
              <a:t>Immovable/Fixed joint</a:t>
            </a:r>
            <a:endParaRPr lang="en-GB" b="1"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503" y="1196752"/>
            <a:ext cx="7344816"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7959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16274" y="5113784"/>
            <a:ext cx="1656184" cy="576064"/>
          </a:xfrm>
        </p:spPr>
        <p:txBody>
          <a:bodyPr>
            <a:normAutofit/>
          </a:bodyPr>
          <a:lstStyle/>
          <a:p>
            <a:pPr marL="0" indent="0" algn="r">
              <a:buNone/>
            </a:pPr>
            <a:r>
              <a:rPr lang="en-GB" sz="1200" dirty="0"/>
              <a:t>Zhang (2015)</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21379"/>
            <a:ext cx="6196446" cy="5573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074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merican Board">
            <a:extLst>
              <a:ext uri="{FF2B5EF4-FFF2-40B4-BE49-F238E27FC236}">
                <a16:creationId xmlns:a16="http://schemas.microsoft.com/office/drawing/2014/main" id="{1A938AFF-DB92-EF3F-DB10-B79B2CF655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250" y="404664"/>
            <a:ext cx="7683500" cy="513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609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In-Class Activity #2</a:t>
            </a:r>
          </a:p>
        </p:txBody>
      </p:sp>
      <p:sp>
        <p:nvSpPr>
          <p:cNvPr id="3" name="Content Placeholder 2"/>
          <p:cNvSpPr>
            <a:spLocks noGrp="1"/>
          </p:cNvSpPr>
          <p:nvPr>
            <p:ph idx="1"/>
          </p:nvPr>
        </p:nvSpPr>
        <p:spPr/>
        <p:txBody>
          <a:bodyPr>
            <a:normAutofit/>
          </a:bodyPr>
          <a:lstStyle/>
          <a:p>
            <a:pPr marL="0" indent="0">
              <a:buNone/>
            </a:pPr>
            <a:r>
              <a:rPr lang="en-GB" dirty="0"/>
              <a:t>Let’s discuss the free online quiz available from: </a:t>
            </a:r>
            <a:r>
              <a:rPr lang="en-GB" dirty="0">
                <a:hlinkClick r:id="rId2"/>
              </a:rPr>
              <a:t>https://www.free-anatomy-quiz.com/skeletonIDQ1.html</a:t>
            </a:r>
            <a:endParaRPr lang="en-GB" dirty="0"/>
          </a:p>
          <a:p>
            <a:pPr marL="0" indent="0">
              <a:buNone/>
            </a:pPr>
            <a:endParaRPr lang="en-GB" dirty="0"/>
          </a:p>
          <a:p>
            <a:pPr marL="0" indent="0">
              <a:buNone/>
            </a:pPr>
            <a:r>
              <a:rPr lang="en-GB" dirty="0"/>
              <a:t>You are expected to label your diagram as we discuss the answers.</a:t>
            </a:r>
          </a:p>
        </p:txBody>
      </p:sp>
    </p:spTree>
    <p:extLst>
      <p:ext uri="{BB962C8B-B14F-4D97-AF65-F5344CB8AC3E}">
        <p14:creationId xmlns:p14="http://schemas.microsoft.com/office/powerpoint/2010/main" val="27418883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156E4-30D6-45A6-9FD5-C528E7F9D59E}"/>
              </a:ext>
            </a:extLst>
          </p:cNvPr>
          <p:cNvSpPr>
            <a:spLocks noGrp="1"/>
          </p:cNvSpPr>
          <p:nvPr>
            <p:ph type="title"/>
          </p:nvPr>
        </p:nvSpPr>
        <p:spPr>
          <a:xfrm>
            <a:off x="0" y="332656"/>
            <a:ext cx="9036496" cy="893145"/>
          </a:xfrm>
        </p:spPr>
        <p:txBody>
          <a:bodyPr>
            <a:noAutofit/>
          </a:bodyPr>
          <a:lstStyle/>
          <a:p>
            <a:r>
              <a:rPr lang="en-GB" sz="3600" b="1" dirty="0"/>
              <a:t>Why it is important to learn skeletal system in health and social care practice?</a:t>
            </a:r>
            <a:endParaRPr lang="en-GB" sz="2800" b="1" dirty="0"/>
          </a:p>
        </p:txBody>
      </p:sp>
      <p:sp>
        <p:nvSpPr>
          <p:cNvPr id="3" name="Content Placeholder 2">
            <a:extLst>
              <a:ext uri="{FF2B5EF4-FFF2-40B4-BE49-F238E27FC236}">
                <a16:creationId xmlns:a16="http://schemas.microsoft.com/office/drawing/2014/main" id="{34F58EB3-3656-43B9-860C-E2F9C12A94A1}"/>
              </a:ext>
            </a:extLst>
          </p:cNvPr>
          <p:cNvSpPr>
            <a:spLocks noGrp="1"/>
          </p:cNvSpPr>
          <p:nvPr>
            <p:ph idx="1"/>
          </p:nvPr>
        </p:nvSpPr>
        <p:spPr>
          <a:xfrm>
            <a:off x="184188" y="1494352"/>
            <a:ext cx="8775624" cy="4022880"/>
          </a:xfrm>
        </p:spPr>
        <p:txBody>
          <a:bodyPr>
            <a:normAutofit lnSpcReduction="10000"/>
          </a:bodyPr>
          <a:lstStyle/>
          <a:p>
            <a:pPr marL="0" indent="0">
              <a:buNone/>
            </a:pPr>
            <a:r>
              <a:rPr lang="en-GB" sz="2800" b="1" dirty="0">
                <a:effectLst/>
              </a:rPr>
              <a:t>Case study: </a:t>
            </a:r>
            <a:r>
              <a:rPr lang="en-GB" sz="2800" b="1" i="1" dirty="0">
                <a:solidFill>
                  <a:schemeClr val="accent6">
                    <a:lumMod val="75000"/>
                  </a:schemeClr>
                </a:solidFill>
                <a:effectLst/>
              </a:rPr>
              <a:t>A 67-year-old female client, tripped and fell, landing on her right arm and breaking the top of the humerus (bone) (the bone of the upper arm that connects to the shoulder).</a:t>
            </a:r>
          </a:p>
          <a:p>
            <a:pPr marL="0" indent="0">
              <a:buNone/>
            </a:pPr>
            <a:endParaRPr lang="en-GB" sz="2800" dirty="0"/>
          </a:p>
          <a:p>
            <a:r>
              <a:rPr lang="en-GB" sz="2800" dirty="0"/>
              <a:t>What could be the cause of her fall?</a:t>
            </a:r>
          </a:p>
          <a:p>
            <a:endParaRPr lang="en-GB" sz="2800" dirty="0"/>
          </a:p>
          <a:p>
            <a:r>
              <a:rPr lang="en-GB" sz="2800" dirty="0"/>
              <a:t>As being a health and social care professional, how you would prevent fall?</a:t>
            </a:r>
          </a:p>
        </p:txBody>
      </p:sp>
      <p:pic>
        <p:nvPicPr>
          <p:cNvPr id="4098" name="Picture 2" descr="Broken Hip Old: Over 100 Royalty-Free Licensable Stock Illustrations &amp;  Drawings | Shutterstock">
            <a:extLst>
              <a:ext uri="{FF2B5EF4-FFF2-40B4-BE49-F238E27FC236}">
                <a16:creationId xmlns:a16="http://schemas.microsoft.com/office/drawing/2014/main" id="{5404296C-5AFD-D60F-4E90-F94A6A4768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086" t="16473"/>
          <a:stretch>
            <a:fillRect/>
          </a:stretch>
        </p:blipFill>
        <p:spPr bwMode="auto">
          <a:xfrm>
            <a:off x="6673741" y="2996952"/>
            <a:ext cx="2286071" cy="1548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3489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3A20B-0337-4980-B0FE-B8F7F7869EF6}"/>
              </a:ext>
            </a:extLst>
          </p:cNvPr>
          <p:cNvSpPr>
            <a:spLocks noGrp="1"/>
          </p:cNvSpPr>
          <p:nvPr>
            <p:ph type="title"/>
          </p:nvPr>
        </p:nvSpPr>
        <p:spPr>
          <a:xfrm>
            <a:off x="457200" y="116632"/>
            <a:ext cx="8229600" cy="922114"/>
          </a:xfrm>
        </p:spPr>
        <p:txBody>
          <a:bodyPr>
            <a:normAutofit fontScale="90000"/>
          </a:bodyPr>
          <a:lstStyle/>
          <a:p>
            <a:r>
              <a:rPr lang="en-GB" b="1" dirty="0"/>
              <a:t>Causes and Risk Factors for Falls</a:t>
            </a:r>
          </a:p>
        </p:txBody>
      </p:sp>
      <p:sp>
        <p:nvSpPr>
          <p:cNvPr id="3" name="Content Placeholder 2">
            <a:extLst>
              <a:ext uri="{FF2B5EF4-FFF2-40B4-BE49-F238E27FC236}">
                <a16:creationId xmlns:a16="http://schemas.microsoft.com/office/drawing/2014/main" id="{BB31EE1B-592F-49A0-A48D-C573D9117C8B}"/>
              </a:ext>
            </a:extLst>
          </p:cNvPr>
          <p:cNvSpPr>
            <a:spLocks noGrp="1"/>
          </p:cNvSpPr>
          <p:nvPr>
            <p:ph idx="1"/>
          </p:nvPr>
        </p:nvSpPr>
        <p:spPr>
          <a:xfrm>
            <a:off x="457200" y="1196752"/>
            <a:ext cx="8229600" cy="4320481"/>
          </a:xfrm>
        </p:spPr>
        <p:txBody>
          <a:bodyPr>
            <a:normAutofit fontScale="62500" lnSpcReduction="20000"/>
          </a:bodyPr>
          <a:lstStyle/>
          <a:p>
            <a:pPr marL="0" indent="0" algn="l">
              <a:buNone/>
            </a:pPr>
            <a:r>
              <a:rPr lang="en-GB" sz="4000" b="0" i="0" dirty="0">
                <a:solidFill>
                  <a:srgbClr val="212B32"/>
                </a:solidFill>
                <a:effectLst/>
                <a:cs typeface="Arial" panose="020B0604020202020204" pitchFamily="34" charset="0"/>
              </a:rPr>
              <a:t>Older people are more likely to have a fall because they may have:</a:t>
            </a:r>
          </a:p>
          <a:p>
            <a:pPr algn="l">
              <a:buFont typeface="Arial" panose="020B0604020202020204" pitchFamily="34" charset="0"/>
              <a:buChar char="•"/>
            </a:pPr>
            <a:r>
              <a:rPr lang="en-GB" sz="4000" dirty="0">
                <a:solidFill>
                  <a:srgbClr val="212B32"/>
                </a:solidFill>
                <a:cs typeface="Arial" panose="020B0604020202020204" pitchFamily="34" charset="0"/>
              </a:rPr>
              <a:t>B</a:t>
            </a:r>
            <a:r>
              <a:rPr lang="en-GB" sz="4000" b="0" i="0" dirty="0">
                <a:solidFill>
                  <a:srgbClr val="212B32"/>
                </a:solidFill>
                <a:effectLst/>
                <a:cs typeface="Arial" panose="020B0604020202020204" pitchFamily="34" charset="0"/>
              </a:rPr>
              <a:t>alance problems and muscle weakness</a:t>
            </a:r>
          </a:p>
          <a:p>
            <a:pPr algn="l">
              <a:buFont typeface="Arial" panose="020B0604020202020204" pitchFamily="34" charset="0"/>
              <a:buChar char="•"/>
            </a:pPr>
            <a:r>
              <a:rPr lang="en-GB" sz="4000" b="0" i="0" dirty="0">
                <a:effectLst/>
                <a:cs typeface="Arial" panose="020B0604020202020204" pitchFamily="34" charset="0"/>
              </a:rPr>
              <a:t>Vision loss</a:t>
            </a:r>
          </a:p>
          <a:p>
            <a:pPr algn="l">
              <a:buFont typeface="Arial" panose="020B0604020202020204" pitchFamily="34" charset="0"/>
              <a:buChar char="•"/>
            </a:pPr>
            <a:r>
              <a:rPr lang="en-GB" sz="4000" dirty="0">
                <a:cs typeface="Arial" panose="020B0604020202020204" pitchFamily="34" charset="0"/>
              </a:rPr>
              <a:t>A</a:t>
            </a:r>
            <a:r>
              <a:rPr lang="en-GB" sz="4000" b="0" i="0" dirty="0">
                <a:effectLst/>
                <a:cs typeface="Arial" panose="020B0604020202020204" pitchFamily="34" charset="0"/>
              </a:rPr>
              <a:t> long-term health condition, such as a h</a:t>
            </a:r>
            <a:r>
              <a:rPr lang="en-GB" sz="4000" dirty="0">
                <a:cs typeface="Arial" panose="020B0604020202020204" pitchFamily="34" charset="0"/>
              </a:rPr>
              <a:t>eart disease, dementia,</a:t>
            </a:r>
            <a:r>
              <a:rPr lang="en-GB" sz="4000" b="0" i="0" dirty="0">
                <a:effectLst/>
                <a:cs typeface="Arial" panose="020B0604020202020204" pitchFamily="34" charset="0"/>
              </a:rPr>
              <a:t> or low blood pressure (hypotension), which can lead to dizziness and a brief </a:t>
            </a:r>
            <a:r>
              <a:rPr lang="en-GB" sz="4000" b="0" i="0" dirty="0">
                <a:solidFill>
                  <a:srgbClr val="212B32"/>
                </a:solidFill>
                <a:effectLst/>
                <a:cs typeface="Arial" panose="020B0604020202020204" pitchFamily="34" charset="0"/>
              </a:rPr>
              <a:t>loss of consciousness.</a:t>
            </a:r>
          </a:p>
          <a:p>
            <a:pPr marL="0" indent="0" algn="l">
              <a:buNone/>
            </a:pPr>
            <a:endParaRPr lang="en-GB" sz="4000" b="0" i="0" dirty="0">
              <a:solidFill>
                <a:srgbClr val="212B32"/>
              </a:solidFill>
              <a:effectLst/>
              <a:cs typeface="Arial" panose="020B0604020202020204" pitchFamily="34" charset="0"/>
            </a:endParaRPr>
          </a:p>
          <a:p>
            <a:pPr marL="0" indent="0" algn="l">
              <a:buNone/>
            </a:pPr>
            <a:r>
              <a:rPr lang="en-GB" sz="4000" b="0" i="0" dirty="0">
                <a:solidFill>
                  <a:srgbClr val="212B32"/>
                </a:solidFill>
                <a:effectLst/>
                <a:cs typeface="Arial" panose="020B0604020202020204" pitchFamily="34" charset="0"/>
              </a:rPr>
              <a:t>A fall is also more likely to happen if:</a:t>
            </a:r>
          </a:p>
          <a:p>
            <a:pPr algn="l">
              <a:buFont typeface="Arial" panose="020B0604020202020204" pitchFamily="34" charset="0"/>
              <a:buChar char="•"/>
            </a:pPr>
            <a:r>
              <a:rPr lang="en-GB" sz="4000" dirty="0">
                <a:solidFill>
                  <a:srgbClr val="212B32"/>
                </a:solidFill>
                <a:cs typeface="Arial" panose="020B0604020202020204" pitchFamily="34" charset="0"/>
              </a:rPr>
              <a:t>F</a:t>
            </a:r>
            <a:r>
              <a:rPr lang="en-GB" sz="4000" b="0" i="0" dirty="0">
                <a:solidFill>
                  <a:srgbClr val="212B32"/>
                </a:solidFill>
                <a:effectLst/>
                <a:cs typeface="Arial" panose="020B0604020202020204" pitchFamily="34" charset="0"/>
              </a:rPr>
              <a:t>loors are wet, such as in the bathroom, or recently polished the lighting in the room is dim.</a:t>
            </a:r>
          </a:p>
          <a:p>
            <a:pPr algn="l">
              <a:buFont typeface="Arial" panose="020B0604020202020204" pitchFamily="34" charset="0"/>
              <a:buChar char="•"/>
            </a:pPr>
            <a:r>
              <a:rPr lang="en-GB" sz="4000" dirty="0">
                <a:solidFill>
                  <a:srgbClr val="212B32"/>
                </a:solidFill>
                <a:cs typeface="Arial" panose="020B0604020202020204" pitchFamily="34" charset="0"/>
              </a:rPr>
              <a:t>R</a:t>
            </a:r>
            <a:r>
              <a:rPr lang="en-GB" sz="4000" b="0" i="0" dirty="0">
                <a:solidFill>
                  <a:srgbClr val="212B32"/>
                </a:solidFill>
                <a:effectLst/>
                <a:cs typeface="Arial" panose="020B0604020202020204" pitchFamily="34" charset="0"/>
              </a:rPr>
              <a:t>ugs or carpets are not properly secured.</a:t>
            </a:r>
          </a:p>
          <a:p>
            <a:endParaRPr lang="en-GB" dirty="0"/>
          </a:p>
          <a:p>
            <a:endParaRPr lang="en-GB" dirty="0"/>
          </a:p>
        </p:txBody>
      </p:sp>
    </p:spTree>
    <p:extLst>
      <p:ext uri="{BB962C8B-B14F-4D97-AF65-F5344CB8AC3E}">
        <p14:creationId xmlns:p14="http://schemas.microsoft.com/office/powerpoint/2010/main" val="3068309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533280-0025-46A6-8F2F-BA529184FBFE}"/>
              </a:ext>
            </a:extLst>
          </p:cNvPr>
          <p:cNvSpPr>
            <a:spLocks noGrp="1"/>
          </p:cNvSpPr>
          <p:nvPr>
            <p:ph idx="1"/>
          </p:nvPr>
        </p:nvSpPr>
        <p:spPr>
          <a:xfrm>
            <a:off x="395536" y="980728"/>
            <a:ext cx="8507288" cy="4464497"/>
          </a:xfrm>
        </p:spPr>
        <p:txBody>
          <a:bodyPr>
            <a:noAutofit/>
          </a:bodyPr>
          <a:lstStyle/>
          <a:p>
            <a:pPr algn="l">
              <a:buFont typeface="Arial" panose="020B0604020202020204" pitchFamily="34" charset="0"/>
              <a:buChar char="•"/>
            </a:pPr>
            <a:r>
              <a:rPr lang="en-GB" sz="2200" dirty="0"/>
              <a:t>T</a:t>
            </a:r>
            <a:r>
              <a:rPr lang="en-GB" sz="2200" b="0" i="0" dirty="0">
                <a:effectLst/>
              </a:rPr>
              <a:t>he person reaches for storage areas, such as a cupboard, or is going downstairs</a:t>
            </a:r>
          </a:p>
          <a:p>
            <a:pPr algn="l">
              <a:buFont typeface="Arial" panose="020B0604020202020204" pitchFamily="34" charset="0"/>
              <a:buChar char="•"/>
            </a:pPr>
            <a:r>
              <a:rPr lang="en-GB" sz="2200" b="0" i="0" dirty="0">
                <a:effectLst/>
              </a:rPr>
              <a:t>Rushing to get to the toilet during the day or at night</a:t>
            </a:r>
          </a:p>
          <a:p>
            <a:pPr algn="l"/>
            <a:r>
              <a:rPr lang="en-GB" sz="2200" b="0" i="0" dirty="0">
                <a:effectLst/>
              </a:rPr>
              <a:t>Particularly among </a:t>
            </a:r>
            <a:r>
              <a:rPr lang="en-GB" sz="2200" b="1" i="0" dirty="0">
                <a:effectLst/>
              </a:rPr>
              <a:t>older men, falling from a ladder </a:t>
            </a:r>
            <a:r>
              <a:rPr lang="en-GB" sz="2200" b="0" i="0" dirty="0">
                <a:effectLst/>
              </a:rPr>
              <a:t>while carrying out home maintenance work.</a:t>
            </a:r>
          </a:p>
          <a:p>
            <a:pPr algn="l"/>
            <a:r>
              <a:rPr lang="en-GB" sz="2200" b="0" i="0" dirty="0">
                <a:effectLst/>
              </a:rPr>
              <a:t>In older people, falls can be particularly problematic because </a:t>
            </a:r>
            <a:r>
              <a:rPr lang="en-GB" sz="2200" b="1" i="0" dirty="0">
                <a:effectLst/>
              </a:rPr>
              <a:t>osteoporosis</a:t>
            </a:r>
            <a:r>
              <a:rPr lang="en-GB" sz="2200" b="0" i="0" dirty="0">
                <a:effectLst/>
              </a:rPr>
              <a:t> is a fairly common problem. It can develop in both men and women, particularly in people who smoke, drink excessive amounts of alcohol, take steroid medication, or have a family history of hip fracture. </a:t>
            </a:r>
            <a:r>
              <a:rPr lang="en-GB" sz="2200" dirty="0"/>
              <a:t>O</a:t>
            </a:r>
            <a:r>
              <a:rPr lang="en-GB" sz="2200" b="0" i="0" dirty="0">
                <a:effectLst/>
              </a:rPr>
              <a:t>lder women are most at risk because osteoporosis is often associated with the hormonal changes that occur during menopause. </a:t>
            </a:r>
          </a:p>
          <a:p>
            <a:pPr algn="l"/>
            <a:r>
              <a:rPr lang="en-GB" sz="2200" dirty="0"/>
              <a:t>More information: </a:t>
            </a:r>
            <a:r>
              <a:rPr lang="en-GB" sz="2200" dirty="0">
                <a:hlinkClick r:id="rId2"/>
              </a:rPr>
              <a:t>https://www.nhs.uk/conditions/osteoporosis/</a:t>
            </a:r>
            <a:r>
              <a:rPr lang="en-GB" sz="2200" dirty="0"/>
              <a:t>  </a:t>
            </a:r>
          </a:p>
        </p:txBody>
      </p:sp>
      <p:sp>
        <p:nvSpPr>
          <p:cNvPr id="5" name="Title 1">
            <a:extLst>
              <a:ext uri="{FF2B5EF4-FFF2-40B4-BE49-F238E27FC236}">
                <a16:creationId xmlns:a16="http://schemas.microsoft.com/office/drawing/2014/main" id="{5F5CA21B-9B0E-45A1-9693-51BDBD2E6985}"/>
              </a:ext>
            </a:extLst>
          </p:cNvPr>
          <p:cNvSpPr>
            <a:spLocks noGrp="1"/>
          </p:cNvSpPr>
          <p:nvPr>
            <p:ph type="title"/>
          </p:nvPr>
        </p:nvSpPr>
        <p:spPr>
          <a:xfrm>
            <a:off x="457200" y="274638"/>
            <a:ext cx="8229600" cy="634082"/>
          </a:xfrm>
        </p:spPr>
        <p:txBody>
          <a:bodyPr>
            <a:normAutofit fontScale="90000"/>
          </a:bodyPr>
          <a:lstStyle/>
          <a:p>
            <a:r>
              <a:rPr lang="en-GB" b="1" dirty="0"/>
              <a:t>Causes and Risk Factors for Falls</a:t>
            </a:r>
          </a:p>
        </p:txBody>
      </p:sp>
    </p:spTree>
    <p:extLst>
      <p:ext uri="{BB962C8B-B14F-4D97-AF65-F5344CB8AC3E}">
        <p14:creationId xmlns:p14="http://schemas.microsoft.com/office/powerpoint/2010/main" val="36033342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D945D-8E48-422B-9D1F-2DB0CC5784CF}"/>
              </a:ext>
            </a:extLst>
          </p:cNvPr>
          <p:cNvSpPr>
            <a:spLocks noGrp="1"/>
          </p:cNvSpPr>
          <p:nvPr>
            <p:ph type="title"/>
          </p:nvPr>
        </p:nvSpPr>
        <p:spPr>
          <a:xfrm>
            <a:off x="457200" y="130622"/>
            <a:ext cx="8229600" cy="562074"/>
          </a:xfrm>
        </p:spPr>
        <p:txBody>
          <a:bodyPr>
            <a:normAutofit fontScale="90000"/>
          </a:bodyPr>
          <a:lstStyle/>
          <a:p>
            <a:r>
              <a:rPr lang="en-GB" b="1" dirty="0"/>
              <a:t>How </a:t>
            </a:r>
            <a:r>
              <a:rPr lang="en-GB" b="1" i="0" dirty="0">
                <a:effectLst/>
              </a:rPr>
              <a:t>to Prevent Falls</a:t>
            </a:r>
            <a:endParaRPr lang="en-GB" dirty="0"/>
          </a:p>
        </p:txBody>
      </p:sp>
      <p:sp>
        <p:nvSpPr>
          <p:cNvPr id="3" name="Content Placeholder 2">
            <a:extLst>
              <a:ext uri="{FF2B5EF4-FFF2-40B4-BE49-F238E27FC236}">
                <a16:creationId xmlns:a16="http://schemas.microsoft.com/office/drawing/2014/main" id="{E596B45C-C6E7-4ABE-BE3C-219B48669AFD}"/>
              </a:ext>
            </a:extLst>
          </p:cNvPr>
          <p:cNvSpPr>
            <a:spLocks noGrp="1"/>
          </p:cNvSpPr>
          <p:nvPr>
            <p:ph idx="1"/>
          </p:nvPr>
        </p:nvSpPr>
        <p:spPr>
          <a:xfrm>
            <a:off x="457200" y="692696"/>
            <a:ext cx="8229600" cy="4824537"/>
          </a:xfrm>
        </p:spPr>
        <p:txBody>
          <a:bodyPr>
            <a:normAutofit/>
          </a:bodyPr>
          <a:lstStyle/>
          <a:p>
            <a:endParaRPr lang="en-GB" dirty="0">
              <a:solidFill>
                <a:srgbClr val="000000"/>
              </a:solidFill>
              <a:latin typeface="Source Sans Pro" panose="020B0503030403020204" pitchFamily="34" charset="0"/>
            </a:endParaRPr>
          </a:p>
          <a:p>
            <a:endParaRPr lang="en-GB" b="0" i="0" dirty="0">
              <a:solidFill>
                <a:srgbClr val="000000"/>
              </a:solidFill>
              <a:effectLst/>
              <a:latin typeface="Source Sans Pro" panose="020B0503030403020204" pitchFamily="34" charset="0"/>
            </a:endParaRPr>
          </a:p>
          <a:p>
            <a:endParaRPr lang="en-GB" dirty="0"/>
          </a:p>
        </p:txBody>
      </p:sp>
      <p:sp>
        <p:nvSpPr>
          <p:cNvPr id="7" name="TextBox 6">
            <a:extLst>
              <a:ext uri="{FF2B5EF4-FFF2-40B4-BE49-F238E27FC236}">
                <a16:creationId xmlns:a16="http://schemas.microsoft.com/office/drawing/2014/main" id="{BA99ED89-7841-4FB8-8F2A-3542CA10D1D4}"/>
              </a:ext>
            </a:extLst>
          </p:cNvPr>
          <p:cNvSpPr txBox="1"/>
          <p:nvPr/>
        </p:nvSpPr>
        <p:spPr>
          <a:xfrm>
            <a:off x="457200" y="1027472"/>
            <a:ext cx="7920880" cy="4154984"/>
          </a:xfrm>
          <a:prstGeom prst="rect">
            <a:avLst/>
          </a:prstGeom>
          <a:noFill/>
        </p:spPr>
        <p:txBody>
          <a:bodyPr wrap="square">
            <a:spAutoFit/>
          </a:bodyPr>
          <a:lstStyle/>
          <a:p>
            <a:r>
              <a:rPr lang="en-GB" sz="2400" dirty="0">
                <a:cs typeface="Arial" panose="020B0604020202020204" pitchFamily="34" charset="0"/>
              </a:rPr>
              <a:t>There are several simple measures that can help prevent falls in the home/care homes.</a:t>
            </a:r>
          </a:p>
          <a:p>
            <a:endParaRPr lang="en-GB" sz="2400" dirty="0">
              <a:cs typeface="Arial" panose="020B0604020202020204" pitchFamily="34" charset="0"/>
            </a:endParaRPr>
          </a:p>
          <a:p>
            <a:r>
              <a:rPr lang="en-GB" sz="2400" dirty="0">
                <a:cs typeface="Arial" panose="020B0604020202020204" pitchFamily="34" charset="0"/>
              </a:rPr>
              <a:t>For example:</a:t>
            </a:r>
          </a:p>
          <a:p>
            <a:endParaRPr lang="en-GB" sz="2400" dirty="0">
              <a:cs typeface="Arial" panose="020B0604020202020204" pitchFamily="34" charset="0"/>
            </a:endParaRPr>
          </a:p>
          <a:p>
            <a:pPr marL="342900" indent="-342900">
              <a:buFont typeface="Arial" panose="020B0604020202020204" pitchFamily="34" charset="0"/>
              <a:buChar char="•"/>
            </a:pPr>
            <a:r>
              <a:rPr lang="en-GB" sz="2400" dirty="0">
                <a:cs typeface="Arial" panose="020B0604020202020204" pitchFamily="34" charset="0"/>
              </a:rPr>
              <a:t>Using non-slip mats in the bathroom</a:t>
            </a:r>
          </a:p>
          <a:p>
            <a:pPr marL="342900" indent="-342900">
              <a:buFont typeface="Arial" panose="020B0604020202020204" pitchFamily="34" charset="0"/>
              <a:buChar char="•"/>
            </a:pPr>
            <a:r>
              <a:rPr lang="en-GB" sz="2400" dirty="0">
                <a:cs typeface="Arial" panose="020B0604020202020204" pitchFamily="34" charset="0"/>
              </a:rPr>
              <a:t>Mopping up spills to prevent wet, slippery floors</a:t>
            </a:r>
          </a:p>
          <a:p>
            <a:pPr marL="342900" indent="-342900">
              <a:buFont typeface="Arial" panose="020B0604020202020204" pitchFamily="34" charset="0"/>
              <a:buChar char="•"/>
            </a:pPr>
            <a:r>
              <a:rPr lang="en-GB" sz="2400" dirty="0">
                <a:cs typeface="Arial" panose="020B0604020202020204" pitchFamily="34" charset="0"/>
              </a:rPr>
              <a:t>Ensuring all rooms, passages and staircases are well lit</a:t>
            </a:r>
          </a:p>
          <a:p>
            <a:pPr marL="342900" indent="-342900">
              <a:buFont typeface="Arial" panose="020B0604020202020204" pitchFamily="34" charset="0"/>
              <a:buChar char="•"/>
            </a:pPr>
            <a:r>
              <a:rPr lang="en-GB" sz="2400" dirty="0">
                <a:cs typeface="Arial" panose="020B0604020202020204" pitchFamily="34" charset="0"/>
              </a:rPr>
              <a:t>Removing clutter</a:t>
            </a:r>
          </a:p>
          <a:p>
            <a:pPr marL="342900" indent="-342900">
              <a:buFont typeface="Arial" panose="020B0604020202020204" pitchFamily="34" charset="0"/>
              <a:buChar char="•"/>
            </a:pPr>
            <a:r>
              <a:rPr lang="en-GB" sz="2400" dirty="0">
                <a:cs typeface="Arial" panose="020B0604020202020204" pitchFamily="34" charset="0"/>
              </a:rPr>
              <a:t>Getting help lifting or moving items that are heavy or difficult to lift.</a:t>
            </a:r>
          </a:p>
        </p:txBody>
      </p:sp>
      <p:sp>
        <p:nvSpPr>
          <p:cNvPr id="9" name="TextBox 8">
            <a:extLst>
              <a:ext uri="{FF2B5EF4-FFF2-40B4-BE49-F238E27FC236}">
                <a16:creationId xmlns:a16="http://schemas.microsoft.com/office/drawing/2014/main" id="{27B01A55-7E27-45AD-9D90-C6E734251A57}"/>
              </a:ext>
            </a:extLst>
          </p:cNvPr>
          <p:cNvSpPr txBox="1"/>
          <p:nvPr/>
        </p:nvSpPr>
        <p:spPr>
          <a:xfrm>
            <a:off x="611560" y="5236857"/>
            <a:ext cx="7920880" cy="461665"/>
          </a:xfrm>
          <a:prstGeom prst="rect">
            <a:avLst/>
          </a:prstGeom>
          <a:noFill/>
        </p:spPr>
        <p:txBody>
          <a:bodyPr wrap="square">
            <a:spAutoFit/>
          </a:bodyPr>
          <a:lstStyle/>
          <a:p>
            <a:pPr marL="0" indent="0">
              <a:buNone/>
            </a:pPr>
            <a:r>
              <a:rPr lang="en-GB" sz="2400" dirty="0"/>
              <a:t>More information: </a:t>
            </a:r>
            <a:r>
              <a:rPr lang="en-GB" sz="2400" dirty="0">
                <a:hlinkClick r:id="rId2"/>
              </a:rPr>
              <a:t>https://www.nhs.uk/conditions/falls/</a:t>
            </a:r>
            <a:endParaRPr lang="en-GB" sz="2400" dirty="0"/>
          </a:p>
        </p:txBody>
      </p:sp>
    </p:spTree>
    <p:extLst>
      <p:ext uri="{BB962C8B-B14F-4D97-AF65-F5344CB8AC3E}">
        <p14:creationId xmlns:p14="http://schemas.microsoft.com/office/powerpoint/2010/main" val="681731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6F5499-7DF6-4B0E-9418-91B90008D451}"/>
              </a:ext>
            </a:extLst>
          </p:cNvPr>
          <p:cNvSpPr>
            <a:spLocks noGrp="1"/>
          </p:cNvSpPr>
          <p:nvPr>
            <p:ph idx="1"/>
          </p:nvPr>
        </p:nvSpPr>
        <p:spPr>
          <a:xfrm>
            <a:off x="457200" y="1340769"/>
            <a:ext cx="8229600" cy="3240360"/>
          </a:xfrm>
        </p:spPr>
        <p:txBody>
          <a:bodyPr>
            <a:normAutofit/>
          </a:bodyPr>
          <a:lstStyle/>
          <a:p>
            <a:r>
              <a:rPr lang="en-GB" b="0" i="0" dirty="0">
                <a:solidFill>
                  <a:srgbClr val="202A30"/>
                </a:solidFill>
                <a:effectLst/>
                <a:latin typeface="-apple-system"/>
              </a:rPr>
              <a:t>Musculoskeletal (MSK) conditions affect the joints, bones, and muscles, and include rare autoimmune diseases and back pain.</a:t>
            </a:r>
          </a:p>
          <a:p>
            <a:endParaRPr lang="en-GB" dirty="0">
              <a:solidFill>
                <a:srgbClr val="202A30"/>
              </a:solidFill>
              <a:latin typeface="-apple-system"/>
            </a:endParaRPr>
          </a:p>
          <a:p>
            <a:r>
              <a:rPr lang="en-GB" dirty="0">
                <a:solidFill>
                  <a:srgbClr val="202A30"/>
                </a:solidFill>
                <a:latin typeface="-apple-system"/>
              </a:rPr>
              <a:t>Arthritis is one of the examples of musculoskeletal conditions.</a:t>
            </a:r>
            <a:endParaRPr lang="en-GB" dirty="0"/>
          </a:p>
        </p:txBody>
      </p:sp>
      <p:sp>
        <p:nvSpPr>
          <p:cNvPr id="4" name="Title 1">
            <a:extLst>
              <a:ext uri="{FF2B5EF4-FFF2-40B4-BE49-F238E27FC236}">
                <a16:creationId xmlns:a16="http://schemas.microsoft.com/office/drawing/2014/main" id="{97A05D74-697C-4678-AC3A-3795863F1E17}"/>
              </a:ext>
            </a:extLst>
          </p:cNvPr>
          <p:cNvSpPr>
            <a:spLocks noGrp="1"/>
          </p:cNvSpPr>
          <p:nvPr>
            <p:ph type="title"/>
          </p:nvPr>
        </p:nvSpPr>
        <p:spPr>
          <a:xfrm>
            <a:off x="466345" y="260648"/>
            <a:ext cx="8229600" cy="792090"/>
          </a:xfrm>
        </p:spPr>
        <p:txBody>
          <a:bodyPr>
            <a:normAutofit/>
          </a:bodyPr>
          <a:lstStyle/>
          <a:p>
            <a:r>
              <a:rPr lang="en-GB" sz="4000" b="1" dirty="0"/>
              <a:t>Other </a:t>
            </a:r>
            <a:r>
              <a:rPr lang="en-GB" sz="4000" b="1" i="0" dirty="0">
                <a:solidFill>
                  <a:srgbClr val="202A30"/>
                </a:solidFill>
                <a:effectLst/>
              </a:rPr>
              <a:t>Musculoskeletal conditions</a:t>
            </a:r>
            <a:endParaRPr lang="en-GB" sz="4000" dirty="0"/>
          </a:p>
        </p:txBody>
      </p:sp>
      <p:sp>
        <p:nvSpPr>
          <p:cNvPr id="5" name="TextBox 4">
            <a:extLst>
              <a:ext uri="{FF2B5EF4-FFF2-40B4-BE49-F238E27FC236}">
                <a16:creationId xmlns:a16="http://schemas.microsoft.com/office/drawing/2014/main" id="{A4884B1B-B8EA-4E4F-B2FC-AD135AA2EAB7}"/>
              </a:ext>
            </a:extLst>
          </p:cNvPr>
          <p:cNvSpPr txBox="1"/>
          <p:nvPr/>
        </p:nvSpPr>
        <p:spPr>
          <a:xfrm>
            <a:off x="404681" y="5055566"/>
            <a:ext cx="8291264" cy="461665"/>
          </a:xfrm>
          <a:prstGeom prst="rect">
            <a:avLst/>
          </a:prstGeom>
          <a:noFill/>
        </p:spPr>
        <p:txBody>
          <a:bodyPr wrap="square">
            <a:spAutoFit/>
          </a:bodyPr>
          <a:lstStyle/>
          <a:p>
            <a:pPr marL="0" indent="0">
              <a:buNone/>
            </a:pPr>
            <a:r>
              <a:rPr lang="en-GB" sz="2400" dirty="0"/>
              <a:t>More information: </a:t>
            </a:r>
            <a:r>
              <a:rPr lang="en-GB" sz="2400" dirty="0">
                <a:hlinkClick r:id="rId2"/>
              </a:rPr>
              <a:t>https://www.nhs.uk/conditions/arthritis/</a:t>
            </a:r>
            <a:r>
              <a:rPr lang="en-GB" sz="2400" dirty="0"/>
              <a:t> </a:t>
            </a:r>
          </a:p>
        </p:txBody>
      </p:sp>
    </p:spTree>
    <p:extLst>
      <p:ext uri="{BB962C8B-B14F-4D97-AF65-F5344CB8AC3E}">
        <p14:creationId xmlns:p14="http://schemas.microsoft.com/office/powerpoint/2010/main" val="21160929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A29B-8DB6-DE98-AB0B-40E14F002266}"/>
              </a:ext>
            </a:extLst>
          </p:cNvPr>
          <p:cNvSpPr>
            <a:spLocks noGrp="1"/>
          </p:cNvSpPr>
          <p:nvPr>
            <p:ph type="title"/>
          </p:nvPr>
        </p:nvSpPr>
        <p:spPr>
          <a:xfrm>
            <a:off x="0" y="116632"/>
            <a:ext cx="8964488" cy="562074"/>
          </a:xfrm>
        </p:spPr>
        <p:txBody>
          <a:bodyPr>
            <a:noAutofit/>
          </a:bodyPr>
          <a:lstStyle/>
          <a:p>
            <a:r>
              <a:rPr lang="en-GB" sz="3200" b="1" dirty="0"/>
              <a:t>Care: monitoring, care planning, care routines</a:t>
            </a:r>
          </a:p>
        </p:txBody>
      </p:sp>
      <p:sp>
        <p:nvSpPr>
          <p:cNvPr id="3" name="Content Placeholder 2">
            <a:extLst>
              <a:ext uri="{FF2B5EF4-FFF2-40B4-BE49-F238E27FC236}">
                <a16:creationId xmlns:a16="http://schemas.microsoft.com/office/drawing/2014/main" id="{CCC752F5-F8C0-A7B0-5D24-7316DAD2017F}"/>
              </a:ext>
            </a:extLst>
          </p:cNvPr>
          <p:cNvSpPr>
            <a:spLocks noGrp="1"/>
          </p:cNvSpPr>
          <p:nvPr>
            <p:ph idx="1"/>
          </p:nvPr>
        </p:nvSpPr>
        <p:spPr>
          <a:xfrm>
            <a:off x="426368" y="980728"/>
            <a:ext cx="8291264" cy="4680521"/>
          </a:xfrm>
        </p:spPr>
        <p:txBody>
          <a:bodyPr>
            <a:normAutofit fontScale="92500" lnSpcReduction="20000"/>
          </a:bodyPr>
          <a:lstStyle/>
          <a:p>
            <a:r>
              <a:rPr lang="en-GB" sz="2600" dirty="0">
                <a:cs typeface="Aldhabi" panose="020F0502020204030204" pitchFamily="2" charset="-78"/>
              </a:rPr>
              <a:t>Care plans for muscular skeletal problems require planning according to the individual needs.</a:t>
            </a:r>
          </a:p>
          <a:p>
            <a:r>
              <a:rPr lang="en-GB" sz="2600" dirty="0">
                <a:cs typeface="Aldhabi" panose="020F0502020204030204" pitchFamily="2" charset="-78"/>
              </a:rPr>
              <a:t>Mostly the care plan for muscular skeletal problems are related managing pain. </a:t>
            </a:r>
          </a:p>
          <a:p>
            <a:r>
              <a:rPr lang="en-GB" sz="2600" dirty="0">
                <a:cs typeface="Aldhabi" panose="020F0502020204030204" pitchFamily="2" charset="-78"/>
              </a:rPr>
              <a:t>Keep patient's care plan as smooth as possible and follow them throughout their journey within the organisation.</a:t>
            </a:r>
          </a:p>
          <a:p>
            <a:r>
              <a:rPr lang="en-GB" sz="2600" dirty="0">
                <a:cs typeface="Aldhabi" panose="020F0502020204030204" pitchFamily="2" charset="-78"/>
              </a:rPr>
              <a:t>The care plan can include:</a:t>
            </a:r>
          </a:p>
          <a:p>
            <a:pPr lvl="1"/>
            <a:r>
              <a:rPr lang="en-GB" sz="2600" dirty="0">
                <a:cs typeface="Aldhabi" panose="020F0502020204030204" pitchFamily="2" charset="-78"/>
              </a:rPr>
              <a:t>Hot and/or cold therapy.</a:t>
            </a:r>
          </a:p>
          <a:p>
            <a:pPr lvl="1"/>
            <a:r>
              <a:rPr lang="en-GB" sz="2600" dirty="0">
                <a:cs typeface="Aldhabi" panose="020F0502020204030204" pitchFamily="2" charset="-78"/>
              </a:rPr>
              <a:t>Over-the-counter pain relievers.</a:t>
            </a:r>
          </a:p>
          <a:p>
            <a:pPr lvl="1"/>
            <a:r>
              <a:rPr lang="en-GB" sz="2600" dirty="0">
                <a:cs typeface="Aldhabi" panose="020F0502020204030204" pitchFamily="2" charset="-78"/>
              </a:rPr>
              <a:t>Strengthening and conditioning exercises.</a:t>
            </a:r>
          </a:p>
          <a:p>
            <a:pPr lvl="1"/>
            <a:r>
              <a:rPr lang="en-GB" sz="2600" dirty="0">
                <a:cs typeface="Aldhabi" panose="020F0502020204030204" pitchFamily="2" charset="-78"/>
              </a:rPr>
              <a:t>Stretching exercises.</a:t>
            </a:r>
          </a:p>
          <a:p>
            <a:pPr lvl="1"/>
            <a:r>
              <a:rPr lang="en-GB" sz="2600" dirty="0">
                <a:cs typeface="Aldhabi" panose="020F0502020204030204" pitchFamily="2" charset="-78"/>
              </a:rPr>
              <a:t>Stress reduction techniques.</a:t>
            </a:r>
          </a:p>
          <a:p>
            <a:pPr lvl="1"/>
            <a:r>
              <a:rPr lang="en-GB" sz="2600" dirty="0">
                <a:cs typeface="Aldhabi" panose="020F0502020204030204" pitchFamily="2" charset="-78"/>
              </a:rPr>
              <a:t>Weight management.</a:t>
            </a:r>
          </a:p>
          <a:p>
            <a:endParaRPr lang="en-GB" sz="2800" dirty="0"/>
          </a:p>
          <a:p>
            <a:endParaRPr lang="en-GB" sz="2800" dirty="0"/>
          </a:p>
        </p:txBody>
      </p:sp>
      <p:pic>
        <p:nvPicPr>
          <p:cNvPr id="5122" name="Picture 2" descr="What to Expect from a mental health Care Plan as a Carer: Essential  Information and Tips - Wandsworth Carers' Centre">
            <a:extLst>
              <a:ext uri="{FF2B5EF4-FFF2-40B4-BE49-F238E27FC236}">
                <a16:creationId xmlns:a16="http://schemas.microsoft.com/office/drawing/2014/main" id="{3967E99B-1297-DF59-6EDA-55741F3801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5704" y="3429000"/>
            <a:ext cx="1938784" cy="1938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7808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00E3D-AC0E-CA03-47ED-73D466A57544}"/>
              </a:ext>
            </a:extLst>
          </p:cNvPr>
          <p:cNvSpPr>
            <a:spLocks noGrp="1"/>
          </p:cNvSpPr>
          <p:nvPr>
            <p:ph type="title"/>
          </p:nvPr>
        </p:nvSpPr>
        <p:spPr>
          <a:xfrm>
            <a:off x="539552" y="332656"/>
            <a:ext cx="8229600" cy="1143000"/>
          </a:xfrm>
        </p:spPr>
        <p:txBody>
          <a:bodyPr>
            <a:noAutofit/>
          </a:bodyPr>
          <a:lstStyle/>
          <a:p>
            <a:r>
              <a:rPr lang="en-GB" sz="3600" b="1" dirty="0"/>
              <a:t>Ethical considerations when taking measures and using data</a:t>
            </a:r>
          </a:p>
        </p:txBody>
      </p:sp>
      <p:sp>
        <p:nvSpPr>
          <p:cNvPr id="3" name="Content Placeholder 2">
            <a:extLst>
              <a:ext uri="{FF2B5EF4-FFF2-40B4-BE49-F238E27FC236}">
                <a16:creationId xmlns:a16="http://schemas.microsoft.com/office/drawing/2014/main" id="{44D85B4C-F3DD-C536-4A25-6C85F8EC0A67}"/>
              </a:ext>
            </a:extLst>
          </p:cNvPr>
          <p:cNvSpPr>
            <a:spLocks noGrp="1"/>
          </p:cNvSpPr>
          <p:nvPr>
            <p:ph idx="1"/>
          </p:nvPr>
        </p:nvSpPr>
        <p:spPr>
          <a:xfrm>
            <a:off x="457200" y="1916832"/>
            <a:ext cx="8229600" cy="3672409"/>
          </a:xfrm>
        </p:spPr>
        <p:txBody>
          <a:bodyPr>
            <a:normAutofit fontScale="92500" lnSpcReduction="10000"/>
          </a:bodyPr>
          <a:lstStyle/>
          <a:p>
            <a:r>
              <a:rPr lang="en-GB" dirty="0"/>
              <a:t>Respect for the patient’s or client’s privacy and the preservation of confidentiality.</a:t>
            </a:r>
          </a:p>
          <a:p>
            <a:r>
              <a:rPr lang="en-GB" dirty="0"/>
              <a:t>Open and honest communication concerning the patient’s condition (diagnosis, treatment, and prognosis).</a:t>
            </a:r>
          </a:p>
          <a:p>
            <a:r>
              <a:rPr lang="en-GB" dirty="0"/>
              <a:t>Ascertaining the patient’s capacity for a shared decision-making process.</a:t>
            </a:r>
          </a:p>
          <a:p>
            <a:r>
              <a:rPr lang="en-GB" dirty="0"/>
              <a:t>Insuring a valid process of informed consent.</a:t>
            </a:r>
          </a:p>
        </p:txBody>
      </p:sp>
    </p:spTree>
    <p:extLst>
      <p:ext uri="{BB962C8B-B14F-4D97-AF65-F5344CB8AC3E}">
        <p14:creationId xmlns:p14="http://schemas.microsoft.com/office/powerpoint/2010/main" val="41684761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FD41E-F7CA-9167-A19B-1EDB695DB7A4}"/>
              </a:ext>
            </a:extLst>
          </p:cNvPr>
          <p:cNvSpPr>
            <a:spLocks noGrp="1"/>
          </p:cNvSpPr>
          <p:nvPr>
            <p:ph type="title"/>
          </p:nvPr>
        </p:nvSpPr>
        <p:spPr/>
        <p:txBody>
          <a:bodyPr>
            <a:noAutofit/>
          </a:bodyPr>
          <a:lstStyle/>
          <a:p>
            <a:r>
              <a:rPr lang="en-GB" sz="3600" b="1" dirty="0"/>
              <a:t>Role of health and social care in promoting health and well-being</a:t>
            </a:r>
            <a:endParaRPr lang="en-GB" sz="3600" dirty="0"/>
          </a:p>
        </p:txBody>
      </p:sp>
      <p:sp>
        <p:nvSpPr>
          <p:cNvPr id="3" name="Content Placeholder 2">
            <a:extLst>
              <a:ext uri="{FF2B5EF4-FFF2-40B4-BE49-F238E27FC236}">
                <a16:creationId xmlns:a16="http://schemas.microsoft.com/office/drawing/2014/main" id="{DBB44C1D-58A4-D3C0-17C5-F5F25169B22B}"/>
              </a:ext>
            </a:extLst>
          </p:cNvPr>
          <p:cNvSpPr>
            <a:spLocks noGrp="1"/>
          </p:cNvSpPr>
          <p:nvPr>
            <p:ph idx="1"/>
          </p:nvPr>
        </p:nvSpPr>
        <p:spPr>
          <a:xfrm>
            <a:off x="458633" y="1772816"/>
            <a:ext cx="8229600" cy="3917032"/>
          </a:xfrm>
        </p:spPr>
        <p:txBody>
          <a:bodyPr>
            <a:normAutofit/>
          </a:bodyPr>
          <a:lstStyle/>
          <a:p>
            <a:r>
              <a:rPr lang="en-GB" sz="2800" dirty="0"/>
              <a:t>Prevention, early detection and treatment can enable people to live in good health.</a:t>
            </a:r>
          </a:p>
          <a:p>
            <a:r>
              <a:rPr lang="en-GB" sz="2800" dirty="0"/>
              <a:t>Remain independent and connected to one’s community. </a:t>
            </a:r>
          </a:p>
          <a:p>
            <a:r>
              <a:rPr lang="en-GB" sz="2800" dirty="0"/>
              <a:t>Economic advantages for society, such as reducing the pressure on health and social care services and reducing costs as a result of people being unable to work.</a:t>
            </a:r>
          </a:p>
        </p:txBody>
      </p:sp>
    </p:spTree>
    <p:extLst>
      <p:ext uri="{BB962C8B-B14F-4D97-AF65-F5344CB8AC3E}">
        <p14:creationId xmlns:p14="http://schemas.microsoft.com/office/powerpoint/2010/main" val="537172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827C-576C-17B6-1E7B-3C1E8D36EF48}"/>
              </a:ext>
            </a:extLst>
          </p:cNvPr>
          <p:cNvSpPr>
            <a:spLocks noGrp="1"/>
          </p:cNvSpPr>
          <p:nvPr>
            <p:ph type="title"/>
          </p:nvPr>
        </p:nvSpPr>
        <p:spPr>
          <a:xfrm>
            <a:off x="457200" y="274638"/>
            <a:ext cx="8229600" cy="1210146"/>
          </a:xfrm>
        </p:spPr>
        <p:txBody>
          <a:bodyPr>
            <a:noAutofit/>
          </a:bodyPr>
          <a:lstStyle/>
          <a:p>
            <a:r>
              <a:rPr lang="en-GB" sz="3600" b="1" dirty="0"/>
              <a:t>Health promotion activities for muscular skeleton system</a:t>
            </a:r>
          </a:p>
        </p:txBody>
      </p:sp>
      <p:sp>
        <p:nvSpPr>
          <p:cNvPr id="3" name="Content Placeholder 2">
            <a:extLst>
              <a:ext uri="{FF2B5EF4-FFF2-40B4-BE49-F238E27FC236}">
                <a16:creationId xmlns:a16="http://schemas.microsoft.com/office/drawing/2014/main" id="{831030EF-4DEB-C3A1-0FD2-35004BB0082E}"/>
              </a:ext>
            </a:extLst>
          </p:cNvPr>
          <p:cNvSpPr>
            <a:spLocks noGrp="1"/>
          </p:cNvSpPr>
          <p:nvPr>
            <p:ph idx="1"/>
          </p:nvPr>
        </p:nvSpPr>
        <p:spPr>
          <a:xfrm>
            <a:off x="611560" y="1484784"/>
            <a:ext cx="8229600" cy="4248473"/>
          </a:xfrm>
        </p:spPr>
        <p:txBody>
          <a:bodyPr>
            <a:normAutofit fontScale="85000" lnSpcReduction="20000"/>
          </a:bodyPr>
          <a:lstStyle/>
          <a:p>
            <a:r>
              <a:rPr lang="en-GB" sz="2800" dirty="0"/>
              <a:t>Adults should aim to do activities to develop or maintain muscle strengthening on 2 days per week, engage in at least 150 minutes of moderate intensity physical activity each week.</a:t>
            </a:r>
          </a:p>
          <a:p>
            <a:r>
              <a:rPr lang="en-GB" sz="2800" dirty="0"/>
              <a:t>Supporting people to maintain a healthy weight.</a:t>
            </a:r>
          </a:p>
          <a:p>
            <a:r>
              <a:rPr lang="en-GB" sz="2800" dirty="0"/>
              <a:t>A healthy balanced diet is also important for good bone health to prevent osteoporosis in later life. </a:t>
            </a:r>
          </a:p>
          <a:p>
            <a:r>
              <a:rPr lang="en-GB" sz="2800" dirty="0"/>
              <a:t>The Scientific Advisory Committee on Nutrition (SACN) identifies vitamin D and calcium as important dietary components for MSK health through maintaining healthy bones, teeth and muscles.</a:t>
            </a:r>
          </a:p>
          <a:p>
            <a:pPr marL="0" indent="0">
              <a:buNone/>
            </a:pPr>
            <a:endParaRPr lang="en-GB" sz="2800" dirty="0"/>
          </a:p>
          <a:p>
            <a:pPr marL="0" indent="0">
              <a:buNone/>
            </a:pPr>
            <a:r>
              <a:rPr lang="en-GB" sz="1300" dirty="0"/>
              <a:t>(Source: GOV.UK 2023)</a:t>
            </a:r>
          </a:p>
        </p:txBody>
      </p:sp>
    </p:spTree>
    <p:extLst>
      <p:ext uri="{BB962C8B-B14F-4D97-AF65-F5344CB8AC3E}">
        <p14:creationId xmlns:p14="http://schemas.microsoft.com/office/powerpoint/2010/main" val="1631293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HOMEWORK</a:t>
            </a:r>
          </a:p>
        </p:txBody>
      </p:sp>
      <p:sp>
        <p:nvSpPr>
          <p:cNvPr id="3" name="Content Placeholder 2"/>
          <p:cNvSpPr>
            <a:spLocks noGrp="1"/>
          </p:cNvSpPr>
          <p:nvPr>
            <p:ph idx="1"/>
          </p:nvPr>
        </p:nvSpPr>
        <p:spPr/>
        <p:txBody>
          <a:bodyPr/>
          <a:lstStyle/>
          <a:p>
            <a:r>
              <a:rPr lang="en-GB" dirty="0"/>
              <a:t>Finish Lecture 1 related questions in physiology workbook</a:t>
            </a:r>
          </a:p>
          <a:p>
            <a:endParaRPr lang="en-GB" dirty="0"/>
          </a:p>
          <a:p>
            <a:r>
              <a:rPr lang="en-GB" dirty="0"/>
              <a:t>We will start by reflecting on this next in the next session week.</a:t>
            </a:r>
          </a:p>
        </p:txBody>
      </p:sp>
    </p:spTree>
    <p:extLst>
      <p:ext uri="{BB962C8B-B14F-4D97-AF65-F5344CB8AC3E}">
        <p14:creationId xmlns:p14="http://schemas.microsoft.com/office/powerpoint/2010/main" val="33496651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idx="1"/>
          </p:nvPr>
        </p:nvSpPr>
        <p:spPr/>
        <p:txBody>
          <a:bodyPr>
            <a:normAutofit fontScale="47500" lnSpcReduction="20000"/>
          </a:bodyPr>
          <a:lstStyle/>
          <a:p>
            <a:r>
              <a:rPr lang="en-GB" dirty="0"/>
              <a:t>Anatomy and Physiology [Online Book]. Available from: </a:t>
            </a:r>
            <a:r>
              <a:rPr lang="en-GB" dirty="0">
                <a:hlinkClick r:id="rId2"/>
              </a:rPr>
              <a:t>https://opentextbc.ca/anatomyandphysiology/</a:t>
            </a:r>
            <a:r>
              <a:rPr lang="en-GB" dirty="0"/>
              <a:t> [Accessed 19 October 2019].</a:t>
            </a:r>
          </a:p>
          <a:p>
            <a:pPr marL="0" indent="0">
              <a:buNone/>
            </a:pPr>
            <a:endParaRPr lang="en-GB" dirty="0"/>
          </a:p>
          <a:p>
            <a:pPr fontAlgn="base"/>
            <a:r>
              <a:rPr lang="en-GB" dirty="0">
                <a:solidFill>
                  <a:srgbClr val="000000"/>
                </a:solidFill>
              </a:rPr>
              <a:t>BBC (2020) </a:t>
            </a:r>
            <a:r>
              <a:rPr lang="en-GB" dirty="0">
                <a:solidFill>
                  <a:srgbClr val="000000"/>
                </a:solidFill>
                <a:hlinkClick r:id="rId3" tooltip="Original URL: https://www.bbc.co.uk/bitesize/guides/zxc34j6/revision/2. Click or tap if you trust this link."/>
              </a:rPr>
              <a:t>The main functions of the skeletal system - Skeletal system - OCR - GCSE Physical Education Revision - OCR - BBC Bitesize</a:t>
            </a:r>
            <a:br>
              <a:rPr lang="en-GB" dirty="0">
                <a:solidFill>
                  <a:srgbClr val="000000"/>
                </a:solidFill>
              </a:rPr>
            </a:br>
            <a:br>
              <a:rPr lang="en-GB" dirty="0">
                <a:solidFill>
                  <a:srgbClr val="000000"/>
                </a:solidFill>
              </a:rPr>
            </a:br>
            <a:endParaRPr lang="en-GB" dirty="0">
              <a:solidFill>
                <a:srgbClr val="000000"/>
              </a:solidFill>
            </a:endParaRPr>
          </a:p>
          <a:p>
            <a:pPr fontAlgn="base"/>
            <a:r>
              <a:rPr lang="en-GB" dirty="0">
                <a:solidFill>
                  <a:srgbClr val="222222"/>
                </a:solidFill>
              </a:rPr>
              <a:t>Burkett, B.J. (2016). The skeletal system: the Appendicular skeleton. In </a:t>
            </a:r>
            <a:r>
              <a:rPr lang="en-GB" i="1" dirty="0">
                <a:solidFill>
                  <a:srgbClr val="222222"/>
                </a:solidFill>
              </a:rPr>
              <a:t>Principles of Anatomy and Physiology, 1st Australasian Edition</a:t>
            </a:r>
            <a:r>
              <a:rPr lang="en-GB" dirty="0">
                <a:solidFill>
                  <a:srgbClr val="222222"/>
                </a:solidFill>
              </a:rPr>
              <a:t> (pp. 239-266). John Wiley &amp; Sons Australia, Limited.</a:t>
            </a:r>
          </a:p>
          <a:p>
            <a:pPr fontAlgn="base"/>
            <a:endParaRPr lang="en-GB" dirty="0">
              <a:solidFill>
                <a:srgbClr val="222222"/>
              </a:solidFill>
            </a:endParaRPr>
          </a:p>
          <a:p>
            <a:pPr fontAlgn="base"/>
            <a:r>
              <a:rPr lang="en-GB" dirty="0">
                <a:solidFill>
                  <a:srgbClr val="000000"/>
                </a:solidFill>
              </a:rPr>
              <a:t>Knee anatomy (2014). "Medical gallery of </a:t>
            </a:r>
            <a:r>
              <a:rPr lang="en-GB" dirty="0" err="1">
                <a:solidFill>
                  <a:srgbClr val="000000"/>
                </a:solidFill>
              </a:rPr>
              <a:t>Blausen</a:t>
            </a:r>
            <a:r>
              <a:rPr lang="en-GB" dirty="0">
                <a:solidFill>
                  <a:srgbClr val="000000"/>
                </a:solidFill>
              </a:rPr>
              <a:t> Medical 2014". </a:t>
            </a:r>
            <a:r>
              <a:rPr lang="en-GB" dirty="0" err="1">
                <a:solidFill>
                  <a:srgbClr val="000000"/>
                </a:solidFill>
              </a:rPr>
              <a:t>WikiJournal</a:t>
            </a:r>
            <a:r>
              <a:rPr lang="en-GB" dirty="0">
                <a:solidFill>
                  <a:srgbClr val="000000"/>
                </a:solidFill>
              </a:rPr>
              <a:t> of Medicine 1 (2). DOI:10.15347/</a:t>
            </a:r>
            <a:r>
              <a:rPr lang="en-GB" dirty="0" err="1">
                <a:solidFill>
                  <a:srgbClr val="000000"/>
                </a:solidFill>
              </a:rPr>
              <a:t>wjm</a:t>
            </a:r>
            <a:r>
              <a:rPr lang="en-GB" dirty="0">
                <a:solidFill>
                  <a:srgbClr val="000000"/>
                </a:solidFill>
              </a:rPr>
              <a:t>/2014.010. ISSN 2002-4436. </a:t>
            </a:r>
            <a:br>
              <a:rPr lang="en-GB" sz="3200" b="0" i="0" dirty="0">
                <a:solidFill>
                  <a:srgbClr val="000000"/>
                </a:solidFill>
                <a:effectLst/>
              </a:rPr>
            </a:br>
            <a:br>
              <a:rPr lang="en-GB" sz="3200" b="0" i="0" dirty="0">
                <a:solidFill>
                  <a:srgbClr val="000000"/>
                </a:solidFill>
                <a:effectLst/>
              </a:rPr>
            </a:br>
            <a:endParaRPr lang="en-GB" sz="3200" b="0" i="0" dirty="0">
              <a:solidFill>
                <a:srgbClr val="000000"/>
              </a:solidFill>
              <a:effectLst/>
            </a:endParaRPr>
          </a:p>
          <a:p>
            <a:pPr algn="l" fontAlgn="base"/>
            <a:r>
              <a:rPr lang="en-GB" sz="3200" b="0" i="0" dirty="0">
                <a:solidFill>
                  <a:srgbClr val="000000"/>
                </a:solidFill>
                <a:effectLst/>
                <a:hlinkClick r:id="rId4" tooltip="Original URL: https://www.england.nhs.uk/elective-care-transformation/best-practice-solutions/musculoskeletal/. Click or tap if you trust this link."/>
              </a:rPr>
              <a:t>NHS England » Musculoskeletal health</a:t>
            </a:r>
            <a:r>
              <a:rPr lang="en-GB" sz="3200" b="0" i="0" dirty="0">
                <a:solidFill>
                  <a:srgbClr val="000000"/>
                </a:solidFill>
                <a:effectLst/>
              </a:rPr>
              <a:t> </a:t>
            </a:r>
          </a:p>
        </p:txBody>
      </p:sp>
    </p:spTree>
    <p:extLst>
      <p:ext uri="{BB962C8B-B14F-4D97-AF65-F5344CB8AC3E}">
        <p14:creationId xmlns:p14="http://schemas.microsoft.com/office/powerpoint/2010/main" val="34073187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6000" b="1" dirty="0"/>
              <a:t>Any Questions?</a:t>
            </a:r>
          </a:p>
        </p:txBody>
      </p:sp>
      <p:pic>
        <p:nvPicPr>
          <p:cNvPr id="6146" name="Picture 2" descr="How to Ask Better Questions">
            <a:extLst>
              <a:ext uri="{FF2B5EF4-FFF2-40B4-BE49-F238E27FC236}">
                <a16:creationId xmlns:a16="http://schemas.microsoft.com/office/drawing/2014/main" id="{DA449798-164F-6AA0-EE79-67C0AD3912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3350" y="2852936"/>
            <a:ext cx="37973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3510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purl.org/dc/dcmitype/"/>
    <ds:schemaRef ds:uri="http://schemas.microsoft.com/office/2006/metadata/properties"/>
    <ds:schemaRef ds:uri="http://purl.org/dc/elements/1.1/"/>
    <ds:schemaRef ds:uri="http://schemas.openxmlformats.org/package/2006/metadata/core-properties"/>
    <ds:schemaRef ds:uri="303dbf9b-b85b-46a0-94f1-894078c07ecd"/>
    <ds:schemaRef ds:uri="http://schemas.microsoft.com/office/2006/documentManagement/typ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47</TotalTime>
  <Words>1988</Words>
  <Application>Microsoft Macintosh PowerPoint</Application>
  <PresentationFormat>On-screen Show (4:3)</PresentationFormat>
  <Paragraphs>209</Paragraphs>
  <Slides>37</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-apple-system</vt:lpstr>
      <vt:lpstr>Aldhabi</vt:lpstr>
      <vt:lpstr>Arial</vt:lpstr>
      <vt:lpstr>Arial</vt:lpstr>
      <vt:lpstr>Calibri</vt:lpstr>
      <vt:lpstr>Myriad Pro</vt:lpstr>
      <vt:lpstr>Source Sans Pro</vt:lpstr>
      <vt:lpstr>Tinos</vt:lpstr>
      <vt:lpstr>Wingdings</vt:lpstr>
      <vt:lpstr>20140311PresentationUWTSDTemplate</vt:lpstr>
      <vt:lpstr>INTRODUCTION TO PHYSIOLOGY (BMHP5023) </vt:lpstr>
      <vt:lpstr>WEEK 1 - SESSION 2 LESSON OBJECTIVES</vt:lpstr>
      <vt:lpstr>ANATOMICAL TERMS OF LOCATION</vt:lpstr>
      <vt:lpstr>SKELETAL  SYSTEM FUNCTIONS </vt:lpstr>
      <vt:lpstr>Support, Movement, and Protection</vt:lpstr>
      <vt:lpstr>Mineral Storage, Energy Storage, and Haematopoiesis  (formation of blood)</vt:lpstr>
      <vt:lpstr>Skeletal System</vt:lpstr>
      <vt:lpstr>Activity</vt:lpstr>
      <vt:lpstr>PowerPoint Presentation</vt:lpstr>
      <vt:lpstr>Skeletal System</vt:lpstr>
      <vt:lpstr>Types of Bones</vt:lpstr>
      <vt:lpstr>BONE CLASSIFICATION  (206 bones in total)</vt:lpstr>
      <vt:lpstr>PowerPoint Presentation</vt:lpstr>
      <vt:lpstr>PowerPoint Presentation</vt:lpstr>
      <vt:lpstr>PowerPoint Presentation</vt:lpstr>
      <vt:lpstr>PowerPoint Presentation</vt:lpstr>
      <vt:lpstr>Additional information</vt:lpstr>
      <vt:lpstr>PowerPoint Presentation</vt:lpstr>
      <vt:lpstr>BONES OF THE SPINE</vt:lpstr>
      <vt:lpstr>Additional information</vt:lpstr>
      <vt:lpstr>Types of Joints</vt:lpstr>
      <vt:lpstr>Immovable/Fixed joint</vt:lpstr>
      <vt:lpstr>PowerPoint Presentation</vt:lpstr>
      <vt:lpstr>PowerPoint Presentation</vt:lpstr>
      <vt:lpstr>In-Class Activity #2</vt:lpstr>
      <vt:lpstr>Why it is important to learn skeletal system in health and social care practice?</vt:lpstr>
      <vt:lpstr>Causes and Risk Factors for Falls</vt:lpstr>
      <vt:lpstr>Causes and Risk Factors for Falls</vt:lpstr>
      <vt:lpstr>How to Prevent Falls</vt:lpstr>
      <vt:lpstr>Other Musculoskeletal conditions</vt:lpstr>
      <vt:lpstr>Care: monitoring, care planning, care routines</vt:lpstr>
      <vt:lpstr>Ethical considerations when taking measures and using data</vt:lpstr>
      <vt:lpstr>Role of health and social care in promoting health and well-being</vt:lpstr>
      <vt:lpstr>Health promotion activities for muscular skeleton system</vt:lpstr>
      <vt:lpstr>HOMEWORK</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Shaila Hussain2</cp:lastModifiedBy>
  <cp:revision>198</cp:revision>
  <dcterms:created xsi:type="dcterms:W3CDTF">2015-04-14T15:21:28Z</dcterms:created>
  <dcterms:modified xsi:type="dcterms:W3CDTF">2026-06-11T21:41:40Z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