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60" r:id="rId2"/>
  </p:sldMasterIdLst>
  <p:sldIdLst>
    <p:sldId id="256" r:id="rId3"/>
    <p:sldId id="257" r:id="rId4"/>
    <p:sldId id="264" r:id="rId5"/>
    <p:sldId id="263" r:id="rId6"/>
    <p:sldId id="271" r:id="rId7"/>
    <p:sldId id="259" r:id="rId8"/>
    <p:sldId id="258" r:id="rId9"/>
    <p:sldId id="276" r:id="rId10"/>
    <p:sldId id="277" r:id="rId11"/>
    <p:sldId id="278" r:id="rId12"/>
    <p:sldId id="279" r:id="rId13"/>
    <p:sldId id="280" r:id="rId14"/>
    <p:sldId id="281" r:id="rId15"/>
    <p:sldId id="261" r:id="rId16"/>
    <p:sldId id="262" r:id="rId17"/>
    <p:sldId id="282" r:id="rId18"/>
    <p:sldId id="283" r:id="rId19"/>
    <p:sldId id="284" r:id="rId20"/>
    <p:sldId id="285" r:id="rId21"/>
    <p:sldId id="270"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B05F8D-A017-4D3F-B2D9-F6B803F4BB7F}" v="1" dt="2025-11-10T14:29:46.9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27" autoAdjust="0"/>
    <p:restoredTop sz="94660"/>
  </p:normalViewPr>
  <p:slideViewPr>
    <p:cSldViewPr snapToGrid="0">
      <p:cViewPr varScale="1">
        <p:scale>
          <a:sx n="104" d="100"/>
          <a:sy n="104" d="100"/>
        </p:scale>
        <p:origin x="644"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a Hopkinson" userId="4c46a3d6-da89-4616-bd45-1b70e49404c2" providerId="ADAL" clId="{7F1F0841-190A-46F8-9915-0C9D4FD90F14}"/>
    <pc:docChg chg="custSel addSld modSld">
      <pc:chgData name="Lara Hopkinson" userId="4c46a3d6-da89-4616-bd45-1b70e49404c2" providerId="ADAL" clId="{7F1F0841-190A-46F8-9915-0C9D4FD90F14}" dt="2025-11-10T14:41:52.334" v="441" actId="20577"/>
      <pc:docMkLst>
        <pc:docMk/>
      </pc:docMkLst>
      <pc:sldChg chg="addSp delSp modSp mod">
        <pc:chgData name="Lara Hopkinson" userId="4c46a3d6-da89-4616-bd45-1b70e49404c2" providerId="ADAL" clId="{7F1F0841-190A-46F8-9915-0C9D4FD90F14}" dt="2025-11-10T14:16:34.786" v="4" actId="1076"/>
        <pc:sldMkLst>
          <pc:docMk/>
          <pc:sldMk cId="969300236" sldId="271"/>
        </pc:sldMkLst>
        <pc:picChg chg="add mod modCrop">
          <ac:chgData name="Lara Hopkinson" userId="4c46a3d6-da89-4616-bd45-1b70e49404c2" providerId="ADAL" clId="{7F1F0841-190A-46F8-9915-0C9D4FD90F14}" dt="2025-11-10T14:16:34.786" v="4" actId="1076"/>
          <ac:picMkLst>
            <pc:docMk/>
            <pc:sldMk cId="969300236" sldId="271"/>
            <ac:picMk id="3" creationId="{0125DB0F-76BF-EB8C-6A9D-11958D26F05F}"/>
          </ac:picMkLst>
        </pc:picChg>
        <pc:picChg chg="del">
          <ac:chgData name="Lara Hopkinson" userId="4c46a3d6-da89-4616-bd45-1b70e49404c2" providerId="ADAL" clId="{7F1F0841-190A-46F8-9915-0C9D4FD90F14}" dt="2025-11-10T14:15:38.459" v="0" actId="478"/>
          <ac:picMkLst>
            <pc:docMk/>
            <pc:sldMk cId="969300236" sldId="271"/>
            <ac:picMk id="4" creationId="{72E02B53-374D-7B56-FC1A-BD9462C211C6}"/>
          </ac:picMkLst>
        </pc:picChg>
      </pc:sldChg>
      <pc:sldChg chg="modSp new mod">
        <pc:chgData name="Lara Hopkinson" userId="4c46a3d6-da89-4616-bd45-1b70e49404c2" providerId="ADAL" clId="{7F1F0841-190A-46F8-9915-0C9D4FD90F14}" dt="2025-11-10T14:41:52.334" v="441" actId="20577"/>
        <pc:sldMkLst>
          <pc:docMk/>
          <pc:sldMk cId="4185440131" sldId="285"/>
        </pc:sldMkLst>
        <pc:spChg chg="mod">
          <ac:chgData name="Lara Hopkinson" userId="4c46a3d6-da89-4616-bd45-1b70e49404c2" providerId="ADAL" clId="{7F1F0841-190A-46F8-9915-0C9D4FD90F14}" dt="2025-11-10T14:29:46.992" v="15"/>
          <ac:spMkLst>
            <pc:docMk/>
            <pc:sldMk cId="4185440131" sldId="285"/>
            <ac:spMk id="2" creationId="{9CA81878-8D9A-33AB-48F5-5DA7118A2A6B}"/>
          </ac:spMkLst>
        </pc:spChg>
        <pc:spChg chg="mod">
          <ac:chgData name="Lara Hopkinson" userId="4c46a3d6-da89-4616-bd45-1b70e49404c2" providerId="ADAL" clId="{7F1F0841-190A-46F8-9915-0C9D4FD90F14}" dt="2025-11-10T14:41:52.334" v="441" actId="20577"/>
          <ac:spMkLst>
            <pc:docMk/>
            <pc:sldMk cId="4185440131" sldId="285"/>
            <ac:spMk id="3" creationId="{259D9E74-2F5B-4FE6-6C03-0D988D3C037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192E470-4828-44C7-A1E6-A8BCEFCE9922}"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1501799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92E470-4828-44C7-A1E6-A8BCEFCE9922}"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2909785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92E470-4828-44C7-A1E6-A8BCEFCE9922}"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2526080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92E470-4828-44C7-A1E6-A8BCEFCE9922}"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695387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92E470-4828-44C7-A1E6-A8BCEFCE9922}" type="datetimeFigureOut">
              <a:rPr lang="en-GB" smtClean="0"/>
              <a:t>10/11/2025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3943071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92E470-4828-44C7-A1E6-A8BCEFCE9922}" type="datetimeFigureOut">
              <a:rPr lang="en-GB" smtClean="0"/>
              <a:t>10/11/2025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13190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92E470-4828-44C7-A1E6-A8BCEFCE9922}" type="datetimeFigureOut">
              <a:rPr lang="en-GB" smtClean="0"/>
              <a:t>10/11/2025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877475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92E470-4828-44C7-A1E6-A8BCEFCE9922}"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1385806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92E470-4828-44C7-A1E6-A8BCEFCE9922}"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4194870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92E470-4828-44C7-A1E6-A8BCEFCE9922}"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35170469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92E470-4828-44C7-A1E6-A8BCEFCE9922}"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4D8B19-8A87-45E9-9601-41E5786A5AFA}" type="slidenum">
              <a:rPr lang="en-GB" smtClean="0"/>
              <a:t>‹#›</a:t>
            </a:fld>
            <a:endParaRPr lang="en-GB"/>
          </a:p>
        </p:txBody>
      </p:sp>
    </p:spTree>
    <p:extLst>
      <p:ext uri="{BB962C8B-B14F-4D97-AF65-F5344CB8AC3E}">
        <p14:creationId xmlns:p14="http://schemas.microsoft.com/office/powerpoint/2010/main" val="12227586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142F2F-2A51-4927-9019-92886DD45903}" type="datetimeFigureOut">
              <a:rPr lang="en-GB" smtClean="0"/>
              <a:t>10/11/2025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94AE46-5396-4B22-B4B0-C5C6145016A8}" type="slidenum">
              <a:rPr lang="en-GB" smtClean="0"/>
              <a:t>‹#›</a:t>
            </a:fld>
            <a:endParaRPr lang="en-GB"/>
          </a:p>
        </p:txBody>
      </p:sp>
    </p:spTree>
    <p:extLst>
      <p:ext uri="{BB962C8B-B14F-4D97-AF65-F5344CB8AC3E}">
        <p14:creationId xmlns:p14="http://schemas.microsoft.com/office/powerpoint/2010/main" val="18002579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142F2F-2A51-4927-9019-92886DD45903}"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94AE46-5396-4B22-B4B0-C5C6145016A8}" type="slidenum">
              <a:rPr lang="en-GB" smtClean="0"/>
              <a:t>‹#›</a:t>
            </a:fld>
            <a:endParaRPr lang="en-GB"/>
          </a:p>
        </p:txBody>
      </p:sp>
    </p:spTree>
    <p:extLst>
      <p:ext uri="{BB962C8B-B14F-4D97-AF65-F5344CB8AC3E}">
        <p14:creationId xmlns:p14="http://schemas.microsoft.com/office/powerpoint/2010/main" val="2327570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92E470-4828-44C7-A1E6-A8BCEFCE9922}" type="datetimeFigureOut">
              <a:rPr lang="en-GB" smtClean="0"/>
              <a:t>10/11/2025</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4D8B19-8A87-45E9-9601-41E5786A5AFA}" type="slidenum">
              <a:rPr lang="en-GB" smtClean="0"/>
              <a:t>‹#›</a:t>
            </a:fld>
            <a:endParaRPr lang="en-GB"/>
          </a:p>
        </p:txBody>
      </p:sp>
    </p:spTree>
    <p:extLst>
      <p:ext uri="{BB962C8B-B14F-4D97-AF65-F5344CB8AC3E}">
        <p14:creationId xmlns:p14="http://schemas.microsoft.com/office/powerpoint/2010/main" val="1934861943"/>
      </p:ext>
    </p:extLst>
  </p:cSld>
  <p:clrMap bg1="lt1" tx1="dk1" bg2="lt2" tx2="dk2" accent1="accent1" accent2="accent2" accent3="accent3" accent4="accent4" accent5="accent5" accent6="accent6" hlink="hlink" folHlink="folHlink"/>
  <p:sldLayoutIdLst>
    <p:sldLayoutId id="2147483661" r:id="rId1"/>
    <p:sldLayoutId id="2147483673" r:id="rId2"/>
    <p:sldLayoutId id="2147483663" r:id="rId3"/>
    <p:sldLayoutId id="2147483664" r:id="rId4"/>
    <p:sldLayoutId id="2147483665" r:id="rId5"/>
    <p:sldLayoutId id="2147483674"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142F2F-2A51-4927-9019-92886DD45903}" type="datetimeFigureOut">
              <a:rPr lang="en-GB" smtClean="0"/>
              <a:t>10/11/2025</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94AE46-5396-4B22-B4B0-C5C6145016A8}" type="slidenum">
              <a:rPr lang="en-GB" smtClean="0"/>
              <a:t>‹#›</a:t>
            </a:fld>
            <a:endParaRPr lang="en-GB"/>
          </a:p>
        </p:txBody>
      </p:sp>
    </p:spTree>
    <p:extLst>
      <p:ext uri="{BB962C8B-B14F-4D97-AF65-F5344CB8AC3E}">
        <p14:creationId xmlns:p14="http://schemas.microsoft.com/office/powerpoint/2010/main" val="2786060082"/>
      </p:ext>
    </p:extLst>
  </p:cSld>
  <p:clrMap bg1="lt1" tx1="dk1" bg2="lt2" tx2="dk2" accent1="accent1" accent2="accent2" accent3="accent3" accent4="accent4" accent5="accent5" accent6="accent6" hlink="hlink" folHlink="folHlink"/>
  <p:sldLayoutIdLst>
    <p:sldLayoutId id="2147483666"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hyperlink" Target="https://www.open.edu/openlearn/education-development/education/developing-good-academic-practice/content-section-0?active-tab=content-tab" TargetMode="External"/><Relationship Id="rId2" Type="http://schemas.openxmlformats.org/officeDocument/2006/relationships/hyperlink" Target="https://www.uwtsd.ac.uk/media/uwtsd-website/content-assets/documents/registry/Plagiarism-Detection-Service.pdf"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6000"/>
            <a:lum/>
          </a:blip>
          <a:srcRect/>
          <a:stretch>
            <a:fillRect l="-6000" r="-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12B98-A2DF-B1AF-5CEC-B1E6A6312C07}"/>
              </a:ext>
            </a:extLst>
          </p:cNvPr>
          <p:cNvSpPr>
            <a:spLocks noGrp="1"/>
          </p:cNvSpPr>
          <p:nvPr>
            <p:ph type="ctrTitle"/>
          </p:nvPr>
        </p:nvSpPr>
        <p:spPr/>
        <p:txBody>
          <a:bodyPr/>
          <a:lstStyle/>
          <a:p>
            <a:r>
              <a:rPr lang="en-GB" b="1" dirty="0">
                <a:effectLst>
                  <a:outerShdw blurRad="38100" dist="38100" dir="2700000" algn="tl">
                    <a:srgbClr val="000000">
                      <a:alpha val="43137"/>
                    </a:srgbClr>
                  </a:outerShdw>
                </a:effectLst>
              </a:rPr>
              <a:t>The Modern World</a:t>
            </a:r>
          </a:p>
        </p:txBody>
      </p:sp>
      <p:sp>
        <p:nvSpPr>
          <p:cNvPr id="3" name="Subtitle 2">
            <a:extLst>
              <a:ext uri="{FF2B5EF4-FFF2-40B4-BE49-F238E27FC236}">
                <a16:creationId xmlns:a16="http://schemas.microsoft.com/office/drawing/2014/main" id="{7790073B-85F8-3FF1-E7DD-4E0AFA28C00E}"/>
              </a:ext>
            </a:extLst>
          </p:cNvPr>
          <p:cNvSpPr>
            <a:spLocks noGrp="1"/>
          </p:cNvSpPr>
          <p:nvPr>
            <p:ph type="subTitle" idx="1"/>
          </p:nvPr>
        </p:nvSpPr>
        <p:spPr/>
        <p:txBody>
          <a:bodyPr/>
          <a:lstStyle/>
          <a:p>
            <a:r>
              <a:rPr lang="en-GB" dirty="0"/>
              <a:t>ACAA4005</a:t>
            </a:r>
          </a:p>
          <a:p>
            <a:r>
              <a:rPr lang="en-GB" dirty="0"/>
              <a:t>Lara Hopkinson</a:t>
            </a:r>
          </a:p>
        </p:txBody>
      </p:sp>
    </p:spTree>
    <p:extLst>
      <p:ext uri="{BB962C8B-B14F-4D97-AF65-F5344CB8AC3E}">
        <p14:creationId xmlns:p14="http://schemas.microsoft.com/office/powerpoint/2010/main" val="919464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8E5D5-078A-72C8-9CA9-BCB2ED2F63A0}"/>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Outline	</a:t>
            </a:r>
          </a:p>
        </p:txBody>
      </p:sp>
      <p:sp>
        <p:nvSpPr>
          <p:cNvPr id="3" name="Content Placeholder 2">
            <a:extLst>
              <a:ext uri="{FF2B5EF4-FFF2-40B4-BE49-F238E27FC236}">
                <a16:creationId xmlns:a16="http://schemas.microsoft.com/office/drawing/2014/main" id="{3F4E53A6-85D6-E9B4-7E45-53640FCEA9FC}"/>
              </a:ext>
            </a:extLst>
          </p:cNvPr>
          <p:cNvSpPr>
            <a:spLocks noGrp="1"/>
          </p:cNvSpPr>
          <p:nvPr>
            <p:ph idx="1"/>
          </p:nvPr>
        </p:nvSpPr>
        <p:spPr/>
        <p:txBody>
          <a:bodyPr/>
          <a:lstStyle/>
          <a:p>
            <a:r>
              <a:rPr lang="en-GB" dirty="0"/>
              <a:t>Assessing plagiarism</a:t>
            </a:r>
          </a:p>
          <a:p>
            <a:pPr lvl="1"/>
            <a:r>
              <a:rPr lang="en-GB" dirty="0"/>
              <a:t>Turnitin</a:t>
            </a:r>
          </a:p>
          <a:p>
            <a:pPr lvl="1"/>
            <a:r>
              <a:rPr lang="en-GB" dirty="0"/>
              <a:t>A reminder of importance</a:t>
            </a:r>
          </a:p>
          <a:p>
            <a:pPr lvl="1"/>
            <a:r>
              <a:rPr lang="en-GB" dirty="0"/>
              <a:t>What do similarity scores look like?</a:t>
            </a:r>
          </a:p>
          <a:p>
            <a:pPr lvl="1"/>
            <a:r>
              <a:rPr lang="en-GB" dirty="0"/>
              <a:t>How to use these effectively</a:t>
            </a:r>
          </a:p>
          <a:p>
            <a:pPr lvl="1"/>
            <a:endParaRPr lang="en-GB" dirty="0"/>
          </a:p>
        </p:txBody>
      </p:sp>
    </p:spTree>
    <p:extLst>
      <p:ext uri="{BB962C8B-B14F-4D97-AF65-F5344CB8AC3E}">
        <p14:creationId xmlns:p14="http://schemas.microsoft.com/office/powerpoint/2010/main" val="2239241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Sticky notes with question marks">
            <a:extLst>
              <a:ext uri="{FF2B5EF4-FFF2-40B4-BE49-F238E27FC236}">
                <a16:creationId xmlns:a16="http://schemas.microsoft.com/office/drawing/2014/main" id="{65B0D50B-3F9E-D6B3-818C-B72384C90B1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214" r="1784"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FC5A13-CECA-3A1A-8631-AFD00E3B6F69}"/>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100" b="1" dirty="0">
                <a:solidFill>
                  <a:schemeClr val="tx1">
                    <a:lumMod val="85000"/>
                    <a:lumOff val="15000"/>
                  </a:schemeClr>
                </a:solidFill>
                <a:effectLst>
                  <a:outerShdw blurRad="38100" dist="38100" dir="2700000" algn="tl">
                    <a:srgbClr val="000000">
                      <a:alpha val="43137"/>
                    </a:srgbClr>
                  </a:outerShdw>
                </a:effectLst>
              </a:rPr>
              <a:t>Why do we assess plagiarism?</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9653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19B8B-94E2-43A9-9943-8CF7B4AB1CBE}"/>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Plagiarism detection service</a:t>
            </a:r>
          </a:p>
        </p:txBody>
      </p:sp>
      <p:pic>
        <p:nvPicPr>
          <p:cNvPr id="1026" name="Picture 2" descr="Turnitin Highlights Importance Of Originality Checking Following  Ministerial Resignation Over Plagiarism Allegations">
            <a:extLst>
              <a:ext uri="{FF2B5EF4-FFF2-40B4-BE49-F238E27FC236}">
                <a16:creationId xmlns:a16="http://schemas.microsoft.com/office/drawing/2014/main" id="{ED50C433-B953-4D99-9885-DC742354106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75806" y="2333536"/>
            <a:ext cx="2962275" cy="15430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F079F62-E41A-45D5-910D-7DD5EA4EA89A}"/>
              </a:ext>
            </a:extLst>
          </p:cNvPr>
          <p:cNvSpPr txBox="1"/>
          <p:nvPr/>
        </p:nvSpPr>
        <p:spPr>
          <a:xfrm>
            <a:off x="1047624" y="5062506"/>
            <a:ext cx="7361272" cy="646331"/>
          </a:xfrm>
          <a:prstGeom prst="rect">
            <a:avLst/>
          </a:prstGeom>
          <a:noFill/>
        </p:spPr>
        <p:txBody>
          <a:bodyPr wrap="square" rtlCol="0">
            <a:spAutoFit/>
          </a:bodyPr>
          <a:lstStyle/>
          <a:p>
            <a:pPr algn="ctr"/>
            <a:r>
              <a:rPr lang="en-GB" dirty="0"/>
              <a:t>https://www.uwtsd.ac.uk/media/uwtsd-website/content-assets/documents/registry/Plagiarism-Detection-Service.pdf</a:t>
            </a:r>
          </a:p>
        </p:txBody>
      </p:sp>
    </p:spTree>
    <p:extLst>
      <p:ext uri="{BB962C8B-B14F-4D97-AF65-F5344CB8AC3E}">
        <p14:creationId xmlns:p14="http://schemas.microsoft.com/office/powerpoint/2010/main" val="1528887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125DB0F-76BF-EB8C-6A9D-11958D26F05F}"/>
              </a:ext>
            </a:extLst>
          </p:cNvPr>
          <p:cNvPicPr>
            <a:picLocks noChangeAspect="1"/>
          </p:cNvPicPr>
          <p:nvPr/>
        </p:nvPicPr>
        <p:blipFill>
          <a:blip r:embed="rId2"/>
          <a:srcRect t="10001" r="1212" b="5568"/>
          <a:stretch>
            <a:fillRect/>
          </a:stretch>
        </p:blipFill>
        <p:spPr>
          <a:xfrm>
            <a:off x="55418" y="955964"/>
            <a:ext cx="9033164" cy="5146964"/>
          </a:xfrm>
          <a:prstGeom prst="rect">
            <a:avLst/>
          </a:prstGeom>
        </p:spPr>
      </p:pic>
    </p:spTree>
    <p:extLst>
      <p:ext uri="{BB962C8B-B14F-4D97-AF65-F5344CB8AC3E}">
        <p14:creationId xmlns:p14="http://schemas.microsoft.com/office/powerpoint/2010/main" val="969300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DC0DF-44EB-4515-A3B4-A6BA1FEB8E42}"/>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What is a similarity score?</a:t>
            </a:r>
          </a:p>
        </p:txBody>
      </p:sp>
      <p:sp>
        <p:nvSpPr>
          <p:cNvPr id="3" name="Content Placeholder 2">
            <a:extLst>
              <a:ext uri="{FF2B5EF4-FFF2-40B4-BE49-F238E27FC236}">
                <a16:creationId xmlns:a16="http://schemas.microsoft.com/office/drawing/2014/main" id="{A1DE6EA5-C426-407D-8D37-81C8318744F9}"/>
              </a:ext>
            </a:extLst>
          </p:cNvPr>
          <p:cNvSpPr>
            <a:spLocks noGrp="1"/>
          </p:cNvSpPr>
          <p:nvPr>
            <p:ph idx="1"/>
          </p:nvPr>
        </p:nvSpPr>
        <p:spPr/>
        <p:txBody>
          <a:bodyPr/>
          <a:lstStyle/>
          <a:p>
            <a:r>
              <a:rPr lang="en-GB" dirty="0"/>
              <a:t>Assessment of similarity to other published works</a:t>
            </a:r>
          </a:p>
          <a:p>
            <a:r>
              <a:rPr lang="en-GB" dirty="0"/>
              <a:t>Shows as a percentage for your submitted document</a:t>
            </a:r>
          </a:p>
          <a:p>
            <a:r>
              <a:rPr lang="en-GB" dirty="0"/>
              <a:t>There is no set percentage to aim for!</a:t>
            </a:r>
          </a:p>
          <a:p>
            <a:r>
              <a:rPr lang="en-GB" dirty="0"/>
              <a:t>The lower the score, the more original your work</a:t>
            </a:r>
          </a:p>
        </p:txBody>
      </p:sp>
    </p:spTree>
    <p:extLst>
      <p:ext uri="{BB962C8B-B14F-4D97-AF65-F5344CB8AC3E}">
        <p14:creationId xmlns:p14="http://schemas.microsoft.com/office/powerpoint/2010/main" val="2451388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5C57-76CB-4255-9A44-7E71397720CE}"/>
              </a:ext>
            </a:extLst>
          </p:cNvPr>
          <p:cNvSpPr>
            <a:spLocks noGrp="1"/>
          </p:cNvSpPr>
          <p:nvPr>
            <p:ph type="title"/>
          </p:nvPr>
        </p:nvSpPr>
        <p:spPr>
          <a:xfrm>
            <a:off x="628649" y="365126"/>
            <a:ext cx="7976399" cy="1325563"/>
          </a:xfrm>
        </p:spPr>
        <p:txBody>
          <a:bodyPr/>
          <a:lstStyle/>
          <a:p>
            <a:r>
              <a:rPr lang="en-GB" b="1" dirty="0">
                <a:effectLst>
                  <a:outerShdw blurRad="38100" dist="38100" dir="2700000" algn="tl">
                    <a:srgbClr val="000000">
                      <a:alpha val="43137"/>
                    </a:srgbClr>
                  </a:outerShdw>
                </a:effectLst>
              </a:rPr>
              <a:t>What do similarity scores suggest?</a:t>
            </a:r>
          </a:p>
        </p:txBody>
      </p:sp>
      <p:pic>
        <p:nvPicPr>
          <p:cNvPr id="4" name="Picture 3">
            <a:extLst>
              <a:ext uri="{FF2B5EF4-FFF2-40B4-BE49-F238E27FC236}">
                <a16:creationId xmlns:a16="http://schemas.microsoft.com/office/drawing/2014/main" id="{DA8E3802-86CB-4D00-BE72-908C81E7CC48}"/>
              </a:ext>
            </a:extLst>
          </p:cNvPr>
          <p:cNvPicPr>
            <a:picLocks noChangeAspect="1"/>
          </p:cNvPicPr>
          <p:nvPr/>
        </p:nvPicPr>
        <p:blipFill rotWithShape="1">
          <a:blip r:embed="rId2"/>
          <a:srcRect l="41042" t="19793" r="42569" b="6145"/>
          <a:stretch/>
        </p:blipFill>
        <p:spPr>
          <a:xfrm>
            <a:off x="1211263" y="1755775"/>
            <a:ext cx="1498600" cy="4514850"/>
          </a:xfrm>
          <a:prstGeom prst="rect">
            <a:avLst/>
          </a:prstGeom>
        </p:spPr>
      </p:pic>
      <p:pic>
        <p:nvPicPr>
          <p:cNvPr id="8" name="Picture 7">
            <a:extLst>
              <a:ext uri="{FF2B5EF4-FFF2-40B4-BE49-F238E27FC236}">
                <a16:creationId xmlns:a16="http://schemas.microsoft.com/office/drawing/2014/main" id="{C0BD2EB4-E55D-4691-B721-F1C185C771B4}"/>
              </a:ext>
            </a:extLst>
          </p:cNvPr>
          <p:cNvPicPr>
            <a:picLocks noChangeAspect="1"/>
          </p:cNvPicPr>
          <p:nvPr/>
        </p:nvPicPr>
        <p:blipFill rotWithShape="1">
          <a:blip r:embed="rId3"/>
          <a:srcRect l="42292" t="15938" r="43125" b="7396"/>
          <a:stretch/>
        </p:blipFill>
        <p:spPr>
          <a:xfrm>
            <a:off x="5175586" y="1755775"/>
            <a:ext cx="1333500" cy="4673600"/>
          </a:xfrm>
          <a:prstGeom prst="rect">
            <a:avLst/>
          </a:prstGeom>
        </p:spPr>
      </p:pic>
      <p:pic>
        <p:nvPicPr>
          <p:cNvPr id="10" name="Picture 9">
            <a:extLst>
              <a:ext uri="{FF2B5EF4-FFF2-40B4-BE49-F238E27FC236}">
                <a16:creationId xmlns:a16="http://schemas.microsoft.com/office/drawing/2014/main" id="{BB100DE6-2075-412E-963F-37AB65BCB923}"/>
              </a:ext>
            </a:extLst>
          </p:cNvPr>
          <p:cNvPicPr>
            <a:picLocks noChangeAspect="1"/>
          </p:cNvPicPr>
          <p:nvPr/>
        </p:nvPicPr>
        <p:blipFill rotWithShape="1">
          <a:blip r:embed="rId4"/>
          <a:srcRect l="41528" t="15730" r="43889" b="4687"/>
          <a:stretch/>
        </p:blipFill>
        <p:spPr>
          <a:xfrm>
            <a:off x="7054850" y="1755775"/>
            <a:ext cx="1333500" cy="4851400"/>
          </a:xfrm>
          <a:prstGeom prst="rect">
            <a:avLst/>
          </a:prstGeom>
        </p:spPr>
      </p:pic>
      <p:grpSp>
        <p:nvGrpSpPr>
          <p:cNvPr id="13" name="Group 12">
            <a:extLst>
              <a:ext uri="{FF2B5EF4-FFF2-40B4-BE49-F238E27FC236}">
                <a16:creationId xmlns:a16="http://schemas.microsoft.com/office/drawing/2014/main" id="{7CD08E2F-B306-481F-925C-D2005CE9D139}"/>
              </a:ext>
            </a:extLst>
          </p:cNvPr>
          <p:cNvGrpSpPr/>
          <p:nvPr/>
        </p:nvGrpSpPr>
        <p:grpSpPr>
          <a:xfrm>
            <a:off x="3207423" y="1806575"/>
            <a:ext cx="1422400" cy="4572000"/>
            <a:chOff x="3613150" y="1790700"/>
            <a:chExt cx="1422400" cy="4572000"/>
          </a:xfrm>
        </p:grpSpPr>
        <p:pic>
          <p:nvPicPr>
            <p:cNvPr id="6" name="Picture 5">
              <a:extLst>
                <a:ext uri="{FF2B5EF4-FFF2-40B4-BE49-F238E27FC236}">
                  <a16:creationId xmlns:a16="http://schemas.microsoft.com/office/drawing/2014/main" id="{9176FD86-B46A-4B38-B268-9777F75522C0}"/>
                </a:ext>
              </a:extLst>
            </p:cNvPr>
            <p:cNvPicPr>
              <a:picLocks noChangeAspect="1"/>
            </p:cNvPicPr>
            <p:nvPr/>
          </p:nvPicPr>
          <p:blipFill rotWithShape="1">
            <a:blip r:embed="rId5"/>
            <a:srcRect l="41458" t="15000" r="42986" b="23749"/>
            <a:stretch/>
          </p:blipFill>
          <p:spPr>
            <a:xfrm>
              <a:off x="3613150" y="1790700"/>
              <a:ext cx="1422400" cy="3733800"/>
            </a:xfrm>
            <a:prstGeom prst="rect">
              <a:avLst/>
            </a:prstGeom>
          </p:spPr>
        </p:pic>
        <p:pic>
          <p:nvPicPr>
            <p:cNvPr id="12" name="Picture 11">
              <a:extLst>
                <a:ext uri="{FF2B5EF4-FFF2-40B4-BE49-F238E27FC236}">
                  <a16:creationId xmlns:a16="http://schemas.microsoft.com/office/drawing/2014/main" id="{21BCBBAE-444F-43E9-B400-F30D7A1E912C}"/>
                </a:ext>
              </a:extLst>
            </p:cNvPr>
            <p:cNvPicPr>
              <a:picLocks noChangeAspect="1"/>
            </p:cNvPicPr>
            <p:nvPr/>
          </p:nvPicPr>
          <p:blipFill rotWithShape="1">
            <a:blip r:embed="rId6"/>
            <a:srcRect l="42153" t="46771" r="44097" b="39479"/>
            <a:stretch/>
          </p:blipFill>
          <p:spPr>
            <a:xfrm>
              <a:off x="3679825" y="5524500"/>
              <a:ext cx="1257300" cy="838200"/>
            </a:xfrm>
            <a:prstGeom prst="rect">
              <a:avLst/>
            </a:prstGeom>
          </p:spPr>
        </p:pic>
      </p:grpSp>
    </p:spTree>
    <p:extLst>
      <p:ext uri="{BB962C8B-B14F-4D97-AF65-F5344CB8AC3E}">
        <p14:creationId xmlns:p14="http://schemas.microsoft.com/office/powerpoint/2010/main" val="15179458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386810AF-B6BA-4A8B-B0F6-C2D5A54B7E65}"/>
              </a:ext>
            </a:extLst>
          </p:cNvPr>
          <p:cNvSpPr>
            <a:spLocks noGrp="1"/>
          </p:cNvSpPr>
          <p:nvPr>
            <p:ph type="title"/>
          </p:nvPr>
        </p:nvSpPr>
        <p:spPr>
          <a:xfrm>
            <a:off x="771525" y="1967266"/>
            <a:ext cx="1971675" cy="2547257"/>
          </a:xfrm>
          <a:noFill/>
        </p:spPr>
        <p:txBody>
          <a:bodyPr anchor="ctr">
            <a:normAutofit/>
          </a:bodyPr>
          <a:lstStyle/>
          <a:p>
            <a:pPr algn="ctr"/>
            <a:r>
              <a:rPr lang="en-GB" sz="3100" b="1">
                <a:solidFill>
                  <a:srgbClr val="FFFFFF"/>
                </a:solidFill>
                <a:effectLst>
                  <a:outerShdw blurRad="38100" dist="38100" dir="2700000" algn="tl">
                    <a:srgbClr val="000000">
                      <a:alpha val="43137"/>
                    </a:srgbClr>
                  </a:outerShdw>
                </a:effectLst>
              </a:rPr>
              <a:t>What is wrong here?</a:t>
            </a:r>
          </a:p>
        </p:txBody>
      </p:sp>
      <p:pic>
        <p:nvPicPr>
          <p:cNvPr id="4" name="Picture 3">
            <a:extLst>
              <a:ext uri="{FF2B5EF4-FFF2-40B4-BE49-F238E27FC236}">
                <a16:creationId xmlns:a16="http://schemas.microsoft.com/office/drawing/2014/main" id="{2E2B571F-2B39-4003-9E7F-DD598E7BC398}"/>
              </a:ext>
            </a:extLst>
          </p:cNvPr>
          <p:cNvPicPr>
            <a:picLocks noChangeAspect="1"/>
          </p:cNvPicPr>
          <p:nvPr/>
        </p:nvPicPr>
        <p:blipFill rotWithShape="1">
          <a:blip r:embed="rId2"/>
          <a:srcRect l="11735" t="19062" r="35487" b="7604"/>
          <a:stretch/>
        </p:blipFill>
        <p:spPr>
          <a:xfrm>
            <a:off x="3582987" y="1069480"/>
            <a:ext cx="5085525" cy="4716711"/>
          </a:xfrm>
          <a:prstGeom prst="rect">
            <a:avLst/>
          </a:prstGeom>
        </p:spPr>
      </p:pic>
    </p:spTree>
    <p:extLst>
      <p:ext uri="{BB962C8B-B14F-4D97-AF65-F5344CB8AC3E}">
        <p14:creationId xmlns:p14="http://schemas.microsoft.com/office/powerpoint/2010/main" val="3580606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C7954C2A-BA03-449C-8771-1862E1F5090E}"/>
              </a:ext>
            </a:extLst>
          </p:cNvPr>
          <p:cNvSpPr txBox="1">
            <a:spLocks/>
          </p:cNvSpPr>
          <p:nvPr/>
        </p:nvSpPr>
        <p:spPr>
          <a:xfrm>
            <a:off x="705740" y="1967266"/>
            <a:ext cx="1971675" cy="2547257"/>
          </a:xfrm>
          <a:prstGeom prst="rect">
            <a:avLst/>
          </a:prstGeom>
          <a:no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3100" b="1" kern="1200">
                <a:solidFill>
                  <a:srgbClr val="FFFFFF"/>
                </a:solidFill>
                <a:effectLst>
                  <a:outerShdw blurRad="38100" dist="38100" dir="2700000" algn="tl">
                    <a:srgbClr val="000000">
                      <a:alpha val="43137"/>
                    </a:srgbClr>
                  </a:outerShdw>
                </a:effectLst>
                <a:latin typeface="+mj-lt"/>
                <a:ea typeface="+mj-ea"/>
                <a:cs typeface="+mj-cs"/>
              </a:rPr>
              <a:t>What is wrong here?</a:t>
            </a:r>
          </a:p>
        </p:txBody>
      </p:sp>
      <p:pic>
        <p:nvPicPr>
          <p:cNvPr id="4" name="Picture 3">
            <a:extLst>
              <a:ext uri="{FF2B5EF4-FFF2-40B4-BE49-F238E27FC236}">
                <a16:creationId xmlns:a16="http://schemas.microsoft.com/office/drawing/2014/main" id="{82EC2D81-C471-40A7-BDD5-6ADD86F1C3E8}"/>
              </a:ext>
            </a:extLst>
          </p:cNvPr>
          <p:cNvPicPr>
            <a:picLocks noChangeAspect="1"/>
          </p:cNvPicPr>
          <p:nvPr/>
        </p:nvPicPr>
        <p:blipFill rotWithShape="1">
          <a:blip r:embed="rId2"/>
          <a:srcRect l="19167" t="19688" r="20278" b="12083"/>
          <a:stretch/>
        </p:blipFill>
        <p:spPr>
          <a:xfrm>
            <a:off x="3259280" y="1151224"/>
            <a:ext cx="5982838" cy="4499636"/>
          </a:xfrm>
          <a:prstGeom prst="rect">
            <a:avLst/>
          </a:prstGeom>
        </p:spPr>
      </p:pic>
    </p:spTree>
    <p:extLst>
      <p:ext uri="{BB962C8B-B14F-4D97-AF65-F5344CB8AC3E}">
        <p14:creationId xmlns:p14="http://schemas.microsoft.com/office/powerpoint/2010/main" val="1120781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15EE81-CC34-4D67-821C-264837C9825A}"/>
              </a:ext>
            </a:extLst>
          </p:cNvPr>
          <p:cNvPicPr>
            <a:picLocks noChangeAspect="1"/>
          </p:cNvPicPr>
          <p:nvPr/>
        </p:nvPicPr>
        <p:blipFill rotWithShape="1">
          <a:blip r:embed="rId2"/>
          <a:srcRect l="15833" t="19479" r="16319" b="8854"/>
          <a:stretch/>
        </p:blipFill>
        <p:spPr>
          <a:xfrm>
            <a:off x="586323" y="812800"/>
            <a:ext cx="7971354" cy="5613400"/>
          </a:xfrm>
          <a:prstGeom prst="rect">
            <a:avLst/>
          </a:prstGeom>
        </p:spPr>
      </p:pic>
    </p:spTree>
    <p:extLst>
      <p:ext uri="{BB962C8B-B14F-4D97-AF65-F5344CB8AC3E}">
        <p14:creationId xmlns:p14="http://schemas.microsoft.com/office/powerpoint/2010/main" val="5272949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688BC0A-F13A-61C9-732F-60474F2C1076}"/>
              </a:ext>
            </a:extLst>
          </p:cNvPr>
          <p:cNvPicPr>
            <a:picLocks noChangeAspect="1"/>
          </p:cNvPicPr>
          <p:nvPr/>
        </p:nvPicPr>
        <p:blipFill rotWithShape="1">
          <a:blip r:embed="rId2"/>
          <a:srcRect l="71655" t="15117" b="7077"/>
          <a:stretch/>
        </p:blipFill>
        <p:spPr>
          <a:xfrm>
            <a:off x="309185" y="118411"/>
            <a:ext cx="3591815" cy="6572840"/>
          </a:xfrm>
          <a:prstGeom prst="rect">
            <a:avLst/>
          </a:prstGeom>
        </p:spPr>
      </p:pic>
      <p:pic>
        <p:nvPicPr>
          <p:cNvPr id="7" name="Picture 6">
            <a:extLst>
              <a:ext uri="{FF2B5EF4-FFF2-40B4-BE49-F238E27FC236}">
                <a16:creationId xmlns:a16="http://schemas.microsoft.com/office/drawing/2014/main" id="{500D68C0-A1B1-B366-7AE5-085EE1D2ADA6}"/>
              </a:ext>
            </a:extLst>
          </p:cNvPr>
          <p:cNvPicPr>
            <a:picLocks noChangeAspect="1"/>
          </p:cNvPicPr>
          <p:nvPr/>
        </p:nvPicPr>
        <p:blipFill rotWithShape="1">
          <a:blip r:embed="rId3"/>
          <a:srcRect l="6546" t="16519" r="34388" b="7401"/>
          <a:stretch/>
        </p:blipFill>
        <p:spPr>
          <a:xfrm>
            <a:off x="3973365" y="1078860"/>
            <a:ext cx="5094448" cy="4374647"/>
          </a:xfrm>
          <a:prstGeom prst="rect">
            <a:avLst/>
          </a:prstGeom>
        </p:spPr>
      </p:pic>
    </p:spTree>
    <p:extLst>
      <p:ext uri="{BB962C8B-B14F-4D97-AF65-F5344CB8AC3E}">
        <p14:creationId xmlns:p14="http://schemas.microsoft.com/office/powerpoint/2010/main" val="204439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5EC1840-C5BF-80D3-EB6A-1BD2C22A3C26}"/>
              </a:ext>
            </a:extLst>
          </p:cNvPr>
          <p:cNvPicPr>
            <a:picLocks noChangeAspect="1"/>
          </p:cNvPicPr>
          <p:nvPr/>
        </p:nvPicPr>
        <p:blipFill rotWithShape="1">
          <a:blip r:embed="rId2"/>
          <a:srcRect l="73813" t="16088" b="7617"/>
          <a:stretch/>
        </p:blipFill>
        <p:spPr>
          <a:xfrm>
            <a:off x="144725" y="111833"/>
            <a:ext cx="3339492" cy="6486320"/>
          </a:xfrm>
          <a:prstGeom prst="rect">
            <a:avLst/>
          </a:prstGeom>
        </p:spPr>
      </p:pic>
      <p:pic>
        <p:nvPicPr>
          <p:cNvPr id="7" name="Picture 6">
            <a:extLst>
              <a:ext uri="{FF2B5EF4-FFF2-40B4-BE49-F238E27FC236}">
                <a16:creationId xmlns:a16="http://schemas.microsoft.com/office/drawing/2014/main" id="{F4C9DE1E-5575-6E2B-DC03-B04144EFD1CD}"/>
              </a:ext>
            </a:extLst>
          </p:cNvPr>
          <p:cNvPicPr>
            <a:picLocks noChangeAspect="1"/>
          </p:cNvPicPr>
          <p:nvPr/>
        </p:nvPicPr>
        <p:blipFill rotWithShape="1">
          <a:blip r:embed="rId3"/>
          <a:srcRect l="9137" t="17168" r="32302" b="7293"/>
          <a:stretch/>
        </p:blipFill>
        <p:spPr>
          <a:xfrm>
            <a:off x="3484217" y="973346"/>
            <a:ext cx="5607156" cy="4821880"/>
          </a:xfrm>
          <a:prstGeom prst="rect">
            <a:avLst/>
          </a:prstGeom>
        </p:spPr>
      </p:pic>
    </p:spTree>
    <p:extLst>
      <p:ext uri="{BB962C8B-B14F-4D97-AF65-F5344CB8AC3E}">
        <p14:creationId xmlns:p14="http://schemas.microsoft.com/office/powerpoint/2010/main" val="9538447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5530B20-E41D-792C-DD16-60353CF6024C}"/>
              </a:ext>
            </a:extLst>
          </p:cNvPr>
          <p:cNvPicPr>
            <a:picLocks noChangeAspect="1"/>
          </p:cNvPicPr>
          <p:nvPr/>
        </p:nvPicPr>
        <p:blipFill rotWithShape="1">
          <a:blip r:embed="rId2"/>
          <a:srcRect l="9281" t="15764" b="7725"/>
          <a:stretch/>
        </p:blipFill>
        <p:spPr>
          <a:xfrm>
            <a:off x="70108" y="605215"/>
            <a:ext cx="9090850" cy="5111352"/>
          </a:xfrm>
          <a:prstGeom prst="rect">
            <a:avLst/>
          </a:prstGeom>
        </p:spPr>
      </p:pic>
    </p:spTree>
    <p:extLst>
      <p:ext uri="{BB962C8B-B14F-4D97-AF65-F5344CB8AC3E}">
        <p14:creationId xmlns:p14="http://schemas.microsoft.com/office/powerpoint/2010/main" val="3511959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Sticky notes with question marks">
            <a:extLst>
              <a:ext uri="{FF2B5EF4-FFF2-40B4-BE49-F238E27FC236}">
                <a16:creationId xmlns:a16="http://schemas.microsoft.com/office/drawing/2014/main" id="{8A1730C2-D744-4E3F-8A2D-1EDFCA8EC4E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9214" r="1784" b="-1"/>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F797F3-C464-4E33-A2F8-50D47E49BB4B}"/>
              </a:ext>
            </a:extLst>
          </p:cNvPr>
          <p:cNvSpPr>
            <a:spLocks noGrp="1"/>
          </p:cNvSpPr>
          <p:nvPr>
            <p:ph type="title"/>
          </p:nvPr>
        </p:nvSpPr>
        <p:spPr>
          <a:xfrm>
            <a:off x="392906" y="5317240"/>
            <a:ext cx="8408194" cy="744836"/>
          </a:xfrm>
        </p:spPr>
        <p:txBody>
          <a:bodyPr vert="horz" lIns="91440" tIns="45720" rIns="91440" bIns="45720" rtlCol="0" anchor="ctr">
            <a:normAutofit/>
          </a:bodyPr>
          <a:lstStyle/>
          <a:p>
            <a:pPr algn="ctr"/>
            <a:r>
              <a:rPr lang="en-US" sz="3600" b="1" dirty="0">
                <a:solidFill>
                  <a:schemeClr val="tx1">
                    <a:lumMod val="85000"/>
                    <a:lumOff val="15000"/>
                  </a:schemeClr>
                </a:solidFill>
                <a:effectLst>
                  <a:outerShdw blurRad="38100" dist="38100" dir="2700000" algn="tl">
                    <a:srgbClr val="000000">
                      <a:alpha val="43137"/>
                    </a:srgbClr>
                  </a:outerShdw>
                </a:effectLst>
              </a:rPr>
              <a:t>What is plagiarism an example of?</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6671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ight Triangle 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92C2AA-D97A-4E1A-89BF-10426E54D05E}"/>
              </a:ext>
            </a:extLst>
          </p:cNvPr>
          <p:cNvSpPr>
            <a:spLocks noGrp="1"/>
          </p:cNvSpPr>
          <p:nvPr>
            <p:ph type="title"/>
          </p:nvPr>
        </p:nvSpPr>
        <p:spPr>
          <a:xfrm>
            <a:off x="1186180" y="1394022"/>
            <a:ext cx="6923558" cy="3542045"/>
          </a:xfrm>
        </p:spPr>
        <p:txBody>
          <a:bodyPr vert="horz" lIns="91440" tIns="45720" rIns="91440" bIns="45720" rtlCol="0" anchor="b">
            <a:normAutofit/>
          </a:bodyPr>
          <a:lstStyle/>
          <a:p>
            <a:r>
              <a:rPr lang="en-US" sz="5500" kern="1200" dirty="0">
                <a:solidFill>
                  <a:schemeClr val="tx1"/>
                </a:solidFill>
                <a:latin typeface="+mj-lt"/>
                <a:ea typeface="+mj-ea"/>
                <a:cs typeface="+mj-cs"/>
              </a:rPr>
              <a:t>Poor academic practice = plagiarism </a:t>
            </a:r>
            <a:br>
              <a:rPr lang="en-US" sz="5500" kern="1200" dirty="0">
                <a:solidFill>
                  <a:schemeClr val="tx1"/>
                </a:solidFill>
                <a:latin typeface="+mj-lt"/>
                <a:ea typeface="+mj-ea"/>
                <a:cs typeface="+mj-cs"/>
              </a:rPr>
            </a:br>
            <a:r>
              <a:rPr lang="en-US" sz="5500" kern="1200" dirty="0">
                <a:solidFill>
                  <a:schemeClr val="tx1"/>
                </a:solidFill>
                <a:latin typeface="+mj-lt"/>
                <a:ea typeface="+mj-ea"/>
                <a:cs typeface="+mj-cs"/>
              </a:rPr>
              <a:t>= academic misconduct = penalties</a:t>
            </a:r>
          </a:p>
        </p:txBody>
      </p:sp>
      <p:sp>
        <p:nvSpPr>
          <p:cNvPr id="4" name="TextBox 3">
            <a:extLst>
              <a:ext uri="{FF2B5EF4-FFF2-40B4-BE49-F238E27FC236}">
                <a16:creationId xmlns:a16="http://schemas.microsoft.com/office/drawing/2014/main" id="{6D7CCB7B-F39B-4029-B725-9878A022FF05}"/>
              </a:ext>
            </a:extLst>
          </p:cNvPr>
          <p:cNvSpPr txBox="1"/>
          <p:nvPr/>
        </p:nvSpPr>
        <p:spPr>
          <a:xfrm>
            <a:off x="436679" y="6225101"/>
            <a:ext cx="8663459" cy="646331"/>
          </a:xfrm>
          <a:prstGeom prst="rect">
            <a:avLst/>
          </a:prstGeom>
          <a:noFill/>
        </p:spPr>
        <p:txBody>
          <a:bodyPr wrap="square" rtlCol="0">
            <a:spAutoFit/>
          </a:bodyPr>
          <a:lstStyle/>
          <a:p>
            <a:r>
              <a:rPr lang="en-GB" dirty="0"/>
              <a:t>https://www.uwtsd.ac.uk/media/uwtsd-website/content-assets/documents/academic-office/misc-forms/Academic_Misconduct_Policy_2021-22.pdf</a:t>
            </a:r>
          </a:p>
        </p:txBody>
      </p:sp>
    </p:spTree>
    <p:extLst>
      <p:ext uri="{BB962C8B-B14F-4D97-AF65-F5344CB8AC3E}">
        <p14:creationId xmlns:p14="http://schemas.microsoft.com/office/powerpoint/2010/main" val="6564108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9D392-2990-BE60-1F2D-F6191BEA31EE}"/>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a:t>
            </a:r>
          </a:p>
        </p:txBody>
      </p:sp>
      <p:sp>
        <p:nvSpPr>
          <p:cNvPr id="3" name="Content Placeholder 2">
            <a:extLst>
              <a:ext uri="{FF2B5EF4-FFF2-40B4-BE49-F238E27FC236}">
                <a16:creationId xmlns:a16="http://schemas.microsoft.com/office/drawing/2014/main" id="{6E11E999-DEAE-7146-6633-A4C8B7469263}"/>
              </a:ext>
            </a:extLst>
          </p:cNvPr>
          <p:cNvSpPr>
            <a:spLocks noGrp="1"/>
          </p:cNvSpPr>
          <p:nvPr>
            <p:ph idx="1"/>
          </p:nvPr>
        </p:nvSpPr>
        <p:spPr/>
        <p:txBody>
          <a:bodyPr>
            <a:normAutofit fontScale="70000" lnSpcReduction="20000"/>
          </a:bodyPr>
          <a:lstStyle/>
          <a:p>
            <a:pPr algn="l"/>
            <a:r>
              <a:rPr lang="en-GB" b="0" i="0" dirty="0">
                <a:effectLst/>
                <a:latin typeface="arial" panose="020B0604020202020204" pitchFamily="34" charset="0"/>
              </a:rPr>
              <a:t>A student has just discovered that in the assignment he has just submitted online to his tutor he has inadvertently left a section of text copied directly from a website.  He originally copied this text as a ‘quick’ form of notes, and used it to base his final answer on, which he has written in his own words and referenced appropriately. As the copied text looks like it is part of his final answer, he’s concerned he will be accused of plagiarism.  Which </a:t>
            </a:r>
            <a:r>
              <a:rPr lang="en-GB" b="0" i="1" dirty="0">
                <a:effectLst/>
                <a:latin typeface="arial" panose="020B0604020202020204" pitchFamily="34" charset="0"/>
              </a:rPr>
              <a:t>one</a:t>
            </a:r>
            <a:r>
              <a:rPr lang="en-GB" b="0" i="0" dirty="0">
                <a:effectLst/>
                <a:latin typeface="arial" panose="020B0604020202020204" pitchFamily="34" charset="0"/>
              </a:rPr>
              <a:t> of the following options should the student do in this situation? (Select one option only.)</a:t>
            </a:r>
          </a:p>
          <a:p>
            <a:pPr algn="l"/>
            <a:r>
              <a:rPr lang="en-GB" b="0" i="0" dirty="0">
                <a:effectLst/>
                <a:latin typeface="arial" panose="020B0604020202020204" pitchFamily="34" charset="0"/>
              </a:rPr>
              <a:t>Select one:</a:t>
            </a:r>
          </a:p>
          <a:p>
            <a:pPr marL="514350" indent="-514350" algn="l">
              <a:buFont typeface="+mj-lt"/>
              <a:buAutoNum type="alphaUcPeriod"/>
            </a:pPr>
            <a:r>
              <a:rPr lang="en-GB" b="0" i="0" dirty="0">
                <a:effectLst/>
                <a:latin typeface="arial" panose="020B0604020202020204" pitchFamily="34" charset="0"/>
              </a:rPr>
              <a:t>He should do nothing and hope his tutor doesn’t notice the copied material.</a:t>
            </a:r>
          </a:p>
          <a:p>
            <a:pPr marL="514350" indent="-514350" algn="l">
              <a:buFont typeface="+mj-lt"/>
              <a:buAutoNum type="alphaUcPeriod"/>
            </a:pPr>
            <a:r>
              <a:rPr lang="en-GB" b="0" i="0" dirty="0">
                <a:effectLst/>
                <a:latin typeface="arial" panose="020B0604020202020204" pitchFamily="34" charset="0"/>
              </a:rPr>
              <a:t>Contact his tutor and explain what has happened.</a:t>
            </a:r>
          </a:p>
          <a:p>
            <a:pPr marL="514350" indent="-514350" algn="l">
              <a:buFont typeface="+mj-lt"/>
              <a:buAutoNum type="alphaUcPeriod"/>
            </a:pPr>
            <a:r>
              <a:rPr lang="en-GB" b="0" i="0" dirty="0">
                <a:effectLst/>
                <a:latin typeface="arial" panose="020B0604020202020204" pitchFamily="34" charset="0"/>
              </a:rPr>
              <a:t>Accept any penalty that is applied to his final grade. After all, he should not have pasted the copied text into his work in the first place.</a:t>
            </a:r>
          </a:p>
          <a:p>
            <a:endParaRPr lang="en-GB" dirty="0"/>
          </a:p>
        </p:txBody>
      </p:sp>
    </p:spTree>
    <p:extLst>
      <p:ext uri="{BB962C8B-B14F-4D97-AF65-F5344CB8AC3E}">
        <p14:creationId xmlns:p14="http://schemas.microsoft.com/office/powerpoint/2010/main" val="16120720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16189-D2E5-8542-5282-9E7249EF373B}"/>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(2)</a:t>
            </a:r>
          </a:p>
        </p:txBody>
      </p:sp>
      <p:sp>
        <p:nvSpPr>
          <p:cNvPr id="3" name="Content Placeholder 2">
            <a:extLst>
              <a:ext uri="{FF2B5EF4-FFF2-40B4-BE49-F238E27FC236}">
                <a16:creationId xmlns:a16="http://schemas.microsoft.com/office/drawing/2014/main" id="{16A5CA4F-4F9F-2949-832E-C9B9F22955EE}"/>
              </a:ext>
            </a:extLst>
          </p:cNvPr>
          <p:cNvSpPr>
            <a:spLocks noGrp="1"/>
          </p:cNvSpPr>
          <p:nvPr>
            <p:ph idx="1"/>
          </p:nvPr>
        </p:nvSpPr>
        <p:spPr/>
        <p:txBody>
          <a:bodyPr>
            <a:normAutofit fontScale="92500" lnSpcReduction="10000"/>
          </a:bodyPr>
          <a:lstStyle/>
          <a:p>
            <a:r>
              <a:rPr lang="en-GB" dirty="0"/>
              <a:t>Which of the following approaches can help a student avoid plagiarising other materials?</a:t>
            </a:r>
          </a:p>
          <a:p>
            <a:pPr marL="514350" indent="-514350">
              <a:buFont typeface="+mj-lt"/>
              <a:buAutoNum type="alphaUcPeriod"/>
            </a:pPr>
            <a:r>
              <a:rPr lang="en-GB" dirty="0"/>
              <a:t>Develop good note-taking skills</a:t>
            </a:r>
          </a:p>
          <a:p>
            <a:pPr marL="514350" indent="-514350">
              <a:buFont typeface="+mj-lt"/>
              <a:buAutoNum type="alphaUcPeriod"/>
            </a:pPr>
            <a:r>
              <a:rPr lang="en-GB" dirty="0"/>
              <a:t>Making notes in your own words rather than copying directly from source materials</a:t>
            </a:r>
          </a:p>
          <a:p>
            <a:pPr marL="514350" indent="-514350">
              <a:buFont typeface="+mj-lt"/>
              <a:buAutoNum type="alphaUcPeriod"/>
            </a:pPr>
            <a:r>
              <a:rPr lang="en-GB" dirty="0"/>
              <a:t>Not discussing the exact answers to questions with other students</a:t>
            </a:r>
          </a:p>
          <a:p>
            <a:pPr marL="514350" indent="-514350">
              <a:buFont typeface="+mj-lt"/>
              <a:buAutoNum type="alphaUcPeriod"/>
            </a:pPr>
            <a:r>
              <a:rPr lang="en-GB" dirty="0"/>
              <a:t>Clearly separating directly copied phrases or sentences from a source</a:t>
            </a:r>
          </a:p>
          <a:p>
            <a:pPr marL="514350" indent="-514350">
              <a:buFont typeface="+mj-lt"/>
              <a:buAutoNum type="alphaUcPeriod"/>
            </a:pPr>
            <a:r>
              <a:rPr lang="en-GB" dirty="0"/>
              <a:t>Cutting and pasting information from different sources to then rephrase later</a:t>
            </a:r>
          </a:p>
        </p:txBody>
      </p:sp>
    </p:spTree>
    <p:extLst>
      <p:ext uri="{BB962C8B-B14F-4D97-AF65-F5344CB8AC3E}">
        <p14:creationId xmlns:p14="http://schemas.microsoft.com/office/powerpoint/2010/main" val="1575606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9A13A-1511-2F99-5BCA-446593EE6FA5}"/>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(3)</a:t>
            </a:r>
          </a:p>
        </p:txBody>
      </p:sp>
      <p:sp>
        <p:nvSpPr>
          <p:cNvPr id="3" name="Content Placeholder 2">
            <a:extLst>
              <a:ext uri="{FF2B5EF4-FFF2-40B4-BE49-F238E27FC236}">
                <a16:creationId xmlns:a16="http://schemas.microsoft.com/office/drawing/2014/main" id="{239AF242-5DCE-DE94-905B-54AD1D9BEB33}"/>
              </a:ext>
            </a:extLst>
          </p:cNvPr>
          <p:cNvSpPr>
            <a:spLocks noGrp="1"/>
          </p:cNvSpPr>
          <p:nvPr>
            <p:ph idx="1"/>
          </p:nvPr>
        </p:nvSpPr>
        <p:spPr/>
        <p:txBody>
          <a:bodyPr/>
          <a:lstStyle/>
          <a:p>
            <a:r>
              <a:rPr lang="en-GB" dirty="0"/>
              <a:t>Consider </a:t>
            </a:r>
            <a:r>
              <a:rPr lang="en-GB" i="1" dirty="0"/>
              <a:t>three</a:t>
            </a:r>
            <a:r>
              <a:rPr lang="en-GB" dirty="0"/>
              <a:t> effective study skills that can help a student avoid using plagiarised material in their assignment.</a:t>
            </a:r>
          </a:p>
          <a:p>
            <a:r>
              <a:rPr lang="en-GB" dirty="0"/>
              <a:t>E.g. </a:t>
            </a:r>
          </a:p>
          <a:p>
            <a:pPr lvl="1"/>
            <a:r>
              <a:rPr lang="en-GB" dirty="0"/>
              <a:t>Effective note-taking</a:t>
            </a:r>
          </a:p>
          <a:p>
            <a:pPr lvl="1"/>
            <a:r>
              <a:rPr lang="en-GB" dirty="0"/>
              <a:t>Good collaborative practice</a:t>
            </a:r>
          </a:p>
          <a:p>
            <a:pPr lvl="1"/>
            <a:r>
              <a:rPr lang="en-GB" dirty="0"/>
              <a:t>Good referencing practice</a:t>
            </a:r>
          </a:p>
          <a:p>
            <a:pPr lvl="1"/>
            <a:r>
              <a:rPr lang="en-GB" dirty="0"/>
              <a:t>Using supporting evidence appropriately</a:t>
            </a:r>
          </a:p>
          <a:p>
            <a:pPr lvl="1"/>
            <a:r>
              <a:rPr lang="en-GB" dirty="0"/>
              <a:t>Effective time-management</a:t>
            </a:r>
          </a:p>
          <a:p>
            <a:pPr lvl="1"/>
            <a:endParaRPr lang="en-GB" dirty="0"/>
          </a:p>
        </p:txBody>
      </p:sp>
    </p:spTree>
    <p:extLst>
      <p:ext uri="{BB962C8B-B14F-4D97-AF65-F5344CB8AC3E}">
        <p14:creationId xmlns:p14="http://schemas.microsoft.com/office/powerpoint/2010/main" val="1685782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1000"/>
                                        <p:tgtEl>
                                          <p:spTgt spid="3">
                                            <p:txEl>
                                              <p:pRg st="6" end="6"/>
                                            </p:txEl>
                                          </p:spTgt>
                                        </p:tgtEl>
                                      </p:cBhvr>
                                    </p:animEffect>
                                    <p:anim calcmode="lin" valueType="num">
                                      <p:cBhvr>
                                        <p:cTn id="3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81878-8D9A-33AB-48F5-5DA7118A2A6B}"/>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Activity</a:t>
            </a:r>
            <a:endParaRPr lang="en-US" b="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259D9E74-2F5B-4FE6-6C03-0D988D3C037C}"/>
              </a:ext>
            </a:extLst>
          </p:cNvPr>
          <p:cNvSpPr>
            <a:spLocks noGrp="1"/>
          </p:cNvSpPr>
          <p:nvPr>
            <p:ph idx="1"/>
          </p:nvPr>
        </p:nvSpPr>
        <p:spPr/>
        <p:txBody>
          <a:bodyPr/>
          <a:lstStyle/>
          <a:p>
            <a:r>
              <a:rPr lang="en-GB" dirty="0"/>
              <a:t>Using the ‘Modular Green Wall, 2025’ paper on the Shared tab of the MW team:</a:t>
            </a:r>
          </a:p>
          <a:p>
            <a:pPr lvl="1"/>
            <a:r>
              <a:rPr lang="en-GB" dirty="0"/>
              <a:t>Summarise the introduction</a:t>
            </a:r>
          </a:p>
          <a:p>
            <a:pPr lvl="1"/>
            <a:r>
              <a:rPr lang="en-GB" dirty="0"/>
              <a:t>You are not allowed to copy any of the text directly; you must read and put this into your own words</a:t>
            </a:r>
          </a:p>
          <a:p>
            <a:pPr lvl="1"/>
            <a:r>
              <a:rPr lang="en-GB" dirty="0"/>
              <a:t>You should aim to write no more than 500 words for a fair attempt; if you are feeling brave, then attempt to summarise this in around 300 words.</a:t>
            </a:r>
          </a:p>
          <a:p>
            <a:pPr lvl="1"/>
            <a:r>
              <a:rPr lang="en-GB" dirty="0"/>
              <a:t>I am not concerned with referencing for this activity.</a:t>
            </a:r>
            <a:endParaRPr lang="en-US" dirty="0"/>
          </a:p>
        </p:txBody>
      </p:sp>
    </p:spTree>
    <p:extLst>
      <p:ext uri="{BB962C8B-B14F-4D97-AF65-F5344CB8AC3E}">
        <p14:creationId xmlns:p14="http://schemas.microsoft.com/office/powerpoint/2010/main" val="41854401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08FF2-C079-AF44-BF23-03340B373271}"/>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Useful information</a:t>
            </a:r>
          </a:p>
        </p:txBody>
      </p:sp>
      <p:sp>
        <p:nvSpPr>
          <p:cNvPr id="3" name="Content Placeholder 2">
            <a:extLst>
              <a:ext uri="{FF2B5EF4-FFF2-40B4-BE49-F238E27FC236}">
                <a16:creationId xmlns:a16="http://schemas.microsoft.com/office/drawing/2014/main" id="{6D8B69CD-E432-CB5A-9FC3-883581BD675A}"/>
              </a:ext>
            </a:extLst>
          </p:cNvPr>
          <p:cNvSpPr>
            <a:spLocks noGrp="1"/>
          </p:cNvSpPr>
          <p:nvPr>
            <p:ph idx="1"/>
          </p:nvPr>
        </p:nvSpPr>
        <p:spPr/>
        <p:txBody>
          <a:bodyPr>
            <a:normAutofit lnSpcReduction="10000"/>
          </a:bodyPr>
          <a:lstStyle/>
          <a:p>
            <a:r>
              <a:rPr lang="en-GB" dirty="0"/>
              <a:t>Plagiarism detection service, available at: </a:t>
            </a:r>
            <a:r>
              <a:rPr lang="en-GB" dirty="0">
                <a:hlinkClick r:id="rId2"/>
              </a:rPr>
              <a:t>https://www.uwtsd.ac.uk/media/uwtsd-website/content-assets/documents/registry/Plagiarism-Detection-Service.pdf</a:t>
            </a:r>
            <a:r>
              <a:rPr lang="en-GB" dirty="0"/>
              <a:t> </a:t>
            </a:r>
          </a:p>
          <a:p>
            <a:r>
              <a:rPr lang="en-GB" dirty="0"/>
              <a:t>Open Learn (2022) Developing good academic practice, </a:t>
            </a:r>
            <a:r>
              <a:rPr lang="en-GB" dirty="0">
                <a:hlinkClick r:id="rId3"/>
              </a:rPr>
              <a:t>https://www.open.edu/openlearn/education-development/education/developing-good-academic-practice/content-section-0?active-tab=content-tab</a:t>
            </a:r>
            <a:r>
              <a:rPr lang="en-GB" dirty="0"/>
              <a:t> </a:t>
            </a:r>
          </a:p>
        </p:txBody>
      </p:sp>
    </p:spTree>
    <p:extLst>
      <p:ext uri="{BB962C8B-B14F-4D97-AF65-F5344CB8AC3E}">
        <p14:creationId xmlns:p14="http://schemas.microsoft.com/office/powerpoint/2010/main" val="247615150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586</Words>
  <Application>Microsoft Office PowerPoint</Application>
  <PresentationFormat>On-screen Show (4:3)</PresentationFormat>
  <Paragraphs>53</Paragraphs>
  <Slides>20</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20</vt:i4>
      </vt:variant>
    </vt:vector>
  </HeadingPairs>
  <TitlesOfParts>
    <vt:vector size="26" baseType="lpstr">
      <vt:lpstr>Arial</vt:lpstr>
      <vt:lpstr>Arial</vt:lpstr>
      <vt:lpstr>Calibri</vt:lpstr>
      <vt:lpstr>Calibri Light</vt:lpstr>
      <vt:lpstr>Office Theme</vt:lpstr>
      <vt:lpstr>Office Theme</vt:lpstr>
      <vt:lpstr>The Modern World</vt:lpstr>
      <vt:lpstr>Outline </vt:lpstr>
      <vt:lpstr>Why do we assess plagiarism?</vt:lpstr>
      <vt:lpstr>Plagiarism detection service</vt:lpstr>
      <vt:lpstr>PowerPoint Presentation</vt:lpstr>
      <vt:lpstr>What is a similarity score?</vt:lpstr>
      <vt:lpstr>What do similarity scores suggest?</vt:lpstr>
      <vt:lpstr>What is wrong here?</vt:lpstr>
      <vt:lpstr>PowerPoint Presentation</vt:lpstr>
      <vt:lpstr>PowerPoint Presentation</vt:lpstr>
      <vt:lpstr>PowerPoint Presentation</vt:lpstr>
      <vt:lpstr>PowerPoint Presentation</vt:lpstr>
      <vt:lpstr>PowerPoint Presentation</vt:lpstr>
      <vt:lpstr>What is plagiarism an example of?</vt:lpstr>
      <vt:lpstr>Poor academic practice = plagiarism  = academic misconduct = penalties</vt:lpstr>
      <vt:lpstr>Quiz</vt:lpstr>
      <vt:lpstr>Quiz (2)</vt:lpstr>
      <vt:lpstr>Quiz (3)</vt:lpstr>
      <vt:lpstr>Activity</vt:lpstr>
      <vt:lpstr>Useful information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the Digital Era</dc:title>
  <dc:creator>Lara Hopkinson</dc:creator>
  <cp:lastModifiedBy>Lara Hopkinson</cp:lastModifiedBy>
  <cp:revision>8</cp:revision>
  <dcterms:created xsi:type="dcterms:W3CDTF">2022-09-30T10:34:49Z</dcterms:created>
  <dcterms:modified xsi:type="dcterms:W3CDTF">2025-11-10T14:42:01Z</dcterms:modified>
</cp:coreProperties>
</file>