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4"/>
  </p:notesMasterIdLst>
  <p:handoutMasterIdLst>
    <p:handoutMasterId r:id="rId5"/>
  </p:handoutMasterIdLst>
  <p:sldIdLst>
    <p:sldId id="257" r:id="rId2"/>
    <p:sldId id="258" r:id="rId3"/>
  </p:sldIdLst>
  <p:sldSz cx="21383625" cy="30275213"/>
  <p:notesSz cx="6858000" cy="9144000"/>
  <p:defaultTextStyle>
    <a:defPPr>
      <a:defRPr lang="en-US"/>
    </a:defPPr>
    <a:lvl1pPr marL="0" algn="l" defTabSz="830229" rtl="0" eaLnBrk="1" latinLnBrk="0" hangingPunct="1">
      <a:defRPr sz="3269" kern="1200">
        <a:solidFill>
          <a:schemeClr val="tx1"/>
        </a:solidFill>
        <a:latin typeface="+mn-lt"/>
        <a:ea typeface="+mn-ea"/>
        <a:cs typeface="+mn-cs"/>
      </a:defRPr>
    </a:lvl1pPr>
    <a:lvl2pPr marL="830229" algn="l" defTabSz="830229" rtl="0" eaLnBrk="1" latinLnBrk="0" hangingPunct="1">
      <a:defRPr sz="3269" kern="1200">
        <a:solidFill>
          <a:schemeClr val="tx1"/>
        </a:solidFill>
        <a:latin typeface="+mn-lt"/>
        <a:ea typeface="+mn-ea"/>
        <a:cs typeface="+mn-cs"/>
      </a:defRPr>
    </a:lvl2pPr>
    <a:lvl3pPr marL="1660459" algn="l" defTabSz="830229" rtl="0" eaLnBrk="1" latinLnBrk="0" hangingPunct="1">
      <a:defRPr sz="3269" kern="1200">
        <a:solidFill>
          <a:schemeClr val="tx1"/>
        </a:solidFill>
        <a:latin typeface="+mn-lt"/>
        <a:ea typeface="+mn-ea"/>
        <a:cs typeface="+mn-cs"/>
      </a:defRPr>
    </a:lvl3pPr>
    <a:lvl4pPr marL="2490688" algn="l" defTabSz="830229" rtl="0" eaLnBrk="1" latinLnBrk="0" hangingPunct="1">
      <a:defRPr sz="3269" kern="1200">
        <a:solidFill>
          <a:schemeClr val="tx1"/>
        </a:solidFill>
        <a:latin typeface="+mn-lt"/>
        <a:ea typeface="+mn-ea"/>
        <a:cs typeface="+mn-cs"/>
      </a:defRPr>
    </a:lvl4pPr>
    <a:lvl5pPr marL="3320918" algn="l" defTabSz="830229" rtl="0" eaLnBrk="1" latinLnBrk="0" hangingPunct="1">
      <a:defRPr sz="3269" kern="1200">
        <a:solidFill>
          <a:schemeClr val="tx1"/>
        </a:solidFill>
        <a:latin typeface="+mn-lt"/>
        <a:ea typeface="+mn-ea"/>
        <a:cs typeface="+mn-cs"/>
      </a:defRPr>
    </a:lvl5pPr>
    <a:lvl6pPr marL="4151147" algn="l" defTabSz="830229" rtl="0" eaLnBrk="1" latinLnBrk="0" hangingPunct="1">
      <a:defRPr sz="3269" kern="1200">
        <a:solidFill>
          <a:schemeClr val="tx1"/>
        </a:solidFill>
        <a:latin typeface="+mn-lt"/>
        <a:ea typeface="+mn-ea"/>
        <a:cs typeface="+mn-cs"/>
      </a:defRPr>
    </a:lvl6pPr>
    <a:lvl7pPr marL="4981377" algn="l" defTabSz="830229" rtl="0" eaLnBrk="1" latinLnBrk="0" hangingPunct="1">
      <a:defRPr sz="3269" kern="1200">
        <a:solidFill>
          <a:schemeClr val="tx1"/>
        </a:solidFill>
        <a:latin typeface="+mn-lt"/>
        <a:ea typeface="+mn-ea"/>
        <a:cs typeface="+mn-cs"/>
      </a:defRPr>
    </a:lvl7pPr>
    <a:lvl8pPr marL="5811606" algn="l" defTabSz="830229" rtl="0" eaLnBrk="1" latinLnBrk="0" hangingPunct="1">
      <a:defRPr sz="3269" kern="1200">
        <a:solidFill>
          <a:schemeClr val="tx1"/>
        </a:solidFill>
        <a:latin typeface="+mn-lt"/>
        <a:ea typeface="+mn-ea"/>
        <a:cs typeface="+mn-cs"/>
      </a:defRPr>
    </a:lvl8pPr>
    <a:lvl9pPr marL="6641836" algn="l" defTabSz="830229" rtl="0" eaLnBrk="1" latinLnBrk="0" hangingPunct="1">
      <a:defRPr sz="3269"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E5CA"/>
    <a:srgbClr val="97C9FF"/>
    <a:srgbClr val="6387F9"/>
    <a:srgbClr val="F2D9B0"/>
    <a:srgbClr val="C63DEB"/>
    <a:srgbClr val="5972ED"/>
    <a:srgbClr val="FF9933"/>
    <a:srgbClr val="F62EE8"/>
    <a:srgbClr val="97AFFB"/>
    <a:srgbClr val="5C29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285FC3-C0C8-4058-933A-14C62B7353FC}" v="2" dt="2026-08-11T13:45:00.090"/>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2" autoAdjust="0"/>
    <p:restoredTop sz="94631" autoAdjust="0"/>
  </p:normalViewPr>
  <p:slideViewPr>
    <p:cSldViewPr snapToGrid="0">
      <p:cViewPr>
        <p:scale>
          <a:sx n="60" d="100"/>
          <a:sy n="60" d="100"/>
        </p:scale>
        <p:origin x="-404" y="-8236"/>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t>8/11/2026</a:t>
            </a:fld>
            <a:endParaRPr lang="en-US"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t>‹#›</a:t>
            </a:fld>
            <a:endParaRPr lang="en-US"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t>8/11/2026</a:t>
            </a:fld>
            <a:endParaRPr lang="en-US"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t>‹#›</a:t>
            </a:fld>
            <a:endParaRPr lang="en-US"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1660459" rtl="0" eaLnBrk="1" latinLnBrk="0" hangingPunct="1">
      <a:defRPr sz="2179" kern="1200">
        <a:solidFill>
          <a:schemeClr val="tx1"/>
        </a:solidFill>
        <a:latin typeface="+mn-lt"/>
        <a:ea typeface="+mn-ea"/>
        <a:cs typeface="+mn-cs"/>
      </a:defRPr>
    </a:lvl1pPr>
    <a:lvl2pPr marL="830229" algn="l" defTabSz="1660459" rtl="0" eaLnBrk="1" latinLnBrk="0" hangingPunct="1">
      <a:defRPr sz="2179" kern="1200">
        <a:solidFill>
          <a:schemeClr val="tx1"/>
        </a:solidFill>
        <a:latin typeface="+mn-lt"/>
        <a:ea typeface="+mn-ea"/>
        <a:cs typeface="+mn-cs"/>
      </a:defRPr>
    </a:lvl2pPr>
    <a:lvl3pPr marL="1660459" algn="l" defTabSz="1660459" rtl="0" eaLnBrk="1" latinLnBrk="0" hangingPunct="1">
      <a:defRPr sz="2179" kern="1200">
        <a:solidFill>
          <a:schemeClr val="tx1"/>
        </a:solidFill>
        <a:latin typeface="+mn-lt"/>
        <a:ea typeface="+mn-ea"/>
        <a:cs typeface="+mn-cs"/>
      </a:defRPr>
    </a:lvl3pPr>
    <a:lvl4pPr marL="2490688" algn="l" defTabSz="1660459" rtl="0" eaLnBrk="1" latinLnBrk="0" hangingPunct="1">
      <a:defRPr sz="2179" kern="1200">
        <a:solidFill>
          <a:schemeClr val="tx1"/>
        </a:solidFill>
        <a:latin typeface="+mn-lt"/>
        <a:ea typeface="+mn-ea"/>
        <a:cs typeface="+mn-cs"/>
      </a:defRPr>
    </a:lvl4pPr>
    <a:lvl5pPr marL="3320918" algn="l" defTabSz="1660459" rtl="0" eaLnBrk="1" latinLnBrk="0" hangingPunct="1">
      <a:defRPr sz="2179" kern="1200">
        <a:solidFill>
          <a:schemeClr val="tx1"/>
        </a:solidFill>
        <a:latin typeface="+mn-lt"/>
        <a:ea typeface="+mn-ea"/>
        <a:cs typeface="+mn-cs"/>
      </a:defRPr>
    </a:lvl5pPr>
    <a:lvl6pPr marL="4151147" algn="l" defTabSz="1660459" rtl="0" eaLnBrk="1" latinLnBrk="0" hangingPunct="1">
      <a:defRPr sz="2179" kern="1200">
        <a:solidFill>
          <a:schemeClr val="tx1"/>
        </a:solidFill>
        <a:latin typeface="+mn-lt"/>
        <a:ea typeface="+mn-ea"/>
        <a:cs typeface="+mn-cs"/>
      </a:defRPr>
    </a:lvl6pPr>
    <a:lvl7pPr marL="4981377" algn="l" defTabSz="1660459" rtl="0" eaLnBrk="1" latinLnBrk="0" hangingPunct="1">
      <a:defRPr sz="2179" kern="1200">
        <a:solidFill>
          <a:schemeClr val="tx1"/>
        </a:solidFill>
        <a:latin typeface="+mn-lt"/>
        <a:ea typeface="+mn-ea"/>
        <a:cs typeface="+mn-cs"/>
      </a:defRPr>
    </a:lvl7pPr>
    <a:lvl8pPr marL="5811606" algn="l" defTabSz="1660459" rtl="0" eaLnBrk="1" latinLnBrk="0" hangingPunct="1">
      <a:defRPr sz="2179" kern="1200">
        <a:solidFill>
          <a:schemeClr val="tx1"/>
        </a:solidFill>
        <a:latin typeface="+mn-lt"/>
        <a:ea typeface="+mn-ea"/>
        <a:cs typeface="+mn-cs"/>
      </a:defRPr>
    </a:lvl8pPr>
    <a:lvl9pPr marL="6641836" algn="l" defTabSz="1660459" rtl="0" eaLnBrk="1" latinLnBrk="0" hangingPunct="1">
      <a:defRPr sz="217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1470124" y="1611328"/>
            <a:ext cx="18443377" cy="5851039"/>
          </a:xfrm>
          <a:prstGeom prst="rect">
            <a:avLst/>
          </a:prstGeom>
        </p:spPr>
        <p:txBody>
          <a:bodyPr/>
          <a:lstStyle>
            <a:lvl1pPr>
              <a:defRPr baseline="0"/>
            </a:lvl1pPr>
          </a:lstStyle>
          <a:p>
            <a:r>
              <a:rPr lang="en-US"/>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1470124" y="1611328"/>
            <a:ext cx="18443377" cy="5851039"/>
          </a:xfrm>
          <a:prstGeom prst="rect">
            <a:avLst/>
          </a:prstGeom>
        </p:spPr>
        <p:txBody>
          <a:bodyPr/>
          <a:lstStyle>
            <a:lvl1pPr>
              <a:defRPr baseline="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29B91648-3E62-437A-9B2B-F30287F94D55}"/>
              </a:ext>
            </a:extLst>
          </p:cNvPr>
          <p:cNvSpPr>
            <a:spLocks noGrp="1"/>
          </p:cNvSpPr>
          <p:nvPr>
            <p:ph type="body" sz="quarter" idx="10"/>
          </p:nvPr>
        </p:nvSpPr>
        <p:spPr>
          <a:xfrm>
            <a:off x="2021421" y="13091664"/>
            <a:ext cx="17340783" cy="9543788"/>
          </a:xfrm>
          <a:prstGeom prst="rect">
            <a:avLst/>
          </a:prstGeom>
        </p:spPr>
        <p:txBody>
          <a:bodyPr/>
          <a:lstStyle>
            <a:lvl1pPr marL="0" indent="0" algn="ctr">
              <a:buNone/>
              <a:defRPr sz="4800"/>
            </a:lvl1pPr>
          </a:lstStyle>
          <a:p>
            <a:pPr lvl="0"/>
            <a:r>
              <a:rPr lang="en-US"/>
              <a:t>Click to edit Master text styles</a:t>
            </a:r>
          </a:p>
        </p:txBody>
      </p:sp>
    </p:spTree>
    <p:extLst>
      <p:ext uri="{BB962C8B-B14F-4D97-AF65-F5344CB8AC3E}">
        <p14:creationId xmlns:p14="http://schemas.microsoft.com/office/powerpoint/2010/main" val="1693108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961BD8-6614-4D8A-9A6F-E5F963382F71}"/>
              </a:ext>
            </a:extLst>
          </p:cNvPr>
          <p:cNvSpPr/>
          <p:nvPr userDrawn="1"/>
        </p:nvSpPr>
        <p:spPr>
          <a:xfrm>
            <a:off x="681172" y="627171"/>
            <a:ext cx="20021282" cy="275966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69"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F6E5CA">
            <a:alpha val="51765"/>
          </a:srgbClr>
        </a:solidFill>
        <a:effectLst/>
      </p:bgPr>
    </p:bg>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A73F0A3F-87BF-4FF4-995B-9F150A922BBB}"/>
              </a:ext>
            </a:extLst>
          </p:cNvPr>
          <p:cNvPicPr>
            <a:picLocks noChangeAspect="1"/>
          </p:cNvPicPr>
          <p:nvPr/>
        </p:nvPicPr>
        <p:blipFill>
          <a:blip r:embed="rId2"/>
          <a:stretch>
            <a:fillRect/>
          </a:stretch>
        </p:blipFill>
        <p:spPr>
          <a:xfrm>
            <a:off x="349026" y="360555"/>
            <a:ext cx="4256842" cy="2111712"/>
          </a:xfrm>
          <a:prstGeom prst="rect">
            <a:avLst/>
          </a:prstGeom>
        </p:spPr>
      </p:pic>
      <p:sp>
        <p:nvSpPr>
          <p:cNvPr id="8" name="TextBox 7">
            <a:extLst>
              <a:ext uri="{FF2B5EF4-FFF2-40B4-BE49-F238E27FC236}">
                <a16:creationId xmlns:a16="http://schemas.microsoft.com/office/drawing/2014/main" id="{4965BF8D-A191-4885-AF3D-0E488DBBB28F}"/>
              </a:ext>
            </a:extLst>
          </p:cNvPr>
          <p:cNvSpPr txBox="1"/>
          <p:nvPr/>
        </p:nvSpPr>
        <p:spPr>
          <a:xfrm>
            <a:off x="4070081" y="-125200"/>
            <a:ext cx="17983952" cy="1600438"/>
          </a:xfrm>
          <a:prstGeom prst="rect">
            <a:avLst/>
          </a:prstGeom>
          <a:noFill/>
        </p:spPr>
        <p:txBody>
          <a:bodyPr wrap="square" rtlCol="0">
            <a:spAutoFit/>
          </a:bodyPr>
          <a:lstStyle/>
          <a:p>
            <a:pPr algn="ctr"/>
            <a:r>
              <a:rPr lang="en-GB" altLang="en-US" sz="3200" b="1" dirty="0">
                <a:solidFill>
                  <a:srgbClr val="0070C0"/>
                </a:solidFill>
                <a:cs typeface="Calibri" panose="020F0502020204030204" pitchFamily="34" charset="0"/>
              </a:rPr>
              <a:t>Independent Project</a:t>
            </a:r>
          </a:p>
          <a:p>
            <a:pPr lvl="0" algn="ctr"/>
            <a:r>
              <a:rPr lang="en-GB" sz="6600" dirty="0"/>
              <a:t>  </a:t>
            </a:r>
            <a:r>
              <a:rPr lang="en-GB" sz="2800" dirty="0"/>
              <a:t>Student ID: 2318045 Name: </a:t>
            </a:r>
            <a:r>
              <a:rPr lang="en-GB" sz="2800" dirty="0">
                <a:solidFill>
                  <a:srgbClr val="0070C0"/>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rPr>
              <a:t>Anthony N.    Ekperechi</a:t>
            </a:r>
          </a:p>
        </p:txBody>
      </p:sp>
      <p:sp>
        <p:nvSpPr>
          <p:cNvPr id="22" name="TextBox 21">
            <a:extLst>
              <a:ext uri="{FF2B5EF4-FFF2-40B4-BE49-F238E27FC236}">
                <a16:creationId xmlns:a16="http://schemas.microsoft.com/office/drawing/2014/main" id="{263D7053-A991-4F6E-B4FA-76719A6372EE}"/>
              </a:ext>
            </a:extLst>
          </p:cNvPr>
          <p:cNvSpPr txBox="1"/>
          <p:nvPr/>
        </p:nvSpPr>
        <p:spPr>
          <a:xfrm>
            <a:off x="549190" y="3888826"/>
            <a:ext cx="7870832" cy="3788858"/>
          </a:xfrm>
          <a:prstGeom prst="rect">
            <a:avLst/>
          </a:prstGeom>
          <a:noFill/>
        </p:spPr>
        <p:txBody>
          <a:bodyPr wrap="square" rtlCol="0">
            <a:spAutoFit/>
          </a:bodyPr>
          <a:lstStyle/>
          <a:p>
            <a:pPr algn="just">
              <a:lnSpc>
                <a:spcPct val="150000"/>
              </a:lnSpc>
            </a:pPr>
            <a:r>
              <a:rPr lang="en-US" sz="1800" dirty="0"/>
              <a:t>Financial markets play critical roles in the global economy by aiding or facilitating the exchange of financial products such as bonds, stocks, commodities, and foreign exchange. Banks, investors, and financial institutions rely on market analysis to make informed trading and investment decisions. However, predicting stock market movements remains an intriguing task owing to the volatile and dynamic nature of the market </a:t>
            </a:r>
            <a:r>
              <a:rPr lang="en-GB" sz="1800" dirty="0"/>
              <a:t>[1]</a:t>
            </a:r>
          </a:p>
          <a:p>
            <a:pPr algn="just">
              <a:lnSpc>
                <a:spcPct val="150000"/>
              </a:lnSpc>
            </a:pPr>
            <a:r>
              <a:rPr lang="en-GB" sz="1800" dirty="0">
                <a:cs typeface="Helvetica" panose="020B0604020202020204" pitchFamily="34" charset="0"/>
              </a:rPr>
              <a:t>The objective of this project is to develop a decision support system that will enable investors to have informed information to understand specific share price movements [2].</a:t>
            </a:r>
          </a:p>
        </p:txBody>
      </p:sp>
      <p:sp>
        <p:nvSpPr>
          <p:cNvPr id="38" name="TextBox 37">
            <a:extLst>
              <a:ext uri="{FF2B5EF4-FFF2-40B4-BE49-F238E27FC236}">
                <a16:creationId xmlns:a16="http://schemas.microsoft.com/office/drawing/2014/main" id="{CC08B6E0-6E3A-44F6-8FD0-B422A6A53D7E}"/>
              </a:ext>
            </a:extLst>
          </p:cNvPr>
          <p:cNvSpPr txBox="1"/>
          <p:nvPr/>
        </p:nvSpPr>
        <p:spPr>
          <a:xfrm>
            <a:off x="645920" y="15484340"/>
            <a:ext cx="6333067"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5. IMPLEMENTATION</a:t>
            </a:r>
          </a:p>
        </p:txBody>
      </p:sp>
      <p:sp>
        <p:nvSpPr>
          <p:cNvPr id="53" name="TextBox 52">
            <a:extLst>
              <a:ext uri="{FF2B5EF4-FFF2-40B4-BE49-F238E27FC236}">
                <a16:creationId xmlns:a16="http://schemas.microsoft.com/office/drawing/2014/main" id="{59B9AA56-4382-4FE1-BA22-DF5EA0D055EB}"/>
              </a:ext>
            </a:extLst>
          </p:cNvPr>
          <p:cNvSpPr txBox="1"/>
          <p:nvPr/>
        </p:nvSpPr>
        <p:spPr>
          <a:xfrm>
            <a:off x="524222" y="9385793"/>
            <a:ext cx="5859825" cy="1087862"/>
          </a:xfrm>
          <a:prstGeom prst="rect">
            <a:avLst/>
          </a:prstGeom>
          <a:noFill/>
        </p:spPr>
        <p:txBody>
          <a:bodyPr wrap="square" rtlCol="0">
            <a:spAutoFit/>
          </a:bodyPr>
          <a:lstStyle/>
          <a:p>
            <a:r>
              <a:rPr lang="en-GB" altLang="en-US" sz="1600" dirty="0">
                <a:latin typeface="Helvetica" panose="020B0604020202020204" pitchFamily="34" charset="0"/>
                <a:cs typeface="Helvetica" panose="020B0604020202020204" pitchFamily="34" charset="0"/>
              </a:rPr>
              <a:t>The project is developed using the </a:t>
            </a:r>
            <a:r>
              <a:rPr lang="en-GB" sz="1600" dirty="0"/>
              <a:t>Machine Learning Development Life Cycle (MLDLC), </a:t>
            </a:r>
            <a:endParaRPr lang="en-GB" altLang="en-US" sz="1600" dirty="0">
              <a:latin typeface="Helvetica" panose="020B0604020202020204" pitchFamily="34" charset="0"/>
              <a:cs typeface="Helvetica" panose="020B0604020202020204" pitchFamily="34" charset="0"/>
            </a:endParaRPr>
          </a:p>
          <a:p>
            <a:endParaRPr lang="en-GB" dirty="0"/>
          </a:p>
        </p:txBody>
      </p:sp>
      <p:sp>
        <p:nvSpPr>
          <p:cNvPr id="54" name="TextBox 53">
            <a:extLst>
              <a:ext uri="{FF2B5EF4-FFF2-40B4-BE49-F238E27FC236}">
                <a16:creationId xmlns:a16="http://schemas.microsoft.com/office/drawing/2014/main" id="{4768EAAF-1C3B-415A-8F38-ABA38E7152B3}"/>
              </a:ext>
            </a:extLst>
          </p:cNvPr>
          <p:cNvSpPr txBox="1"/>
          <p:nvPr/>
        </p:nvSpPr>
        <p:spPr>
          <a:xfrm>
            <a:off x="1088117" y="24025515"/>
            <a:ext cx="5227832"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6. CONCLUSION</a:t>
            </a:r>
          </a:p>
        </p:txBody>
      </p:sp>
      <p:sp>
        <p:nvSpPr>
          <p:cNvPr id="58" name="TextBox 57">
            <a:extLst>
              <a:ext uri="{FF2B5EF4-FFF2-40B4-BE49-F238E27FC236}">
                <a16:creationId xmlns:a16="http://schemas.microsoft.com/office/drawing/2014/main" id="{77AE36DA-728F-4246-AE96-4162EAADF7C9}"/>
              </a:ext>
            </a:extLst>
          </p:cNvPr>
          <p:cNvSpPr txBox="1"/>
          <p:nvPr/>
        </p:nvSpPr>
        <p:spPr>
          <a:xfrm>
            <a:off x="9173339" y="23188094"/>
            <a:ext cx="4775199"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7. REFERENCES</a:t>
            </a:r>
          </a:p>
        </p:txBody>
      </p:sp>
      <p:sp>
        <p:nvSpPr>
          <p:cNvPr id="62" name="TextBox 61">
            <a:extLst>
              <a:ext uri="{FF2B5EF4-FFF2-40B4-BE49-F238E27FC236}">
                <a16:creationId xmlns:a16="http://schemas.microsoft.com/office/drawing/2014/main" id="{4A67F626-D8E4-0CEF-9A98-EA6DD2D6CB11}"/>
              </a:ext>
            </a:extLst>
          </p:cNvPr>
          <p:cNvSpPr txBox="1"/>
          <p:nvPr/>
        </p:nvSpPr>
        <p:spPr>
          <a:xfrm>
            <a:off x="9291916" y="15428312"/>
            <a:ext cx="8923864"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6. FURTHER ENHANCEMENT</a:t>
            </a:r>
          </a:p>
        </p:txBody>
      </p:sp>
      <p:sp>
        <p:nvSpPr>
          <p:cNvPr id="4" name="TextBox 3">
            <a:extLst>
              <a:ext uri="{FF2B5EF4-FFF2-40B4-BE49-F238E27FC236}">
                <a16:creationId xmlns:a16="http://schemas.microsoft.com/office/drawing/2014/main" id="{71FC373D-FCD3-EC7D-9825-EA3BF1E22A9B}"/>
              </a:ext>
            </a:extLst>
          </p:cNvPr>
          <p:cNvSpPr txBox="1"/>
          <p:nvPr/>
        </p:nvSpPr>
        <p:spPr>
          <a:xfrm>
            <a:off x="9485853" y="16163551"/>
            <a:ext cx="9397570" cy="5262979"/>
          </a:xfrm>
          <a:prstGeom prst="rect">
            <a:avLst/>
          </a:prstGeom>
          <a:noFill/>
        </p:spPr>
        <p:txBody>
          <a:bodyPr wrap="square" rtlCol="0">
            <a:spAutoFit/>
          </a:bodyPr>
          <a:lstStyle/>
          <a:p>
            <a:pPr algn="just" defTabSz="2952323" eaLnBrk="1" fontAlgn="auto" hangingPunct="1">
              <a:spcBef>
                <a:spcPts val="0"/>
              </a:spcBef>
              <a:spcAft>
                <a:spcPts val="0"/>
              </a:spcAft>
              <a:defRPr/>
            </a:pPr>
            <a:r>
              <a:rPr lang="en-US" sz="1600" dirty="0">
                <a:cs typeface="Arial" pitchFamily="34" charset="0"/>
              </a:rPr>
              <a:t>This project or system can be further enhanced by:</a:t>
            </a:r>
          </a:p>
          <a:p>
            <a:pPr marL="457200" indent="-457200" algn="just" defTabSz="2952323" eaLnBrk="1" fontAlgn="auto" hangingPunct="1">
              <a:spcBef>
                <a:spcPts val="0"/>
              </a:spcBef>
              <a:spcAft>
                <a:spcPts val="0"/>
              </a:spcAft>
              <a:buFont typeface="Arial" panose="020B0604020202020204" pitchFamily="34" charset="0"/>
              <a:buChar char="•"/>
              <a:defRPr/>
            </a:pPr>
            <a:endParaRPr lang="en-US" sz="1600" dirty="0">
              <a:cs typeface="Arial" pitchFamily="34" charset="0"/>
            </a:endParaRPr>
          </a:p>
          <a:p>
            <a:pPr marL="285750" lvl="0" indent="-285750">
              <a:buFont typeface="Arial" panose="020B0604020202020204" pitchFamily="34" charset="0"/>
              <a:buChar char="•"/>
            </a:pPr>
            <a:r>
              <a:rPr lang="en-GB" sz="1600" dirty="0"/>
              <a:t>Multiple stocks: Future work should include data from different companies and market sectors to improve the general applicability of the models [3]. </a:t>
            </a:r>
          </a:p>
          <a:p>
            <a:pPr marL="285750" lvl="0" indent="-285750">
              <a:buFont typeface="Arial" panose="020B0604020202020204" pitchFamily="34" charset="0"/>
              <a:buChar char="•"/>
            </a:pPr>
            <a:r>
              <a:rPr lang="en-GB" sz="1600" dirty="0"/>
              <a:t>Incorporate real-time market data: Live or near-real-time financial data would enable the system to generate more up-to-date predictions [3]. </a:t>
            </a:r>
          </a:p>
          <a:p>
            <a:pPr marL="285750" lvl="0" indent="-285750">
              <a:buFont typeface="Arial" panose="020B0604020202020204" pitchFamily="34" charset="0"/>
              <a:buChar char="•"/>
            </a:pPr>
            <a:r>
              <a:rPr lang="en-GB" sz="1600" dirty="0"/>
              <a:t>Improve model performance: Future research should investigate advanced optimisation techniques, hyperparameter tuning, and alternative deep-learning models such as GRU or Transformer networks [3]. </a:t>
            </a:r>
          </a:p>
          <a:p>
            <a:pPr marL="285750" lvl="0" indent="-285750">
              <a:buFont typeface="Arial" panose="020B0604020202020204" pitchFamily="34" charset="0"/>
              <a:buChar char="•"/>
            </a:pPr>
            <a:r>
              <a:rPr lang="en-GB" sz="1600" dirty="0"/>
              <a:t>Include additional data sources: Market news, economic indicators, company financial reports, and sentiment analysis could improve prediction accuracy [3]. </a:t>
            </a:r>
          </a:p>
          <a:p>
            <a:pPr marL="285750" lvl="0" indent="-285750">
              <a:buFont typeface="Arial" panose="020B0604020202020204" pitchFamily="34" charset="0"/>
              <a:buChar char="•"/>
            </a:pPr>
            <a:r>
              <a:rPr lang="en-GB" sz="1600" dirty="0"/>
              <a:t>Enhance risk management features such as stop-loss, take-profit, portfolio diversification, and risk assessment, which should be integrated into the trading strategy [3]. </a:t>
            </a:r>
          </a:p>
          <a:p>
            <a:pPr marL="285750" lvl="0" indent="-285750">
              <a:buFont typeface="Arial" panose="020B0604020202020204" pitchFamily="34" charset="0"/>
              <a:buChar char="•"/>
            </a:pPr>
            <a:r>
              <a:rPr lang="en-GB" sz="1600" dirty="0"/>
              <a:t>Expand the dashboard: The user interface could include additional visualisations, explanations of predictions, and support for comparing multiple stocks simultaneously [3]. </a:t>
            </a:r>
          </a:p>
          <a:p>
            <a:pPr marL="285750" lvl="0" indent="-285750">
              <a:buFont typeface="Arial" panose="020B0604020202020204" pitchFamily="34" charset="0"/>
              <a:buChar char="•"/>
            </a:pPr>
            <a:r>
              <a:rPr lang="en-GB" sz="1600" dirty="0"/>
              <a:t>Cloud deployment: The system could be deployed as a secure web application, allowing authorised users to access predictions remotely [3]. </a:t>
            </a:r>
          </a:p>
          <a:p>
            <a:pPr marL="285750" indent="-285750">
              <a:buFont typeface="Arial" panose="020B0604020202020204" pitchFamily="34" charset="0"/>
              <a:buChar char="•"/>
            </a:pPr>
            <a:r>
              <a:rPr lang="en-GB" sz="1600" dirty="0"/>
              <a:t>Improve evaluation methods: Future work should evaluate the system using more financial performance measures, including Sharpe Ratio, maximum drawdown, and transaction costs, in addition to prediction accuracy [3]</a:t>
            </a:r>
            <a:endParaRPr lang="en-US" sz="1600" dirty="0">
              <a:cs typeface="Arial" pitchFamily="34" charset="0"/>
            </a:endParaRPr>
          </a:p>
          <a:p>
            <a:pPr marL="457200" indent="-457200" defTabSz="2952323" eaLnBrk="1" fontAlgn="auto" hangingPunct="1">
              <a:spcBef>
                <a:spcPts val="0"/>
              </a:spcBef>
              <a:spcAft>
                <a:spcPts val="0"/>
              </a:spcAft>
              <a:buFont typeface="Arial" panose="020B0604020202020204" pitchFamily="34" charset="0"/>
              <a:buChar char="•"/>
              <a:defRPr/>
            </a:pPr>
            <a:endParaRPr lang="en-GB" sz="3200" dirty="0">
              <a:latin typeface="Helvetica" panose="020B0604020202020204" pitchFamily="34" charset="0"/>
              <a:cs typeface="Helvetica" panose="020B0604020202020204" pitchFamily="34" charset="0"/>
            </a:endParaRPr>
          </a:p>
        </p:txBody>
      </p:sp>
      <p:sp>
        <p:nvSpPr>
          <p:cNvPr id="66" name="TextBox 65">
            <a:extLst>
              <a:ext uri="{FF2B5EF4-FFF2-40B4-BE49-F238E27FC236}">
                <a16:creationId xmlns:a16="http://schemas.microsoft.com/office/drawing/2014/main" id="{B112E9B1-FEDB-B884-0D75-0A87FF2707D6}"/>
              </a:ext>
            </a:extLst>
          </p:cNvPr>
          <p:cNvSpPr txBox="1"/>
          <p:nvPr/>
        </p:nvSpPr>
        <p:spPr>
          <a:xfrm>
            <a:off x="341120" y="3127619"/>
            <a:ext cx="6942666"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1. INTRODUCTION</a:t>
            </a:r>
          </a:p>
        </p:txBody>
      </p:sp>
      <p:sp>
        <p:nvSpPr>
          <p:cNvPr id="83" name="TextBox 82">
            <a:extLst>
              <a:ext uri="{FF2B5EF4-FFF2-40B4-BE49-F238E27FC236}">
                <a16:creationId xmlns:a16="http://schemas.microsoft.com/office/drawing/2014/main" id="{494FC55C-53D2-E341-1879-E7A1138FCEA1}"/>
              </a:ext>
            </a:extLst>
          </p:cNvPr>
          <p:cNvSpPr txBox="1"/>
          <p:nvPr/>
        </p:nvSpPr>
        <p:spPr>
          <a:xfrm>
            <a:off x="1188647" y="23148396"/>
            <a:ext cx="6616080" cy="338554"/>
          </a:xfrm>
          <a:prstGeom prst="rect">
            <a:avLst/>
          </a:prstGeom>
          <a:noFill/>
        </p:spPr>
        <p:txBody>
          <a:bodyPr wrap="square" rtlCol="0">
            <a:spAutoFit/>
          </a:bodyPr>
          <a:lstStyle/>
          <a:p>
            <a:r>
              <a:rPr lang="en-GB" altLang="en-US" sz="1600" dirty="0">
                <a:latin typeface="Helvetica" panose="020B0604020202020204" pitchFamily="34" charset="0"/>
                <a:cs typeface="Helvetica" panose="020B0604020202020204" pitchFamily="34" charset="0"/>
              </a:rPr>
              <a:t>Figure 4 – Prototype of AI Bank Trading System</a:t>
            </a:r>
            <a:endParaRPr lang="en-GB" sz="1600" dirty="0">
              <a:latin typeface="Helvetica" panose="020B0604020202020204" pitchFamily="34" charset="0"/>
              <a:cs typeface="Helvetica" panose="020B0604020202020204" pitchFamily="34" charset="0"/>
            </a:endParaRPr>
          </a:p>
        </p:txBody>
      </p:sp>
      <p:sp>
        <p:nvSpPr>
          <p:cNvPr id="86" name="TextBox 85">
            <a:extLst>
              <a:ext uri="{FF2B5EF4-FFF2-40B4-BE49-F238E27FC236}">
                <a16:creationId xmlns:a16="http://schemas.microsoft.com/office/drawing/2014/main" id="{8B67EF82-E153-84E1-1661-7A3419D76BCD}"/>
              </a:ext>
            </a:extLst>
          </p:cNvPr>
          <p:cNvSpPr txBox="1"/>
          <p:nvPr/>
        </p:nvSpPr>
        <p:spPr>
          <a:xfrm>
            <a:off x="11728898" y="3004593"/>
            <a:ext cx="3150934" cy="369332"/>
          </a:xfrm>
          <a:prstGeom prst="rect">
            <a:avLst/>
          </a:prstGeom>
          <a:noFill/>
        </p:spPr>
        <p:txBody>
          <a:bodyPr wrap="square" rtlCol="0">
            <a:spAutoFit/>
          </a:bodyPr>
          <a:lstStyle/>
          <a:p>
            <a:r>
              <a:rPr lang="en-GB" sz="1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2. SYSTEM ARCHITECTURE</a:t>
            </a:r>
          </a:p>
        </p:txBody>
      </p:sp>
      <p:sp>
        <p:nvSpPr>
          <p:cNvPr id="93" name="TextBox 92">
            <a:extLst>
              <a:ext uri="{FF2B5EF4-FFF2-40B4-BE49-F238E27FC236}">
                <a16:creationId xmlns:a16="http://schemas.microsoft.com/office/drawing/2014/main" id="{921B3400-58B0-81D4-0A93-62C77A43505E}"/>
              </a:ext>
            </a:extLst>
          </p:cNvPr>
          <p:cNvSpPr txBox="1"/>
          <p:nvPr/>
        </p:nvSpPr>
        <p:spPr>
          <a:xfrm>
            <a:off x="10972800" y="9674833"/>
            <a:ext cx="5170057" cy="523220"/>
          </a:xfrm>
          <a:prstGeom prst="rect">
            <a:avLst/>
          </a:prstGeom>
          <a:noFill/>
        </p:spPr>
        <p:txBody>
          <a:bodyPr wrap="square" rtlCol="0">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4. TECHNICAL TOOLS</a:t>
            </a:r>
          </a:p>
        </p:txBody>
      </p:sp>
      <p:sp>
        <p:nvSpPr>
          <p:cNvPr id="94" name="TextBox 93">
            <a:extLst>
              <a:ext uri="{FF2B5EF4-FFF2-40B4-BE49-F238E27FC236}">
                <a16:creationId xmlns:a16="http://schemas.microsoft.com/office/drawing/2014/main" id="{9ABB1A75-AFC0-9A08-85E1-9D0E9721A141}"/>
              </a:ext>
            </a:extLst>
          </p:cNvPr>
          <p:cNvSpPr txBox="1"/>
          <p:nvPr/>
        </p:nvSpPr>
        <p:spPr>
          <a:xfrm>
            <a:off x="1188647" y="24700709"/>
            <a:ext cx="7231375" cy="4893647"/>
          </a:xfrm>
          <a:prstGeom prst="rect">
            <a:avLst/>
          </a:prstGeom>
          <a:noFill/>
        </p:spPr>
        <p:txBody>
          <a:bodyPr wrap="square">
            <a:spAutoFit/>
          </a:bodyPr>
          <a:lstStyle/>
          <a:p>
            <a:pPr algn="just" defTabSz="2952323">
              <a:defRPr/>
            </a:pPr>
            <a:r>
              <a:rPr lang="en-GB" sz="1600" dirty="0"/>
              <a:t>This project successfully designed and implemented an AI Bank Trading System for Financial Market Prediction using machine learning and deep learning techniques. The system was developed to analyse historical stock-market data, generate technical indicators, and provide BUY or SELL recommendations through an interactive </a:t>
            </a:r>
            <a:r>
              <a:rPr lang="en-GB" sz="1600" dirty="0" err="1"/>
              <a:t>Streamlit</a:t>
            </a:r>
            <a:r>
              <a:rPr lang="en-GB" sz="1600" dirty="0"/>
              <a:t> dashboard [4].</a:t>
            </a:r>
          </a:p>
          <a:p>
            <a:pPr algn="just" defTabSz="2952323">
              <a:defRPr/>
            </a:pPr>
            <a:endParaRPr lang="en-GB" sz="1600" dirty="0"/>
          </a:p>
          <a:p>
            <a:pPr algn="just" defTabSz="2952323">
              <a:defRPr/>
            </a:pPr>
            <a:r>
              <a:rPr lang="en-GB" sz="1600" dirty="0"/>
              <a:t>Future development could extend the prototype to multiple stocks, foreign exchange and digital assets, with secure cloud deployment and additional predictive models. The system will not rely on just LSTM and Random Forest for prediction; other models such as  Linear Regression, Decision Trees, Support Vector Machines, K-Nearest Neighbours, and Gradient-boosting algorithms [4]. </a:t>
            </a:r>
          </a:p>
          <a:p>
            <a:pPr algn="just" defTabSz="2952323">
              <a:defRPr/>
            </a:pPr>
            <a:endParaRPr lang="en-GB" sz="1600" dirty="0"/>
          </a:p>
          <a:p>
            <a:pPr algn="just" defTabSz="2952323">
              <a:defRPr/>
            </a:pPr>
            <a:r>
              <a:rPr lang="en-GB" sz="1600" dirty="0"/>
              <a:t>My project was successful as a system-development project even though the predictive accuracy was modest. One important finding was that greater model complexity did not automatically produce greater predictive accuracy [4].</a:t>
            </a:r>
          </a:p>
          <a:p>
            <a:pPr algn="just" defTabSz="2952323" eaLnBrk="1" fontAlgn="auto" hangingPunct="1">
              <a:spcBef>
                <a:spcPts val="0"/>
              </a:spcBef>
              <a:spcAft>
                <a:spcPts val="0"/>
              </a:spcAft>
              <a:defRPr/>
            </a:pPr>
            <a:endParaRPr lang="en-US" sz="3600" dirty="0">
              <a:cs typeface="Arial" pitchFamily="34" charset="0"/>
            </a:endParaRPr>
          </a:p>
          <a:p>
            <a:pPr algn="just" defTabSz="2952323" eaLnBrk="1" fontAlgn="auto" hangingPunct="1">
              <a:spcBef>
                <a:spcPts val="0"/>
              </a:spcBef>
              <a:spcAft>
                <a:spcPts val="0"/>
              </a:spcAft>
              <a:defRPr/>
            </a:pPr>
            <a:endParaRPr lang="en-US" sz="3600" dirty="0">
              <a:cs typeface="Arial" pitchFamily="34" charset="0"/>
            </a:endParaRPr>
          </a:p>
        </p:txBody>
      </p:sp>
      <p:sp>
        <p:nvSpPr>
          <p:cNvPr id="95" name="TextBox 94">
            <a:extLst>
              <a:ext uri="{FF2B5EF4-FFF2-40B4-BE49-F238E27FC236}">
                <a16:creationId xmlns:a16="http://schemas.microsoft.com/office/drawing/2014/main" id="{CC9F8FD5-6936-EE3D-F0FE-A6B3C2FB99AE}"/>
              </a:ext>
            </a:extLst>
          </p:cNvPr>
          <p:cNvSpPr txBox="1"/>
          <p:nvPr/>
        </p:nvSpPr>
        <p:spPr>
          <a:xfrm>
            <a:off x="10816283" y="14485852"/>
            <a:ext cx="6265334" cy="964751"/>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3-  Software Tools and Libraries</a:t>
            </a:r>
          </a:p>
          <a:p>
            <a:endParaRPr lang="en-GB" dirty="0"/>
          </a:p>
        </p:txBody>
      </p:sp>
      <p:pic>
        <p:nvPicPr>
          <p:cNvPr id="3" name="Picture 2">
            <a:extLst>
              <a:ext uri="{FF2B5EF4-FFF2-40B4-BE49-F238E27FC236}">
                <a16:creationId xmlns:a16="http://schemas.microsoft.com/office/drawing/2014/main" id="{AE299BF9-0AFF-1541-8AF2-EE43D2F7D620}"/>
              </a:ext>
            </a:extLst>
          </p:cNvPr>
          <p:cNvPicPr>
            <a:picLocks noChangeAspect="1"/>
          </p:cNvPicPr>
          <p:nvPr/>
        </p:nvPicPr>
        <p:blipFill>
          <a:blip r:embed="rId3"/>
          <a:stretch>
            <a:fillRect/>
          </a:stretch>
        </p:blipFill>
        <p:spPr>
          <a:xfrm>
            <a:off x="9958900" y="4160396"/>
            <a:ext cx="7197855" cy="4767682"/>
          </a:xfrm>
          <a:prstGeom prst="rect">
            <a:avLst/>
          </a:prstGeom>
        </p:spPr>
      </p:pic>
      <p:pic>
        <p:nvPicPr>
          <p:cNvPr id="6" name="Picture 5">
            <a:extLst>
              <a:ext uri="{FF2B5EF4-FFF2-40B4-BE49-F238E27FC236}">
                <a16:creationId xmlns:a16="http://schemas.microsoft.com/office/drawing/2014/main" id="{38FA5435-B3EE-292E-7363-7F5BA13F8CD7}"/>
              </a:ext>
            </a:extLst>
          </p:cNvPr>
          <p:cNvPicPr>
            <a:picLocks noChangeAspect="1"/>
          </p:cNvPicPr>
          <p:nvPr/>
        </p:nvPicPr>
        <p:blipFill>
          <a:blip r:embed="rId4"/>
          <a:stretch>
            <a:fillRect/>
          </a:stretch>
        </p:blipFill>
        <p:spPr>
          <a:xfrm>
            <a:off x="549190" y="10187595"/>
            <a:ext cx="2676249" cy="4603277"/>
          </a:xfrm>
          <a:prstGeom prst="rect">
            <a:avLst/>
          </a:prstGeom>
        </p:spPr>
      </p:pic>
      <p:pic>
        <p:nvPicPr>
          <p:cNvPr id="7" name="Picture 6">
            <a:extLst>
              <a:ext uri="{FF2B5EF4-FFF2-40B4-BE49-F238E27FC236}">
                <a16:creationId xmlns:a16="http://schemas.microsoft.com/office/drawing/2014/main" id="{71EB62C0-D5FF-B586-E2D1-7F23D61773AB}"/>
              </a:ext>
            </a:extLst>
          </p:cNvPr>
          <p:cNvPicPr>
            <a:picLocks noChangeAspect="1"/>
          </p:cNvPicPr>
          <p:nvPr/>
        </p:nvPicPr>
        <p:blipFill>
          <a:blip r:embed="rId5"/>
          <a:stretch>
            <a:fillRect/>
          </a:stretch>
        </p:blipFill>
        <p:spPr>
          <a:xfrm>
            <a:off x="549190" y="16852426"/>
            <a:ext cx="6635150" cy="6143996"/>
          </a:xfrm>
          <a:prstGeom prst="rect">
            <a:avLst/>
          </a:prstGeom>
        </p:spPr>
      </p:pic>
      <p:pic>
        <p:nvPicPr>
          <p:cNvPr id="31" name="Picture 30">
            <a:extLst>
              <a:ext uri="{FF2B5EF4-FFF2-40B4-BE49-F238E27FC236}">
                <a16:creationId xmlns:a16="http://schemas.microsoft.com/office/drawing/2014/main" id="{BC848ED2-F2D2-57D6-F2E5-1ABD4232B3A1}"/>
              </a:ext>
            </a:extLst>
          </p:cNvPr>
          <p:cNvPicPr>
            <a:picLocks noChangeAspect="1"/>
          </p:cNvPicPr>
          <p:nvPr/>
        </p:nvPicPr>
        <p:blipFill>
          <a:blip r:embed="rId6"/>
          <a:stretch>
            <a:fillRect/>
          </a:stretch>
        </p:blipFill>
        <p:spPr>
          <a:xfrm>
            <a:off x="10691812" y="11220890"/>
            <a:ext cx="5589931" cy="2923459"/>
          </a:xfrm>
          <a:prstGeom prst="rect">
            <a:avLst/>
          </a:prstGeom>
        </p:spPr>
      </p:pic>
      <p:sp>
        <p:nvSpPr>
          <p:cNvPr id="34" name="TextBox 33">
            <a:extLst>
              <a:ext uri="{FF2B5EF4-FFF2-40B4-BE49-F238E27FC236}">
                <a16:creationId xmlns:a16="http://schemas.microsoft.com/office/drawing/2014/main" id="{FD3D60CC-F975-76B2-CEB3-19B96A92A53C}"/>
              </a:ext>
            </a:extLst>
          </p:cNvPr>
          <p:cNvSpPr txBox="1"/>
          <p:nvPr/>
        </p:nvSpPr>
        <p:spPr>
          <a:xfrm>
            <a:off x="5000369" y="1975669"/>
            <a:ext cx="14973296" cy="1837170"/>
          </a:xfrm>
          <a:prstGeom prst="rect">
            <a:avLst/>
          </a:prstGeom>
          <a:noFill/>
        </p:spPr>
        <p:txBody>
          <a:bodyPr wrap="square" rtlCol="0">
            <a:spAutoFit/>
          </a:bodyPr>
          <a:lstStyle/>
          <a:p>
            <a:r>
              <a:rPr lang="en-GB" sz="2400" dirty="0"/>
              <a:t>Title: Design and implementation of an AI Bank Trading System for Financial Market Prediction using a Long Short-Term Memory (LSTM) neural network </a:t>
            </a:r>
          </a:p>
          <a:p>
            <a:r>
              <a:rPr lang="en-US" dirty="0"/>
              <a:t> </a:t>
            </a:r>
            <a:endParaRPr lang="en-GB" dirty="0"/>
          </a:p>
          <a:p>
            <a:endParaRPr lang="en-GB" dirty="0"/>
          </a:p>
        </p:txBody>
      </p:sp>
      <p:sp>
        <p:nvSpPr>
          <p:cNvPr id="40" name="TextBox 39">
            <a:extLst>
              <a:ext uri="{FF2B5EF4-FFF2-40B4-BE49-F238E27FC236}">
                <a16:creationId xmlns:a16="http://schemas.microsoft.com/office/drawing/2014/main" id="{BC6168E2-624C-7071-176F-33C8567E8462}"/>
              </a:ext>
            </a:extLst>
          </p:cNvPr>
          <p:cNvSpPr txBox="1"/>
          <p:nvPr/>
        </p:nvSpPr>
        <p:spPr>
          <a:xfrm>
            <a:off x="811606" y="14773569"/>
            <a:ext cx="1665841" cy="338554"/>
          </a:xfrm>
          <a:prstGeom prst="rect">
            <a:avLst/>
          </a:prstGeom>
          <a:noFill/>
        </p:spPr>
        <p:txBody>
          <a:bodyPr wrap="none" rtlCol="0">
            <a:spAutoFit/>
          </a:bodyPr>
          <a:lstStyle/>
          <a:p>
            <a:pPr algn="l"/>
            <a:r>
              <a:rPr lang="en-GB" sz="1600" dirty="0">
                <a:latin typeface="Helvetica" panose="020B0604020202020204" pitchFamily="34" charset="0"/>
                <a:cs typeface="Helvetica" panose="020B0604020202020204" pitchFamily="34" charset="0"/>
              </a:rPr>
              <a:t>Figure 2 - SDLC</a:t>
            </a:r>
          </a:p>
        </p:txBody>
      </p:sp>
      <p:sp>
        <p:nvSpPr>
          <p:cNvPr id="43" name="TextBox 42">
            <a:extLst>
              <a:ext uri="{FF2B5EF4-FFF2-40B4-BE49-F238E27FC236}">
                <a16:creationId xmlns:a16="http://schemas.microsoft.com/office/drawing/2014/main" id="{C264CD54-B43C-8373-FBF4-E83F3B8EEE9B}"/>
              </a:ext>
            </a:extLst>
          </p:cNvPr>
          <p:cNvSpPr txBox="1"/>
          <p:nvPr/>
        </p:nvSpPr>
        <p:spPr>
          <a:xfrm>
            <a:off x="10904352" y="8928078"/>
            <a:ext cx="7721602" cy="461665"/>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1 – System Architecture</a:t>
            </a:r>
            <a:endParaRPr lang="en-GB" sz="2400" dirty="0">
              <a:latin typeface="Helvetica" panose="020B0604020202020204" pitchFamily="34" charset="0"/>
              <a:cs typeface="Helvetica" panose="020B0604020202020204" pitchFamily="34" charset="0"/>
            </a:endParaRPr>
          </a:p>
        </p:txBody>
      </p:sp>
      <p:sp>
        <p:nvSpPr>
          <p:cNvPr id="47" name="TextBox 46">
            <a:extLst>
              <a:ext uri="{FF2B5EF4-FFF2-40B4-BE49-F238E27FC236}">
                <a16:creationId xmlns:a16="http://schemas.microsoft.com/office/drawing/2014/main" id="{101804F4-B2F4-A349-954F-34676E93355D}"/>
              </a:ext>
            </a:extLst>
          </p:cNvPr>
          <p:cNvSpPr txBox="1"/>
          <p:nvPr/>
        </p:nvSpPr>
        <p:spPr>
          <a:xfrm>
            <a:off x="471154" y="8142470"/>
            <a:ext cx="7197854" cy="954107"/>
          </a:xfrm>
          <a:prstGeom prst="rect">
            <a:avLst/>
          </a:prstGeom>
          <a:noFill/>
        </p:spPr>
        <p:txBody>
          <a:bodyPr wrap="square">
            <a:spAutoFit/>
          </a:bodyPr>
          <a:lstStyle/>
          <a:p>
            <a:r>
              <a:rPr lang="en-GB" sz="2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3. Software Development Life Cycle (SDLC) Methodology</a:t>
            </a:r>
            <a:endParaRPr lang="en-GB" sz="3269" dirty="0"/>
          </a:p>
        </p:txBody>
      </p:sp>
      <p:pic>
        <p:nvPicPr>
          <p:cNvPr id="50" name="Picture 49">
            <a:extLst>
              <a:ext uri="{FF2B5EF4-FFF2-40B4-BE49-F238E27FC236}">
                <a16:creationId xmlns:a16="http://schemas.microsoft.com/office/drawing/2014/main" id="{963034D8-4506-EAE7-5668-588608395361}"/>
              </a:ext>
            </a:extLst>
          </p:cNvPr>
          <p:cNvPicPr>
            <a:picLocks noChangeAspect="1"/>
          </p:cNvPicPr>
          <p:nvPr/>
        </p:nvPicPr>
        <p:blipFill>
          <a:blip r:embed="rId7"/>
          <a:stretch>
            <a:fillRect/>
          </a:stretch>
        </p:blipFill>
        <p:spPr>
          <a:xfrm>
            <a:off x="9284980" y="24025516"/>
            <a:ext cx="5480173" cy="3829996"/>
          </a:xfrm>
          <a:prstGeom prst="rect">
            <a:avLst/>
          </a:prstGeom>
        </p:spPr>
      </p:pic>
      <p:sp>
        <p:nvSpPr>
          <p:cNvPr id="10" name="TextBox 9">
            <a:extLst>
              <a:ext uri="{FF2B5EF4-FFF2-40B4-BE49-F238E27FC236}">
                <a16:creationId xmlns:a16="http://schemas.microsoft.com/office/drawing/2014/main" id="{AC2B82B2-9092-100B-7908-4439E019113A}"/>
              </a:ext>
            </a:extLst>
          </p:cNvPr>
          <p:cNvSpPr txBox="1"/>
          <p:nvPr/>
        </p:nvSpPr>
        <p:spPr>
          <a:xfrm>
            <a:off x="10550916" y="10459927"/>
            <a:ext cx="6418648" cy="584775"/>
          </a:xfrm>
          <a:prstGeom prst="rect">
            <a:avLst/>
          </a:prstGeom>
          <a:noFill/>
        </p:spPr>
        <p:txBody>
          <a:bodyPr wrap="square" rtlCol="0">
            <a:spAutoFit/>
          </a:bodyPr>
          <a:lstStyle/>
          <a:p>
            <a:pPr algn="l"/>
            <a:r>
              <a:rPr lang="en-GB" sz="1600" dirty="0">
                <a:latin typeface="Helvetica" panose="020B0604020202020204" pitchFamily="34" charset="0"/>
                <a:cs typeface="Helvetica" panose="020B0604020202020204" pitchFamily="34" charset="0"/>
              </a:rPr>
              <a:t>Here is the IDE, programming language and technical tools applied to achieve this success:</a:t>
            </a:r>
          </a:p>
        </p:txBody>
      </p:sp>
      <p:sp>
        <p:nvSpPr>
          <p:cNvPr id="11" name="TextBox 10">
            <a:extLst>
              <a:ext uri="{FF2B5EF4-FFF2-40B4-BE49-F238E27FC236}">
                <a16:creationId xmlns:a16="http://schemas.microsoft.com/office/drawing/2014/main" id="{A8948402-4210-CC58-C5CB-6FFEBAB11380}"/>
              </a:ext>
            </a:extLst>
          </p:cNvPr>
          <p:cNvSpPr txBox="1"/>
          <p:nvPr/>
        </p:nvSpPr>
        <p:spPr>
          <a:xfrm>
            <a:off x="10474459" y="3585944"/>
            <a:ext cx="4463081" cy="338554"/>
          </a:xfrm>
          <a:prstGeom prst="rect">
            <a:avLst/>
          </a:prstGeom>
          <a:noFill/>
        </p:spPr>
        <p:txBody>
          <a:bodyPr wrap="none" rtlCol="0">
            <a:spAutoFit/>
          </a:bodyPr>
          <a:lstStyle/>
          <a:p>
            <a:pPr algn="l"/>
            <a:r>
              <a:rPr lang="en-GB" sz="1600" dirty="0">
                <a:latin typeface="Helvetica" panose="020B0604020202020204" pitchFamily="34" charset="0"/>
                <a:cs typeface="Helvetica" panose="020B0604020202020204" pitchFamily="34" charset="0"/>
              </a:rPr>
              <a:t>Below is the architectural design of the system:</a:t>
            </a:r>
          </a:p>
        </p:txBody>
      </p:sp>
      <p:sp>
        <p:nvSpPr>
          <p:cNvPr id="12" name="TextBox 11">
            <a:extLst>
              <a:ext uri="{FF2B5EF4-FFF2-40B4-BE49-F238E27FC236}">
                <a16:creationId xmlns:a16="http://schemas.microsoft.com/office/drawing/2014/main" id="{1983D3EF-4407-A0B6-5102-EAAED0F6487F}"/>
              </a:ext>
            </a:extLst>
          </p:cNvPr>
          <p:cNvSpPr txBox="1"/>
          <p:nvPr/>
        </p:nvSpPr>
        <p:spPr>
          <a:xfrm>
            <a:off x="667314" y="16275885"/>
            <a:ext cx="5062604" cy="338554"/>
          </a:xfrm>
          <a:prstGeom prst="rect">
            <a:avLst/>
          </a:prstGeom>
          <a:noFill/>
        </p:spPr>
        <p:txBody>
          <a:bodyPr wrap="none" rtlCol="0">
            <a:spAutoFit/>
          </a:bodyPr>
          <a:lstStyle/>
          <a:p>
            <a:pPr algn="l"/>
            <a:r>
              <a:rPr lang="en-GB" sz="1600" dirty="0">
                <a:latin typeface="Helvetica" panose="020B0604020202020204" pitchFamily="34" charset="0"/>
                <a:cs typeface="Helvetica" panose="020B0604020202020204" pitchFamily="34" charset="0"/>
              </a:rPr>
              <a:t>Application implementation with </a:t>
            </a:r>
            <a:r>
              <a:rPr lang="en-GB" sz="1600" dirty="0" err="1">
                <a:latin typeface="Helvetica" panose="020B0604020202020204" pitchFamily="34" charset="0"/>
                <a:cs typeface="Helvetica" panose="020B0604020202020204" pitchFamily="34" charset="0"/>
              </a:rPr>
              <a:t>Streamlit</a:t>
            </a:r>
            <a:r>
              <a:rPr lang="en-GB" sz="1600" dirty="0">
                <a:latin typeface="Helvetica" panose="020B0604020202020204" pitchFamily="34" charset="0"/>
                <a:cs typeface="Helvetica" panose="020B0604020202020204" pitchFamily="34" charset="0"/>
              </a:rPr>
              <a:t> Framework.</a:t>
            </a:r>
          </a:p>
        </p:txBody>
      </p:sp>
    </p:spTree>
    <p:extLst>
      <p:ext uri="{BB962C8B-B14F-4D97-AF65-F5344CB8AC3E}">
        <p14:creationId xmlns:p14="http://schemas.microsoft.com/office/powerpoint/2010/main" val="2694501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F6D32-FA8A-5855-241F-C31014713FF3}"/>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A98A0CA1-A957-20E7-DD80-8BF604593313}"/>
              </a:ext>
            </a:extLst>
          </p:cNvPr>
          <p:cNvSpPr>
            <a:spLocks noGrp="1"/>
          </p:cNvSpPr>
          <p:nvPr>
            <p:ph type="body" sz="quarter" idx="10"/>
          </p:nvPr>
        </p:nvSpPr>
        <p:spPr/>
        <p:txBody>
          <a:bodyPr/>
          <a:lstStyle/>
          <a:p>
            <a:endParaRPr lang="en-GB"/>
          </a:p>
        </p:txBody>
      </p:sp>
    </p:spTree>
    <p:extLst>
      <p:ext uri="{BB962C8B-B14F-4D97-AF65-F5344CB8AC3E}">
        <p14:creationId xmlns:p14="http://schemas.microsoft.com/office/powerpoint/2010/main" val="4116082733"/>
      </p:ext>
    </p:extLst>
  </p:cSld>
  <p:clrMapOvr>
    <a:masterClrMapping/>
  </p:clrMapOvr>
</p:sld>
</file>

<file path=ppt/theme/theme1.xml><?xml version="1.0" encoding="utf-8"?>
<a:theme xmlns:a="http://schemas.openxmlformats.org/drawingml/2006/main" name="Office Theme">
  <a:themeElements>
    <a:clrScheme name="Shannon Smith">
      <a:dk1>
        <a:sysClr val="windowText" lastClr="000000"/>
      </a:dk1>
      <a:lt1>
        <a:sysClr val="window" lastClr="FFFFFF"/>
      </a:lt1>
      <a:dk2>
        <a:srgbClr val="262626"/>
      </a:dk2>
      <a:lt2>
        <a:srgbClr val="E7E6E6"/>
      </a:lt2>
      <a:accent1>
        <a:srgbClr val="FF0030"/>
      </a:accent1>
      <a:accent2>
        <a:srgbClr val="F06463"/>
      </a:accent2>
      <a:accent3>
        <a:srgbClr val="F3EF22"/>
      </a:accent3>
      <a:accent4>
        <a:srgbClr val="2A744A"/>
      </a:accent4>
      <a:accent5>
        <a:srgbClr val="FF0030"/>
      </a:accent5>
      <a:accent6>
        <a:srgbClr val="F3EF22"/>
      </a:accent6>
      <a:hlink>
        <a:srgbClr val="FF0030"/>
      </a:hlink>
      <a:folHlink>
        <a:srgbClr val="FF0030"/>
      </a:folHlink>
    </a:clrScheme>
    <a:fontScheme name="Custom 2">
      <a:majorFont>
        <a:latin typeface="Comic Sans MS"/>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sz="1600" dirty="0">
            <a:latin typeface="Helvetica" panose="020B0604020202020204" pitchFamily="34" charset="0"/>
            <a:cs typeface="Helvetica" panose="020B0604020202020204" pitchFamily="34" charset="0"/>
          </a:defRPr>
        </a:defPPr>
      </a:lstStyle>
    </a:txDef>
  </a:objectDefaults>
  <a:extraClrSchemeLst/>
  <a:extLst>
    <a:ext uri="{05A4C25C-085E-4340-85A3-A5531E510DB2}">
      <thm15:themeFamily xmlns:thm15="http://schemas.microsoft.com/office/thememl/2012/main" name="tf66781421_win32_fixed.potx" id="{A5D32947-87ED-4057-951A-F5027CA9D35C}" vid="{8DA8B39E-3C01-44D8-AE6A-42E71098E2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infographics poster</Template>
  <TotalTime>2886</TotalTime>
  <Words>613</Words>
  <Application>Microsoft Office PowerPoint</Application>
  <PresentationFormat>Custom</PresentationFormat>
  <Paragraphs>37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Helvetica</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Infographic</dc:title>
  <dc:creator>Sandra Anghel (1815743)</dc:creator>
  <cp:lastModifiedBy>Anthony Ndubuisi Ekperechi (2318045)</cp:lastModifiedBy>
  <cp:revision>32</cp:revision>
  <dcterms:created xsi:type="dcterms:W3CDTF">2022-04-29T12:27:27Z</dcterms:created>
  <dcterms:modified xsi:type="dcterms:W3CDTF">2026-08-11T13:53:43Z</dcterms:modified>
</cp:coreProperties>
</file>