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258" r:id="rId3"/>
    <p:sldId id="257"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5117BAC-B948-14BA-E994-D7C031658323}">
          <p14:sldIdLst>
            <p14:sldId id="256"/>
            <p14:sldId id="258"/>
            <p14:sldId id="257"/>
          </p14:sldIdLst>
        </p14:section>
        <p14:section name="Effective Communication in Business" id="{6EFFA6FB-45AD-A20D-9DB9-91B803AF1AB3}">
          <p14:sldIdLst>
            <p14:sldId id="259"/>
            <p14:sldId id="260"/>
            <p14:sldId id="261"/>
            <p14:sldId id="262"/>
            <p14:sldId id="264"/>
            <p14:sldId id="265"/>
          </p14:sldIdLst>
        </p14:section>
        <p14:section name="Methods of Communication" id="{BC57D428-2F6F-21D9-8894-7490C10C6D8E}">
          <p14:sldIdLst>
            <p14:sldId id="266"/>
            <p14:sldId id="267"/>
            <p14:sldId id="268"/>
            <p14:sldId id="269"/>
            <p14:sldId id="270"/>
            <p14:sldId id="271"/>
            <p14:sldId id="272"/>
          </p14:sldIdLst>
        </p14:section>
        <p14:section name="Ethics in Business Communication" id="{53A4D6B7-68D1-21FC-F6D2-2AE60EF553CC}">
          <p14:sldIdLst>
            <p14:sldId id="273"/>
            <p14:sldId id="274"/>
            <p14:sldId id="275"/>
            <p14:sldId id="276"/>
            <p14:sldId id="277"/>
            <p14:sldId id="278"/>
            <p14:sldId id="279"/>
            <p14:sldId id="280"/>
          </p14:sldIdLst>
        </p14:section>
        <p14:section name="Staying Connected" id="{E098ED4E-DF28-45B2-C130-EADE606A6767}">
          <p14:sldIdLst>
            <p14:sldId id="281"/>
            <p14:sldId id="282"/>
            <p14:sldId id="283"/>
            <p14:sldId id="284"/>
          </p14:sldIdLst>
        </p14:section>
        <p14:section name="Cross-Cultural Communication and Negotiation" id="{5C5A119D-DB84-754F-1590-11CBC6265466}">
          <p14:sldIdLst>
            <p14:sldId id="285"/>
            <p14:sldId id="286"/>
            <p14:sldId id="287"/>
            <p14:sldId id="288"/>
            <p14:sldId id="289"/>
            <p14:sldId id="290"/>
            <p14:sldId id="291"/>
            <p14:sldId id="292"/>
            <p14:sldId id="293"/>
            <p14:sldId id="294"/>
            <p14:sldId id="295"/>
            <p14:sldId id="296"/>
            <p14:sldId id="297"/>
          </p14:sldIdLst>
        </p14:section>
        <p14:section name="Review" id="{FBC9410E-6F3F-5894-9D90-6ED26B9BC122}">
          <p14:sldIdLst>
            <p14:sldId id="298"/>
            <p14:sldId id="299"/>
            <p14:sldId id="300"/>
            <p14:sldId id="30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4610"/>
  </p:normalViewPr>
  <p:slideViewPr>
    <p:cSldViewPr snapToGrid="0" snapToObjects="1">
      <p:cViewPr varScale="1">
        <p:scale>
          <a:sx n="111" d="100"/>
          <a:sy n="111" d="100"/>
        </p:scale>
        <p:origin x="114" y="7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liya De Silva" userId="9520ab3c-7e29-4580-954b-113f7d87b6b4" providerId="ADAL" clId="{FE27B551-DB8F-4221-B5AA-5ADAF89AA7C8}"/>
    <pc:docChg chg="custSel modSld">
      <pc:chgData name="Jaliya De Silva" userId="9520ab3c-7e29-4580-954b-113f7d87b6b4" providerId="ADAL" clId="{FE27B551-DB8F-4221-B5AA-5ADAF89AA7C8}" dt="2026-10-07T09:56:35.425" v="3" actId="20577"/>
      <pc:docMkLst>
        <pc:docMk/>
      </pc:docMkLst>
      <pc:sldChg chg="delSp mod">
        <pc:chgData name="Jaliya De Silva" userId="9520ab3c-7e29-4580-954b-113f7d87b6b4" providerId="ADAL" clId="{FE27B551-DB8F-4221-B5AA-5ADAF89AA7C8}" dt="2026-10-07T09:52:37.764" v="0" actId="478"/>
        <pc:sldMkLst>
          <pc:docMk/>
          <pc:sldMk cId="0" sldId="261"/>
        </pc:sldMkLst>
        <pc:spChg chg="del">
          <ac:chgData name="Jaliya De Silva" userId="9520ab3c-7e29-4580-954b-113f7d87b6b4" providerId="ADAL" clId="{FE27B551-DB8F-4221-B5AA-5ADAF89AA7C8}" dt="2026-10-07T09:52:37.764" v="0" actId="478"/>
          <ac:spMkLst>
            <pc:docMk/>
            <pc:sldMk cId="0" sldId="261"/>
            <ac:spMk id="7" creationId="{00000000-0000-0000-0000-000000000000}"/>
          </ac:spMkLst>
        </pc:spChg>
      </pc:sldChg>
      <pc:sldChg chg="modSp mod">
        <pc:chgData name="Jaliya De Silva" userId="9520ab3c-7e29-4580-954b-113f7d87b6b4" providerId="ADAL" clId="{FE27B551-DB8F-4221-B5AA-5ADAF89AA7C8}" dt="2026-10-07T09:56:35.425" v="3" actId="20577"/>
        <pc:sldMkLst>
          <pc:docMk/>
          <pc:sldMk cId="0" sldId="276"/>
        </pc:sldMkLst>
        <pc:spChg chg="mod">
          <ac:chgData name="Jaliya De Silva" userId="9520ab3c-7e29-4580-954b-113f7d87b6b4" providerId="ADAL" clId="{FE27B551-DB8F-4221-B5AA-5ADAF89AA7C8}" dt="2026-10-07T09:56:35.425" v="3" actId="20577"/>
          <ac:spMkLst>
            <pc:docMk/>
            <pc:sldMk cId="0" sldId="276"/>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6171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start every module with a “Why It Matters” question to introduce students to what they will learn about in this module. 
Other Guiding Questions:
Why does this course matter to you as a teacher? What do you hope students will remember about this course? Are there specific goals that your institution has created for students who take this course? Cite specific learning outcomes or examples that are important to you.
Waymaker Tip:
Once students are active in your course, you can view students’ quiz histories and act on recommendations to reach out to struggling students. 
To set up your Faculty Tools: 
Go to the “Faculty Resources” module.
Click on the “Waymaker Faculty Tools” link.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module will talk about the benefits of effective business communication and how, using the principles above, you can improve your communication skills and be more successful in business.
Added academic figure: Murphy, Hildebrandt and Thomas (1997) present a related 7 Cs framework (completeness, conciseness, consideration, concreteness, clarity, courtesy and correctness). Ask students which items overlap with the seven pillars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don’t have a lot of information here, but you can discuss the various phases of the construction of the tree swing and how it went wrong based on what the customer wanted. You may want to student to write their thoughts for a few minutes before you ask them to discuss their ideas. 
In the module, we discuss how to improve the process:
Meet with project sponsor 
Specify project request
Clarify design, production, installation
Listen, reinforce, and repeat 
Image: Becoming a Better Employee. Authored by: Freedom Learning Group. Provided by: Lumen Learning. License: CC BY: Attribution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communicate more effectively if you understand your audience and the depth of knowledge they bring with them to the communication event. Highlight the following: 
Managing information: When you consider the information you should be communicating, you need to consider the needs of your primary audience first. The information they require to do their work is your first concern. Any information that would be important to a secondary audience should be relegated to a less prominent area of the report.
Managing language: A key factor in communicating effectively is the assessment of the knowledge that your intended audience brings to the table. If your primary audience is a bunch of school kids and your challenge is to explain key economic factors in the 1929 stock market collapse, your language will be much different than if you explain it to a group of historians. Choose the correct language to communicate.
Managing the depth of your topic: The human resources team might want to dig into a turnover report in great detail and, if they’re your primary audience, it’s your job to communicate that information to them. On the other hand, the CEO may just want to know what the annualized rate is. “Are people staying or are they leaving?” he will ask. Sometimes a simple, “Staying,” is all he needs to know.
Added academic figure: Concentric audience figure after Bovée and Thill (2021): the primary audience sits at the centre of the message; secondary readers sit outside it and their information should be placed less prominently.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principles: clear, concise, objective, consistent, complete, relevant, considerate of audience knowledge
Professional - more of an effort to appeal, avoid political beliefs
Personal - relaxed language
You may also suggest that students complete the practice questions on this page about these concepts: https://courses.lumenlearning.com/wm-businesscommunicationmgrs/chapter/writing-in-business/
Added academic figure: Joos (1967) describes five registers of formality, from frozen to intimate. Use it to locate where a message to a client, a manager or a friend should sit.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might want to be more specific with this example by choosing a company and a scenario. You may also want to show students the case study that is available in the course as an example of the goal for this activity: https://courses.lumenlearning.com/wm-businesscommunicationmgrs/chapter/writing-in-business/
Encourage students to share their work with other groups. 
Image: Vintage telephone. Authored by: Alexander Andrews. Provided by: Unsplash. Located at: https://unsplash.com/photos/HgUDpaGPTEA. License: CC0: No Rights Reserved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Pay close attention and paraphrase to ensure understanding: If you can step into the conversation by saying, “So let me see if I understand this correctly. What you’re saying is….” then you’re listening hard enough. If you’re saying, “Uh-huh, uh-huh,” but not really recapping a set of statements, then try listening a little harder.
Ask open ended questions: These questions can encourage the speaker to elaborate on a point, rather than forcing them to say yes or no. This elaboration can also help you understand better what the speaker is trying to communicate.
Give good body cues: Make eye contact, lean in while the speaker is talking, and don’t let your gaze drift away. If you’re leaning back in a chair reading what’s on your computer monitor, the speaker isn’t going to feel like you’re paying attention even if you are. You can also use body cues to reflect the speaker’s emotions—you don’t have to laugh or cry along, but you can indicate a level of understanding with a facial expression or a nod.
Minimize distractions: Turn off your radio or push your monitor in another direction in order to pay closer attention to what your guest has to say. When someone is talking to you, do your best to minimize anything that could steal your attention away from the conversation.
Keep yourself out of the conversation: Avoid sharing how you handled a similar issue, unless you’re specifically asked for advice. Keep an open mind about the subject matter, even if you don’t agree. If someone is complaining about your previous behavior or choices, wait until he or she is done before you launch into a defense. Better yet, don’t launch into a defense. Instead, ask clarifying questions and make sure that you totally understand the other person’s point of view before crafting your response.
Image: Five key skills for active listening. Authored by: Freedom Learning Group. Provided by: Lumen Learning. License: CC BY: Attribution
Added academic figure: Rogers and Farson (1957) introduced active listening: listening for total meaning, responding to feelings and noting all cues. Each of the five skills here applies that idea.</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either use this practice as a discussion or you can refer students to the practice question on this page: https://courses.lumenlearning.com/wm-businesscommunicationmgrs/chapter/listening/
You may also want to cover these additional techniques: 
Help your audience by paraphrasing: If no one in your audience is being kind enough to break in to clarify his understanding of your point, then do it for them! Pause mid-point and say, “Let me stop here for a moment. Am I being clear about what I’m trying to say? Is there anything up to this point that you’d like me to go over again?” By posing these questions, you’re encouraging your audience to participate in active listening.
Minimize things that could be distracting during your conversation: Don’t be afraid to ask your audience to turn off the television for a moment while you make an important point.
Keep your audience out of the conversation: In much the same way you kept yourself out of the conversation when someone else was talking, don’t invite them to share their own personal stories. It distracts from the point you’re trying to make.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 versus Informal: We generally use spoken communication informally while we use written communication formally.
Synchronous versus Asynchronous: Synchronous communication is communication that takes place in real time, such as a conversation with a friend. In contrast, asynchronous communication is communication that is not immediate and occurs over longer periods of time, such as letters, email, or even text messages.
Recorded versus Unrecorded: Written communication is generally archived and recorded for later retrieval while spoken communication is generally not recorded.
Added academic figure: Daft and Lengel's (1986) media richness continuum ranks channels by their capacity to carry cues and immediate feedback. Face to face is richest; numeric formal documents are leanest. Link this to the written and spoken columns.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some types of nonverbal communication and the effects they can have on the success of your communication:
Facial expressions: Your teenage cousin we referred to at the beginning of this section might have told you he was happy, but his apathetic facial expression may have communicated different information. Facial expressions—happy, sad, angry—help you convey your message. Be aware of your facial expression when you talk and particularly when you listen, which is when it’s easy to forget.
Gestures: When you speak, a gesture can make your message stronger. Pointing out something you want your listener to look at more closely is an example of nonverbal communication that makes your message understood. Motioning warmly toward a coworker who deserves special recognition, making a fist to show frustration or anger, such gestures help further engage your audience when you speak.
Proximity: How close you are to your audience when you speak sends a nonverbal message. If your size is imposing and you leave a very small distance between you and your listener, it’s likely your nonverbal communication will be a bit threatening. On the other hand, giving someone too much space is an awkward nonverbal communication that might confuse your listener.
Touch: Shaking an audience member’s hand, putting your hand on his shoulder: these are nonverbal cues that can affect the success of your message. Touch communicates affection, but it also communicates power. In fact, when women touch a listener, it’s often assumed that they’re being affectionate or conveying empathy, but when a man touches a listener, it can be taken as a sign of communicating power or even dominance.
Eye contact: Making and maintaining eye contact with an audience when you’re verbally communicating or listening communicates to the other party that you’re interested and engaged in the conversation. Good eye contact often conveys the trait of honesty to the other party.
Appearance: Your clothing, hair, and jewelry are also a part of nonverbal communication. If you put a dachshund pin on your lapel each morning (because you have a pet dachshund), that says something about you as a person. Similarly, the quality and condition of your clothing, how it fits, if it's appropriate for the season—all of these things speak nonverbally about you as a communicator.
Added academic figure: Hall's (1966) proxemic zones (intimate, personal, social, public) give students a framework for the proximity point. Norms vary across cultures, so invite comparison from international students.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reality, if you adhere to the seven principles, you will communicate ethically.  For instance, if you craft a message that is not clear and concise, and you use tricky language that manipulates your consideration for your audience’s knowledge, then you are not being ethical. If you’re not being objective, and you are trying to communicate your opinion (or the opinion of others) as fact, then you are not being ethical. If you purposely do not disclose complete information, then you are not being ethical.
Image: Doors. Authored by: qimono. Located at: https://pixabay.com/en/doors-choices-choose-open-decision-1767564/. License: CC0: No Rights Reserved</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also want to discuss the two examples about Daily World Update and General Motors on this page: https://courses.lumenlearning.com/wm-businesscommunicationmgrs/chapter/guidelines-for-ethical-communication/
Added academic figure: These statements are drawn from the IABC Code of Ethics for Professional Communicators (International Association of Business Communicators). Point students to the professional body as the source.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Added academic figure: These statements are drawn from the IABC Code of Ethics for Professional Communicators (International Association of Business Communicators). Point students to the professional body as the source.</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a 
Students may pick C, so be sure to highlight that you can give the proper citation to a source that may itself be incorrect or unethical. 
The answer C is part of being ethical, but it doesn’t ensure that the entire communication follows ethical protocol.</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Video: https://youtu.be/IwK-CshmH7M (Captions and transcript available on YouTube)
Added academic figure: These principles correspond to the ethical principles set out by Hosmer (2011), which range from self interest and personal virtue to utilitarian benefit, individual rights and distributive justice.</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students to do the practice question on this page: https://courses.lumenlearning.com/wm-businesscommunicationmgrs/chapter/being-ethical-online/
When posting be sure to develop trust with audience. Don’t use questionable information. Remember the line between personal and professional posting 
Materials--be sure fact check information and use citations
Internet for All. Authored by: World Economic Forum. Located at: https://www.weforum.org/projects/internet-for-all. License: CC0: No Rights Reserved
Image: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Work tools (upload photos, links, create lists, etc.)
Private messaging (tone isn’t easily communicated but still effective)
Video communication (verbal and nonverbal, more feedback)
Authored by: typographyimages. Located at: https://pixabay.com/en/message-messaging-texts-1919881/ . License: CC0: No Rights Reserved</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Social media can be more one-sided
Private messaging - nonverbal
Video chat- similar to face-to-face
Encourage your students to share their experiences with these platforms. You can reference more ideas on this page: https://courses.lumenlearning.com/wm-businesscommunicationmgrs/chapter/staying-connected/
Added academic figure: Grunig and Hunt (1984) distinguish one way publicity from symmetrical communication in which organisations listen to publics as well as speak to them. Completing the circuit of the social communication model with customers reflects that symmetrical ideal.</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extends the module into international settings using Chapter 7 of Luthans and Doh (2018). The aim is to show students that every principle covered so far (the seven principles, the social communication model, listening, verbal and nonverbal communication) works differently once sender and receiver come from different cultures.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outcomes are new to this deck and are based on Chapter 7 of Luthans and Doh (2018).</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define communication as the process of transferring meanings from sender to receiver. Hall (1976) argued that cultures differ in how much of that meaning sits in the words themselves (low context) and how much sits in the setting, the relationship and nonverbal cues (high context). Stress that the country placements are illustrative tendencies, not rules about individuals. Hospitality example: a German guest may expect a complaint to be acknowledged and answered in writing, while a Japanese guest may signal dissatisfaction only through hesitation or silence, so staff must read the context.</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draw on Gudykunst and Ting-Toomey (1988), who identified four dimensions of verbal style. Each is a continuum, and the country examples are tendencies only. Link back to slide 9: what counts as clear and concise depends on these styles. A succinct speaker may find an elaborate speaker unfocused, while the elaborate speaker may find the succinct one cold. Ask students where their own culture sits on each dimension.</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distinguish downward communication (manager to subordinate) from upward communication (subordinate to manager). Culture affects the balance. In high power distance cultures, information tends to flow downward and staff may hesitate to raise problems with senior managers. In more egalitarian cultures, managers expect and invite upward feedback. Japanese firms are known for structured upward consultation, where proposals circulate for approval before a decision is made (the ringi system). Hospitality example: an expatriate manager who waits for kitchen staff to report problems may never hear about them if the team comes from a high power distance culture.</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group the main barriers into language, cultural, perceptual and nonverbal barriers. Language: translation errors, idioms and false friends, and even shared languages differ (British and American English). Cultural: values decide what is appropriate, such as using first names, humour, or openly disagreeing with a manager. Perceptual: people view others through their own cultural lens, which feeds stereotypes and misread advertising. Nonverbal: gestures, space, time and colour carry different meanings. Ask students for a hospitality example of each, such as a menu translation error or a misread gesture at the front desk.</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discuss four forms of nonverbal communication. Kinesics is body movement: posture, gestures, facial expression and eye contact (sustained eye contact signals honesty in some cultures and disrespect towards seniors in others). Proxemics is the use of space; link back to Hall's zones on slide 17. Chronemics is the use of time: Hall and Hall (1990) contrast monochronic cultures, which do one thing at a time and value punctuality, with polychronic cultures, which handle several things at once and put relationships before schedules. Chromatics is the use of colour, such as white being associated with weddings in many Western cultures and with mourning in parts of East Asia, which matters for hotel décor, banqueting and gifts.</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suggest four ways for international managers to communicate more effectively. Improve feedback systems, both formal (surveys, meetings) and informal, so that misunderstandings surface quickly; this completes the circuit of the social communication model. Provide language training, because even basic phrases build goodwill. Provide cultural training so managers understand values, norms and nonverbal cues before an assignment. Encourage flexibility and cooperation, because both sides need to adapt. Ask students which of these a UK hotel group should prioritise when opening its first property abroad.</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describe negotiation as bargaining with one or more parties to reach a solution acceptable to all, and set out five steps. Planning: identify objectives, the range of acceptable outcomes and possible concessions. Interpersonal relationship building: getting to know the other party, which can take a long time in relationship focused cultures and is often rushed by Western negotiators. Exchanging task related information: each side sets out its position and asks questions. Persuasion: each side tries to bring the other round; often the hardest step. Agreement: concessions are made and the deal is closed. In some cultures the signed agreement is the end of negotiation; in others it is the start of an ongoing relationship.</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Walton and McKersie (1965) distinguished distributive bargaining, where parties divide a fixed amount of value so one side's gain is the other's loss, from integrative bargaining, where parties look for options that create more value for both. Fisher and Ury (1981) popularised the integrative approach as principled negotiation: focus on interests rather than positions. Luthans and Doh (2018) note that relationship focused cultures tend to favour integrative, long term outcomes. Example: a supplier and a hotel arguing only over the unit price of linen is distributive; agreeing a longer contract, shared laundry logistics and a lower price is integrative.</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Luthans and Doh (2018) highlight tactics that vary by culture. Location: negotiating at home gives an advantage, so a neutral venue is often chosen. Time limits: negotiators from cultures that value patience can use the other side's deadline as pressure. Buyer seller relations: in some cultures, such as Japan, the buyer traditionally holds higher status. They also discuss bargaining behaviours: the use of extreme opening positions; promises, threats and other persuasive tactics; and nonverbal behaviour. Graham (1985) observed Japanese, American and Brazilian negotiators and found clear differences in silent periods, facial gazing, touching and conversational overlaps, with Japanese negotiators using silence more and Brazilian negotiators touching and interrupting more. Warn students not to read silence as agreement or as refusal.</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groups ten minutes, then take one answer per question. Points to draw out: the UK team is likely to rush relationship building, which a Japanese partner may treat as essential; the UK side may be direct and exacting while the partner is indirect and succinct; silence may be a sign of reflection rather than refusal; and the two day deadline gives the other side leverage. Link answers back to the five steps and the four barriers.</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b. Relationship building is the step in which the parties get to know one another before business is discussed. Students may choose a, but planning happens before the parties meet.</a:t>
            </a:r>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 answers are in this deck! Do you have ideas about how we can improve this deck? We’d love to hear from you. Send your feedback to support@lumenlearning.com</a:t>
            </a:r>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review questions cover the Chapter 7 material added to this deck (Luthans and Doh, 2018).</a:t>
            </a:r>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417320"/>
            <a:ext cx="7863840" cy="1234440"/>
          </a:xfrm>
          <a:prstGeom prst="rect">
            <a:avLst/>
          </a:prstGeom>
          <a:noFill/>
          <a:ln/>
        </p:spPr>
        <p:txBody>
          <a:bodyPr wrap="square" rtlCol="0"/>
          <a:lstStyle>
            <a:lvl1pPr marL="0" indent="0" algn="l">
              <a:buNone/>
              <a:defRPr lang="en-US" sz="40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4000" dirty="0"/>
          </a:p>
        </p:txBody>
      </p:sp>
      <p:sp>
        <p:nvSpPr>
          <p:cNvPr id="3" name="Text 0"/>
          <p:cNvSpPr>
            <a:spLocks noGrp="1"/>
          </p:cNvSpPr>
          <p:nvPr>
            <p:ph type="body" idx="101" hasCustomPrompt="1"/>
          </p:nvPr>
        </p:nvSpPr>
        <p:spPr>
          <a:xfrm>
            <a:off x="640080" y="2743200"/>
            <a:ext cx="7863840" cy="457200"/>
          </a:xfrm>
          <a:prstGeom prst="rect">
            <a:avLst/>
          </a:prstGeom>
          <a:noFill/>
          <a:ln/>
        </p:spPr>
        <p:txBody>
          <a:bodyPr wrap="square" rtlCol="0"/>
          <a:lstStyle>
            <a:lvl1pPr marL="0" indent="0" algn="l">
              <a:buNone/>
              <a:defRPr lang="en-US" sz="1800" dirty="0">
                <a:solidFill>
                  <a:schemeClr val="accent1"/>
                </a:solidFill>
              </a:defRPr>
            </a:lvl1pPr>
          </a:lstStyle>
          <a:p>
            <a:pPr marL="0" indent="0" algn="l">
              <a:buNone/>
            </a:pPr>
            <a:endParaRPr lang="en-US" sz="18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31720"/>
            <a:ext cx="7680960" cy="1097280"/>
          </a:xfrm>
          <a:prstGeom prst="rect">
            <a:avLst/>
          </a:prstGeom>
          <a:noFill/>
          <a:ln/>
        </p:spPr>
        <p:txBody>
          <a:bodyPr wrap="square" rtlCol="0"/>
          <a:lstStyle>
            <a:lvl1pPr marL="0" indent="0" algn="l">
              <a:buNone/>
              <a:defRPr lang="en-US" sz="36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600" dirty="0"/>
          </a:p>
        </p:txBody>
      </p:sp>
      <p:sp>
        <p:nvSpPr>
          <p:cNvPr id="3" name="Text 0"/>
          <p:cNvSpPr>
            <a:spLocks noGrp="1"/>
          </p:cNvSpPr>
          <p:nvPr>
            <p:ph type="body" idx="101" hasCustomPrompt="1"/>
          </p:nvPr>
        </p:nvSpPr>
        <p:spPr>
          <a:xfrm>
            <a:off x="731520" y="1234440"/>
            <a:ext cx="2743200" cy="1005840"/>
          </a:xfrm>
          <a:prstGeom prst="rect">
            <a:avLst/>
          </a:prstGeom>
          <a:noFill/>
          <a:ln/>
        </p:spPr>
        <p:txBody>
          <a:bodyPr wrap="square" rtlCol="0"/>
          <a:lstStyle>
            <a:lvl1pPr marL="0" indent="0" algn="l">
              <a:buNone/>
              <a:defRPr lang="en-US" sz="6000" b="1" dirty="0">
                <a:solidFill>
                  <a:schemeClr val="accent1"/>
                </a:solidFill>
                <a:latin typeface="Cambria" pitchFamily="34" charset="0"/>
                <a:ea typeface="Cambria" pitchFamily="34" charset="-122"/>
                <a:cs typeface="Cambria" pitchFamily="34" charset="-120"/>
              </a:defRPr>
            </a:lvl1pPr>
          </a:lstStyle>
          <a:p>
            <a:pPr marL="0" indent="0" algn="l">
              <a:buNone/>
            </a:pPr>
            <a:endParaRPr lang="en-US" sz="60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rtlCol="0"/>
          <a:lstStyle>
            <a:lvl1pPr marL="0" indent="0" algn="l">
              <a:buNone/>
              <a:defRPr lang="en-US" sz="2400" b="1" dirty="0">
                <a:solidFill>
                  <a:schemeClr val="tx2"/>
                </a:solidFill>
                <a:latin typeface="Cambria" pitchFamily="34" charset="0"/>
                <a:ea typeface="Cambria" pitchFamily="34" charset="-122"/>
                <a:cs typeface="Cambria" pitchFamily="34" charset="-120"/>
              </a:defRPr>
            </a:lvl1pPr>
          </a:lstStyle>
          <a:p>
            <a:pPr marL="0" indent="0" algn="l">
              <a:buNone/>
            </a:pPr>
            <a:endParaRPr lang="en-US" sz="2400" dirty="0"/>
          </a:p>
        </p:txBody>
      </p:sp>
      <p:sp>
        <p:nvSpPr>
          <p:cNvPr id="3" name="Text 0"/>
          <p:cNvSpPr/>
          <p:nvPr/>
        </p:nvSpPr>
        <p:spPr>
          <a:xfrm>
            <a:off x="457200" y="4754880"/>
            <a:ext cx="6400800" cy="256032"/>
          </a:xfrm>
          <a:prstGeom prst="rect">
            <a:avLst/>
          </a:prstGeom>
          <a:noFill/>
          <a:ln/>
        </p:spPr>
        <p:txBody>
          <a:bodyPr wrap="square" lIns="0" tIns="0" rIns="0" bIns="0" rtlCol="0" anchor="ctr"/>
          <a:lstStyle/>
          <a:p>
            <a:pPr marL="0" indent="0">
              <a:buNone/>
            </a:pPr>
            <a:r>
              <a:rPr lang="en-US" sz="900" dirty="0">
                <a:solidFill>
                  <a:schemeClr val="accent3"/>
                </a:solidFill>
              </a:rPr>
              <a:t>BMBM6021 International Business Communication  |  Jaliya de Silva, UWTSD</a:t>
            </a:r>
            <a:endParaRPr lang="en-US" sz="9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ESTION">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lstStyle>
            <a:lvl1pPr marL="0" indent="0" algn="l">
              <a:buNone/>
              <a:defRPr lang="en-US" sz="34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bg2"/>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8.png"/><Relationship Id="rId7"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38.png"/><Relationship Id="rId11" Type="http://schemas.openxmlformats.org/officeDocument/2006/relationships/image" Target="../media/image42.jpeg"/><Relationship Id="rId5" Type="http://schemas.openxmlformats.org/officeDocument/2006/relationships/image" Target="../media/image37.png"/><Relationship Id="rId10" Type="http://schemas.openxmlformats.org/officeDocument/2006/relationships/hyperlink" Target="https://youtu.be/IwK-CshmH7M" TargetMode="External"/><Relationship Id="rId4" Type="http://schemas.openxmlformats.org/officeDocument/2006/relationships/image" Target="../media/image36.png"/><Relationship Id="rId9"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45.jpe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24.png"/><Relationship Id="rId5" Type="http://schemas.openxmlformats.org/officeDocument/2006/relationships/image" Target="../media/image57.png"/><Relationship Id="rId4" Type="http://schemas.openxmlformats.org/officeDocument/2006/relationships/image" Target="../media/image56.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14.png"/><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68.png"/></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71.png"/><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Title photo" descr="preencoded.png"/>
          <p:cNvPicPr>
            <a:picLocks noChangeAspect="1"/>
          </p:cNvPicPr>
          <p:nvPr/>
        </p:nvPicPr>
        <p:blipFill>
          <a:blip r:embed="rId3"/>
          <a:srcRect/>
          <a:stretch/>
        </p:blipFill>
        <p:spPr>
          <a:xfrm>
            <a:off x="0" y="0"/>
            <a:ext cx="9144000" cy="5143500"/>
          </a:xfrm>
          <a:prstGeom prst="rect">
            <a:avLst/>
          </a:prstGeom>
        </p:spPr>
      </p:pic>
      <p:sp>
        <p:nvSpPr>
          <p:cNvPr id="3" name="Overlay"/>
          <p:cNvSpPr/>
          <p:nvPr/>
        </p:nvSpPr>
        <p:spPr>
          <a:xfrm>
            <a:off x="0" y="0"/>
            <a:ext cx="9144000" cy="5143500"/>
          </a:xfrm>
          <a:prstGeom prst="rect">
            <a:avLst/>
          </a:prstGeom>
          <a:solidFill>
            <a:schemeClr val="tx2">
              <a:alpha val="78000"/>
            </a:schemeClr>
          </a:solidFill>
          <a:ln w="12700">
            <a:solidFill>
              <a:schemeClr val="tx2">
                <a:alpha val="78000"/>
              </a:schemeClr>
            </a:solidFill>
            <a:prstDash val="solid"/>
          </a:ln>
        </p:spPr>
        <p:txBody>
          <a:bodyPr/>
          <a:lstStyle/>
          <a:p>
            <a:endParaRPr lang="en-GB"/>
          </a:p>
        </p:txBody>
      </p:sp>
      <p:sp>
        <p:nvSpPr>
          <p:cNvPr id="4" name="Text 0"/>
          <p:cNvSpPr>
            <a:spLocks noGrp="1"/>
          </p:cNvSpPr>
          <p:nvPr>
            <p:ph type="title" idx="100" hasCustomPrompt="1"/>
          </p:nvPr>
        </p:nvSpPr>
        <p:spPr>
          <a:xfrm>
            <a:off x="640080" y="1417320"/>
            <a:ext cx="7863840" cy="1234440"/>
          </a:xfrm>
          <a:prstGeom prst="rect">
            <a:avLst/>
          </a:prstGeom>
          <a:noFill/>
          <a:ln/>
        </p:spPr>
        <p:txBody>
          <a:bodyPr wrap="square"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International Business Communication</a:t>
            </a:r>
            <a:endParaRPr lang="en-US" sz="4000" dirty="0"/>
          </a:p>
        </p:txBody>
      </p:sp>
      <p:sp>
        <p:nvSpPr>
          <p:cNvPr id="5" name="Text 0"/>
          <p:cNvSpPr>
            <a:spLocks noGrp="1"/>
          </p:cNvSpPr>
          <p:nvPr>
            <p:ph type="body" idx="101" hasCustomPrompt="1"/>
          </p:nvPr>
        </p:nvSpPr>
        <p:spPr>
          <a:xfrm>
            <a:off x="640080" y="2743200"/>
            <a:ext cx="7863840" cy="457200"/>
          </a:xfrm>
          <a:prstGeom prst="rect">
            <a:avLst/>
          </a:prstGeom>
          <a:noFill/>
          <a:ln/>
        </p:spPr>
        <p:txBody>
          <a:bodyPr wrap="square" rtlCol="0" anchor="t"/>
          <a:lstStyle/>
          <a:p>
            <a:pPr marL="0" indent="0" algn="l">
              <a:buNone/>
            </a:pPr>
            <a:r>
              <a:rPr lang="en-US" sz="1800" dirty="0">
                <a:solidFill>
                  <a:schemeClr val="accent1"/>
                </a:solidFill>
              </a:rPr>
              <a:t>BMBM6021  |  Week 2: Communicating in Business</a:t>
            </a:r>
            <a:endParaRPr lang="en-US" sz="1800" dirty="0"/>
          </a:p>
        </p:txBody>
      </p:sp>
      <p:sp>
        <p:nvSpPr>
          <p:cNvPr id="8" name="Lecturer details"/>
          <p:cNvSpPr txBox="1"/>
          <p:nvPr/>
        </p:nvSpPr>
        <p:spPr>
          <a:xfrm>
            <a:off x="640080" y="3657600"/>
            <a:ext cx="7863840" cy="1097280"/>
          </a:xfrm>
          <a:prstGeom prst="rect">
            <a:avLst/>
          </a:prstGeom>
          <a:noFill/>
          <a:ln/>
        </p:spPr>
        <p:txBody>
          <a:bodyPr wrap="square" lIns="0" tIns="0" rIns="0" bIns="0" rtlCol="0" anchor="t"/>
          <a:lstStyle/>
          <a:p>
            <a:pPr marL="0" indent="0">
              <a:buNone/>
            </a:pPr>
            <a:r>
              <a:rPr lang="en-US" sz="1600" b="1" dirty="0">
                <a:solidFill>
                  <a:schemeClr val="bg1"/>
                </a:solidFill>
              </a:rPr>
              <a:t>Jaliya de Silva</a:t>
            </a:r>
            <a:endParaRPr lang="en-US" sz="1600" dirty="0"/>
          </a:p>
          <a:p>
            <a:pPr marL="0" indent="0">
              <a:buNone/>
            </a:pPr>
            <a:r>
              <a:rPr lang="en-US" sz="1250" dirty="0">
                <a:solidFill>
                  <a:schemeClr val="bg1"/>
                </a:solidFill>
              </a:rPr>
              <a:t>Lecturer</a:t>
            </a:r>
            <a:endParaRPr lang="en-US" sz="1600" dirty="0"/>
          </a:p>
          <a:p>
            <a:pPr marL="0" indent="0">
              <a:buNone/>
            </a:pPr>
            <a:r>
              <a:rPr lang="en-US" sz="1150" dirty="0">
                <a:solidFill>
                  <a:schemeClr val="bg2"/>
                </a:solidFill>
              </a:rPr>
              <a:t>BA, MBA, MSc, PgCert THE, FHEA, AFRGS, MIH</a:t>
            </a:r>
            <a:endParaRPr lang="en-US" sz="1600" dirty="0"/>
          </a:p>
          <a:p>
            <a:pPr marL="0" indent="0">
              <a:buNone/>
            </a:pPr>
            <a:r>
              <a:rPr lang="en-US" sz="1150" dirty="0">
                <a:solidFill>
                  <a:schemeClr val="bg2"/>
                </a:solidFill>
              </a:rPr>
              <a:t>University of Wales Trinity Saint David</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01</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Effective Communication in Business</a:t>
            </a:r>
            <a:endParaRPr lang="en-US" sz="3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2377440"/>
            <a:ext cx="7680960" cy="1463040"/>
          </a:xfrm>
          <a:prstGeom prst="rect">
            <a:avLst/>
          </a:prstGeom>
          <a:noFill/>
          <a:ln/>
        </p:spPr>
        <p:txBody>
          <a:bodyPr wrap="square" rtlCol="0" anchor="t"/>
          <a:lstStyle/>
          <a:p>
            <a:pPr marL="0" indent="0" algn="l">
              <a:buNone/>
            </a:pPr>
            <a:r>
              <a:rPr lang="en-US" sz="3400" b="1" dirty="0">
                <a:solidFill>
                  <a:schemeClr val="bg1"/>
                </a:solidFill>
                <a:latin typeface="Cambria" pitchFamily="34" charset="0"/>
                <a:ea typeface="Cambria" pitchFamily="34" charset="-122"/>
                <a:cs typeface="Cambria" pitchFamily="34" charset="-120"/>
              </a:rPr>
              <a:t>Why learn to effectively communicate in business?</a:t>
            </a:r>
            <a:endParaRPr lang="en-US" sz="3400" dirty="0"/>
          </a:p>
        </p:txBody>
      </p:sp>
      <p:sp>
        <p:nvSpPr>
          <p:cNvPr id="3" name="Question circle"/>
          <p:cNvSpPr/>
          <p:nvPr/>
        </p:nvSpPr>
        <p:spPr>
          <a:xfrm>
            <a:off x="731520" y="960120"/>
            <a:ext cx="1097280" cy="1097280"/>
          </a:xfrm>
          <a:prstGeom prst="ellipse">
            <a:avLst/>
          </a:prstGeom>
          <a:solidFill>
            <a:schemeClr val="accent1"/>
          </a:solidFill>
          <a:ln w="12700">
            <a:solidFill>
              <a:schemeClr val="accent1"/>
            </a:solidFill>
            <a:prstDash val="solid"/>
          </a:ln>
        </p:spPr>
        <p:txBody>
          <a:bodyPr/>
          <a:lstStyle/>
          <a:p>
            <a:endParaRPr lang="en-GB"/>
          </a:p>
        </p:txBody>
      </p:sp>
      <p:pic>
        <p:nvPicPr>
          <p:cNvPr id="4" name="Question icon" descr="preencoded.png"/>
          <p:cNvPicPr>
            <a:picLocks noChangeAspect="1"/>
          </p:cNvPicPr>
          <p:nvPr/>
        </p:nvPicPr>
        <p:blipFill>
          <a:blip r:embed="rId3"/>
          <a:stretch>
            <a:fillRect/>
          </a:stretch>
        </p:blipFill>
        <p:spPr>
          <a:xfrm>
            <a:off x="994867" y="1223467"/>
            <a:ext cx="570586" cy="570586"/>
          </a:xfrm>
          <a:prstGeom prst="rect">
            <a:avLst/>
          </a:prstGeom>
        </p:spPr>
      </p:pic>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bg2"/>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Learning Outcomes: Effective Communication in Business</a:t>
            </a:r>
            <a:endParaRPr lang="en-US" sz="2400" dirty="0"/>
          </a:p>
        </p:txBody>
      </p:sp>
      <p:sp>
        <p:nvSpPr>
          <p:cNvPr id="3" name="Main outcome card"/>
          <p:cNvSpPr/>
          <p:nvPr/>
        </p:nvSpPr>
        <p:spPr>
          <a:xfrm>
            <a:off x="457200" y="1097280"/>
            <a:ext cx="8229600" cy="777240"/>
          </a:xfrm>
          <a:prstGeom prst="roundRect">
            <a:avLst>
              <a:gd name="adj" fmla="val 9412"/>
            </a:avLst>
          </a:prstGeom>
          <a:solidFill>
            <a:schemeClr val="tx2"/>
          </a:solidFill>
          <a:ln/>
        </p:spPr>
        <p:txBody>
          <a:bodyPr/>
          <a:lstStyle/>
          <a:p>
            <a:endParaRPr lang="en-GB"/>
          </a:p>
        </p:txBody>
      </p:sp>
      <p:sp>
        <p:nvSpPr>
          <p:cNvPr id="4" name="Outcome circle"/>
          <p:cNvSpPr/>
          <p:nvPr/>
        </p:nvSpPr>
        <p:spPr>
          <a:xfrm>
            <a:off x="621792" y="12344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Outcome icon" descr="preencoded.png"/>
          <p:cNvPicPr>
            <a:picLocks noChangeAspect="1"/>
          </p:cNvPicPr>
          <p:nvPr/>
        </p:nvPicPr>
        <p:blipFill>
          <a:blip r:embed="rId3"/>
          <a:stretch>
            <a:fillRect/>
          </a:stretch>
        </p:blipFill>
        <p:spPr>
          <a:xfrm>
            <a:off x="742493" y="1355141"/>
            <a:ext cx="261518" cy="261518"/>
          </a:xfrm>
          <a:prstGeom prst="rect">
            <a:avLst/>
          </a:prstGeom>
        </p:spPr>
      </p:pic>
      <p:sp>
        <p:nvSpPr>
          <p:cNvPr id="6" name="Text 3"/>
          <p:cNvSpPr txBox="1"/>
          <p:nvPr/>
        </p:nvSpPr>
        <p:spPr>
          <a:xfrm>
            <a:off x="1280160" y="1097280"/>
            <a:ext cx="7223760" cy="777240"/>
          </a:xfrm>
          <a:prstGeom prst="rect">
            <a:avLst/>
          </a:prstGeom>
          <a:noFill/>
          <a:ln/>
        </p:spPr>
        <p:txBody>
          <a:bodyPr wrap="square" lIns="0" tIns="0" rIns="0" bIns="0" rtlCol="0" anchor="ctr"/>
          <a:lstStyle/>
          <a:p>
            <a:pPr marL="0" indent="0">
              <a:buNone/>
            </a:pPr>
            <a:r>
              <a:rPr lang="en-US" sz="1500" b="1" dirty="0">
                <a:solidFill>
                  <a:schemeClr val="accent1"/>
                </a:solidFill>
              </a:rPr>
              <a:t>1.1  </a:t>
            </a:r>
            <a:r>
              <a:rPr lang="en-US" sz="1500" dirty="0">
                <a:solidFill>
                  <a:schemeClr val="bg1"/>
                </a:solidFill>
              </a:rPr>
              <a:t>Discuss the importance of effective communication in business</a:t>
            </a:r>
            <a:endParaRPr lang="en-US" sz="1500" dirty="0"/>
          </a:p>
        </p:txBody>
      </p:sp>
      <p:sp>
        <p:nvSpPr>
          <p:cNvPr id="7" name="Outcome row 1"/>
          <p:cNvSpPr/>
          <p:nvPr/>
        </p:nvSpPr>
        <p:spPr>
          <a:xfrm>
            <a:off x="822960" y="2103120"/>
            <a:ext cx="7863840" cy="444398"/>
          </a:xfrm>
          <a:prstGeom prst="roundRect">
            <a:avLst>
              <a:gd name="adj" fmla="val 12346"/>
            </a:avLst>
          </a:prstGeom>
          <a:solidFill>
            <a:schemeClr val="bg2"/>
          </a:solidFill>
          <a:ln/>
        </p:spPr>
        <p:txBody>
          <a:bodyPr/>
          <a:lstStyle/>
          <a:p>
            <a:endParaRPr lang="en-GB"/>
          </a:p>
        </p:txBody>
      </p:sp>
      <p:sp>
        <p:nvSpPr>
          <p:cNvPr id="8" name="Text 5"/>
          <p:cNvSpPr txBox="1"/>
          <p:nvPr/>
        </p:nvSpPr>
        <p:spPr>
          <a:xfrm>
            <a:off x="960120" y="2103120"/>
            <a:ext cx="731520" cy="444398"/>
          </a:xfrm>
          <a:prstGeom prst="rect">
            <a:avLst/>
          </a:prstGeom>
          <a:noFill/>
          <a:ln/>
        </p:spPr>
        <p:txBody>
          <a:bodyPr wrap="square" lIns="0" tIns="0" rIns="0" bIns="0" rtlCol="0" anchor="ctr"/>
          <a:lstStyle/>
          <a:p>
            <a:pPr marL="0" indent="0">
              <a:buNone/>
            </a:pPr>
            <a:r>
              <a:rPr lang="en-US" sz="1200" b="1" dirty="0">
                <a:solidFill>
                  <a:schemeClr val="accent2"/>
                </a:solidFill>
              </a:rPr>
              <a:t>1.1.1</a:t>
            </a:r>
            <a:endParaRPr lang="en-US" sz="1200" dirty="0"/>
          </a:p>
        </p:txBody>
      </p:sp>
      <p:sp>
        <p:nvSpPr>
          <p:cNvPr id="9" name="Text 6"/>
          <p:cNvSpPr txBox="1"/>
          <p:nvPr/>
        </p:nvSpPr>
        <p:spPr>
          <a:xfrm>
            <a:off x="1737360" y="2103120"/>
            <a:ext cx="6812280" cy="444398"/>
          </a:xfrm>
          <a:prstGeom prst="rect">
            <a:avLst/>
          </a:prstGeom>
          <a:noFill/>
          <a:ln/>
        </p:spPr>
        <p:txBody>
          <a:bodyPr wrap="square" lIns="0" tIns="0" rIns="0" bIns="0" rtlCol="0" anchor="ctr"/>
          <a:lstStyle/>
          <a:p>
            <a:pPr marL="0" indent="0">
              <a:buNone/>
            </a:pPr>
            <a:r>
              <a:rPr lang="en-US" sz="1300" dirty="0">
                <a:solidFill>
                  <a:schemeClr val="tx1"/>
                </a:solidFill>
              </a:rPr>
              <a:t>Discuss how effective communication improves you as an employee</a:t>
            </a:r>
            <a:endParaRPr lang="en-US" sz="1300" dirty="0"/>
          </a:p>
        </p:txBody>
      </p:sp>
      <p:sp>
        <p:nvSpPr>
          <p:cNvPr id="10" name="Outcome row 2"/>
          <p:cNvSpPr/>
          <p:nvPr/>
        </p:nvSpPr>
        <p:spPr>
          <a:xfrm>
            <a:off x="822960" y="2620670"/>
            <a:ext cx="7863840" cy="444398"/>
          </a:xfrm>
          <a:prstGeom prst="roundRect">
            <a:avLst>
              <a:gd name="adj" fmla="val 12346"/>
            </a:avLst>
          </a:prstGeom>
          <a:solidFill>
            <a:schemeClr val="bg2"/>
          </a:solidFill>
          <a:ln/>
        </p:spPr>
        <p:txBody>
          <a:bodyPr/>
          <a:lstStyle/>
          <a:p>
            <a:endParaRPr lang="en-GB"/>
          </a:p>
        </p:txBody>
      </p:sp>
      <p:sp>
        <p:nvSpPr>
          <p:cNvPr id="11" name="Text 8"/>
          <p:cNvSpPr txBox="1"/>
          <p:nvPr/>
        </p:nvSpPr>
        <p:spPr>
          <a:xfrm>
            <a:off x="960120" y="2620670"/>
            <a:ext cx="731520" cy="444398"/>
          </a:xfrm>
          <a:prstGeom prst="rect">
            <a:avLst/>
          </a:prstGeom>
          <a:noFill/>
          <a:ln/>
        </p:spPr>
        <p:txBody>
          <a:bodyPr wrap="square" lIns="0" tIns="0" rIns="0" bIns="0" rtlCol="0" anchor="ctr"/>
          <a:lstStyle/>
          <a:p>
            <a:pPr marL="0" indent="0">
              <a:buNone/>
            </a:pPr>
            <a:r>
              <a:rPr lang="en-US" sz="1200" b="1" dirty="0">
                <a:solidFill>
                  <a:schemeClr val="accent2"/>
                </a:solidFill>
              </a:rPr>
              <a:t>1.1.2</a:t>
            </a:r>
            <a:endParaRPr lang="en-US" sz="1200" dirty="0"/>
          </a:p>
        </p:txBody>
      </p:sp>
      <p:sp>
        <p:nvSpPr>
          <p:cNvPr id="12" name="Text 9"/>
          <p:cNvSpPr txBox="1"/>
          <p:nvPr/>
        </p:nvSpPr>
        <p:spPr>
          <a:xfrm>
            <a:off x="1737360" y="2620670"/>
            <a:ext cx="6812280" cy="444398"/>
          </a:xfrm>
          <a:prstGeom prst="rect">
            <a:avLst/>
          </a:prstGeom>
          <a:noFill/>
          <a:ln/>
        </p:spPr>
        <p:txBody>
          <a:bodyPr wrap="square" lIns="0" tIns="0" rIns="0" bIns="0" rtlCol="0" anchor="ctr"/>
          <a:lstStyle/>
          <a:p>
            <a:pPr marL="0" indent="0">
              <a:buNone/>
            </a:pPr>
            <a:r>
              <a:rPr lang="en-US" sz="1300" dirty="0">
                <a:solidFill>
                  <a:schemeClr val="tx1"/>
                </a:solidFill>
              </a:rPr>
              <a:t>Identify characteristics of your audience in business communication</a:t>
            </a:r>
            <a:endParaRPr lang="en-US" sz="1300" dirty="0"/>
          </a:p>
        </p:txBody>
      </p:sp>
      <p:sp>
        <p:nvSpPr>
          <p:cNvPr id="13" name="Outcome row 3"/>
          <p:cNvSpPr/>
          <p:nvPr/>
        </p:nvSpPr>
        <p:spPr>
          <a:xfrm>
            <a:off x="822960" y="3138221"/>
            <a:ext cx="7863840" cy="444398"/>
          </a:xfrm>
          <a:prstGeom prst="roundRect">
            <a:avLst>
              <a:gd name="adj" fmla="val 12346"/>
            </a:avLst>
          </a:prstGeom>
          <a:solidFill>
            <a:schemeClr val="bg2"/>
          </a:solidFill>
          <a:ln/>
        </p:spPr>
        <p:txBody>
          <a:bodyPr/>
          <a:lstStyle/>
          <a:p>
            <a:endParaRPr lang="en-GB"/>
          </a:p>
        </p:txBody>
      </p:sp>
      <p:sp>
        <p:nvSpPr>
          <p:cNvPr id="14" name="Text 11"/>
          <p:cNvSpPr txBox="1"/>
          <p:nvPr/>
        </p:nvSpPr>
        <p:spPr>
          <a:xfrm>
            <a:off x="960120" y="3138221"/>
            <a:ext cx="731520" cy="444398"/>
          </a:xfrm>
          <a:prstGeom prst="rect">
            <a:avLst/>
          </a:prstGeom>
          <a:noFill/>
          <a:ln/>
        </p:spPr>
        <p:txBody>
          <a:bodyPr wrap="square" lIns="0" tIns="0" rIns="0" bIns="0" rtlCol="0" anchor="ctr"/>
          <a:lstStyle/>
          <a:p>
            <a:pPr marL="0" indent="0">
              <a:buNone/>
            </a:pPr>
            <a:r>
              <a:rPr lang="en-US" sz="1200" b="1" dirty="0">
                <a:solidFill>
                  <a:schemeClr val="accent2"/>
                </a:solidFill>
              </a:rPr>
              <a:t>1.1.3</a:t>
            </a:r>
            <a:endParaRPr lang="en-US" sz="1200" dirty="0"/>
          </a:p>
        </p:txBody>
      </p:sp>
      <p:sp>
        <p:nvSpPr>
          <p:cNvPr id="15" name="Text 12"/>
          <p:cNvSpPr txBox="1"/>
          <p:nvPr/>
        </p:nvSpPr>
        <p:spPr>
          <a:xfrm>
            <a:off x="1737360" y="3138221"/>
            <a:ext cx="6812280" cy="444398"/>
          </a:xfrm>
          <a:prstGeom prst="rect">
            <a:avLst/>
          </a:prstGeom>
          <a:noFill/>
          <a:ln/>
        </p:spPr>
        <p:txBody>
          <a:bodyPr wrap="square" lIns="0" tIns="0" rIns="0" bIns="0" rtlCol="0" anchor="ctr"/>
          <a:lstStyle/>
          <a:p>
            <a:pPr marL="0" indent="0">
              <a:buNone/>
            </a:pPr>
            <a:r>
              <a:rPr lang="en-US" sz="1300" dirty="0">
                <a:solidFill>
                  <a:schemeClr val="tx1"/>
                </a:solidFill>
              </a:rPr>
              <a:t>Discuss the process of the social communication model</a:t>
            </a:r>
            <a:endParaRPr lang="en-US" sz="1300" dirty="0"/>
          </a:p>
        </p:txBody>
      </p:sp>
      <p:sp>
        <p:nvSpPr>
          <p:cNvPr id="16" name="Outcome row 4"/>
          <p:cNvSpPr/>
          <p:nvPr/>
        </p:nvSpPr>
        <p:spPr>
          <a:xfrm>
            <a:off x="822960" y="3655771"/>
            <a:ext cx="7863840" cy="444398"/>
          </a:xfrm>
          <a:prstGeom prst="roundRect">
            <a:avLst>
              <a:gd name="adj" fmla="val 12346"/>
            </a:avLst>
          </a:prstGeom>
          <a:solidFill>
            <a:schemeClr val="bg2"/>
          </a:solidFill>
          <a:ln/>
        </p:spPr>
        <p:txBody>
          <a:bodyPr/>
          <a:lstStyle/>
          <a:p>
            <a:endParaRPr lang="en-GB"/>
          </a:p>
        </p:txBody>
      </p:sp>
      <p:sp>
        <p:nvSpPr>
          <p:cNvPr id="17" name="Text 14"/>
          <p:cNvSpPr txBox="1"/>
          <p:nvPr/>
        </p:nvSpPr>
        <p:spPr>
          <a:xfrm>
            <a:off x="960120" y="3655771"/>
            <a:ext cx="731520" cy="444398"/>
          </a:xfrm>
          <a:prstGeom prst="rect">
            <a:avLst/>
          </a:prstGeom>
          <a:noFill/>
          <a:ln/>
        </p:spPr>
        <p:txBody>
          <a:bodyPr wrap="square" lIns="0" tIns="0" rIns="0" bIns="0" rtlCol="0" anchor="ctr"/>
          <a:lstStyle/>
          <a:p>
            <a:pPr marL="0" indent="0">
              <a:buNone/>
            </a:pPr>
            <a:r>
              <a:rPr lang="en-US" sz="1200" b="1" dirty="0">
                <a:solidFill>
                  <a:schemeClr val="accent2"/>
                </a:solidFill>
              </a:rPr>
              <a:t>1.1.4</a:t>
            </a:r>
            <a:endParaRPr lang="en-US" sz="1200" dirty="0"/>
          </a:p>
        </p:txBody>
      </p:sp>
      <p:sp>
        <p:nvSpPr>
          <p:cNvPr id="18" name="Text 15"/>
          <p:cNvSpPr txBox="1"/>
          <p:nvPr/>
        </p:nvSpPr>
        <p:spPr>
          <a:xfrm>
            <a:off x="1737360" y="3655771"/>
            <a:ext cx="6812280" cy="444398"/>
          </a:xfrm>
          <a:prstGeom prst="rect">
            <a:avLst/>
          </a:prstGeom>
          <a:noFill/>
          <a:ln/>
        </p:spPr>
        <p:txBody>
          <a:bodyPr wrap="square" lIns="0" tIns="0" rIns="0" bIns="0" rtlCol="0" anchor="ctr"/>
          <a:lstStyle/>
          <a:p>
            <a:pPr marL="0" indent="0">
              <a:buNone/>
            </a:pPr>
            <a:r>
              <a:rPr lang="en-US" sz="1300" dirty="0">
                <a:solidFill>
                  <a:schemeClr val="tx1"/>
                </a:solidFill>
              </a:rPr>
              <a:t>Identify key features of effective writing in business</a:t>
            </a:r>
            <a:endParaRPr lang="en-US" sz="1300" dirty="0"/>
          </a:p>
        </p:txBody>
      </p:sp>
      <p:sp>
        <p:nvSpPr>
          <p:cNvPr id="19" name="Outcome row 5"/>
          <p:cNvSpPr/>
          <p:nvPr/>
        </p:nvSpPr>
        <p:spPr>
          <a:xfrm>
            <a:off x="822960" y="4173322"/>
            <a:ext cx="7863840" cy="444398"/>
          </a:xfrm>
          <a:prstGeom prst="roundRect">
            <a:avLst>
              <a:gd name="adj" fmla="val 12346"/>
            </a:avLst>
          </a:prstGeom>
          <a:solidFill>
            <a:schemeClr val="bg2"/>
          </a:solidFill>
          <a:ln/>
        </p:spPr>
        <p:txBody>
          <a:bodyPr/>
          <a:lstStyle/>
          <a:p>
            <a:endParaRPr lang="en-GB"/>
          </a:p>
        </p:txBody>
      </p:sp>
      <p:sp>
        <p:nvSpPr>
          <p:cNvPr id="20" name="Text 17"/>
          <p:cNvSpPr txBox="1"/>
          <p:nvPr/>
        </p:nvSpPr>
        <p:spPr>
          <a:xfrm>
            <a:off x="960120" y="4173322"/>
            <a:ext cx="731520" cy="444398"/>
          </a:xfrm>
          <a:prstGeom prst="rect">
            <a:avLst/>
          </a:prstGeom>
          <a:noFill/>
          <a:ln/>
        </p:spPr>
        <p:txBody>
          <a:bodyPr wrap="square" lIns="0" tIns="0" rIns="0" bIns="0" rtlCol="0" anchor="ctr"/>
          <a:lstStyle/>
          <a:p>
            <a:pPr marL="0" indent="0">
              <a:buNone/>
            </a:pPr>
            <a:r>
              <a:rPr lang="en-US" sz="1200" b="1" dirty="0">
                <a:solidFill>
                  <a:schemeClr val="accent2"/>
                </a:solidFill>
              </a:rPr>
              <a:t>1.1.5</a:t>
            </a:r>
            <a:endParaRPr lang="en-US" sz="1200" dirty="0"/>
          </a:p>
        </p:txBody>
      </p:sp>
      <p:sp>
        <p:nvSpPr>
          <p:cNvPr id="21" name="Text 18"/>
          <p:cNvSpPr txBox="1"/>
          <p:nvPr/>
        </p:nvSpPr>
        <p:spPr>
          <a:xfrm>
            <a:off x="1737360" y="4173322"/>
            <a:ext cx="6812280" cy="444398"/>
          </a:xfrm>
          <a:prstGeom prst="rect">
            <a:avLst/>
          </a:prstGeom>
          <a:noFill/>
          <a:ln/>
        </p:spPr>
        <p:txBody>
          <a:bodyPr wrap="square" lIns="0" tIns="0" rIns="0" bIns="0" rtlCol="0" anchor="ctr"/>
          <a:lstStyle/>
          <a:p>
            <a:pPr marL="0" indent="0">
              <a:buNone/>
            </a:pPr>
            <a:r>
              <a:rPr lang="en-US" sz="1300" dirty="0">
                <a:solidFill>
                  <a:schemeClr val="tx1"/>
                </a:solidFill>
              </a:rPr>
              <a:t>Discuss the overlap between professional and personal communication</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Effective Communication: OUR 4 C’s</a:t>
            </a:r>
            <a:endParaRPr lang="en-US" sz="2400" dirty="0"/>
          </a:p>
        </p:txBody>
      </p:sp>
      <p:sp>
        <p:nvSpPr>
          <p:cNvPr id="4" name="Text 1"/>
          <p:cNvSpPr txBox="1"/>
          <p:nvPr/>
        </p:nvSpPr>
        <p:spPr>
          <a:xfrm>
            <a:off x="457200" y="1005840"/>
            <a:ext cx="8229600" cy="548640"/>
          </a:xfrm>
          <a:prstGeom prst="rect">
            <a:avLst/>
          </a:prstGeom>
          <a:noFill/>
          <a:ln/>
        </p:spPr>
        <p:txBody>
          <a:bodyPr wrap="square" lIns="0" tIns="0" rIns="0" bIns="0" rtlCol="0" anchor="ctr"/>
          <a:lstStyle/>
          <a:p>
            <a:pPr marL="0" indent="0">
              <a:buNone/>
            </a:pPr>
            <a:r>
              <a:rPr lang="en-US" sz="1300" dirty="0">
                <a:solidFill>
                  <a:schemeClr val="tx1"/>
                </a:solidFill>
              </a:rPr>
              <a:t>When business professionals make contributions to the uncovering and understanding the communication process, you should strive to be the following:</a:t>
            </a:r>
            <a:endParaRPr lang="en-US" sz="1300" dirty="0"/>
          </a:p>
        </p:txBody>
      </p:sp>
      <p:sp>
        <p:nvSpPr>
          <p:cNvPr id="5" name="Pillar 1"/>
          <p:cNvSpPr/>
          <p:nvPr/>
        </p:nvSpPr>
        <p:spPr>
          <a:xfrm>
            <a:off x="457200" y="1691640"/>
            <a:ext cx="1078992" cy="1600200"/>
          </a:xfrm>
          <a:prstGeom prst="roundRect">
            <a:avLst>
              <a:gd name="adj" fmla="val 6780"/>
            </a:avLst>
          </a:prstGeom>
          <a:solidFill>
            <a:schemeClr val="bg2"/>
          </a:solidFill>
          <a:ln/>
        </p:spPr>
        <p:txBody>
          <a:bodyPr/>
          <a:lstStyle/>
          <a:p>
            <a:endParaRPr lang="en-GB"/>
          </a:p>
        </p:txBody>
      </p:sp>
      <p:sp>
        <p:nvSpPr>
          <p:cNvPr id="6" name="Pillar 1 circle"/>
          <p:cNvSpPr/>
          <p:nvPr/>
        </p:nvSpPr>
        <p:spPr>
          <a:xfrm>
            <a:off x="74066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7" name="Pillar 1 icon" descr="preencoded.png"/>
          <p:cNvPicPr>
            <a:picLocks noChangeAspect="1"/>
          </p:cNvPicPr>
          <p:nvPr/>
        </p:nvPicPr>
        <p:blipFill>
          <a:blip r:embed="rId3"/>
          <a:stretch>
            <a:fillRect/>
          </a:stretch>
        </p:blipFill>
        <p:spPr>
          <a:xfrm>
            <a:off x="863559" y="1951695"/>
            <a:ext cx="266273" cy="266273"/>
          </a:xfrm>
          <a:prstGeom prst="rect">
            <a:avLst/>
          </a:prstGeom>
        </p:spPr>
      </p:pic>
      <p:sp>
        <p:nvSpPr>
          <p:cNvPr id="8" name="Text 4"/>
          <p:cNvSpPr txBox="1"/>
          <p:nvPr/>
        </p:nvSpPr>
        <p:spPr>
          <a:xfrm>
            <a:off x="50292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Objective</a:t>
            </a:r>
            <a:endParaRPr lang="en-US" sz="1100" dirty="0"/>
          </a:p>
        </p:txBody>
      </p:sp>
      <p:sp>
        <p:nvSpPr>
          <p:cNvPr id="9" name="Pillar 2"/>
          <p:cNvSpPr/>
          <p:nvPr/>
        </p:nvSpPr>
        <p:spPr>
          <a:xfrm>
            <a:off x="1645920" y="1691640"/>
            <a:ext cx="1078992" cy="1600200"/>
          </a:xfrm>
          <a:prstGeom prst="roundRect">
            <a:avLst>
              <a:gd name="adj" fmla="val 6780"/>
            </a:avLst>
          </a:prstGeom>
          <a:solidFill>
            <a:schemeClr val="bg2"/>
          </a:solidFill>
          <a:ln/>
        </p:spPr>
        <p:txBody>
          <a:bodyPr/>
          <a:lstStyle/>
          <a:p>
            <a:endParaRPr lang="en-GB"/>
          </a:p>
        </p:txBody>
      </p:sp>
      <p:sp>
        <p:nvSpPr>
          <p:cNvPr id="10" name="Pillar 2 circle"/>
          <p:cNvSpPr/>
          <p:nvPr/>
        </p:nvSpPr>
        <p:spPr>
          <a:xfrm>
            <a:off x="192938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11" name="Pillar 2 icon" descr="preencoded.png"/>
          <p:cNvPicPr>
            <a:picLocks noChangeAspect="1"/>
          </p:cNvPicPr>
          <p:nvPr/>
        </p:nvPicPr>
        <p:blipFill>
          <a:blip r:embed="rId4"/>
          <a:stretch>
            <a:fillRect/>
          </a:stretch>
        </p:blipFill>
        <p:spPr>
          <a:xfrm>
            <a:off x="2052279" y="1951695"/>
            <a:ext cx="266273" cy="266273"/>
          </a:xfrm>
          <a:prstGeom prst="rect">
            <a:avLst/>
          </a:prstGeom>
        </p:spPr>
      </p:pic>
      <p:sp>
        <p:nvSpPr>
          <p:cNvPr id="12" name="Text 7"/>
          <p:cNvSpPr txBox="1"/>
          <p:nvPr/>
        </p:nvSpPr>
        <p:spPr>
          <a:xfrm>
            <a:off x="169164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Understanding of Audience Knowledge</a:t>
            </a:r>
            <a:endParaRPr lang="en-US" sz="1100" dirty="0"/>
          </a:p>
        </p:txBody>
      </p:sp>
      <p:sp>
        <p:nvSpPr>
          <p:cNvPr id="13" name="Pillar 3"/>
          <p:cNvSpPr/>
          <p:nvPr/>
        </p:nvSpPr>
        <p:spPr>
          <a:xfrm>
            <a:off x="2834640" y="1691640"/>
            <a:ext cx="1078992" cy="1600200"/>
          </a:xfrm>
          <a:prstGeom prst="roundRect">
            <a:avLst>
              <a:gd name="adj" fmla="val 6780"/>
            </a:avLst>
          </a:prstGeom>
          <a:solidFill>
            <a:schemeClr val="bg2"/>
          </a:solidFill>
          <a:ln/>
        </p:spPr>
        <p:txBody>
          <a:bodyPr/>
          <a:lstStyle/>
          <a:p>
            <a:endParaRPr lang="en-GB"/>
          </a:p>
        </p:txBody>
      </p:sp>
      <p:sp>
        <p:nvSpPr>
          <p:cNvPr id="14" name="Pillar 3 circle"/>
          <p:cNvSpPr/>
          <p:nvPr/>
        </p:nvSpPr>
        <p:spPr>
          <a:xfrm>
            <a:off x="311810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15" name="Pillar 3 icon" descr="preencoded.png"/>
          <p:cNvPicPr>
            <a:picLocks noChangeAspect="1"/>
          </p:cNvPicPr>
          <p:nvPr/>
        </p:nvPicPr>
        <p:blipFill>
          <a:blip r:embed="rId5"/>
          <a:stretch>
            <a:fillRect/>
          </a:stretch>
        </p:blipFill>
        <p:spPr>
          <a:xfrm>
            <a:off x="3240999" y="1951695"/>
            <a:ext cx="266273" cy="266273"/>
          </a:xfrm>
          <a:prstGeom prst="rect">
            <a:avLst/>
          </a:prstGeom>
        </p:spPr>
      </p:pic>
      <p:sp>
        <p:nvSpPr>
          <p:cNvPr id="16" name="Text 10"/>
          <p:cNvSpPr txBox="1"/>
          <p:nvPr/>
        </p:nvSpPr>
        <p:spPr>
          <a:xfrm>
            <a:off x="288036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Relevant</a:t>
            </a:r>
            <a:endParaRPr lang="en-US" sz="1100" dirty="0"/>
          </a:p>
        </p:txBody>
      </p:sp>
      <p:sp>
        <p:nvSpPr>
          <p:cNvPr id="17" name="Pillar 4"/>
          <p:cNvSpPr/>
          <p:nvPr/>
        </p:nvSpPr>
        <p:spPr>
          <a:xfrm>
            <a:off x="4023360" y="1691640"/>
            <a:ext cx="1078992" cy="1600200"/>
          </a:xfrm>
          <a:prstGeom prst="roundRect">
            <a:avLst>
              <a:gd name="adj" fmla="val 6780"/>
            </a:avLst>
          </a:prstGeom>
          <a:solidFill>
            <a:schemeClr val="bg2"/>
          </a:solidFill>
          <a:ln/>
        </p:spPr>
        <p:txBody>
          <a:bodyPr/>
          <a:lstStyle/>
          <a:p>
            <a:endParaRPr lang="en-GB"/>
          </a:p>
        </p:txBody>
      </p:sp>
      <p:sp>
        <p:nvSpPr>
          <p:cNvPr id="18" name="Pillar 4 circle"/>
          <p:cNvSpPr/>
          <p:nvPr/>
        </p:nvSpPr>
        <p:spPr>
          <a:xfrm>
            <a:off x="430682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19" name="Pillar 4 icon" descr="preencoded.png"/>
          <p:cNvPicPr>
            <a:picLocks noChangeAspect="1"/>
          </p:cNvPicPr>
          <p:nvPr/>
        </p:nvPicPr>
        <p:blipFill>
          <a:blip r:embed="rId6"/>
          <a:stretch>
            <a:fillRect/>
          </a:stretch>
        </p:blipFill>
        <p:spPr>
          <a:xfrm>
            <a:off x="4429719" y="1951695"/>
            <a:ext cx="266273" cy="266273"/>
          </a:xfrm>
          <a:prstGeom prst="rect">
            <a:avLst/>
          </a:prstGeom>
        </p:spPr>
      </p:pic>
      <p:sp>
        <p:nvSpPr>
          <p:cNvPr id="20" name="Text 13"/>
          <p:cNvSpPr txBox="1"/>
          <p:nvPr/>
        </p:nvSpPr>
        <p:spPr>
          <a:xfrm>
            <a:off x="406908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Clear</a:t>
            </a:r>
            <a:endParaRPr lang="en-US" sz="1100" dirty="0"/>
          </a:p>
        </p:txBody>
      </p:sp>
      <p:sp>
        <p:nvSpPr>
          <p:cNvPr id="21" name="Pillar 5"/>
          <p:cNvSpPr/>
          <p:nvPr/>
        </p:nvSpPr>
        <p:spPr>
          <a:xfrm>
            <a:off x="5212080" y="1691640"/>
            <a:ext cx="1078992" cy="1600200"/>
          </a:xfrm>
          <a:prstGeom prst="roundRect">
            <a:avLst>
              <a:gd name="adj" fmla="val 6780"/>
            </a:avLst>
          </a:prstGeom>
          <a:solidFill>
            <a:schemeClr val="bg2"/>
          </a:solidFill>
          <a:ln/>
        </p:spPr>
        <p:txBody>
          <a:bodyPr/>
          <a:lstStyle/>
          <a:p>
            <a:endParaRPr lang="en-GB"/>
          </a:p>
        </p:txBody>
      </p:sp>
      <p:sp>
        <p:nvSpPr>
          <p:cNvPr id="22" name="Pillar 5 circle"/>
          <p:cNvSpPr/>
          <p:nvPr/>
        </p:nvSpPr>
        <p:spPr>
          <a:xfrm>
            <a:off x="549554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23" name="Pillar 5 icon" descr="preencoded.png"/>
          <p:cNvPicPr>
            <a:picLocks noChangeAspect="1"/>
          </p:cNvPicPr>
          <p:nvPr/>
        </p:nvPicPr>
        <p:blipFill>
          <a:blip r:embed="rId7"/>
          <a:stretch>
            <a:fillRect/>
          </a:stretch>
        </p:blipFill>
        <p:spPr>
          <a:xfrm>
            <a:off x="5618439" y="1951695"/>
            <a:ext cx="266273" cy="266273"/>
          </a:xfrm>
          <a:prstGeom prst="rect">
            <a:avLst/>
          </a:prstGeom>
        </p:spPr>
      </p:pic>
      <p:sp>
        <p:nvSpPr>
          <p:cNvPr id="24" name="Text 16"/>
          <p:cNvSpPr txBox="1"/>
          <p:nvPr/>
        </p:nvSpPr>
        <p:spPr>
          <a:xfrm>
            <a:off x="525780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Concise</a:t>
            </a:r>
            <a:endParaRPr lang="en-US" sz="1100" dirty="0"/>
          </a:p>
        </p:txBody>
      </p:sp>
      <p:sp>
        <p:nvSpPr>
          <p:cNvPr id="25" name="Pillar 6"/>
          <p:cNvSpPr/>
          <p:nvPr/>
        </p:nvSpPr>
        <p:spPr>
          <a:xfrm>
            <a:off x="6400800" y="1691640"/>
            <a:ext cx="1078992" cy="1600200"/>
          </a:xfrm>
          <a:prstGeom prst="roundRect">
            <a:avLst>
              <a:gd name="adj" fmla="val 6780"/>
            </a:avLst>
          </a:prstGeom>
          <a:solidFill>
            <a:schemeClr val="bg2"/>
          </a:solidFill>
          <a:ln/>
        </p:spPr>
        <p:txBody>
          <a:bodyPr/>
          <a:lstStyle/>
          <a:p>
            <a:endParaRPr lang="en-GB"/>
          </a:p>
        </p:txBody>
      </p:sp>
      <p:sp>
        <p:nvSpPr>
          <p:cNvPr id="26" name="Pillar 6 circle"/>
          <p:cNvSpPr/>
          <p:nvPr/>
        </p:nvSpPr>
        <p:spPr>
          <a:xfrm>
            <a:off x="668426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27" name="Pillar 6 icon" descr="preencoded.png"/>
          <p:cNvPicPr>
            <a:picLocks noChangeAspect="1"/>
          </p:cNvPicPr>
          <p:nvPr/>
        </p:nvPicPr>
        <p:blipFill>
          <a:blip r:embed="rId8"/>
          <a:stretch>
            <a:fillRect/>
          </a:stretch>
        </p:blipFill>
        <p:spPr>
          <a:xfrm>
            <a:off x="6807159" y="1951695"/>
            <a:ext cx="266273" cy="266273"/>
          </a:xfrm>
          <a:prstGeom prst="rect">
            <a:avLst/>
          </a:prstGeom>
        </p:spPr>
      </p:pic>
      <p:sp>
        <p:nvSpPr>
          <p:cNvPr id="28" name="Text 19"/>
          <p:cNvSpPr txBox="1"/>
          <p:nvPr/>
        </p:nvSpPr>
        <p:spPr>
          <a:xfrm>
            <a:off x="644652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Consistent</a:t>
            </a:r>
            <a:endParaRPr lang="en-US" sz="1100" dirty="0"/>
          </a:p>
        </p:txBody>
      </p:sp>
      <p:sp>
        <p:nvSpPr>
          <p:cNvPr id="29" name="Pillar 7"/>
          <p:cNvSpPr/>
          <p:nvPr/>
        </p:nvSpPr>
        <p:spPr>
          <a:xfrm>
            <a:off x="7589520" y="1691640"/>
            <a:ext cx="1078992" cy="1600200"/>
          </a:xfrm>
          <a:prstGeom prst="roundRect">
            <a:avLst>
              <a:gd name="adj" fmla="val 6780"/>
            </a:avLst>
          </a:prstGeom>
          <a:solidFill>
            <a:schemeClr val="bg2"/>
          </a:solidFill>
          <a:ln/>
        </p:spPr>
        <p:txBody>
          <a:bodyPr/>
          <a:lstStyle/>
          <a:p>
            <a:endParaRPr lang="en-GB"/>
          </a:p>
        </p:txBody>
      </p:sp>
      <p:sp>
        <p:nvSpPr>
          <p:cNvPr id="30" name="Pillar 7 circle"/>
          <p:cNvSpPr/>
          <p:nvPr/>
        </p:nvSpPr>
        <p:spPr>
          <a:xfrm>
            <a:off x="7872984" y="1828800"/>
            <a:ext cx="512064" cy="512064"/>
          </a:xfrm>
          <a:prstGeom prst="ellipse">
            <a:avLst/>
          </a:prstGeom>
          <a:solidFill>
            <a:schemeClr val="tx2"/>
          </a:solidFill>
          <a:ln w="12700">
            <a:solidFill>
              <a:schemeClr val="tx2"/>
            </a:solidFill>
            <a:prstDash val="solid"/>
          </a:ln>
        </p:spPr>
        <p:txBody>
          <a:bodyPr/>
          <a:lstStyle/>
          <a:p>
            <a:endParaRPr lang="en-GB"/>
          </a:p>
        </p:txBody>
      </p:sp>
      <p:pic>
        <p:nvPicPr>
          <p:cNvPr id="31" name="Pillar 7 icon" descr="preencoded.png"/>
          <p:cNvPicPr>
            <a:picLocks noChangeAspect="1"/>
          </p:cNvPicPr>
          <p:nvPr/>
        </p:nvPicPr>
        <p:blipFill>
          <a:blip r:embed="rId9"/>
          <a:stretch>
            <a:fillRect/>
          </a:stretch>
        </p:blipFill>
        <p:spPr>
          <a:xfrm>
            <a:off x="7995879" y="1951695"/>
            <a:ext cx="266273" cy="266273"/>
          </a:xfrm>
          <a:prstGeom prst="rect">
            <a:avLst/>
          </a:prstGeom>
        </p:spPr>
      </p:pic>
      <p:sp>
        <p:nvSpPr>
          <p:cNvPr id="32" name="Text 22"/>
          <p:cNvSpPr txBox="1"/>
          <p:nvPr/>
        </p:nvSpPr>
        <p:spPr>
          <a:xfrm>
            <a:off x="7635240" y="2423160"/>
            <a:ext cx="987552" cy="777240"/>
          </a:xfrm>
          <a:prstGeom prst="rect">
            <a:avLst/>
          </a:prstGeom>
          <a:noFill/>
          <a:ln/>
        </p:spPr>
        <p:txBody>
          <a:bodyPr wrap="square" lIns="0" tIns="0" rIns="0" bIns="0" rtlCol="0" anchor="t"/>
          <a:lstStyle/>
          <a:p>
            <a:pPr marL="0" indent="0" algn="ctr">
              <a:buNone/>
            </a:pPr>
            <a:r>
              <a:rPr lang="en-US" sz="1100" b="1" dirty="0">
                <a:solidFill>
                  <a:schemeClr val="tx2"/>
                </a:solidFill>
              </a:rPr>
              <a:t>Complete</a:t>
            </a:r>
            <a:endParaRPr lang="en-US" sz="1100" dirty="0"/>
          </a:p>
        </p:txBody>
      </p:sp>
      <p:sp>
        <p:nvSpPr>
          <p:cNvPr id="33" name="Text 23"/>
          <p:cNvSpPr txBox="1"/>
          <p:nvPr/>
        </p:nvSpPr>
        <p:spPr>
          <a:xfrm>
            <a:off x="457200" y="3429000"/>
            <a:ext cx="8229600" cy="320040"/>
          </a:xfrm>
          <a:prstGeom prst="rect">
            <a:avLst/>
          </a:prstGeom>
          <a:noFill/>
          <a:ln/>
        </p:spPr>
        <p:txBody>
          <a:bodyPr wrap="square" lIns="0" tIns="0" rIns="0" bIns="0" rtlCol="0" anchor="ctr"/>
          <a:lstStyle/>
          <a:p>
            <a:pPr marL="0" indent="0">
              <a:buNone/>
            </a:pPr>
            <a:r>
              <a:rPr lang="en-US" sz="1300" i="1" dirty="0">
                <a:solidFill>
                  <a:schemeClr val="tx2"/>
                </a:solidFill>
              </a:rPr>
              <a:t>These are the seven pillars of business communication.</a:t>
            </a:r>
            <a:endParaRPr lang="en-US" sz="1300" dirty="0"/>
          </a:p>
        </p:txBody>
      </p:sp>
      <p:sp>
        <p:nvSpPr>
          <p:cNvPr id="34" name="Academic note card"/>
          <p:cNvSpPr/>
          <p:nvPr/>
        </p:nvSpPr>
        <p:spPr>
          <a:xfrm>
            <a:off x="457200" y="3840480"/>
            <a:ext cx="8229600" cy="731520"/>
          </a:xfrm>
          <a:prstGeom prst="roundRect">
            <a:avLst>
              <a:gd name="adj" fmla="val 7500"/>
            </a:avLst>
          </a:prstGeom>
          <a:solidFill>
            <a:schemeClr val="accent6"/>
          </a:solidFill>
          <a:ln/>
        </p:spPr>
        <p:txBody>
          <a:bodyPr/>
          <a:lstStyle/>
          <a:p>
            <a:endParaRPr lang="en-GB"/>
          </a:p>
        </p:txBody>
      </p:sp>
      <p:sp>
        <p:nvSpPr>
          <p:cNvPr id="35" name="Text 25"/>
          <p:cNvSpPr txBox="1"/>
          <p:nvPr/>
        </p:nvSpPr>
        <p:spPr>
          <a:xfrm>
            <a:off x="640080" y="3840480"/>
            <a:ext cx="7863840" cy="731520"/>
          </a:xfrm>
          <a:prstGeom prst="rect">
            <a:avLst/>
          </a:prstGeom>
          <a:noFill/>
          <a:ln/>
        </p:spPr>
        <p:txBody>
          <a:bodyPr wrap="square" lIns="0" tIns="0" rIns="0" bIns="0" rtlCol="0" anchor="ctr"/>
          <a:lstStyle/>
          <a:p>
            <a:pPr marL="0" indent="0">
              <a:buNone/>
            </a:pPr>
            <a:r>
              <a:rPr lang="en-US" sz="1150" b="1" dirty="0">
                <a:solidFill>
                  <a:schemeClr val="accent2"/>
                </a:solidFill>
              </a:rPr>
              <a:t>Academic perspective: </a:t>
            </a:r>
            <a:r>
              <a:rPr lang="en-US" sz="1150" dirty="0">
                <a:solidFill>
                  <a:schemeClr val="tx1"/>
                </a:solidFill>
              </a:rPr>
              <a:t>Murphy, Hildebrandt and Thomas (1997) set out a closely related 7 Cs framework: completeness, conciseness, consideration, concreteness, clarity, courtesy and correctness.</a:t>
            </a:r>
            <a:endParaRPr lang="en-US" sz="11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Discussion</a:t>
            </a:r>
            <a:endParaRPr lang="en-US" sz="2400" dirty="0"/>
          </a:p>
        </p:txBody>
      </p:sp>
      <p:sp>
        <p:nvSpPr>
          <p:cNvPr id="4" name="Discussion circle"/>
          <p:cNvSpPr/>
          <p:nvPr/>
        </p:nvSpPr>
        <p:spPr>
          <a:xfrm>
            <a:off x="457200" y="118872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5" name="Discussion icon" descr="preencoded.png"/>
          <p:cNvPicPr>
            <a:picLocks noChangeAspect="1"/>
          </p:cNvPicPr>
          <p:nvPr/>
        </p:nvPicPr>
        <p:blipFill>
          <a:blip r:embed="rId3"/>
          <a:stretch>
            <a:fillRect/>
          </a:stretch>
        </p:blipFill>
        <p:spPr>
          <a:xfrm>
            <a:off x="610819" y="1342339"/>
            <a:ext cx="332842" cy="332842"/>
          </a:xfrm>
          <a:prstGeom prst="rect">
            <a:avLst/>
          </a:prstGeom>
        </p:spPr>
      </p:pic>
      <p:sp>
        <p:nvSpPr>
          <p:cNvPr id="6" name="Text 2"/>
          <p:cNvSpPr txBox="1"/>
          <p:nvPr/>
        </p:nvSpPr>
        <p:spPr>
          <a:xfrm>
            <a:off x="457200" y="2011680"/>
            <a:ext cx="3657600" cy="1463040"/>
          </a:xfrm>
          <a:prstGeom prst="rect">
            <a:avLst/>
          </a:prstGeom>
          <a:noFill/>
          <a:ln/>
        </p:spPr>
        <p:txBody>
          <a:bodyPr wrap="square" lIns="0" tIns="0" rIns="0" bIns="0" rtlCol="0" anchor="t"/>
          <a:lstStyle/>
          <a:p>
            <a:pPr marL="0" indent="0">
              <a:buNone/>
            </a:pPr>
            <a:r>
              <a:rPr lang="en-US" sz="1800" b="1" dirty="0">
                <a:solidFill>
                  <a:schemeClr val="tx2"/>
                </a:solidFill>
              </a:rPr>
              <a:t>Read the captions on this image. What do you think went wrong with this project? Why?</a:t>
            </a:r>
            <a:endParaRPr lang="en-US" sz="1800" dirty="0"/>
          </a:p>
        </p:txBody>
      </p:sp>
      <p:sp>
        <p:nvSpPr>
          <p:cNvPr id="8" name="Image card"/>
          <p:cNvSpPr/>
          <p:nvPr/>
        </p:nvSpPr>
        <p:spPr>
          <a:xfrm>
            <a:off x="4434840" y="1005840"/>
            <a:ext cx="4251960" cy="3611880"/>
          </a:xfrm>
          <a:prstGeom prst="roundRect">
            <a:avLst>
              <a:gd name="adj" fmla="val 2025"/>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pic>
        <p:nvPicPr>
          <p:cNvPr id="9" name="Tree swing cartoon" descr="This common example of a tree swing shows just how things can go wrong as you create a new product or service"/>
          <p:cNvPicPr>
            <a:picLocks noChangeAspect="1"/>
          </p:cNvPicPr>
          <p:nvPr/>
        </p:nvPicPr>
        <p:blipFill>
          <a:blip r:embed="rId4"/>
          <a:srcRect/>
          <a:stretch/>
        </p:blipFill>
        <p:spPr>
          <a:xfrm>
            <a:off x="4572000" y="1097280"/>
            <a:ext cx="3977640" cy="3429000"/>
          </a:xfrm>
          <a:prstGeom prst="rect">
            <a:avLst/>
          </a:prstGeom>
        </p:spPr>
      </p:pic>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u="sng" dirty="0">
                <a:solidFill>
                  <a:schemeClr val="tx2"/>
                </a:solidFill>
                <a:latin typeface="Cambria" pitchFamily="34" charset="0"/>
                <a:ea typeface="Cambria" pitchFamily="34" charset="-122"/>
                <a:cs typeface="Cambria" pitchFamily="34" charset="-120"/>
              </a:rPr>
              <a:t>The Business Audience</a:t>
            </a:r>
            <a:endParaRPr lang="en-US" sz="2400" u="sng" dirty="0"/>
          </a:p>
        </p:txBody>
      </p:sp>
      <p:sp>
        <p:nvSpPr>
          <p:cNvPr id="4" name="Text 1"/>
          <p:cNvSpPr txBox="1"/>
          <p:nvPr/>
        </p:nvSpPr>
        <p:spPr>
          <a:xfrm>
            <a:off x="457200" y="1005840"/>
            <a:ext cx="4754880" cy="731520"/>
          </a:xfrm>
          <a:prstGeom prst="rect">
            <a:avLst/>
          </a:prstGeom>
          <a:noFill/>
          <a:ln/>
        </p:spPr>
        <p:txBody>
          <a:bodyPr wrap="square" lIns="0" tIns="0" rIns="0" bIns="0" rtlCol="0" anchor="ctr"/>
          <a:lstStyle/>
          <a:p>
            <a:pPr marL="0" indent="0">
              <a:buNone/>
            </a:pPr>
            <a:r>
              <a:rPr lang="en-US" sz="1400" dirty="0">
                <a:solidFill>
                  <a:schemeClr val="tx1"/>
                </a:solidFill>
              </a:rPr>
              <a:t>Why is it important to understand primary and secondary audiences? What are the differences between them?</a:t>
            </a:r>
            <a:endParaRPr lang="en-US" sz="1400" dirty="0"/>
          </a:p>
        </p:txBody>
      </p:sp>
      <p:sp>
        <p:nvSpPr>
          <p:cNvPr id="5" name="Text 2"/>
          <p:cNvSpPr txBox="1"/>
          <p:nvPr/>
        </p:nvSpPr>
        <p:spPr>
          <a:xfrm>
            <a:off x="457200" y="1828800"/>
            <a:ext cx="4754880" cy="274320"/>
          </a:xfrm>
          <a:prstGeom prst="rect">
            <a:avLst/>
          </a:prstGeom>
          <a:noFill/>
          <a:ln/>
        </p:spPr>
        <p:txBody>
          <a:bodyPr wrap="square" lIns="0" tIns="0" rIns="0" bIns="0" rtlCol="0" anchor="ctr"/>
          <a:lstStyle/>
          <a:p>
            <a:pPr marL="0" indent="0">
              <a:buNone/>
            </a:pPr>
            <a:r>
              <a:rPr lang="en-US" sz="1300" b="1" dirty="0">
                <a:solidFill>
                  <a:schemeClr val="accent2"/>
                </a:solidFill>
              </a:rPr>
              <a:t>Reminder:</a:t>
            </a:r>
            <a:endParaRPr lang="en-US" sz="1300" dirty="0"/>
          </a:p>
        </p:txBody>
      </p:sp>
      <p:sp>
        <p:nvSpPr>
          <p:cNvPr id="6" name="Primary audience card"/>
          <p:cNvSpPr/>
          <p:nvPr/>
        </p:nvSpPr>
        <p:spPr>
          <a:xfrm>
            <a:off x="457200" y="2194560"/>
            <a:ext cx="4754880" cy="1005840"/>
          </a:xfrm>
          <a:prstGeom prst="roundRect">
            <a:avLst>
              <a:gd name="adj" fmla="val 7273"/>
            </a:avLst>
          </a:prstGeom>
          <a:solidFill>
            <a:schemeClr val="tx2"/>
          </a:solidFill>
          <a:ln/>
        </p:spPr>
        <p:txBody>
          <a:bodyPr/>
          <a:lstStyle/>
          <a:p>
            <a:endParaRPr lang="en-GB"/>
          </a:p>
        </p:txBody>
      </p:sp>
      <p:sp>
        <p:nvSpPr>
          <p:cNvPr id="7" name="Text 4"/>
          <p:cNvSpPr txBox="1"/>
          <p:nvPr/>
        </p:nvSpPr>
        <p:spPr>
          <a:xfrm>
            <a:off x="640080" y="2194560"/>
            <a:ext cx="4389120" cy="1005840"/>
          </a:xfrm>
          <a:prstGeom prst="rect">
            <a:avLst/>
          </a:prstGeom>
          <a:noFill/>
          <a:ln/>
        </p:spPr>
        <p:txBody>
          <a:bodyPr wrap="square" lIns="0" tIns="0" rIns="0" bIns="0" rtlCol="0" anchor="ctr"/>
          <a:lstStyle/>
          <a:p>
            <a:pPr marL="0" indent="0">
              <a:buNone/>
            </a:pPr>
            <a:r>
              <a:rPr lang="en-US" sz="1400" b="1" dirty="0">
                <a:solidFill>
                  <a:schemeClr val="accent1"/>
                </a:solidFill>
              </a:rPr>
              <a:t>Primary audience</a:t>
            </a:r>
            <a:endParaRPr lang="en-US" sz="1400" dirty="0"/>
          </a:p>
          <a:p>
            <a:pPr marL="0" indent="0">
              <a:buNone/>
            </a:pPr>
            <a:r>
              <a:rPr lang="en-US" sz="1250" dirty="0">
                <a:solidFill>
                  <a:schemeClr val="bg1"/>
                </a:solidFill>
              </a:rPr>
              <a:t>the audience that your communication is intended for</a:t>
            </a:r>
            <a:endParaRPr lang="en-US" sz="1400" dirty="0"/>
          </a:p>
        </p:txBody>
      </p:sp>
      <p:sp>
        <p:nvSpPr>
          <p:cNvPr id="8" name="Secondary audience card"/>
          <p:cNvSpPr/>
          <p:nvPr/>
        </p:nvSpPr>
        <p:spPr>
          <a:xfrm>
            <a:off x="457200" y="3337560"/>
            <a:ext cx="4754880" cy="1005840"/>
          </a:xfrm>
          <a:prstGeom prst="roundRect">
            <a:avLst>
              <a:gd name="adj" fmla="val 7273"/>
            </a:avLst>
          </a:prstGeom>
          <a:solidFill>
            <a:schemeClr val="bg2"/>
          </a:solidFill>
          <a:ln/>
        </p:spPr>
        <p:txBody>
          <a:bodyPr/>
          <a:lstStyle/>
          <a:p>
            <a:endParaRPr lang="en-GB"/>
          </a:p>
        </p:txBody>
      </p:sp>
      <p:sp>
        <p:nvSpPr>
          <p:cNvPr id="9" name="Text 6"/>
          <p:cNvSpPr txBox="1"/>
          <p:nvPr/>
        </p:nvSpPr>
        <p:spPr>
          <a:xfrm>
            <a:off x="640080" y="3337560"/>
            <a:ext cx="4389120" cy="1005840"/>
          </a:xfrm>
          <a:prstGeom prst="rect">
            <a:avLst/>
          </a:prstGeom>
          <a:noFill/>
          <a:ln/>
        </p:spPr>
        <p:txBody>
          <a:bodyPr wrap="square" lIns="0" tIns="0" rIns="0" bIns="0" rtlCol="0" anchor="ctr"/>
          <a:lstStyle/>
          <a:p>
            <a:pPr marL="0" indent="0">
              <a:buNone/>
            </a:pPr>
            <a:r>
              <a:rPr lang="en-US" sz="1400" b="1" dirty="0">
                <a:solidFill>
                  <a:schemeClr val="tx2"/>
                </a:solidFill>
              </a:rPr>
              <a:t>Secondary audience</a:t>
            </a:r>
            <a:endParaRPr lang="en-US" sz="1400" dirty="0"/>
          </a:p>
          <a:p>
            <a:pPr marL="0" indent="0">
              <a:buNone/>
            </a:pPr>
            <a:r>
              <a:rPr lang="en-US" sz="1250" dirty="0">
                <a:solidFill>
                  <a:schemeClr val="tx1"/>
                </a:solidFill>
              </a:rPr>
              <a:t>the group of people that aren’t real stakeholders in your communication</a:t>
            </a:r>
            <a:endParaRPr lang="en-US" sz="1400" dirty="0"/>
          </a:p>
        </p:txBody>
      </p:sp>
      <p:sp>
        <p:nvSpPr>
          <p:cNvPr id="10" name="Secondary ring"/>
          <p:cNvSpPr/>
          <p:nvPr/>
        </p:nvSpPr>
        <p:spPr>
          <a:xfrm>
            <a:off x="5623560" y="1143000"/>
            <a:ext cx="3017520" cy="3017520"/>
          </a:xfrm>
          <a:prstGeom prst="ellipse">
            <a:avLst/>
          </a:prstGeom>
          <a:solidFill>
            <a:schemeClr val="bg2"/>
          </a:solidFill>
          <a:ln w="12700">
            <a:solidFill>
              <a:schemeClr val="accent5"/>
            </a:solidFill>
            <a:prstDash val="solid"/>
          </a:ln>
        </p:spPr>
        <p:txBody>
          <a:bodyPr/>
          <a:lstStyle/>
          <a:p>
            <a:endParaRPr lang="en-GB"/>
          </a:p>
        </p:txBody>
      </p:sp>
      <p:sp>
        <p:nvSpPr>
          <p:cNvPr id="11" name="Primary core"/>
          <p:cNvSpPr/>
          <p:nvPr/>
        </p:nvSpPr>
        <p:spPr>
          <a:xfrm>
            <a:off x="6355080" y="1874520"/>
            <a:ext cx="1554480" cy="1554480"/>
          </a:xfrm>
          <a:prstGeom prst="ellipse">
            <a:avLst/>
          </a:prstGeom>
          <a:solidFill>
            <a:schemeClr val="tx2"/>
          </a:solidFill>
          <a:ln w="12700">
            <a:solidFill>
              <a:schemeClr val="tx2"/>
            </a:solidFill>
            <a:prstDash val="solid"/>
          </a:ln>
        </p:spPr>
        <p:txBody>
          <a:bodyPr/>
          <a:lstStyle/>
          <a:p>
            <a:endParaRPr lang="en-GB"/>
          </a:p>
        </p:txBody>
      </p:sp>
      <p:sp>
        <p:nvSpPr>
          <p:cNvPr id="12" name="Text 9"/>
          <p:cNvSpPr txBox="1"/>
          <p:nvPr/>
        </p:nvSpPr>
        <p:spPr>
          <a:xfrm>
            <a:off x="6355080" y="1874520"/>
            <a:ext cx="1554480" cy="1554480"/>
          </a:xfrm>
          <a:prstGeom prst="rect">
            <a:avLst/>
          </a:prstGeom>
          <a:noFill/>
          <a:ln/>
        </p:spPr>
        <p:txBody>
          <a:bodyPr wrap="square" rtlCol="0" anchor="ctr"/>
          <a:lstStyle/>
          <a:p>
            <a:pPr marL="0" indent="0" algn="ctr">
              <a:buNone/>
            </a:pPr>
            <a:r>
              <a:rPr lang="en-US" sz="1200" b="1" dirty="0">
                <a:solidFill>
                  <a:schemeClr val="bg1"/>
                </a:solidFill>
              </a:rPr>
              <a:t>Primary audience</a:t>
            </a:r>
            <a:endParaRPr lang="en-US" sz="1200" dirty="0"/>
          </a:p>
        </p:txBody>
      </p:sp>
      <p:sp>
        <p:nvSpPr>
          <p:cNvPr id="13" name="Text 10"/>
          <p:cNvSpPr txBox="1"/>
          <p:nvPr/>
        </p:nvSpPr>
        <p:spPr>
          <a:xfrm>
            <a:off x="5623560" y="1261872"/>
            <a:ext cx="3017520" cy="457200"/>
          </a:xfrm>
          <a:prstGeom prst="rect">
            <a:avLst/>
          </a:prstGeom>
          <a:noFill/>
          <a:ln/>
        </p:spPr>
        <p:txBody>
          <a:bodyPr wrap="square" rtlCol="0" anchor="ctr"/>
          <a:lstStyle/>
          <a:p>
            <a:pPr marL="0" indent="0" algn="ctr">
              <a:buNone/>
            </a:pPr>
            <a:r>
              <a:rPr lang="en-US" sz="1100" b="1" dirty="0">
                <a:solidFill>
                  <a:schemeClr val="tx2"/>
                </a:solidFill>
              </a:rPr>
              <a:t>Secondary audience</a:t>
            </a:r>
            <a:endParaRPr lang="en-US" sz="1100" dirty="0"/>
          </a:p>
        </p:txBody>
      </p:sp>
      <p:sp>
        <p:nvSpPr>
          <p:cNvPr id="14" name="Academic caption"/>
          <p:cNvSpPr txBox="1"/>
          <p:nvPr/>
        </p:nvSpPr>
        <p:spPr>
          <a:xfrm>
            <a:off x="5486400" y="4251960"/>
            <a:ext cx="3200400" cy="365760"/>
          </a:xfrm>
          <a:prstGeom prst="rect">
            <a:avLst/>
          </a:prstGeom>
          <a:noFill/>
          <a:ln/>
        </p:spPr>
        <p:txBody>
          <a:bodyPr wrap="square" lIns="0" tIns="0" rIns="0" bIns="0" rtlCol="0" anchor="t"/>
          <a:lstStyle/>
          <a:p>
            <a:pPr marL="0" indent="0" algn="ctr">
              <a:buNone/>
            </a:pPr>
            <a:r>
              <a:rPr lang="en-US" sz="950" i="1" dirty="0">
                <a:solidFill>
                  <a:schemeClr val="accent3"/>
                </a:solidFill>
              </a:rPr>
              <a:t>Figure: Primary and secondary audiences (after Bovée and Thill, 2021)</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Writing in Business</a:t>
            </a:r>
            <a:endParaRPr lang="en-US" sz="2400" dirty="0"/>
          </a:p>
        </p:txBody>
      </p:sp>
      <p:sp>
        <p:nvSpPr>
          <p:cNvPr id="4" name="Principles card"/>
          <p:cNvSpPr/>
          <p:nvPr/>
        </p:nvSpPr>
        <p:spPr>
          <a:xfrm>
            <a:off x="457200" y="1051560"/>
            <a:ext cx="3840480" cy="3520440"/>
          </a:xfrm>
          <a:prstGeom prst="roundRect">
            <a:avLst>
              <a:gd name="adj" fmla="val 2078"/>
            </a:avLst>
          </a:prstGeom>
          <a:solidFill>
            <a:schemeClr val="bg2"/>
          </a:solidFill>
          <a:ln/>
        </p:spPr>
        <p:txBody>
          <a:bodyPr/>
          <a:lstStyle/>
          <a:p>
            <a:endParaRPr lang="en-GB"/>
          </a:p>
        </p:txBody>
      </p:sp>
      <p:sp>
        <p:nvSpPr>
          <p:cNvPr id="5" name="Text 2"/>
          <p:cNvSpPr txBox="1"/>
          <p:nvPr/>
        </p:nvSpPr>
        <p:spPr>
          <a:xfrm>
            <a:off x="640080" y="1143000"/>
            <a:ext cx="3474720" cy="548640"/>
          </a:xfrm>
          <a:prstGeom prst="rect">
            <a:avLst/>
          </a:prstGeom>
          <a:noFill/>
          <a:ln/>
        </p:spPr>
        <p:txBody>
          <a:bodyPr wrap="square" lIns="0" tIns="0" rIns="0" bIns="0" rtlCol="0" anchor="ctr"/>
          <a:lstStyle/>
          <a:p>
            <a:pPr marL="0" indent="0">
              <a:buNone/>
            </a:pPr>
            <a:r>
              <a:rPr lang="en-US" sz="1350" b="1" dirty="0">
                <a:solidFill>
                  <a:schemeClr val="tx2"/>
                </a:solidFill>
              </a:rPr>
              <a:t>Rely on seven principles of business communication</a:t>
            </a:r>
            <a:endParaRPr lang="en-US" sz="1350" dirty="0"/>
          </a:p>
        </p:txBody>
      </p:sp>
      <p:sp>
        <p:nvSpPr>
          <p:cNvPr id="6" name="Text 3"/>
          <p:cNvSpPr txBox="1"/>
          <p:nvPr/>
        </p:nvSpPr>
        <p:spPr>
          <a:xfrm>
            <a:off x="685800" y="1783080"/>
            <a:ext cx="3474720" cy="2651760"/>
          </a:xfrm>
          <a:prstGeom prst="rect">
            <a:avLst/>
          </a:prstGeom>
          <a:noFill/>
          <a:ln/>
        </p:spPr>
        <p:txBody>
          <a:bodyPr wrap="square" lIns="0" tIns="0" rIns="0" bIns="0" rtlCol="0" anchor="t"/>
          <a:lstStyle/>
          <a:p>
            <a:pPr marL="342900" indent="-342900">
              <a:spcAft>
                <a:spcPts val="400"/>
              </a:spcAft>
              <a:buSzPct val="100000"/>
              <a:buChar char="•"/>
            </a:pPr>
            <a:r>
              <a:rPr lang="en-US" sz="1300" dirty="0">
                <a:solidFill>
                  <a:schemeClr val="tx1"/>
                </a:solidFill>
              </a:rPr>
              <a:t>clear</a:t>
            </a:r>
            <a:endParaRPr lang="en-US" sz="1300" dirty="0"/>
          </a:p>
          <a:p>
            <a:pPr marL="342900" indent="-342900">
              <a:spcAft>
                <a:spcPts val="400"/>
              </a:spcAft>
              <a:buSzPct val="100000"/>
              <a:buChar char="•"/>
            </a:pPr>
            <a:r>
              <a:rPr lang="en-US" sz="1300" dirty="0">
                <a:solidFill>
                  <a:schemeClr val="tx1"/>
                </a:solidFill>
              </a:rPr>
              <a:t>concise</a:t>
            </a:r>
            <a:endParaRPr lang="en-US" sz="1300" dirty="0"/>
          </a:p>
          <a:p>
            <a:pPr marL="342900" indent="-342900">
              <a:spcAft>
                <a:spcPts val="400"/>
              </a:spcAft>
              <a:buSzPct val="100000"/>
              <a:buChar char="•"/>
            </a:pPr>
            <a:r>
              <a:rPr lang="en-US" sz="1300" dirty="0">
                <a:solidFill>
                  <a:schemeClr val="tx1"/>
                </a:solidFill>
              </a:rPr>
              <a:t>objective</a:t>
            </a:r>
            <a:endParaRPr lang="en-US" sz="1300" dirty="0"/>
          </a:p>
          <a:p>
            <a:pPr marL="342900" indent="-342900">
              <a:spcAft>
                <a:spcPts val="400"/>
              </a:spcAft>
              <a:buSzPct val="100000"/>
              <a:buChar char="•"/>
            </a:pPr>
            <a:r>
              <a:rPr lang="en-US" sz="1300" dirty="0">
                <a:solidFill>
                  <a:schemeClr val="tx1"/>
                </a:solidFill>
              </a:rPr>
              <a:t>consistent</a:t>
            </a:r>
            <a:endParaRPr lang="en-US" sz="1300" dirty="0"/>
          </a:p>
          <a:p>
            <a:pPr marL="342900" indent="-342900">
              <a:spcAft>
                <a:spcPts val="400"/>
              </a:spcAft>
              <a:buSzPct val="100000"/>
              <a:buChar char="•"/>
            </a:pPr>
            <a:r>
              <a:rPr lang="en-US" sz="1300" dirty="0">
                <a:solidFill>
                  <a:schemeClr val="tx1"/>
                </a:solidFill>
              </a:rPr>
              <a:t>complete</a:t>
            </a:r>
            <a:endParaRPr lang="en-US" sz="1300" dirty="0"/>
          </a:p>
          <a:p>
            <a:pPr marL="342900" indent="-342900">
              <a:spcAft>
                <a:spcPts val="400"/>
              </a:spcAft>
              <a:buSzPct val="100000"/>
              <a:buChar char="•"/>
            </a:pPr>
            <a:r>
              <a:rPr lang="en-US" sz="1300" dirty="0">
                <a:solidFill>
                  <a:schemeClr val="tx1"/>
                </a:solidFill>
              </a:rPr>
              <a:t>relevant</a:t>
            </a:r>
            <a:endParaRPr lang="en-US" sz="1300" dirty="0"/>
          </a:p>
          <a:p>
            <a:pPr marL="342900" indent="-342900">
              <a:spcAft>
                <a:spcPts val="400"/>
              </a:spcAft>
              <a:buSzPct val="100000"/>
              <a:buChar char="•"/>
            </a:pPr>
            <a:r>
              <a:rPr lang="en-US" sz="1300" dirty="0">
                <a:solidFill>
                  <a:schemeClr val="tx1"/>
                </a:solidFill>
              </a:rPr>
              <a:t>considerate of audience knowledge</a:t>
            </a:r>
          </a:p>
          <a:p>
            <a:pPr>
              <a:spcAft>
                <a:spcPts val="400"/>
              </a:spcAft>
              <a:buSzPct val="100000"/>
            </a:pPr>
            <a:endParaRPr lang="en-US" sz="1300" dirty="0"/>
          </a:p>
        </p:txBody>
      </p:sp>
      <p:sp>
        <p:nvSpPr>
          <p:cNvPr id="7" name="Text 4"/>
          <p:cNvSpPr txBox="1"/>
          <p:nvPr/>
        </p:nvSpPr>
        <p:spPr>
          <a:xfrm>
            <a:off x="4572000" y="1051560"/>
            <a:ext cx="4114800" cy="365760"/>
          </a:xfrm>
          <a:prstGeom prst="rect">
            <a:avLst/>
          </a:prstGeom>
          <a:noFill/>
          <a:ln/>
        </p:spPr>
        <p:txBody>
          <a:bodyPr wrap="square" lIns="0" tIns="0" rIns="0" bIns="0" rtlCol="0" anchor="ctr"/>
          <a:lstStyle/>
          <a:p>
            <a:pPr marL="0" indent="0">
              <a:buNone/>
            </a:pPr>
            <a:r>
              <a:rPr lang="en-US" sz="1400" b="1" dirty="0">
                <a:solidFill>
                  <a:schemeClr val="tx2"/>
                </a:solidFill>
              </a:rPr>
              <a:t>Personal vs. Professional communication</a:t>
            </a:r>
            <a:endParaRPr lang="en-US" sz="1400" dirty="0"/>
          </a:p>
        </p:txBody>
      </p:sp>
      <p:sp>
        <p:nvSpPr>
          <p:cNvPr id="8" name="Text 5"/>
          <p:cNvSpPr txBox="1"/>
          <p:nvPr/>
        </p:nvSpPr>
        <p:spPr>
          <a:xfrm>
            <a:off x="4572000" y="1463040"/>
            <a:ext cx="4114800" cy="640080"/>
          </a:xfrm>
          <a:prstGeom prst="rect">
            <a:avLst/>
          </a:prstGeom>
          <a:noFill/>
          <a:ln/>
        </p:spPr>
        <p:txBody>
          <a:bodyPr wrap="square" lIns="0" tIns="0" rIns="0" bIns="0" rtlCol="0" anchor="ctr"/>
          <a:lstStyle/>
          <a:p>
            <a:pPr marL="0" indent="0">
              <a:buNone/>
            </a:pPr>
            <a:r>
              <a:rPr lang="en-US" sz="1300" dirty="0">
                <a:solidFill>
                  <a:schemeClr val="tx1"/>
                </a:solidFill>
              </a:rPr>
              <a:t>What is the level of formality between the communicator and the intended audience?</a:t>
            </a:r>
            <a:endParaRPr lang="en-US" sz="1300" dirty="0"/>
          </a:p>
        </p:txBody>
      </p:sp>
      <p:sp>
        <p:nvSpPr>
          <p:cNvPr id="9" name="Register Frozen"/>
          <p:cNvSpPr/>
          <p:nvPr/>
        </p:nvSpPr>
        <p:spPr>
          <a:xfrm>
            <a:off x="4572000" y="2514600"/>
            <a:ext cx="786384" cy="822960"/>
          </a:xfrm>
          <a:prstGeom prst="rect">
            <a:avLst/>
          </a:prstGeom>
          <a:solidFill>
            <a:schemeClr val="tx2"/>
          </a:solidFill>
          <a:ln w="12700">
            <a:solidFill>
              <a:schemeClr val="tx2"/>
            </a:solidFill>
            <a:prstDash val="solid"/>
          </a:ln>
        </p:spPr>
        <p:txBody>
          <a:bodyPr/>
          <a:lstStyle/>
          <a:p>
            <a:endParaRPr lang="en-GB"/>
          </a:p>
        </p:txBody>
      </p:sp>
      <p:sp>
        <p:nvSpPr>
          <p:cNvPr id="10" name="Text 7"/>
          <p:cNvSpPr txBox="1"/>
          <p:nvPr/>
        </p:nvSpPr>
        <p:spPr>
          <a:xfrm>
            <a:off x="4572000" y="2514600"/>
            <a:ext cx="786384" cy="822960"/>
          </a:xfrm>
          <a:prstGeom prst="rect">
            <a:avLst/>
          </a:prstGeom>
          <a:noFill/>
          <a:ln/>
        </p:spPr>
        <p:txBody>
          <a:bodyPr wrap="square" lIns="0" tIns="0" rIns="0" bIns="0" rtlCol="0" anchor="ctr"/>
          <a:lstStyle/>
          <a:p>
            <a:pPr marL="0" indent="0" algn="ctr">
              <a:buNone/>
            </a:pPr>
            <a:r>
              <a:rPr lang="en-US" sz="950" b="1" dirty="0">
                <a:solidFill>
                  <a:schemeClr val="bg1"/>
                </a:solidFill>
              </a:rPr>
              <a:t>Frozen</a:t>
            </a:r>
            <a:endParaRPr lang="en-US" sz="950" dirty="0"/>
          </a:p>
        </p:txBody>
      </p:sp>
      <p:sp>
        <p:nvSpPr>
          <p:cNvPr id="11" name="Register Formal"/>
          <p:cNvSpPr/>
          <p:nvPr/>
        </p:nvSpPr>
        <p:spPr>
          <a:xfrm>
            <a:off x="5394960" y="2514600"/>
            <a:ext cx="786384" cy="822960"/>
          </a:xfrm>
          <a:prstGeom prst="rect">
            <a:avLst/>
          </a:prstGeom>
          <a:solidFill>
            <a:schemeClr val="accent2"/>
          </a:solidFill>
          <a:ln w="12700">
            <a:solidFill>
              <a:schemeClr val="accent2"/>
            </a:solidFill>
            <a:prstDash val="solid"/>
          </a:ln>
        </p:spPr>
        <p:txBody>
          <a:bodyPr/>
          <a:lstStyle/>
          <a:p>
            <a:endParaRPr lang="en-GB"/>
          </a:p>
        </p:txBody>
      </p:sp>
      <p:sp>
        <p:nvSpPr>
          <p:cNvPr id="12" name="Text 9"/>
          <p:cNvSpPr txBox="1"/>
          <p:nvPr/>
        </p:nvSpPr>
        <p:spPr>
          <a:xfrm>
            <a:off x="5394960" y="2514600"/>
            <a:ext cx="786384" cy="822960"/>
          </a:xfrm>
          <a:prstGeom prst="rect">
            <a:avLst/>
          </a:prstGeom>
          <a:noFill/>
          <a:ln/>
        </p:spPr>
        <p:txBody>
          <a:bodyPr wrap="square" lIns="0" tIns="0" rIns="0" bIns="0" rtlCol="0" anchor="ctr"/>
          <a:lstStyle/>
          <a:p>
            <a:pPr marL="0" indent="0" algn="ctr">
              <a:buNone/>
            </a:pPr>
            <a:r>
              <a:rPr lang="en-US" sz="950" b="1" dirty="0">
                <a:solidFill>
                  <a:schemeClr val="bg1"/>
                </a:solidFill>
              </a:rPr>
              <a:t>Formal</a:t>
            </a:r>
            <a:endParaRPr lang="en-US" sz="950" dirty="0"/>
          </a:p>
        </p:txBody>
      </p:sp>
      <p:sp>
        <p:nvSpPr>
          <p:cNvPr id="13" name="Register Consultative"/>
          <p:cNvSpPr/>
          <p:nvPr/>
        </p:nvSpPr>
        <p:spPr>
          <a:xfrm>
            <a:off x="6217920" y="2514600"/>
            <a:ext cx="786384" cy="822960"/>
          </a:xfrm>
          <a:prstGeom prst="rect">
            <a:avLst/>
          </a:prstGeom>
          <a:solidFill>
            <a:schemeClr val="accent5"/>
          </a:solidFill>
          <a:ln w="12700">
            <a:solidFill>
              <a:schemeClr val="accent5"/>
            </a:solidFill>
            <a:prstDash val="solid"/>
          </a:ln>
        </p:spPr>
        <p:txBody>
          <a:bodyPr/>
          <a:lstStyle/>
          <a:p>
            <a:endParaRPr lang="en-GB"/>
          </a:p>
        </p:txBody>
      </p:sp>
      <p:sp>
        <p:nvSpPr>
          <p:cNvPr id="14" name="Text 11"/>
          <p:cNvSpPr txBox="1"/>
          <p:nvPr/>
        </p:nvSpPr>
        <p:spPr>
          <a:xfrm>
            <a:off x="6217920" y="2514600"/>
            <a:ext cx="786384" cy="822960"/>
          </a:xfrm>
          <a:prstGeom prst="rect">
            <a:avLst/>
          </a:prstGeom>
          <a:noFill/>
          <a:ln/>
        </p:spPr>
        <p:txBody>
          <a:bodyPr wrap="square" lIns="0" tIns="0" rIns="0" bIns="0" rtlCol="0" anchor="ctr"/>
          <a:lstStyle/>
          <a:p>
            <a:pPr marL="0" indent="0" algn="ctr">
              <a:buNone/>
            </a:pPr>
            <a:r>
              <a:rPr lang="en-US" sz="950" b="1" dirty="0">
                <a:solidFill>
                  <a:schemeClr val="tx2"/>
                </a:solidFill>
              </a:rPr>
              <a:t>Consultative</a:t>
            </a:r>
            <a:endParaRPr lang="en-US" sz="950" dirty="0"/>
          </a:p>
        </p:txBody>
      </p:sp>
      <p:sp>
        <p:nvSpPr>
          <p:cNvPr id="15" name="Register Casual"/>
          <p:cNvSpPr/>
          <p:nvPr/>
        </p:nvSpPr>
        <p:spPr>
          <a:xfrm>
            <a:off x="7040880" y="2514600"/>
            <a:ext cx="786384" cy="822960"/>
          </a:xfrm>
          <a:prstGeom prst="rect">
            <a:avLst/>
          </a:prstGeom>
          <a:solidFill>
            <a:schemeClr val="bg2"/>
          </a:solidFill>
          <a:ln w="12700">
            <a:solidFill>
              <a:schemeClr val="bg2"/>
            </a:solidFill>
            <a:prstDash val="solid"/>
          </a:ln>
        </p:spPr>
        <p:txBody>
          <a:bodyPr/>
          <a:lstStyle/>
          <a:p>
            <a:endParaRPr lang="en-GB"/>
          </a:p>
        </p:txBody>
      </p:sp>
      <p:sp>
        <p:nvSpPr>
          <p:cNvPr id="16" name="Text 13"/>
          <p:cNvSpPr txBox="1"/>
          <p:nvPr/>
        </p:nvSpPr>
        <p:spPr>
          <a:xfrm>
            <a:off x="7040880" y="2514600"/>
            <a:ext cx="786384" cy="822960"/>
          </a:xfrm>
          <a:prstGeom prst="rect">
            <a:avLst/>
          </a:prstGeom>
          <a:noFill/>
          <a:ln/>
        </p:spPr>
        <p:txBody>
          <a:bodyPr wrap="square" lIns="0" tIns="0" rIns="0" bIns="0" rtlCol="0" anchor="ctr"/>
          <a:lstStyle/>
          <a:p>
            <a:pPr marL="0" indent="0" algn="ctr">
              <a:buNone/>
            </a:pPr>
            <a:r>
              <a:rPr lang="en-US" sz="950" b="1" dirty="0">
                <a:solidFill>
                  <a:schemeClr val="tx2"/>
                </a:solidFill>
              </a:rPr>
              <a:t>Casual</a:t>
            </a:r>
            <a:endParaRPr lang="en-US" sz="950" dirty="0"/>
          </a:p>
        </p:txBody>
      </p:sp>
      <p:sp>
        <p:nvSpPr>
          <p:cNvPr id="17" name="Register Intimate"/>
          <p:cNvSpPr/>
          <p:nvPr/>
        </p:nvSpPr>
        <p:spPr>
          <a:xfrm>
            <a:off x="7863840" y="2514600"/>
            <a:ext cx="786384" cy="822960"/>
          </a:xfrm>
          <a:prstGeom prst="rect">
            <a:avLst/>
          </a:prstGeom>
          <a:solidFill>
            <a:schemeClr val="accent6"/>
          </a:solidFill>
          <a:ln w="12700">
            <a:solidFill>
              <a:schemeClr val="accent6"/>
            </a:solidFill>
            <a:prstDash val="solid"/>
          </a:ln>
        </p:spPr>
        <p:txBody>
          <a:bodyPr/>
          <a:lstStyle/>
          <a:p>
            <a:endParaRPr lang="en-GB"/>
          </a:p>
        </p:txBody>
      </p:sp>
      <p:sp>
        <p:nvSpPr>
          <p:cNvPr id="18" name="Text 15"/>
          <p:cNvSpPr txBox="1"/>
          <p:nvPr/>
        </p:nvSpPr>
        <p:spPr>
          <a:xfrm>
            <a:off x="7863840" y="2514600"/>
            <a:ext cx="786384" cy="822960"/>
          </a:xfrm>
          <a:prstGeom prst="rect">
            <a:avLst/>
          </a:prstGeom>
          <a:noFill/>
          <a:ln/>
        </p:spPr>
        <p:txBody>
          <a:bodyPr wrap="square" lIns="0" tIns="0" rIns="0" bIns="0" rtlCol="0" anchor="ctr"/>
          <a:lstStyle/>
          <a:p>
            <a:pPr marL="0" indent="0" algn="ctr">
              <a:buNone/>
            </a:pPr>
            <a:r>
              <a:rPr lang="en-US" sz="950" b="1" dirty="0">
                <a:solidFill>
                  <a:schemeClr val="tx2"/>
                </a:solidFill>
              </a:rPr>
              <a:t>Intimate</a:t>
            </a:r>
            <a:endParaRPr lang="en-US" sz="950" dirty="0"/>
          </a:p>
        </p:txBody>
      </p:sp>
      <p:sp>
        <p:nvSpPr>
          <p:cNvPr id="19" name="Formality arrow"/>
          <p:cNvSpPr/>
          <p:nvPr/>
        </p:nvSpPr>
        <p:spPr>
          <a:xfrm>
            <a:off x="4572000" y="3520440"/>
            <a:ext cx="4078224" cy="0"/>
          </a:xfrm>
          <a:prstGeom prst="line">
            <a:avLst/>
          </a:prstGeom>
          <a:noFill/>
          <a:ln w="25400">
            <a:solidFill>
              <a:schemeClr val="accent1"/>
            </a:solidFill>
            <a:prstDash val="solid"/>
            <a:headEnd type="triangle"/>
            <a:tailEnd type="triangle"/>
          </a:ln>
        </p:spPr>
        <p:txBody>
          <a:bodyPr/>
          <a:lstStyle/>
          <a:p>
            <a:endParaRPr lang="en-GB"/>
          </a:p>
        </p:txBody>
      </p:sp>
      <p:sp>
        <p:nvSpPr>
          <p:cNvPr id="20" name="Text 17"/>
          <p:cNvSpPr txBox="1"/>
          <p:nvPr/>
        </p:nvSpPr>
        <p:spPr>
          <a:xfrm>
            <a:off x="4572000" y="3611880"/>
            <a:ext cx="1828800" cy="274320"/>
          </a:xfrm>
          <a:prstGeom prst="rect">
            <a:avLst/>
          </a:prstGeom>
          <a:noFill/>
          <a:ln/>
        </p:spPr>
        <p:txBody>
          <a:bodyPr wrap="square" lIns="0" tIns="0" rIns="0" bIns="0" rtlCol="0" anchor="ctr"/>
          <a:lstStyle/>
          <a:p>
            <a:pPr marL="0" indent="0">
              <a:buNone/>
            </a:pPr>
            <a:r>
              <a:rPr lang="en-US" sz="1100" b="1" dirty="0">
                <a:solidFill>
                  <a:schemeClr val="tx2"/>
                </a:solidFill>
              </a:rPr>
              <a:t>Professional</a:t>
            </a:r>
            <a:endParaRPr lang="en-US" sz="1100" dirty="0"/>
          </a:p>
        </p:txBody>
      </p:sp>
      <p:sp>
        <p:nvSpPr>
          <p:cNvPr id="21" name="Text 18"/>
          <p:cNvSpPr txBox="1"/>
          <p:nvPr/>
        </p:nvSpPr>
        <p:spPr>
          <a:xfrm>
            <a:off x="6821424" y="3611880"/>
            <a:ext cx="1828800" cy="274320"/>
          </a:xfrm>
          <a:prstGeom prst="rect">
            <a:avLst/>
          </a:prstGeom>
          <a:noFill/>
          <a:ln/>
        </p:spPr>
        <p:txBody>
          <a:bodyPr wrap="square" lIns="0" tIns="0" rIns="0" bIns="0" rtlCol="0" anchor="ctr"/>
          <a:lstStyle/>
          <a:p>
            <a:pPr marL="0" indent="0" algn="r">
              <a:buNone/>
            </a:pPr>
            <a:r>
              <a:rPr lang="en-US" sz="1100" b="1" dirty="0">
                <a:solidFill>
                  <a:schemeClr val="tx2"/>
                </a:solidFill>
              </a:rPr>
              <a:t>Personal</a:t>
            </a:r>
            <a:endParaRPr lang="en-US" sz="1100" dirty="0"/>
          </a:p>
        </p:txBody>
      </p:sp>
      <p:sp>
        <p:nvSpPr>
          <p:cNvPr id="22" name="Academic caption"/>
          <p:cNvSpPr txBox="1"/>
          <p:nvPr/>
        </p:nvSpPr>
        <p:spPr>
          <a:xfrm>
            <a:off x="4572000" y="4069080"/>
            <a:ext cx="41148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The five registers of formality, after Joos (1967)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Activity</a:t>
            </a:r>
            <a:endParaRPr lang="en-US" sz="2400" dirty="0"/>
          </a:p>
        </p:txBody>
      </p:sp>
      <p:sp>
        <p:nvSpPr>
          <p:cNvPr id="4" name="Scenario card"/>
          <p:cNvSpPr/>
          <p:nvPr/>
        </p:nvSpPr>
        <p:spPr>
          <a:xfrm>
            <a:off x="457200" y="1097280"/>
            <a:ext cx="8229600" cy="1508760"/>
          </a:xfrm>
          <a:prstGeom prst="roundRect">
            <a:avLst>
              <a:gd name="adj" fmla="val 4848"/>
            </a:avLst>
          </a:prstGeom>
          <a:solidFill>
            <a:schemeClr val="tx2"/>
          </a:solidFill>
          <a:ln/>
        </p:spPr>
        <p:txBody>
          <a:bodyPr/>
          <a:lstStyle/>
          <a:p>
            <a:endParaRPr lang="en-GB"/>
          </a:p>
        </p:txBody>
      </p:sp>
      <p:sp>
        <p:nvSpPr>
          <p:cNvPr id="5" name="Outage circle"/>
          <p:cNvSpPr/>
          <p:nvPr/>
        </p:nvSpPr>
        <p:spPr>
          <a:xfrm>
            <a:off x="685800" y="1481328"/>
            <a:ext cx="731520" cy="731520"/>
          </a:xfrm>
          <a:prstGeom prst="ellipse">
            <a:avLst/>
          </a:prstGeom>
          <a:solidFill>
            <a:schemeClr val="accent1"/>
          </a:solidFill>
          <a:ln w="12700">
            <a:solidFill>
              <a:schemeClr val="accent1"/>
            </a:solidFill>
            <a:prstDash val="solid"/>
          </a:ln>
        </p:spPr>
        <p:txBody>
          <a:bodyPr/>
          <a:lstStyle/>
          <a:p>
            <a:endParaRPr lang="en-GB"/>
          </a:p>
        </p:txBody>
      </p:sp>
      <p:pic>
        <p:nvPicPr>
          <p:cNvPr id="6" name="Outage icon" descr="preencoded.png"/>
          <p:cNvPicPr>
            <a:picLocks noChangeAspect="1"/>
          </p:cNvPicPr>
          <p:nvPr/>
        </p:nvPicPr>
        <p:blipFill>
          <a:blip r:embed="rId3"/>
          <a:stretch>
            <a:fillRect/>
          </a:stretch>
        </p:blipFill>
        <p:spPr>
          <a:xfrm>
            <a:off x="861365" y="1656893"/>
            <a:ext cx="380390" cy="380390"/>
          </a:xfrm>
          <a:prstGeom prst="rect">
            <a:avLst/>
          </a:prstGeom>
        </p:spPr>
      </p:pic>
      <p:sp>
        <p:nvSpPr>
          <p:cNvPr id="7" name="Text 3"/>
          <p:cNvSpPr txBox="1"/>
          <p:nvPr/>
        </p:nvSpPr>
        <p:spPr>
          <a:xfrm>
            <a:off x="1645920" y="1097280"/>
            <a:ext cx="6858000" cy="1508760"/>
          </a:xfrm>
          <a:prstGeom prst="rect">
            <a:avLst/>
          </a:prstGeom>
          <a:noFill/>
          <a:ln/>
        </p:spPr>
        <p:txBody>
          <a:bodyPr wrap="square" lIns="0" tIns="0" rIns="0" bIns="0" rtlCol="0" anchor="ctr"/>
          <a:lstStyle/>
          <a:p>
            <a:pPr marL="0" indent="0">
              <a:buNone/>
            </a:pPr>
            <a:r>
              <a:rPr lang="en-US" sz="1500" dirty="0">
                <a:solidFill>
                  <a:schemeClr val="bg1"/>
                </a:solidFill>
              </a:rPr>
              <a:t>If you had to write a communication to your team about a system outage that you rely on to complete work as an organization, what seven principles would make your message effective?</a:t>
            </a:r>
            <a:endParaRPr lang="en-US" sz="1500" dirty="0"/>
          </a:p>
        </p:txBody>
      </p:sp>
      <p:sp>
        <p:nvSpPr>
          <p:cNvPr id="8" name="Task card"/>
          <p:cNvSpPr/>
          <p:nvPr/>
        </p:nvSpPr>
        <p:spPr>
          <a:xfrm>
            <a:off x="457200" y="2880360"/>
            <a:ext cx="8229600" cy="1417320"/>
          </a:xfrm>
          <a:prstGeom prst="roundRect">
            <a:avLst>
              <a:gd name="adj" fmla="val 5161"/>
            </a:avLst>
          </a:prstGeom>
          <a:solidFill>
            <a:schemeClr val="bg2"/>
          </a:solidFill>
          <a:ln/>
        </p:spPr>
        <p:txBody>
          <a:bodyPr/>
          <a:lstStyle/>
          <a:p>
            <a:endParaRPr lang="en-GB"/>
          </a:p>
        </p:txBody>
      </p:sp>
      <p:sp>
        <p:nvSpPr>
          <p:cNvPr id="9" name="Group circle"/>
          <p:cNvSpPr/>
          <p:nvPr/>
        </p:nvSpPr>
        <p:spPr>
          <a:xfrm>
            <a:off x="685800" y="3218688"/>
            <a:ext cx="731520" cy="731520"/>
          </a:xfrm>
          <a:prstGeom prst="ellipse">
            <a:avLst/>
          </a:prstGeom>
          <a:solidFill>
            <a:schemeClr val="tx2"/>
          </a:solidFill>
          <a:ln w="12700">
            <a:solidFill>
              <a:schemeClr val="tx2"/>
            </a:solidFill>
            <a:prstDash val="solid"/>
          </a:ln>
        </p:spPr>
        <p:txBody>
          <a:bodyPr/>
          <a:lstStyle/>
          <a:p>
            <a:endParaRPr lang="en-GB"/>
          </a:p>
        </p:txBody>
      </p:sp>
      <p:pic>
        <p:nvPicPr>
          <p:cNvPr id="10" name="Group icon" descr="preencoded.png"/>
          <p:cNvPicPr>
            <a:picLocks noChangeAspect="1"/>
          </p:cNvPicPr>
          <p:nvPr/>
        </p:nvPicPr>
        <p:blipFill>
          <a:blip r:embed="rId4"/>
          <a:stretch>
            <a:fillRect/>
          </a:stretch>
        </p:blipFill>
        <p:spPr>
          <a:xfrm>
            <a:off x="861365" y="3394253"/>
            <a:ext cx="380390" cy="380390"/>
          </a:xfrm>
          <a:prstGeom prst="rect">
            <a:avLst/>
          </a:prstGeom>
        </p:spPr>
      </p:pic>
      <p:sp>
        <p:nvSpPr>
          <p:cNvPr id="11" name="Text 6"/>
          <p:cNvSpPr txBox="1"/>
          <p:nvPr/>
        </p:nvSpPr>
        <p:spPr>
          <a:xfrm>
            <a:off x="1645920" y="2880360"/>
            <a:ext cx="6858000" cy="1417320"/>
          </a:xfrm>
          <a:prstGeom prst="rect">
            <a:avLst/>
          </a:prstGeom>
          <a:noFill/>
          <a:ln/>
        </p:spPr>
        <p:txBody>
          <a:bodyPr wrap="square" lIns="0" tIns="0" rIns="0" bIns="0" rtlCol="0" anchor="ctr"/>
          <a:lstStyle/>
          <a:p>
            <a:pPr marL="0" indent="0">
              <a:buNone/>
            </a:pPr>
            <a:r>
              <a:rPr lang="en-US" sz="1500" dirty="0">
                <a:solidFill>
                  <a:schemeClr val="tx2"/>
                </a:solidFill>
              </a:rPr>
              <a:t>With a partner or in a small group, list what you would write using the seven principles of communication.</a:t>
            </a:r>
            <a:endParaRPr lang="en-US" sz="15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02</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Methods of Communication</a:t>
            </a:r>
            <a:endParaRPr lang="en-US" sz="3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Learning Outcomes: Methods of Communication</a:t>
            </a:r>
            <a:endParaRPr lang="en-US" sz="2400" dirty="0"/>
          </a:p>
        </p:txBody>
      </p:sp>
      <p:sp>
        <p:nvSpPr>
          <p:cNvPr id="3" name="Main outcome card"/>
          <p:cNvSpPr/>
          <p:nvPr/>
        </p:nvSpPr>
        <p:spPr>
          <a:xfrm>
            <a:off x="457200" y="1097280"/>
            <a:ext cx="8229600" cy="777240"/>
          </a:xfrm>
          <a:prstGeom prst="roundRect">
            <a:avLst>
              <a:gd name="adj" fmla="val 9412"/>
            </a:avLst>
          </a:prstGeom>
          <a:solidFill>
            <a:schemeClr val="tx2"/>
          </a:solidFill>
          <a:ln/>
        </p:spPr>
        <p:txBody>
          <a:bodyPr/>
          <a:lstStyle/>
          <a:p>
            <a:endParaRPr lang="en-GB"/>
          </a:p>
        </p:txBody>
      </p:sp>
      <p:sp>
        <p:nvSpPr>
          <p:cNvPr id="4" name="Outcome circle"/>
          <p:cNvSpPr/>
          <p:nvPr/>
        </p:nvSpPr>
        <p:spPr>
          <a:xfrm>
            <a:off x="621792" y="12344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Outcome icon" descr="preencoded.png"/>
          <p:cNvPicPr>
            <a:picLocks noChangeAspect="1"/>
          </p:cNvPicPr>
          <p:nvPr/>
        </p:nvPicPr>
        <p:blipFill>
          <a:blip r:embed="rId3"/>
          <a:stretch>
            <a:fillRect/>
          </a:stretch>
        </p:blipFill>
        <p:spPr>
          <a:xfrm>
            <a:off x="742493" y="1355141"/>
            <a:ext cx="261518" cy="261518"/>
          </a:xfrm>
          <a:prstGeom prst="rect">
            <a:avLst/>
          </a:prstGeom>
        </p:spPr>
      </p:pic>
      <p:sp>
        <p:nvSpPr>
          <p:cNvPr id="6" name="Text 3"/>
          <p:cNvSpPr txBox="1"/>
          <p:nvPr/>
        </p:nvSpPr>
        <p:spPr>
          <a:xfrm>
            <a:off x="1280160" y="1097280"/>
            <a:ext cx="7223760" cy="777240"/>
          </a:xfrm>
          <a:prstGeom prst="rect">
            <a:avLst/>
          </a:prstGeom>
          <a:noFill/>
          <a:ln/>
        </p:spPr>
        <p:txBody>
          <a:bodyPr wrap="square" lIns="0" tIns="0" rIns="0" bIns="0" rtlCol="0" anchor="ctr"/>
          <a:lstStyle/>
          <a:p>
            <a:pPr marL="0" indent="0">
              <a:buNone/>
            </a:pPr>
            <a:r>
              <a:rPr lang="en-US" sz="1500" b="1" dirty="0">
                <a:solidFill>
                  <a:schemeClr val="accent1"/>
                </a:solidFill>
              </a:rPr>
              <a:t>1.2  </a:t>
            </a:r>
            <a:r>
              <a:rPr lang="en-US" sz="1500" dirty="0">
                <a:solidFill>
                  <a:schemeClr val="bg1"/>
                </a:solidFill>
              </a:rPr>
              <a:t>Differentiate between different methods of communication</a:t>
            </a:r>
            <a:endParaRPr lang="en-US" sz="1500" dirty="0"/>
          </a:p>
        </p:txBody>
      </p:sp>
      <p:sp>
        <p:nvSpPr>
          <p:cNvPr id="7" name="Outcome row 1"/>
          <p:cNvSpPr/>
          <p:nvPr/>
        </p:nvSpPr>
        <p:spPr>
          <a:xfrm>
            <a:off x="822960" y="2103120"/>
            <a:ext cx="7863840" cy="530352"/>
          </a:xfrm>
          <a:prstGeom prst="roundRect">
            <a:avLst>
              <a:gd name="adj" fmla="val 10345"/>
            </a:avLst>
          </a:prstGeom>
          <a:solidFill>
            <a:schemeClr val="bg2"/>
          </a:solidFill>
          <a:ln/>
        </p:spPr>
        <p:txBody>
          <a:bodyPr/>
          <a:lstStyle/>
          <a:p>
            <a:endParaRPr lang="en-GB"/>
          </a:p>
        </p:txBody>
      </p:sp>
      <p:sp>
        <p:nvSpPr>
          <p:cNvPr id="8" name="Text 5"/>
          <p:cNvSpPr txBox="1"/>
          <p:nvPr/>
        </p:nvSpPr>
        <p:spPr>
          <a:xfrm>
            <a:off x="960120" y="2103120"/>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1.2.1</a:t>
            </a:r>
            <a:endParaRPr lang="en-US" sz="1200" dirty="0"/>
          </a:p>
        </p:txBody>
      </p:sp>
      <p:sp>
        <p:nvSpPr>
          <p:cNvPr id="9" name="Text 6"/>
          <p:cNvSpPr txBox="1"/>
          <p:nvPr/>
        </p:nvSpPr>
        <p:spPr>
          <a:xfrm>
            <a:off x="1737360" y="2103120"/>
            <a:ext cx="6812280" cy="530352"/>
          </a:xfrm>
          <a:prstGeom prst="rect">
            <a:avLst/>
          </a:prstGeom>
          <a:noFill/>
          <a:ln/>
        </p:spPr>
        <p:txBody>
          <a:bodyPr wrap="square" lIns="0" tIns="0" rIns="0" bIns="0" rtlCol="0" anchor="ctr"/>
          <a:lstStyle/>
          <a:p>
            <a:pPr marL="0" indent="0">
              <a:buNone/>
            </a:pPr>
            <a:r>
              <a:rPr lang="en-US" sz="1300" dirty="0">
                <a:solidFill>
                  <a:schemeClr val="tx1"/>
                </a:solidFill>
              </a:rPr>
              <a:t>Discuss the importance of listening</a:t>
            </a:r>
            <a:endParaRPr lang="en-US" sz="1300" dirty="0"/>
          </a:p>
        </p:txBody>
      </p:sp>
      <p:sp>
        <p:nvSpPr>
          <p:cNvPr id="10" name="Outcome row 2"/>
          <p:cNvSpPr/>
          <p:nvPr/>
        </p:nvSpPr>
        <p:spPr>
          <a:xfrm>
            <a:off x="822960" y="2706624"/>
            <a:ext cx="7863840" cy="530352"/>
          </a:xfrm>
          <a:prstGeom prst="roundRect">
            <a:avLst>
              <a:gd name="adj" fmla="val 10345"/>
            </a:avLst>
          </a:prstGeom>
          <a:solidFill>
            <a:schemeClr val="bg2"/>
          </a:solidFill>
          <a:ln/>
        </p:spPr>
        <p:txBody>
          <a:bodyPr/>
          <a:lstStyle/>
          <a:p>
            <a:endParaRPr lang="en-GB"/>
          </a:p>
        </p:txBody>
      </p:sp>
      <p:sp>
        <p:nvSpPr>
          <p:cNvPr id="11" name="Text 8"/>
          <p:cNvSpPr txBox="1"/>
          <p:nvPr/>
        </p:nvSpPr>
        <p:spPr>
          <a:xfrm>
            <a:off x="960120" y="2706624"/>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1.2.2</a:t>
            </a:r>
            <a:endParaRPr lang="en-US" sz="1200" dirty="0"/>
          </a:p>
        </p:txBody>
      </p:sp>
      <p:sp>
        <p:nvSpPr>
          <p:cNvPr id="12" name="Text 9"/>
          <p:cNvSpPr txBox="1"/>
          <p:nvPr/>
        </p:nvSpPr>
        <p:spPr>
          <a:xfrm>
            <a:off x="1737360" y="2706624"/>
            <a:ext cx="6812280" cy="530352"/>
          </a:xfrm>
          <a:prstGeom prst="rect">
            <a:avLst/>
          </a:prstGeom>
          <a:noFill/>
          <a:ln/>
        </p:spPr>
        <p:txBody>
          <a:bodyPr wrap="square" lIns="0" tIns="0" rIns="0" bIns="0" rtlCol="0" anchor="ctr"/>
          <a:lstStyle/>
          <a:p>
            <a:pPr marL="0" indent="0">
              <a:buNone/>
            </a:pPr>
            <a:r>
              <a:rPr lang="en-US" sz="1300" dirty="0">
                <a:solidFill>
                  <a:schemeClr val="tx1"/>
                </a:solidFill>
              </a:rPr>
              <a:t>Discuss verbal communication and its role in business</a:t>
            </a:r>
            <a:endParaRPr lang="en-US" sz="1300" dirty="0"/>
          </a:p>
        </p:txBody>
      </p:sp>
      <p:sp>
        <p:nvSpPr>
          <p:cNvPr id="13" name="Outcome row 3"/>
          <p:cNvSpPr/>
          <p:nvPr/>
        </p:nvSpPr>
        <p:spPr>
          <a:xfrm>
            <a:off x="822960" y="3310128"/>
            <a:ext cx="7863840" cy="530352"/>
          </a:xfrm>
          <a:prstGeom prst="roundRect">
            <a:avLst>
              <a:gd name="adj" fmla="val 10345"/>
            </a:avLst>
          </a:prstGeom>
          <a:solidFill>
            <a:schemeClr val="bg2"/>
          </a:solidFill>
          <a:ln/>
        </p:spPr>
        <p:txBody>
          <a:bodyPr/>
          <a:lstStyle/>
          <a:p>
            <a:endParaRPr lang="en-GB"/>
          </a:p>
        </p:txBody>
      </p:sp>
      <p:sp>
        <p:nvSpPr>
          <p:cNvPr id="14" name="Text 11"/>
          <p:cNvSpPr txBox="1"/>
          <p:nvPr/>
        </p:nvSpPr>
        <p:spPr>
          <a:xfrm>
            <a:off x="960120" y="3310128"/>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1.2.3</a:t>
            </a:r>
            <a:endParaRPr lang="en-US" sz="1200" dirty="0"/>
          </a:p>
        </p:txBody>
      </p:sp>
      <p:sp>
        <p:nvSpPr>
          <p:cNvPr id="15" name="Text 12"/>
          <p:cNvSpPr txBox="1"/>
          <p:nvPr/>
        </p:nvSpPr>
        <p:spPr>
          <a:xfrm>
            <a:off x="1737360" y="3310128"/>
            <a:ext cx="6812280" cy="530352"/>
          </a:xfrm>
          <a:prstGeom prst="rect">
            <a:avLst/>
          </a:prstGeom>
          <a:noFill/>
          <a:ln/>
        </p:spPr>
        <p:txBody>
          <a:bodyPr wrap="square" lIns="0" tIns="0" rIns="0" bIns="0" rtlCol="0" anchor="ctr"/>
          <a:lstStyle/>
          <a:p>
            <a:pPr marL="0" indent="0">
              <a:buNone/>
            </a:pPr>
            <a:r>
              <a:rPr lang="en-US" sz="1300" dirty="0">
                <a:solidFill>
                  <a:schemeClr val="tx1"/>
                </a:solidFill>
              </a:rPr>
              <a:t>Discuss nonverbal communication and its role in business</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Five Keys Skills For Active Listening</a:t>
            </a:r>
            <a:endParaRPr lang="en-US" sz="2400" dirty="0"/>
          </a:p>
        </p:txBody>
      </p:sp>
      <p:sp>
        <p:nvSpPr>
          <p:cNvPr id="4" name="Skill 1"/>
          <p:cNvSpPr/>
          <p:nvPr/>
        </p:nvSpPr>
        <p:spPr>
          <a:xfrm>
            <a:off x="457200" y="1143000"/>
            <a:ext cx="1499616" cy="2514600"/>
          </a:xfrm>
          <a:prstGeom prst="roundRect">
            <a:avLst>
              <a:gd name="adj" fmla="val 4878"/>
            </a:avLst>
          </a:prstGeom>
          <a:solidFill>
            <a:schemeClr val="accent6"/>
          </a:solidFill>
          <a:ln/>
        </p:spPr>
        <p:txBody>
          <a:bodyPr/>
          <a:lstStyle/>
          <a:p>
            <a:endParaRPr lang="en-GB"/>
          </a:p>
        </p:txBody>
      </p:sp>
      <p:sp>
        <p:nvSpPr>
          <p:cNvPr id="5" name="Text 2"/>
          <p:cNvSpPr txBox="1"/>
          <p:nvPr/>
        </p:nvSpPr>
        <p:spPr>
          <a:xfrm>
            <a:off x="566928" y="1207008"/>
            <a:ext cx="365760" cy="320040"/>
          </a:xfrm>
          <a:prstGeom prst="rect">
            <a:avLst/>
          </a:prstGeom>
          <a:noFill/>
          <a:ln/>
        </p:spPr>
        <p:txBody>
          <a:bodyPr wrap="square" lIns="0" tIns="0" rIns="0" bIns="0" rtlCol="0" anchor="ctr"/>
          <a:lstStyle/>
          <a:p>
            <a:pPr marL="0" indent="0">
              <a:buNone/>
            </a:pPr>
            <a:r>
              <a:rPr lang="en-US" sz="1400" b="1" dirty="0">
                <a:solidFill>
                  <a:schemeClr val="accent1"/>
                </a:solidFill>
                <a:latin typeface="Cambria" pitchFamily="34" charset="0"/>
                <a:ea typeface="Cambria" pitchFamily="34" charset="-122"/>
                <a:cs typeface="Cambria" pitchFamily="34" charset="-120"/>
              </a:rPr>
              <a:t>1</a:t>
            </a:r>
            <a:endParaRPr lang="en-US" sz="1400" dirty="0"/>
          </a:p>
        </p:txBody>
      </p:sp>
      <p:sp>
        <p:nvSpPr>
          <p:cNvPr id="6" name="Skill 1 circle"/>
          <p:cNvSpPr/>
          <p:nvPr/>
        </p:nvSpPr>
        <p:spPr>
          <a:xfrm>
            <a:off x="795528" y="1554480"/>
            <a:ext cx="822960" cy="822960"/>
          </a:xfrm>
          <a:prstGeom prst="ellipse">
            <a:avLst/>
          </a:prstGeom>
          <a:solidFill>
            <a:schemeClr val="tx2"/>
          </a:solidFill>
          <a:ln w="12700">
            <a:solidFill>
              <a:schemeClr val="tx2"/>
            </a:solidFill>
            <a:prstDash val="solid"/>
          </a:ln>
        </p:spPr>
        <p:txBody>
          <a:bodyPr/>
          <a:lstStyle/>
          <a:p>
            <a:endParaRPr lang="en-GB"/>
          </a:p>
        </p:txBody>
      </p:sp>
      <p:pic>
        <p:nvPicPr>
          <p:cNvPr id="7" name="Skill 1 icon" descr="preencoded.png"/>
          <p:cNvPicPr>
            <a:picLocks noChangeAspect="1"/>
          </p:cNvPicPr>
          <p:nvPr/>
        </p:nvPicPr>
        <p:blipFill>
          <a:blip r:embed="rId3"/>
          <a:stretch>
            <a:fillRect/>
          </a:stretch>
        </p:blipFill>
        <p:spPr>
          <a:xfrm>
            <a:off x="993038" y="1751990"/>
            <a:ext cx="427939" cy="427939"/>
          </a:xfrm>
          <a:prstGeom prst="rect">
            <a:avLst/>
          </a:prstGeom>
        </p:spPr>
      </p:pic>
      <p:sp>
        <p:nvSpPr>
          <p:cNvPr id="8" name="Text 4"/>
          <p:cNvSpPr txBox="1"/>
          <p:nvPr/>
        </p:nvSpPr>
        <p:spPr>
          <a:xfrm>
            <a:off x="530352" y="2514600"/>
            <a:ext cx="1353312" cy="1005840"/>
          </a:xfrm>
          <a:prstGeom prst="rect">
            <a:avLst/>
          </a:prstGeom>
          <a:noFill/>
          <a:ln/>
        </p:spPr>
        <p:txBody>
          <a:bodyPr wrap="square" lIns="0" tIns="0" rIns="0" bIns="0" rtlCol="0" anchor="t"/>
          <a:lstStyle/>
          <a:p>
            <a:pPr marL="0" indent="0" algn="ctr">
              <a:buNone/>
            </a:pPr>
            <a:r>
              <a:rPr lang="en-US" sz="1250" b="1" dirty="0">
                <a:solidFill>
                  <a:schemeClr val="tx2"/>
                </a:solidFill>
              </a:rPr>
              <a:t>Pay close attention</a:t>
            </a:r>
            <a:endParaRPr lang="en-US" sz="1250" dirty="0"/>
          </a:p>
        </p:txBody>
      </p:sp>
      <p:sp>
        <p:nvSpPr>
          <p:cNvPr id="9" name="Skill 2"/>
          <p:cNvSpPr/>
          <p:nvPr/>
        </p:nvSpPr>
        <p:spPr>
          <a:xfrm>
            <a:off x="2139696" y="1143000"/>
            <a:ext cx="1499616" cy="2514600"/>
          </a:xfrm>
          <a:prstGeom prst="roundRect">
            <a:avLst>
              <a:gd name="adj" fmla="val 4878"/>
            </a:avLst>
          </a:prstGeom>
          <a:solidFill>
            <a:schemeClr val="bg2"/>
          </a:solidFill>
          <a:ln/>
        </p:spPr>
        <p:txBody>
          <a:bodyPr/>
          <a:lstStyle/>
          <a:p>
            <a:endParaRPr lang="en-GB"/>
          </a:p>
        </p:txBody>
      </p:sp>
      <p:sp>
        <p:nvSpPr>
          <p:cNvPr id="10" name="Text 6"/>
          <p:cNvSpPr txBox="1"/>
          <p:nvPr/>
        </p:nvSpPr>
        <p:spPr>
          <a:xfrm>
            <a:off x="2249424" y="1207008"/>
            <a:ext cx="365760" cy="320040"/>
          </a:xfrm>
          <a:prstGeom prst="rect">
            <a:avLst/>
          </a:prstGeom>
          <a:noFill/>
          <a:ln/>
        </p:spPr>
        <p:txBody>
          <a:bodyPr wrap="square" lIns="0" tIns="0" rIns="0" bIns="0" rtlCol="0" anchor="ctr"/>
          <a:lstStyle/>
          <a:p>
            <a:pPr marL="0" indent="0">
              <a:buNone/>
            </a:pPr>
            <a:r>
              <a:rPr lang="en-US" sz="1400" b="1" dirty="0">
                <a:solidFill>
                  <a:schemeClr val="accent1"/>
                </a:solidFill>
                <a:latin typeface="Cambria" pitchFamily="34" charset="0"/>
                <a:ea typeface="Cambria" pitchFamily="34" charset="-122"/>
                <a:cs typeface="Cambria" pitchFamily="34" charset="-120"/>
              </a:rPr>
              <a:t>2</a:t>
            </a:r>
            <a:endParaRPr lang="en-US" sz="1400" dirty="0"/>
          </a:p>
        </p:txBody>
      </p:sp>
      <p:sp>
        <p:nvSpPr>
          <p:cNvPr id="11" name="Skill 2 circle"/>
          <p:cNvSpPr/>
          <p:nvPr/>
        </p:nvSpPr>
        <p:spPr>
          <a:xfrm>
            <a:off x="2478024" y="1554480"/>
            <a:ext cx="822960" cy="822960"/>
          </a:xfrm>
          <a:prstGeom prst="ellipse">
            <a:avLst/>
          </a:prstGeom>
          <a:solidFill>
            <a:schemeClr val="tx2"/>
          </a:solidFill>
          <a:ln w="12700">
            <a:solidFill>
              <a:schemeClr val="tx2"/>
            </a:solidFill>
            <a:prstDash val="solid"/>
          </a:ln>
        </p:spPr>
        <p:txBody>
          <a:bodyPr/>
          <a:lstStyle/>
          <a:p>
            <a:endParaRPr lang="en-GB"/>
          </a:p>
        </p:txBody>
      </p:sp>
      <p:pic>
        <p:nvPicPr>
          <p:cNvPr id="12" name="Skill 2 icon" descr="preencoded.png"/>
          <p:cNvPicPr>
            <a:picLocks noChangeAspect="1"/>
          </p:cNvPicPr>
          <p:nvPr/>
        </p:nvPicPr>
        <p:blipFill>
          <a:blip r:embed="rId4"/>
          <a:stretch>
            <a:fillRect/>
          </a:stretch>
        </p:blipFill>
        <p:spPr>
          <a:xfrm>
            <a:off x="2675534" y="1751990"/>
            <a:ext cx="427939" cy="427939"/>
          </a:xfrm>
          <a:prstGeom prst="rect">
            <a:avLst/>
          </a:prstGeom>
        </p:spPr>
      </p:pic>
      <p:sp>
        <p:nvSpPr>
          <p:cNvPr id="13" name="Text 8"/>
          <p:cNvSpPr txBox="1"/>
          <p:nvPr/>
        </p:nvSpPr>
        <p:spPr>
          <a:xfrm>
            <a:off x="2212848" y="2514600"/>
            <a:ext cx="1353312" cy="1005840"/>
          </a:xfrm>
          <a:prstGeom prst="rect">
            <a:avLst/>
          </a:prstGeom>
          <a:noFill/>
          <a:ln/>
        </p:spPr>
        <p:txBody>
          <a:bodyPr wrap="square" lIns="0" tIns="0" rIns="0" bIns="0" rtlCol="0" anchor="t"/>
          <a:lstStyle/>
          <a:p>
            <a:pPr marL="0" indent="0" algn="ctr">
              <a:buNone/>
            </a:pPr>
            <a:r>
              <a:rPr lang="en-US" sz="1250" b="1" dirty="0">
                <a:solidFill>
                  <a:schemeClr val="tx2"/>
                </a:solidFill>
              </a:rPr>
              <a:t>Paraphrase</a:t>
            </a:r>
            <a:endParaRPr lang="en-US" sz="1250" dirty="0"/>
          </a:p>
        </p:txBody>
      </p:sp>
      <p:sp>
        <p:nvSpPr>
          <p:cNvPr id="14" name="Skill 3"/>
          <p:cNvSpPr/>
          <p:nvPr/>
        </p:nvSpPr>
        <p:spPr>
          <a:xfrm>
            <a:off x="3822192" y="1143000"/>
            <a:ext cx="1499616" cy="2514600"/>
          </a:xfrm>
          <a:prstGeom prst="roundRect">
            <a:avLst>
              <a:gd name="adj" fmla="val 4878"/>
            </a:avLst>
          </a:prstGeom>
          <a:solidFill>
            <a:schemeClr val="accent6"/>
          </a:solidFill>
          <a:ln/>
        </p:spPr>
        <p:txBody>
          <a:bodyPr/>
          <a:lstStyle/>
          <a:p>
            <a:endParaRPr lang="en-GB"/>
          </a:p>
        </p:txBody>
      </p:sp>
      <p:sp>
        <p:nvSpPr>
          <p:cNvPr id="15" name="Text 10"/>
          <p:cNvSpPr txBox="1"/>
          <p:nvPr/>
        </p:nvSpPr>
        <p:spPr>
          <a:xfrm>
            <a:off x="3931920" y="1207008"/>
            <a:ext cx="365760" cy="320040"/>
          </a:xfrm>
          <a:prstGeom prst="rect">
            <a:avLst/>
          </a:prstGeom>
          <a:noFill/>
          <a:ln/>
        </p:spPr>
        <p:txBody>
          <a:bodyPr wrap="square" lIns="0" tIns="0" rIns="0" bIns="0" rtlCol="0" anchor="ctr"/>
          <a:lstStyle/>
          <a:p>
            <a:pPr marL="0" indent="0">
              <a:buNone/>
            </a:pPr>
            <a:r>
              <a:rPr lang="en-US" sz="1400" b="1" dirty="0">
                <a:solidFill>
                  <a:schemeClr val="accent1"/>
                </a:solidFill>
                <a:latin typeface="Cambria" pitchFamily="34" charset="0"/>
                <a:ea typeface="Cambria" pitchFamily="34" charset="-122"/>
                <a:cs typeface="Cambria" pitchFamily="34" charset="-120"/>
              </a:rPr>
              <a:t>3</a:t>
            </a:r>
            <a:endParaRPr lang="en-US" sz="1400" dirty="0"/>
          </a:p>
        </p:txBody>
      </p:sp>
      <p:sp>
        <p:nvSpPr>
          <p:cNvPr id="16" name="Skill 3 circle"/>
          <p:cNvSpPr/>
          <p:nvPr/>
        </p:nvSpPr>
        <p:spPr>
          <a:xfrm>
            <a:off x="4160520" y="1554480"/>
            <a:ext cx="822960" cy="822960"/>
          </a:xfrm>
          <a:prstGeom prst="ellipse">
            <a:avLst/>
          </a:prstGeom>
          <a:solidFill>
            <a:schemeClr val="tx2"/>
          </a:solidFill>
          <a:ln w="12700">
            <a:solidFill>
              <a:schemeClr val="tx2"/>
            </a:solidFill>
            <a:prstDash val="solid"/>
          </a:ln>
        </p:spPr>
        <p:txBody>
          <a:bodyPr/>
          <a:lstStyle/>
          <a:p>
            <a:endParaRPr lang="en-GB"/>
          </a:p>
        </p:txBody>
      </p:sp>
      <p:pic>
        <p:nvPicPr>
          <p:cNvPr id="17" name="Skill 3 icon" descr="preencoded.png"/>
          <p:cNvPicPr>
            <a:picLocks noChangeAspect="1"/>
          </p:cNvPicPr>
          <p:nvPr/>
        </p:nvPicPr>
        <p:blipFill>
          <a:blip r:embed="rId5"/>
          <a:stretch>
            <a:fillRect/>
          </a:stretch>
        </p:blipFill>
        <p:spPr>
          <a:xfrm>
            <a:off x="4358030" y="1751990"/>
            <a:ext cx="427939" cy="427939"/>
          </a:xfrm>
          <a:prstGeom prst="rect">
            <a:avLst/>
          </a:prstGeom>
        </p:spPr>
      </p:pic>
      <p:sp>
        <p:nvSpPr>
          <p:cNvPr id="18" name="Text 12"/>
          <p:cNvSpPr txBox="1"/>
          <p:nvPr/>
        </p:nvSpPr>
        <p:spPr>
          <a:xfrm>
            <a:off x="3895344" y="2514600"/>
            <a:ext cx="1353312" cy="1005840"/>
          </a:xfrm>
          <a:prstGeom prst="rect">
            <a:avLst/>
          </a:prstGeom>
          <a:noFill/>
          <a:ln/>
        </p:spPr>
        <p:txBody>
          <a:bodyPr wrap="square" lIns="0" tIns="0" rIns="0" bIns="0" rtlCol="0" anchor="t"/>
          <a:lstStyle/>
          <a:p>
            <a:pPr marL="0" indent="0" algn="ctr">
              <a:buNone/>
            </a:pPr>
            <a:r>
              <a:rPr lang="en-US" sz="1250" b="1" dirty="0">
                <a:solidFill>
                  <a:schemeClr val="tx2"/>
                </a:solidFill>
              </a:rPr>
              <a:t>Give good body cues</a:t>
            </a:r>
            <a:endParaRPr lang="en-US" sz="1250" dirty="0"/>
          </a:p>
        </p:txBody>
      </p:sp>
      <p:sp>
        <p:nvSpPr>
          <p:cNvPr id="19" name="Skill 4"/>
          <p:cNvSpPr/>
          <p:nvPr/>
        </p:nvSpPr>
        <p:spPr>
          <a:xfrm>
            <a:off x="5504688" y="1143000"/>
            <a:ext cx="1499616" cy="2514600"/>
          </a:xfrm>
          <a:prstGeom prst="roundRect">
            <a:avLst>
              <a:gd name="adj" fmla="val 4878"/>
            </a:avLst>
          </a:prstGeom>
          <a:solidFill>
            <a:schemeClr val="bg2"/>
          </a:solidFill>
          <a:ln/>
        </p:spPr>
        <p:txBody>
          <a:bodyPr/>
          <a:lstStyle/>
          <a:p>
            <a:endParaRPr lang="en-GB"/>
          </a:p>
        </p:txBody>
      </p:sp>
      <p:sp>
        <p:nvSpPr>
          <p:cNvPr id="20" name="Text 14"/>
          <p:cNvSpPr txBox="1"/>
          <p:nvPr/>
        </p:nvSpPr>
        <p:spPr>
          <a:xfrm>
            <a:off x="5614416" y="1207008"/>
            <a:ext cx="365760" cy="320040"/>
          </a:xfrm>
          <a:prstGeom prst="rect">
            <a:avLst/>
          </a:prstGeom>
          <a:noFill/>
          <a:ln/>
        </p:spPr>
        <p:txBody>
          <a:bodyPr wrap="square" lIns="0" tIns="0" rIns="0" bIns="0" rtlCol="0" anchor="ctr"/>
          <a:lstStyle/>
          <a:p>
            <a:pPr marL="0" indent="0">
              <a:buNone/>
            </a:pPr>
            <a:r>
              <a:rPr lang="en-US" sz="1400" b="1" dirty="0">
                <a:solidFill>
                  <a:schemeClr val="accent1"/>
                </a:solidFill>
                <a:latin typeface="Cambria" pitchFamily="34" charset="0"/>
                <a:ea typeface="Cambria" pitchFamily="34" charset="-122"/>
                <a:cs typeface="Cambria" pitchFamily="34" charset="-120"/>
              </a:rPr>
              <a:t>4</a:t>
            </a:r>
            <a:endParaRPr lang="en-US" sz="1400" dirty="0"/>
          </a:p>
        </p:txBody>
      </p:sp>
      <p:sp>
        <p:nvSpPr>
          <p:cNvPr id="21" name="Skill 4 circle"/>
          <p:cNvSpPr/>
          <p:nvPr/>
        </p:nvSpPr>
        <p:spPr>
          <a:xfrm>
            <a:off x="5843016" y="1554480"/>
            <a:ext cx="822960" cy="822960"/>
          </a:xfrm>
          <a:prstGeom prst="ellipse">
            <a:avLst/>
          </a:prstGeom>
          <a:solidFill>
            <a:schemeClr val="tx2"/>
          </a:solidFill>
          <a:ln w="12700">
            <a:solidFill>
              <a:schemeClr val="tx2"/>
            </a:solidFill>
            <a:prstDash val="solid"/>
          </a:ln>
        </p:spPr>
        <p:txBody>
          <a:bodyPr/>
          <a:lstStyle/>
          <a:p>
            <a:endParaRPr lang="en-GB"/>
          </a:p>
        </p:txBody>
      </p:sp>
      <p:pic>
        <p:nvPicPr>
          <p:cNvPr id="22" name="Skill 4 icon" descr="preencoded.png"/>
          <p:cNvPicPr>
            <a:picLocks noChangeAspect="1"/>
          </p:cNvPicPr>
          <p:nvPr/>
        </p:nvPicPr>
        <p:blipFill>
          <a:blip r:embed="rId6"/>
          <a:stretch>
            <a:fillRect/>
          </a:stretch>
        </p:blipFill>
        <p:spPr>
          <a:xfrm>
            <a:off x="6040526" y="1751990"/>
            <a:ext cx="427939" cy="427939"/>
          </a:xfrm>
          <a:prstGeom prst="rect">
            <a:avLst/>
          </a:prstGeom>
        </p:spPr>
      </p:pic>
      <p:sp>
        <p:nvSpPr>
          <p:cNvPr id="23" name="Text 16"/>
          <p:cNvSpPr txBox="1"/>
          <p:nvPr/>
        </p:nvSpPr>
        <p:spPr>
          <a:xfrm>
            <a:off x="5577840" y="2514600"/>
            <a:ext cx="1353312" cy="1005840"/>
          </a:xfrm>
          <a:prstGeom prst="rect">
            <a:avLst/>
          </a:prstGeom>
          <a:noFill/>
          <a:ln/>
        </p:spPr>
        <p:txBody>
          <a:bodyPr wrap="square" lIns="0" tIns="0" rIns="0" bIns="0" rtlCol="0" anchor="t"/>
          <a:lstStyle/>
          <a:p>
            <a:pPr marL="0" indent="0" algn="ctr">
              <a:buNone/>
            </a:pPr>
            <a:r>
              <a:rPr lang="en-US" sz="1250" b="1" dirty="0">
                <a:solidFill>
                  <a:schemeClr val="tx2"/>
                </a:solidFill>
              </a:rPr>
              <a:t>Minimize distractions</a:t>
            </a:r>
            <a:endParaRPr lang="en-US" sz="1250" dirty="0"/>
          </a:p>
        </p:txBody>
      </p:sp>
      <p:sp>
        <p:nvSpPr>
          <p:cNvPr id="24" name="Skill 5"/>
          <p:cNvSpPr/>
          <p:nvPr/>
        </p:nvSpPr>
        <p:spPr>
          <a:xfrm>
            <a:off x="7187184" y="1143000"/>
            <a:ext cx="1499616" cy="2514600"/>
          </a:xfrm>
          <a:prstGeom prst="roundRect">
            <a:avLst>
              <a:gd name="adj" fmla="val 4878"/>
            </a:avLst>
          </a:prstGeom>
          <a:solidFill>
            <a:schemeClr val="accent6"/>
          </a:solidFill>
          <a:ln/>
        </p:spPr>
        <p:txBody>
          <a:bodyPr/>
          <a:lstStyle/>
          <a:p>
            <a:endParaRPr lang="en-GB"/>
          </a:p>
        </p:txBody>
      </p:sp>
      <p:sp>
        <p:nvSpPr>
          <p:cNvPr id="25" name="Text 18"/>
          <p:cNvSpPr txBox="1"/>
          <p:nvPr/>
        </p:nvSpPr>
        <p:spPr>
          <a:xfrm>
            <a:off x="7296912" y="1207008"/>
            <a:ext cx="365760" cy="320040"/>
          </a:xfrm>
          <a:prstGeom prst="rect">
            <a:avLst/>
          </a:prstGeom>
          <a:noFill/>
          <a:ln/>
        </p:spPr>
        <p:txBody>
          <a:bodyPr wrap="square" lIns="0" tIns="0" rIns="0" bIns="0" rtlCol="0" anchor="ctr"/>
          <a:lstStyle/>
          <a:p>
            <a:pPr marL="0" indent="0">
              <a:buNone/>
            </a:pPr>
            <a:r>
              <a:rPr lang="en-US" sz="1400" b="1" dirty="0">
                <a:solidFill>
                  <a:schemeClr val="accent1"/>
                </a:solidFill>
                <a:latin typeface="Cambria" pitchFamily="34" charset="0"/>
                <a:ea typeface="Cambria" pitchFamily="34" charset="-122"/>
                <a:cs typeface="Cambria" pitchFamily="34" charset="-120"/>
              </a:rPr>
              <a:t>5</a:t>
            </a:r>
            <a:endParaRPr lang="en-US" sz="1400" dirty="0"/>
          </a:p>
        </p:txBody>
      </p:sp>
      <p:sp>
        <p:nvSpPr>
          <p:cNvPr id="26" name="Skill 5 circle"/>
          <p:cNvSpPr/>
          <p:nvPr/>
        </p:nvSpPr>
        <p:spPr>
          <a:xfrm>
            <a:off x="7525512" y="1554480"/>
            <a:ext cx="822960" cy="822960"/>
          </a:xfrm>
          <a:prstGeom prst="ellipse">
            <a:avLst/>
          </a:prstGeom>
          <a:solidFill>
            <a:schemeClr val="tx2"/>
          </a:solidFill>
          <a:ln w="12700">
            <a:solidFill>
              <a:schemeClr val="tx2"/>
            </a:solidFill>
            <a:prstDash val="solid"/>
          </a:ln>
        </p:spPr>
        <p:txBody>
          <a:bodyPr/>
          <a:lstStyle/>
          <a:p>
            <a:endParaRPr lang="en-GB"/>
          </a:p>
        </p:txBody>
      </p:sp>
      <p:pic>
        <p:nvPicPr>
          <p:cNvPr id="27" name="Skill 5 icon" descr="preencoded.png"/>
          <p:cNvPicPr>
            <a:picLocks noChangeAspect="1"/>
          </p:cNvPicPr>
          <p:nvPr/>
        </p:nvPicPr>
        <p:blipFill>
          <a:blip r:embed="rId7"/>
          <a:stretch>
            <a:fillRect/>
          </a:stretch>
        </p:blipFill>
        <p:spPr>
          <a:xfrm>
            <a:off x="7723022" y="1751990"/>
            <a:ext cx="427939" cy="427939"/>
          </a:xfrm>
          <a:prstGeom prst="rect">
            <a:avLst/>
          </a:prstGeom>
        </p:spPr>
      </p:pic>
      <p:sp>
        <p:nvSpPr>
          <p:cNvPr id="28" name="Text 20"/>
          <p:cNvSpPr txBox="1"/>
          <p:nvPr/>
        </p:nvSpPr>
        <p:spPr>
          <a:xfrm>
            <a:off x="7260336" y="2514600"/>
            <a:ext cx="1353312" cy="1005840"/>
          </a:xfrm>
          <a:prstGeom prst="rect">
            <a:avLst/>
          </a:prstGeom>
          <a:noFill/>
          <a:ln/>
        </p:spPr>
        <p:txBody>
          <a:bodyPr wrap="square" lIns="0" tIns="0" rIns="0" bIns="0" rtlCol="0" anchor="t"/>
          <a:lstStyle/>
          <a:p>
            <a:pPr marL="0" indent="0" algn="ctr">
              <a:buNone/>
            </a:pPr>
            <a:r>
              <a:rPr lang="en-US" sz="1250" b="1" dirty="0">
                <a:solidFill>
                  <a:schemeClr val="tx2"/>
                </a:solidFill>
              </a:rPr>
              <a:t>Keep yourself out of the conversation</a:t>
            </a:r>
            <a:endParaRPr lang="en-US" sz="1250" dirty="0"/>
          </a:p>
        </p:txBody>
      </p:sp>
      <p:sp>
        <p:nvSpPr>
          <p:cNvPr id="29" name="Academic caption"/>
          <p:cNvSpPr txBox="1"/>
          <p:nvPr/>
        </p:nvSpPr>
        <p:spPr>
          <a:xfrm>
            <a:off x="457200" y="3886200"/>
            <a:ext cx="8229600" cy="457200"/>
          </a:xfrm>
          <a:prstGeom prst="rect">
            <a:avLst/>
          </a:prstGeom>
          <a:noFill/>
          <a:ln/>
        </p:spPr>
        <p:txBody>
          <a:bodyPr wrap="square" lIns="0" tIns="0" rIns="0" bIns="0" rtlCol="0" anchor="t"/>
          <a:lstStyle/>
          <a:p>
            <a:pPr marL="0" indent="0" algn="l">
              <a:buNone/>
            </a:pPr>
            <a:r>
              <a:rPr lang="en-US" sz="950" i="1" dirty="0">
                <a:solidFill>
                  <a:schemeClr val="accent3"/>
                </a:solidFill>
              </a:rPr>
              <a:t>Figure: Five key skills for active listening. Active listening as a concept originates with Rogers and Farson (1957). Image source: Freedom Learning Group, Lumen Learning, CC BY.</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Practice Question 1</a:t>
            </a:r>
            <a:endParaRPr lang="en-US" sz="2400" dirty="0"/>
          </a:p>
        </p:txBody>
      </p:sp>
      <p:sp>
        <p:nvSpPr>
          <p:cNvPr id="4" name="Scenario"/>
          <p:cNvSpPr/>
          <p:nvPr/>
        </p:nvSpPr>
        <p:spPr>
          <a:xfrm>
            <a:off x="457200" y="1097280"/>
            <a:ext cx="8229600" cy="1463040"/>
          </a:xfrm>
          <a:prstGeom prst="roundRect">
            <a:avLst>
              <a:gd name="adj" fmla="val 5000"/>
            </a:avLst>
          </a:prstGeom>
          <a:solidFill>
            <a:schemeClr val="bg2"/>
          </a:solidFill>
          <a:ln/>
        </p:spPr>
        <p:txBody>
          <a:bodyPr/>
          <a:lstStyle/>
          <a:p>
            <a:endParaRPr lang="en-GB"/>
          </a:p>
        </p:txBody>
      </p:sp>
      <p:sp>
        <p:nvSpPr>
          <p:cNvPr id="5" name="Practice circle"/>
          <p:cNvSpPr/>
          <p:nvPr/>
        </p:nvSpPr>
        <p:spPr>
          <a:xfrm>
            <a:off x="685800" y="1463040"/>
            <a:ext cx="731520" cy="731520"/>
          </a:xfrm>
          <a:prstGeom prst="ellipse">
            <a:avLst/>
          </a:prstGeom>
          <a:solidFill>
            <a:schemeClr val="tx2"/>
          </a:solidFill>
          <a:ln w="12700">
            <a:solidFill>
              <a:schemeClr val="tx2"/>
            </a:solidFill>
            <a:prstDash val="solid"/>
          </a:ln>
        </p:spPr>
        <p:txBody>
          <a:bodyPr/>
          <a:lstStyle/>
          <a:p>
            <a:endParaRPr lang="en-GB"/>
          </a:p>
        </p:txBody>
      </p:sp>
      <p:pic>
        <p:nvPicPr>
          <p:cNvPr id="6" name="Practice icon" descr="preencoded.png"/>
          <p:cNvPicPr>
            <a:picLocks noChangeAspect="1"/>
          </p:cNvPicPr>
          <p:nvPr/>
        </p:nvPicPr>
        <p:blipFill>
          <a:blip r:embed="rId3"/>
          <a:stretch>
            <a:fillRect/>
          </a:stretch>
        </p:blipFill>
        <p:spPr>
          <a:xfrm>
            <a:off x="861365" y="1638605"/>
            <a:ext cx="380390" cy="380390"/>
          </a:xfrm>
          <a:prstGeom prst="rect">
            <a:avLst/>
          </a:prstGeom>
        </p:spPr>
      </p:pic>
      <p:sp>
        <p:nvSpPr>
          <p:cNvPr id="7" name="Text 3"/>
          <p:cNvSpPr txBox="1"/>
          <p:nvPr/>
        </p:nvSpPr>
        <p:spPr>
          <a:xfrm>
            <a:off x="1645920" y="1097280"/>
            <a:ext cx="6858000" cy="1463040"/>
          </a:xfrm>
          <a:prstGeom prst="rect">
            <a:avLst/>
          </a:prstGeom>
          <a:noFill/>
          <a:ln/>
        </p:spPr>
        <p:txBody>
          <a:bodyPr wrap="square" lIns="0" tIns="0" rIns="0" bIns="0" rtlCol="0" anchor="ctr"/>
          <a:lstStyle/>
          <a:p>
            <a:pPr marL="0" indent="0">
              <a:buNone/>
            </a:pPr>
            <a:r>
              <a:rPr lang="en-US" sz="1500" dirty="0">
                <a:solidFill>
                  <a:schemeClr val="tx1"/>
                </a:solidFill>
              </a:rPr>
              <a:t>An associate is sharing a story of how the CEO has pushed back for additional information before a decision can be made on a capital purchase.</a:t>
            </a:r>
            <a:endParaRPr lang="en-US" sz="1500" dirty="0"/>
          </a:p>
        </p:txBody>
      </p:sp>
      <p:sp>
        <p:nvSpPr>
          <p:cNvPr id="8" name="Question card"/>
          <p:cNvSpPr/>
          <p:nvPr/>
        </p:nvSpPr>
        <p:spPr>
          <a:xfrm>
            <a:off x="457200" y="2834640"/>
            <a:ext cx="8229600" cy="1188720"/>
          </a:xfrm>
          <a:prstGeom prst="roundRect">
            <a:avLst>
              <a:gd name="adj" fmla="val 6154"/>
            </a:avLst>
          </a:prstGeom>
          <a:solidFill>
            <a:schemeClr val="tx2"/>
          </a:solidFill>
          <a:ln/>
        </p:spPr>
        <p:txBody>
          <a:bodyPr/>
          <a:lstStyle/>
          <a:p>
            <a:endParaRPr lang="en-GB"/>
          </a:p>
        </p:txBody>
      </p:sp>
      <p:sp>
        <p:nvSpPr>
          <p:cNvPr id="9" name="Text 5"/>
          <p:cNvSpPr txBox="1"/>
          <p:nvPr/>
        </p:nvSpPr>
        <p:spPr>
          <a:xfrm>
            <a:off x="731520" y="2834640"/>
            <a:ext cx="7680960" cy="1188720"/>
          </a:xfrm>
          <a:prstGeom prst="rect">
            <a:avLst/>
          </a:prstGeom>
          <a:noFill/>
          <a:ln/>
        </p:spPr>
        <p:txBody>
          <a:bodyPr wrap="square" lIns="0" tIns="0" rIns="0" bIns="0" rtlCol="0" anchor="ctr"/>
          <a:lstStyle/>
          <a:p>
            <a:pPr marL="0" indent="0">
              <a:buNone/>
            </a:pPr>
            <a:r>
              <a:rPr lang="en-US" sz="1700" b="1" dirty="0">
                <a:solidFill>
                  <a:schemeClr val="bg1"/>
                </a:solidFill>
              </a:rPr>
              <a:t>What is the most appropriate response if you are practicing being an active listener?</a:t>
            </a:r>
            <a:endParaRPr lang="en-US" sz="17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Verbal and Nonverbal Communication</a:t>
            </a:r>
            <a:endParaRPr lang="en-US" sz="2400" dirty="0"/>
          </a:p>
        </p:txBody>
      </p:sp>
      <p:sp>
        <p:nvSpPr>
          <p:cNvPr id="4" name="Written Communication card"/>
          <p:cNvSpPr/>
          <p:nvPr/>
        </p:nvSpPr>
        <p:spPr>
          <a:xfrm>
            <a:off x="457200" y="1051560"/>
            <a:ext cx="3977640" cy="2011680"/>
          </a:xfrm>
          <a:prstGeom prst="roundRect">
            <a:avLst>
              <a:gd name="adj" fmla="val 3636"/>
            </a:avLst>
          </a:prstGeom>
          <a:solidFill>
            <a:schemeClr val="tx2"/>
          </a:solidFill>
          <a:ln/>
        </p:spPr>
        <p:txBody>
          <a:bodyPr/>
          <a:lstStyle/>
          <a:p>
            <a:endParaRPr lang="en-GB"/>
          </a:p>
        </p:txBody>
      </p:sp>
      <p:sp>
        <p:nvSpPr>
          <p:cNvPr id="5" name="Written Communication circle"/>
          <p:cNvSpPr/>
          <p:nvPr/>
        </p:nvSpPr>
        <p:spPr>
          <a:xfrm>
            <a:off x="640080" y="118872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6" name="Written Communication icon" descr="preencoded.png"/>
          <p:cNvPicPr>
            <a:picLocks noChangeAspect="1"/>
          </p:cNvPicPr>
          <p:nvPr/>
        </p:nvPicPr>
        <p:blipFill>
          <a:blip r:embed="rId3"/>
          <a:stretch>
            <a:fillRect/>
          </a:stretch>
        </p:blipFill>
        <p:spPr>
          <a:xfrm>
            <a:off x="771754" y="1320394"/>
            <a:ext cx="285293" cy="285293"/>
          </a:xfrm>
          <a:prstGeom prst="rect">
            <a:avLst/>
          </a:prstGeom>
        </p:spPr>
      </p:pic>
      <p:sp>
        <p:nvSpPr>
          <p:cNvPr id="7" name="Text 3"/>
          <p:cNvSpPr txBox="1"/>
          <p:nvPr/>
        </p:nvSpPr>
        <p:spPr>
          <a:xfrm>
            <a:off x="1325880" y="1188720"/>
            <a:ext cx="2926080" cy="548640"/>
          </a:xfrm>
          <a:prstGeom prst="rect">
            <a:avLst/>
          </a:prstGeom>
          <a:noFill/>
          <a:ln/>
        </p:spPr>
        <p:txBody>
          <a:bodyPr wrap="square" lIns="0" tIns="0" rIns="0" bIns="0" rtlCol="0" anchor="ctr"/>
          <a:lstStyle/>
          <a:p>
            <a:pPr marL="0" indent="0">
              <a:buNone/>
            </a:pPr>
            <a:r>
              <a:rPr lang="en-US" sz="1600" b="1" dirty="0">
                <a:solidFill>
                  <a:schemeClr val="bg1"/>
                </a:solidFill>
              </a:rPr>
              <a:t>Written Communication</a:t>
            </a:r>
            <a:endParaRPr lang="en-US" sz="1600" dirty="0"/>
          </a:p>
        </p:txBody>
      </p:sp>
      <p:sp>
        <p:nvSpPr>
          <p:cNvPr id="8" name="Text 4"/>
          <p:cNvSpPr txBox="1"/>
          <p:nvPr/>
        </p:nvSpPr>
        <p:spPr>
          <a:xfrm>
            <a:off x="731520" y="1874520"/>
            <a:ext cx="3566160" cy="1097280"/>
          </a:xfrm>
          <a:prstGeom prst="rect">
            <a:avLst/>
          </a:prstGeom>
          <a:noFill/>
          <a:ln/>
        </p:spPr>
        <p:txBody>
          <a:bodyPr wrap="square" lIns="0" tIns="0" rIns="0" bIns="0" rtlCol="0" anchor="t"/>
          <a:lstStyle/>
          <a:p>
            <a:pPr marL="342900" indent="-342900">
              <a:spcAft>
                <a:spcPts val="400"/>
              </a:spcAft>
              <a:buSzPct val="100000"/>
              <a:buChar char="•"/>
            </a:pPr>
            <a:r>
              <a:rPr lang="en-US" sz="1350" dirty="0">
                <a:solidFill>
                  <a:schemeClr val="bg1"/>
                </a:solidFill>
              </a:rPr>
              <a:t>More Formal</a:t>
            </a:r>
            <a:endParaRPr lang="en-US" sz="1350" dirty="0"/>
          </a:p>
          <a:p>
            <a:pPr marL="342900" indent="-342900">
              <a:spcAft>
                <a:spcPts val="400"/>
              </a:spcAft>
              <a:buSzPct val="100000"/>
              <a:buChar char="•"/>
            </a:pPr>
            <a:r>
              <a:rPr lang="en-US" sz="1350" dirty="0">
                <a:solidFill>
                  <a:schemeClr val="bg1"/>
                </a:solidFill>
              </a:rPr>
              <a:t>Asynchronous</a:t>
            </a:r>
            <a:endParaRPr lang="en-US" sz="1350" dirty="0"/>
          </a:p>
          <a:p>
            <a:pPr marL="342900" indent="-342900">
              <a:spcAft>
                <a:spcPts val="400"/>
              </a:spcAft>
              <a:buSzPct val="100000"/>
              <a:buChar char="•"/>
            </a:pPr>
            <a:r>
              <a:rPr lang="en-US" sz="1350" dirty="0">
                <a:solidFill>
                  <a:schemeClr val="bg1"/>
                </a:solidFill>
              </a:rPr>
              <a:t>More impersonal</a:t>
            </a:r>
            <a:endParaRPr lang="en-US" sz="1350" dirty="0"/>
          </a:p>
        </p:txBody>
      </p:sp>
      <p:sp>
        <p:nvSpPr>
          <p:cNvPr id="9" name="Spoken Communication card"/>
          <p:cNvSpPr/>
          <p:nvPr/>
        </p:nvSpPr>
        <p:spPr>
          <a:xfrm>
            <a:off x="4709160" y="1051560"/>
            <a:ext cx="3977640" cy="2011680"/>
          </a:xfrm>
          <a:prstGeom prst="roundRect">
            <a:avLst>
              <a:gd name="adj" fmla="val 3636"/>
            </a:avLst>
          </a:prstGeom>
          <a:solidFill>
            <a:schemeClr val="bg2"/>
          </a:solidFill>
          <a:ln/>
        </p:spPr>
        <p:txBody>
          <a:bodyPr/>
          <a:lstStyle/>
          <a:p>
            <a:endParaRPr lang="en-GB"/>
          </a:p>
        </p:txBody>
      </p:sp>
      <p:sp>
        <p:nvSpPr>
          <p:cNvPr id="10" name="Spoken Communication circle"/>
          <p:cNvSpPr/>
          <p:nvPr/>
        </p:nvSpPr>
        <p:spPr>
          <a:xfrm>
            <a:off x="4892040" y="118872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1" name="Spoken Communication icon" descr="preencoded.png"/>
          <p:cNvPicPr>
            <a:picLocks noChangeAspect="1"/>
          </p:cNvPicPr>
          <p:nvPr/>
        </p:nvPicPr>
        <p:blipFill>
          <a:blip r:embed="rId4"/>
          <a:stretch>
            <a:fillRect/>
          </a:stretch>
        </p:blipFill>
        <p:spPr>
          <a:xfrm>
            <a:off x="5023714" y="1320394"/>
            <a:ext cx="285293" cy="285293"/>
          </a:xfrm>
          <a:prstGeom prst="rect">
            <a:avLst/>
          </a:prstGeom>
        </p:spPr>
      </p:pic>
      <p:sp>
        <p:nvSpPr>
          <p:cNvPr id="12" name="Text 7"/>
          <p:cNvSpPr txBox="1"/>
          <p:nvPr/>
        </p:nvSpPr>
        <p:spPr>
          <a:xfrm>
            <a:off x="5577840" y="1188720"/>
            <a:ext cx="2926080" cy="548640"/>
          </a:xfrm>
          <a:prstGeom prst="rect">
            <a:avLst/>
          </a:prstGeom>
          <a:noFill/>
          <a:ln/>
        </p:spPr>
        <p:txBody>
          <a:bodyPr wrap="square" lIns="0" tIns="0" rIns="0" bIns="0" rtlCol="0" anchor="ctr"/>
          <a:lstStyle/>
          <a:p>
            <a:pPr marL="0" indent="0">
              <a:buNone/>
            </a:pPr>
            <a:r>
              <a:rPr lang="en-US" sz="1600" b="1" dirty="0">
                <a:solidFill>
                  <a:schemeClr val="tx2"/>
                </a:solidFill>
              </a:rPr>
              <a:t>Spoken Communication</a:t>
            </a:r>
            <a:endParaRPr lang="en-US" sz="1600" dirty="0"/>
          </a:p>
        </p:txBody>
      </p:sp>
      <p:sp>
        <p:nvSpPr>
          <p:cNvPr id="13" name="Text 8"/>
          <p:cNvSpPr txBox="1"/>
          <p:nvPr/>
        </p:nvSpPr>
        <p:spPr>
          <a:xfrm>
            <a:off x="4983480" y="1874520"/>
            <a:ext cx="3566160" cy="1097280"/>
          </a:xfrm>
          <a:prstGeom prst="rect">
            <a:avLst/>
          </a:prstGeom>
          <a:noFill/>
          <a:ln/>
        </p:spPr>
        <p:txBody>
          <a:bodyPr wrap="square" lIns="0" tIns="0" rIns="0" bIns="0" rtlCol="0" anchor="t"/>
          <a:lstStyle/>
          <a:p>
            <a:pPr marL="342900" indent="-342900">
              <a:spcAft>
                <a:spcPts val="400"/>
              </a:spcAft>
              <a:buSzPct val="100000"/>
              <a:buChar char="•"/>
            </a:pPr>
            <a:r>
              <a:rPr lang="en-US" sz="1350" dirty="0">
                <a:solidFill>
                  <a:schemeClr val="tx1"/>
                </a:solidFill>
              </a:rPr>
              <a:t>Less Formal</a:t>
            </a:r>
            <a:endParaRPr lang="en-US" sz="1350" dirty="0"/>
          </a:p>
          <a:p>
            <a:pPr marL="342900" indent="-342900">
              <a:spcAft>
                <a:spcPts val="400"/>
              </a:spcAft>
              <a:buSzPct val="100000"/>
              <a:buChar char="•"/>
            </a:pPr>
            <a:r>
              <a:rPr lang="en-US" sz="1350" dirty="0">
                <a:solidFill>
                  <a:schemeClr val="tx1"/>
                </a:solidFill>
              </a:rPr>
              <a:t>Synchronous</a:t>
            </a:r>
            <a:endParaRPr lang="en-US" sz="1350" dirty="0"/>
          </a:p>
          <a:p>
            <a:pPr marL="342900" indent="-342900">
              <a:spcAft>
                <a:spcPts val="400"/>
              </a:spcAft>
              <a:buSzPct val="100000"/>
              <a:buChar char="•"/>
            </a:pPr>
            <a:r>
              <a:rPr lang="en-US" sz="1350" dirty="0">
                <a:solidFill>
                  <a:schemeClr val="tx1"/>
                </a:solidFill>
              </a:rPr>
              <a:t>Build a sense of trust</a:t>
            </a:r>
            <a:endParaRPr lang="en-US" sz="1350" dirty="0"/>
          </a:p>
        </p:txBody>
      </p:sp>
      <p:sp>
        <p:nvSpPr>
          <p:cNvPr id="14" name="Text 9"/>
          <p:cNvSpPr txBox="1"/>
          <p:nvPr/>
        </p:nvSpPr>
        <p:spPr>
          <a:xfrm>
            <a:off x="457200" y="3246120"/>
            <a:ext cx="8229600" cy="274320"/>
          </a:xfrm>
          <a:prstGeom prst="rect">
            <a:avLst/>
          </a:prstGeom>
          <a:noFill/>
          <a:ln/>
        </p:spPr>
        <p:txBody>
          <a:bodyPr wrap="square" lIns="0" tIns="0" rIns="0" bIns="0" rtlCol="0" anchor="ctr"/>
          <a:lstStyle/>
          <a:p>
            <a:pPr marL="0" indent="0">
              <a:buNone/>
            </a:pPr>
            <a:r>
              <a:rPr lang="en-US" sz="1200" b="1" dirty="0">
                <a:solidFill>
                  <a:schemeClr val="accent2"/>
                </a:solidFill>
              </a:rPr>
              <a:t>Media richness continuum (Daft and Lengel, 1986)</a:t>
            </a:r>
            <a:endParaRPr lang="en-US" sz="1200" dirty="0"/>
          </a:p>
        </p:txBody>
      </p:sp>
      <p:sp>
        <p:nvSpPr>
          <p:cNvPr id="15" name="Richness Numeric formal"/>
          <p:cNvSpPr/>
          <p:nvPr/>
        </p:nvSpPr>
        <p:spPr>
          <a:xfrm>
            <a:off x="457200" y="3566160"/>
            <a:ext cx="1609344" cy="502920"/>
          </a:xfrm>
          <a:prstGeom prst="rect">
            <a:avLst/>
          </a:prstGeom>
          <a:solidFill>
            <a:schemeClr val="accent6"/>
          </a:solidFill>
          <a:ln w="12700">
            <a:solidFill>
              <a:schemeClr val="accent6"/>
            </a:solidFill>
            <a:prstDash val="solid"/>
          </a:ln>
        </p:spPr>
        <p:txBody>
          <a:bodyPr/>
          <a:lstStyle/>
          <a:p>
            <a:endParaRPr lang="en-GB"/>
          </a:p>
        </p:txBody>
      </p:sp>
      <p:sp>
        <p:nvSpPr>
          <p:cNvPr id="16" name="Text 11"/>
          <p:cNvSpPr txBox="1"/>
          <p:nvPr/>
        </p:nvSpPr>
        <p:spPr>
          <a:xfrm>
            <a:off x="457200" y="3566160"/>
            <a:ext cx="1609344" cy="502920"/>
          </a:xfrm>
          <a:prstGeom prst="rect">
            <a:avLst/>
          </a:prstGeom>
          <a:noFill/>
          <a:ln/>
        </p:spPr>
        <p:txBody>
          <a:bodyPr wrap="square" lIns="0" tIns="0" rIns="0" bIns="0" rtlCol="0" anchor="ctr"/>
          <a:lstStyle/>
          <a:p>
            <a:pPr marL="0" indent="0" algn="ctr">
              <a:buNone/>
            </a:pPr>
            <a:r>
              <a:rPr lang="en-US" sz="1100" b="1" dirty="0">
                <a:solidFill>
                  <a:schemeClr val="tx2"/>
                </a:solidFill>
              </a:rPr>
              <a:t>Numeric formal</a:t>
            </a:r>
            <a:endParaRPr lang="en-US" sz="1100" dirty="0"/>
          </a:p>
        </p:txBody>
      </p:sp>
      <p:sp>
        <p:nvSpPr>
          <p:cNvPr id="17" name="Richness Written formal"/>
          <p:cNvSpPr/>
          <p:nvPr/>
        </p:nvSpPr>
        <p:spPr>
          <a:xfrm>
            <a:off x="2103120" y="3566160"/>
            <a:ext cx="1609344" cy="502920"/>
          </a:xfrm>
          <a:prstGeom prst="rect">
            <a:avLst/>
          </a:prstGeom>
          <a:solidFill>
            <a:schemeClr val="bg2"/>
          </a:solidFill>
          <a:ln w="12700">
            <a:solidFill>
              <a:schemeClr val="bg2"/>
            </a:solidFill>
            <a:prstDash val="solid"/>
          </a:ln>
        </p:spPr>
        <p:txBody>
          <a:bodyPr/>
          <a:lstStyle/>
          <a:p>
            <a:endParaRPr lang="en-GB"/>
          </a:p>
        </p:txBody>
      </p:sp>
      <p:sp>
        <p:nvSpPr>
          <p:cNvPr id="18" name="Text 13"/>
          <p:cNvSpPr txBox="1"/>
          <p:nvPr/>
        </p:nvSpPr>
        <p:spPr>
          <a:xfrm>
            <a:off x="2103120" y="3566160"/>
            <a:ext cx="1609344" cy="502920"/>
          </a:xfrm>
          <a:prstGeom prst="rect">
            <a:avLst/>
          </a:prstGeom>
          <a:noFill/>
          <a:ln/>
        </p:spPr>
        <p:txBody>
          <a:bodyPr wrap="square" lIns="0" tIns="0" rIns="0" bIns="0" rtlCol="0" anchor="ctr"/>
          <a:lstStyle/>
          <a:p>
            <a:pPr marL="0" indent="0" algn="ctr">
              <a:buNone/>
            </a:pPr>
            <a:r>
              <a:rPr lang="en-US" sz="1100" b="1" dirty="0">
                <a:solidFill>
                  <a:schemeClr val="tx2"/>
                </a:solidFill>
              </a:rPr>
              <a:t>Written formal</a:t>
            </a:r>
            <a:endParaRPr lang="en-US" sz="1100" dirty="0"/>
          </a:p>
        </p:txBody>
      </p:sp>
      <p:sp>
        <p:nvSpPr>
          <p:cNvPr id="19" name="Richness Written personal"/>
          <p:cNvSpPr/>
          <p:nvPr/>
        </p:nvSpPr>
        <p:spPr>
          <a:xfrm>
            <a:off x="3749040" y="3566160"/>
            <a:ext cx="1609344" cy="502920"/>
          </a:xfrm>
          <a:prstGeom prst="rect">
            <a:avLst/>
          </a:prstGeom>
          <a:solidFill>
            <a:schemeClr val="accent5"/>
          </a:solidFill>
          <a:ln w="12700">
            <a:solidFill>
              <a:schemeClr val="accent5"/>
            </a:solidFill>
            <a:prstDash val="solid"/>
          </a:ln>
        </p:spPr>
        <p:txBody>
          <a:bodyPr/>
          <a:lstStyle/>
          <a:p>
            <a:endParaRPr lang="en-GB"/>
          </a:p>
        </p:txBody>
      </p:sp>
      <p:sp>
        <p:nvSpPr>
          <p:cNvPr id="20" name="Text 15"/>
          <p:cNvSpPr txBox="1"/>
          <p:nvPr/>
        </p:nvSpPr>
        <p:spPr>
          <a:xfrm>
            <a:off x="3749040" y="3566160"/>
            <a:ext cx="1609344" cy="502920"/>
          </a:xfrm>
          <a:prstGeom prst="rect">
            <a:avLst/>
          </a:prstGeom>
          <a:noFill/>
          <a:ln/>
        </p:spPr>
        <p:txBody>
          <a:bodyPr wrap="square" lIns="0" tIns="0" rIns="0" bIns="0" rtlCol="0" anchor="ctr"/>
          <a:lstStyle/>
          <a:p>
            <a:pPr marL="0" indent="0" algn="ctr">
              <a:buNone/>
            </a:pPr>
            <a:r>
              <a:rPr lang="en-US" sz="1100" b="1" dirty="0">
                <a:solidFill>
                  <a:schemeClr val="tx2"/>
                </a:solidFill>
              </a:rPr>
              <a:t>Written personal</a:t>
            </a:r>
            <a:endParaRPr lang="en-US" sz="1100" dirty="0"/>
          </a:p>
        </p:txBody>
      </p:sp>
      <p:sp>
        <p:nvSpPr>
          <p:cNvPr id="21" name="Richness Telephone"/>
          <p:cNvSpPr/>
          <p:nvPr/>
        </p:nvSpPr>
        <p:spPr>
          <a:xfrm>
            <a:off x="5394960" y="3566160"/>
            <a:ext cx="1609344" cy="502920"/>
          </a:xfrm>
          <a:prstGeom prst="rect">
            <a:avLst/>
          </a:prstGeom>
          <a:solidFill>
            <a:schemeClr val="accent2"/>
          </a:solidFill>
          <a:ln w="12700">
            <a:solidFill>
              <a:schemeClr val="accent2"/>
            </a:solidFill>
            <a:prstDash val="solid"/>
          </a:ln>
        </p:spPr>
        <p:txBody>
          <a:bodyPr/>
          <a:lstStyle/>
          <a:p>
            <a:endParaRPr lang="en-GB"/>
          </a:p>
        </p:txBody>
      </p:sp>
      <p:sp>
        <p:nvSpPr>
          <p:cNvPr id="22" name="Text 17"/>
          <p:cNvSpPr txBox="1"/>
          <p:nvPr/>
        </p:nvSpPr>
        <p:spPr>
          <a:xfrm>
            <a:off x="5394960" y="3566160"/>
            <a:ext cx="1609344" cy="502920"/>
          </a:xfrm>
          <a:prstGeom prst="rect">
            <a:avLst/>
          </a:prstGeom>
          <a:noFill/>
          <a:ln/>
        </p:spPr>
        <p:txBody>
          <a:bodyPr wrap="square" lIns="0" tIns="0" rIns="0" bIns="0" rtlCol="0" anchor="ctr"/>
          <a:lstStyle/>
          <a:p>
            <a:pPr marL="0" indent="0" algn="ctr">
              <a:buNone/>
            </a:pPr>
            <a:r>
              <a:rPr lang="en-US" sz="1100" b="1" dirty="0">
                <a:solidFill>
                  <a:schemeClr val="bg1"/>
                </a:solidFill>
              </a:rPr>
              <a:t>Telephone</a:t>
            </a:r>
            <a:endParaRPr lang="en-US" sz="1100" dirty="0"/>
          </a:p>
        </p:txBody>
      </p:sp>
      <p:sp>
        <p:nvSpPr>
          <p:cNvPr id="23" name="Richness Face to face"/>
          <p:cNvSpPr/>
          <p:nvPr/>
        </p:nvSpPr>
        <p:spPr>
          <a:xfrm>
            <a:off x="7040880" y="3566160"/>
            <a:ext cx="1609344" cy="502920"/>
          </a:xfrm>
          <a:prstGeom prst="rect">
            <a:avLst/>
          </a:prstGeom>
          <a:solidFill>
            <a:schemeClr val="tx2"/>
          </a:solidFill>
          <a:ln w="12700">
            <a:solidFill>
              <a:schemeClr val="tx2"/>
            </a:solidFill>
            <a:prstDash val="solid"/>
          </a:ln>
        </p:spPr>
        <p:txBody>
          <a:bodyPr/>
          <a:lstStyle/>
          <a:p>
            <a:endParaRPr lang="en-GB"/>
          </a:p>
        </p:txBody>
      </p:sp>
      <p:sp>
        <p:nvSpPr>
          <p:cNvPr id="24" name="Text 19"/>
          <p:cNvSpPr txBox="1"/>
          <p:nvPr/>
        </p:nvSpPr>
        <p:spPr>
          <a:xfrm>
            <a:off x="7040880" y="3566160"/>
            <a:ext cx="1609344" cy="502920"/>
          </a:xfrm>
          <a:prstGeom prst="rect">
            <a:avLst/>
          </a:prstGeom>
          <a:noFill/>
          <a:ln/>
        </p:spPr>
        <p:txBody>
          <a:bodyPr wrap="square" lIns="0" tIns="0" rIns="0" bIns="0" rtlCol="0" anchor="ctr"/>
          <a:lstStyle/>
          <a:p>
            <a:pPr marL="0" indent="0" algn="ctr">
              <a:buNone/>
            </a:pPr>
            <a:r>
              <a:rPr lang="en-US" sz="1100" b="1" dirty="0">
                <a:solidFill>
                  <a:schemeClr val="bg1"/>
                </a:solidFill>
              </a:rPr>
              <a:t>Face to face</a:t>
            </a:r>
            <a:endParaRPr lang="en-US" sz="1100" dirty="0"/>
          </a:p>
        </p:txBody>
      </p:sp>
      <p:sp>
        <p:nvSpPr>
          <p:cNvPr id="25" name="Richness arrow"/>
          <p:cNvSpPr/>
          <p:nvPr/>
        </p:nvSpPr>
        <p:spPr>
          <a:xfrm>
            <a:off x="457200" y="4206240"/>
            <a:ext cx="8193024" cy="0"/>
          </a:xfrm>
          <a:prstGeom prst="line">
            <a:avLst/>
          </a:prstGeom>
          <a:noFill/>
          <a:ln w="25400">
            <a:solidFill>
              <a:schemeClr val="accent1"/>
            </a:solidFill>
            <a:prstDash val="solid"/>
            <a:tailEnd type="triangle"/>
          </a:ln>
        </p:spPr>
        <p:txBody>
          <a:bodyPr/>
          <a:lstStyle/>
          <a:p>
            <a:endParaRPr lang="en-GB"/>
          </a:p>
        </p:txBody>
      </p:sp>
      <p:sp>
        <p:nvSpPr>
          <p:cNvPr id="26" name="Text 21"/>
          <p:cNvSpPr txBox="1"/>
          <p:nvPr/>
        </p:nvSpPr>
        <p:spPr>
          <a:xfrm>
            <a:off x="457200" y="4279392"/>
            <a:ext cx="1371600" cy="256032"/>
          </a:xfrm>
          <a:prstGeom prst="rect">
            <a:avLst/>
          </a:prstGeom>
          <a:noFill/>
          <a:ln/>
        </p:spPr>
        <p:txBody>
          <a:bodyPr wrap="square" lIns="0" tIns="0" rIns="0" bIns="0" rtlCol="0" anchor="ctr"/>
          <a:lstStyle/>
          <a:p>
            <a:pPr marL="0" indent="0">
              <a:buNone/>
            </a:pPr>
            <a:r>
              <a:rPr lang="en-US" sz="1050" b="1" dirty="0">
                <a:solidFill>
                  <a:schemeClr val="accent3"/>
                </a:solidFill>
              </a:rPr>
              <a:t>Lean</a:t>
            </a:r>
            <a:endParaRPr lang="en-US" sz="1050" dirty="0"/>
          </a:p>
        </p:txBody>
      </p:sp>
      <p:sp>
        <p:nvSpPr>
          <p:cNvPr id="27" name="Text 22"/>
          <p:cNvSpPr txBox="1"/>
          <p:nvPr/>
        </p:nvSpPr>
        <p:spPr>
          <a:xfrm>
            <a:off x="7278624" y="4279392"/>
            <a:ext cx="1371600" cy="256032"/>
          </a:xfrm>
          <a:prstGeom prst="rect">
            <a:avLst/>
          </a:prstGeom>
          <a:noFill/>
          <a:ln/>
        </p:spPr>
        <p:txBody>
          <a:bodyPr wrap="square" lIns="0" tIns="0" rIns="0" bIns="0" rtlCol="0" anchor="ctr"/>
          <a:lstStyle/>
          <a:p>
            <a:pPr marL="0" indent="0" algn="r">
              <a:buNone/>
            </a:pPr>
            <a:r>
              <a:rPr lang="en-US" sz="1050" b="1" dirty="0">
                <a:solidFill>
                  <a:schemeClr val="accent3"/>
                </a:solidFill>
              </a:rPr>
              <a:t>Rich</a:t>
            </a:r>
            <a:endParaRPr lang="en-US" sz="10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Verbal Communication</a:t>
            </a:r>
            <a:endParaRPr lang="en-US" sz="2400" dirty="0"/>
          </a:p>
        </p:txBody>
      </p:sp>
      <p:sp>
        <p:nvSpPr>
          <p:cNvPr id="3" name="Text 1"/>
          <p:cNvSpPr txBox="1"/>
          <p:nvPr/>
        </p:nvSpPr>
        <p:spPr>
          <a:xfrm>
            <a:off x="457200" y="1005840"/>
            <a:ext cx="8229600" cy="411480"/>
          </a:xfrm>
          <a:prstGeom prst="rect">
            <a:avLst/>
          </a:prstGeom>
          <a:noFill/>
          <a:ln/>
        </p:spPr>
        <p:txBody>
          <a:bodyPr wrap="square" lIns="0" tIns="0" rIns="0" bIns="0" rtlCol="0" anchor="ctr"/>
          <a:lstStyle/>
          <a:p>
            <a:pPr marL="0" indent="0">
              <a:buNone/>
            </a:pPr>
            <a:r>
              <a:rPr lang="en-US" sz="1600" b="1" dirty="0">
                <a:solidFill>
                  <a:schemeClr val="accent2"/>
                </a:solidFill>
              </a:rPr>
              <a:t>What are the benefits of spoken communication?</a:t>
            </a:r>
            <a:endParaRPr lang="en-US" sz="1600" dirty="0"/>
          </a:p>
        </p:txBody>
      </p:sp>
      <p:sp>
        <p:nvSpPr>
          <p:cNvPr id="4" name="Benefit 1"/>
          <p:cNvSpPr/>
          <p:nvPr/>
        </p:nvSpPr>
        <p:spPr>
          <a:xfrm>
            <a:off x="457200" y="160020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Benefit 1 circle"/>
          <p:cNvSpPr/>
          <p:nvPr/>
        </p:nvSpPr>
        <p:spPr>
          <a:xfrm>
            <a:off x="640080" y="1947672"/>
            <a:ext cx="594360" cy="594360"/>
          </a:xfrm>
          <a:prstGeom prst="ellipse">
            <a:avLst/>
          </a:prstGeom>
          <a:solidFill>
            <a:schemeClr val="tx2"/>
          </a:solidFill>
          <a:ln w="12700">
            <a:solidFill>
              <a:schemeClr val="tx2"/>
            </a:solidFill>
            <a:prstDash val="solid"/>
          </a:ln>
        </p:spPr>
        <p:txBody>
          <a:bodyPr/>
          <a:lstStyle/>
          <a:p>
            <a:endParaRPr lang="en-GB"/>
          </a:p>
        </p:txBody>
      </p:sp>
      <p:pic>
        <p:nvPicPr>
          <p:cNvPr id="6" name="Benefit 1 icon" descr="preencoded.png"/>
          <p:cNvPicPr>
            <a:picLocks noChangeAspect="1"/>
          </p:cNvPicPr>
          <p:nvPr/>
        </p:nvPicPr>
        <p:blipFill>
          <a:blip r:embed="rId3"/>
          <a:stretch>
            <a:fillRect/>
          </a:stretch>
        </p:blipFill>
        <p:spPr>
          <a:xfrm>
            <a:off x="782726" y="2090318"/>
            <a:ext cx="309067" cy="309067"/>
          </a:xfrm>
          <a:prstGeom prst="rect">
            <a:avLst/>
          </a:prstGeom>
        </p:spPr>
      </p:pic>
      <p:sp>
        <p:nvSpPr>
          <p:cNvPr id="7" name="Text 4"/>
          <p:cNvSpPr txBox="1"/>
          <p:nvPr/>
        </p:nvSpPr>
        <p:spPr>
          <a:xfrm>
            <a:off x="1371600" y="160020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easier to understand</a:t>
            </a:r>
            <a:endParaRPr lang="en-US" sz="1300" dirty="0"/>
          </a:p>
        </p:txBody>
      </p:sp>
      <p:sp>
        <p:nvSpPr>
          <p:cNvPr id="8" name="Benefit 2"/>
          <p:cNvSpPr/>
          <p:nvPr/>
        </p:nvSpPr>
        <p:spPr>
          <a:xfrm>
            <a:off x="3246120" y="160020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9" name="Benefit 2 circle"/>
          <p:cNvSpPr/>
          <p:nvPr/>
        </p:nvSpPr>
        <p:spPr>
          <a:xfrm>
            <a:off x="3429000" y="1947672"/>
            <a:ext cx="594360" cy="594360"/>
          </a:xfrm>
          <a:prstGeom prst="ellipse">
            <a:avLst/>
          </a:prstGeom>
          <a:solidFill>
            <a:schemeClr val="tx2"/>
          </a:solidFill>
          <a:ln w="12700">
            <a:solidFill>
              <a:schemeClr val="tx2"/>
            </a:solidFill>
            <a:prstDash val="solid"/>
          </a:ln>
        </p:spPr>
        <p:txBody>
          <a:bodyPr/>
          <a:lstStyle/>
          <a:p>
            <a:endParaRPr lang="en-GB"/>
          </a:p>
        </p:txBody>
      </p:sp>
      <p:pic>
        <p:nvPicPr>
          <p:cNvPr id="10" name="Benefit 2 icon" descr="preencoded.png"/>
          <p:cNvPicPr>
            <a:picLocks noChangeAspect="1"/>
          </p:cNvPicPr>
          <p:nvPr/>
        </p:nvPicPr>
        <p:blipFill>
          <a:blip r:embed="rId4"/>
          <a:stretch>
            <a:fillRect/>
          </a:stretch>
        </p:blipFill>
        <p:spPr>
          <a:xfrm>
            <a:off x="3571646" y="2090318"/>
            <a:ext cx="309067" cy="309067"/>
          </a:xfrm>
          <a:prstGeom prst="rect">
            <a:avLst/>
          </a:prstGeom>
        </p:spPr>
      </p:pic>
      <p:sp>
        <p:nvSpPr>
          <p:cNvPr id="11" name="Text 7"/>
          <p:cNvSpPr txBox="1"/>
          <p:nvPr/>
        </p:nvSpPr>
        <p:spPr>
          <a:xfrm>
            <a:off x="4160520" y="160020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allows chances for feedback</a:t>
            </a:r>
            <a:endParaRPr lang="en-US" sz="1300" dirty="0"/>
          </a:p>
        </p:txBody>
      </p:sp>
      <p:sp>
        <p:nvSpPr>
          <p:cNvPr id="12" name="Benefit 3"/>
          <p:cNvSpPr/>
          <p:nvPr/>
        </p:nvSpPr>
        <p:spPr>
          <a:xfrm>
            <a:off x="6035040" y="160020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3" name="Benefit 3 circle"/>
          <p:cNvSpPr/>
          <p:nvPr/>
        </p:nvSpPr>
        <p:spPr>
          <a:xfrm>
            <a:off x="6217920" y="1947672"/>
            <a:ext cx="594360" cy="594360"/>
          </a:xfrm>
          <a:prstGeom prst="ellipse">
            <a:avLst/>
          </a:prstGeom>
          <a:solidFill>
            <a:schemeClr val="tx2"/>
          </a:solidFill>
          <a:ln w="12700">
            <a:solidFill>
              <a:schemeClr val="tx2"/>
            </a:solidFill>
            <a:prstDash val="solid"/>
          </a:ln>
        </p:spPr>
        <p:txBody>
          <a:bodyPr/>
          <a:lstStyle/>
          <a:p>
            <a:endParaRPr lang="en-GB"/>
          </a:p>
        </p:txBody>
      </p:sp>
      <p:pic>
        <p:nvPicPr>
          <p:cNvPr id="14" name="Benefit 3 icon" descr="preencoded.png"/>
          <p:cNvPicPr>
            <a:picLocks noChangeAspect="1"/>
          </p:cNvPicPr>
          <p:nvPr/>
        </p:nvPicPr>
        <p:blipFill>
          <a:blip r:embed="rId5"/>
          <a:stretch>
            <a:fillRect/>
          </a:stretch>
        </p:blipFill>
        <p:spPr>
          <a:xfrm>
            <a:off x="6360566" y="2090318"/>
            <a:ext cx="309067" cy="309067"/>
          </a:xfrm>
          <a:prstGeom prst="rect">
            <a:avLst/>
          </a:prstGeom>
        </p:spPr>
      </p:pic>
      <p:sp>
        <p:nvSpPr>
          <p:cNvPr id="15" name="Text 10"/>
          <p:cNvSpPr txBox="1"/>
          <p:nvPr/>
        </p:nvSpPr>
        <p:spPr>
          <a:xfrm>
            <a:off x="6949440" y="160020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may be emotional</a:t>
            </a:r>
            <a:endParaRPr lang="en-US" sz="1300" dirty="0"/>
          </a:p>
        </p:txBody>
      </p:sp>
      <p:sp>
        <p:nvSpPr>
          <p:cNvPr id="16" name="Benefit 4"/>
          <p:cNvSpPr/>
          <p:nvPr/>
        </p:nvSpPr>
        <p:spPr>
          <a:xfrm>
            <a:off x="457200" y="306324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Benefit 4 circle"/>
          <p:cNvSpPr/>
          <p:nvPr/>
        </p:nvSpPr>
        <p:spPr>
          <a:xfrm>
            <a:off x="640080" y="3410712"/>
            <a:ext cx="594360" cy="594360"/>
          </a:xfrm>
          <a:prstGeom prst="ellipse">
            <a:avLst/>
          </a:prstGeom>
          <a:solidFill>
            <a:schemeClr val="tx2"/>
          </a:solidFill>
          <a:ln w="12700">
            <a:solidFill>
              <a:schemeClr val="tx2"/>
            </a:solidFill>
            <a:prstDash val="solid"/>
          </a:ln>
        </p:spPr>
        <p:txBody>
          <a:bodyPr/>
          <a:lstStyle/>
          <a:p>
            <a:endParaRPr lang="en-GB"/>
          </a:p>
        </p:txBody>
      </p:sp>
      <p:pic>
        <p:nvPicPr>
          <p:cNvPr id="18" name="Benefit 4 icon" descr="preencoded.png"/>
          <p:cNvPicPr>
            <a:picLocks noChangeAspect="1"/>
          </p:cNvPicPr>
          <p:nvPr/>
        </p:nvPicPr>
        <p:blipFill>
          <a:blip r:embed="rId6"/>
          <a:stretch>
            <a:fillRect/>
          </a:stretch>
        </p:blipFill>
        <p:spPr>
          <a:xfrm>
            <a:off x="782726" y="3553358"/>
            <a:ext cx="309067" cy="309067"/>
          </a:xfrm>
          <a:prstGeom prst="rect">
            <a:avLst/>
          </a:prstGeom>
        </p:spPr>
      </p:pic>
      <p:sp>
        <p:nvSpPr>
          <p:cNvPr id="19" name="Text 13"/>
          <p:cNvSpPr txBox="1"/>
          <p:nvPr/>
        </p:nvSpPr>
        <p:spPr>
          <a:xfrm>
            <a:off x="1371600" y="306324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allows for input</a:t>
            </a:r>
            <a:endParaRPr lang="en-US" sz="1300" dirty="0"/>
          </a:p>
        </p:txBody>
      </p:sp>
      <p:sp>
        <p:nvSpPr>
          <p:cNvPr id="20" name="Benefit 5"/>
          <p:cNvSpPr/>
          <p:nvPr/>
        </p:nvSpPr>
        <p:spPr>
          <a:xfrm>
            <a:off x="3246120" y="306324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1" name="Benefit 5 circle"/>
          <p:cNvSpPr/>
          <p:nvPr/>
        </p:nvSpPr>
        <p:spPr>
          <a:xfrm>
            <a:off x="3429000" y="3410712"/>
            <a:ext cx="594360" cy="594360"/>
          </a:xfrm>
          <a:prstGeom prst="ellipse">
            <a:avLst/>
          </a:prstGeom>
          <a:solidFill>
            <a:schemeClr val="tx2"/>
          </a:solidFill>
          <a:ln w="12700">
            <a:solidFill>
              <a:schemeClr val="tx2"/>
            </a:solidFill>
            <a:prstDash val="solid"/>
          </a:ln>
        </p:spPr>
        <p:txBody>
          <a:bodyPr/>
          <a:lstStyle/>
          <a:p>
            <a:endParaRPr lang="en-GB"/>
          </a:p>
        </p:txBody>
      </p:sp>
      <p:pic>
        <p:nvPicPr>
          <p:cNvPr id="22" name="Benefit 5 icon" descr="preencoded.png"/>
          <p:cNvPicPr>
            <a:picLocks noChangeAspect="1"/>
          </p:cNvPicPr>
          <p:nvPr/>
        </p:nvPicPr>
        <p:blipFill>
          <a:blip r:embed="rId7"/>
          <a:stretch>
            <a:fillRect/>
          </a:stretch>
        </p:blipFill>
        <p:spPr>
          <a:xfrm>
            <a:off x="3571646" y="3553358"/>
            <a:ext cx="309067" cy="309067"/>
          </a:xfrm>
          <a:prstGeom prst="rect">
            <a:avLst/>
          </a:prstGeom>
        </p:spPr>
      </p:pic>
      <p:sp>
        <p:nvSpPr>
          <p:cNvPr id="23" name="Text 16"/>
          <p:cNvSpPr txBox="1"/>
          <p:nvPr/>
        </p:nvSpPr>
        <p:spPr>
          <a:xfrm>
            <a:off x="4160520" y="306324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creates relationships and bonds to listeners</a:t>
            </a:r>
            <a:endParaRPr lang="en-US" sz="1300" dirty="0"/>
          </a:p>
        </p:txBody>
      </p:sp>
      <p:sp>
        <p:nvSpPr>
          <p:cNvPr id="24" name="Benefit 6"/>
          <p:cNvSpPr/>
          <p:nvPr/>
        </p:nvSpPr>
        <p:spPr>
          <a:xfrm>
            <a:off x="6035040" y="3063240"/>
            <a:ext cx="2606040" cy="1280160"/>
          </a:xfrm>
          <a:prstGeom prst="roundRect">
            <a:avLst>
              <a:gd name="adj" fmla="val 5714"/>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5" name="Benefit 6 circle"/>
          <p:cNvSpPr/>
          <p:nvPr/>
        </p:nvSpPr>
        <p:spPr>
          <a:xfrm>
            <a:off x="6217920" y="3410712"/>
            <a:ext cx="594360" cy="594360"/>
          </a:xfrm>
          <a:prstGeom prst="ellipse">
            <a:avLst/>
          </a:prstGeom>
          <a:solidFill>
            <a:schemeClr val="tx2"/>
          </a:solidFill>
          <a:ln w="12700">
            <a:solidFill>
              <a:schemeClr val="tx2"/>
            </a:solidFill>
            <a:prstDash val="solid"/>
          </a:ln>
        </p:spPr>
        <p:txBody>
          <a:bodyPr/>
          <a:lstStyle/>
          <a:p>
            <a:endParaRPr lang="en-GB"/>
          </a:p>
        </p:txBody>
      </p:sp>
      <p:pic>
        <p:nvPicPr>
          <p:cNvPr id="26" name="Benefit 6 icon" descr="preencoded.png"/>
          <p:cNvPicPr>
            <a:picLocks noChangeAspect="1"/>
          </p:cNvPicPr>
          <p:nvPr/>
        </p:nvPicPr>
        <p:blipFill>
          <a:blip r:embed="rId8"/>
          <a:stretch>
            <a:fillRect/>
          </a:stretch>
        </p:blipFill>
        <p:spPr>
          <a:xfrm>
            <a:off x="6360566" y="3553358"/>
            <a:ext cx="309067" cy="309067"/>
          </a:xfrm>
          <a:prstGeom prst="rect">
            <a:avLst/>
          </a:prstGeom>
        </p:spPr>
      </p:pic>
      <p:sp>
        <p:nvSpPr>
          <p:cNvPr id="27" name="Text 19"/>
          <p:cNvSpPr txBox="1"/>
          <p:nvPr/>
        </p:nvSpPr>
        <p:spPr>
          <a:xfrm>
            <a:off x="6949440" y="3063240"/>
            <a:ext cx="1554480" cy="1280160"/>
          </a:xfrm>
          <a:prstGeom prst="rect">
            <a:avLst/>
          </a:prstGeom>
          <a:noFill/>
          <a:ln/>
        </p:spPr>
        <p:txBody>
          <a:bodyPr wrap="square" lIns="0" tIns="0" rIns="0" bIns="0" rtlCol="0" anchor="ctr"/>
          <a:lstStyle/>
          <a:p>
            <a:pPr marL="0" indent="0">
              <a:buNone/>
            </a:pPr>
            <a:r>
              <a:rPr lang="en-US" sz="1300" b="1" dirty="0">
                <a:solidFill>
                  <a:schemeClr val="tx2"/>
                </a:solidFill>
              </a:rPr>
              <a:t>creates a higher degree of certainty</a:t>
            </a:r>
            <a:endParaRPr lang="en-US" sz="1300" dirty="0"/>
          </a:p>
        </p:txBody>
      </p:sp>
      <p:sp>
        <p:nvSpPr>
          <p:cNvPr id="28"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Nonverbal Communication</a:t>
            </a:r>
            <a:endParaRPr lang="en-US" sz="2400" dirty="0"/>
          </a:p>
        </p:txBody>
      </p:sp>
      <p:sp>
        <p:nvSpPr>
          <p:cNvPr id="4" name="Text 1"/>
          <p:cNvSpPr txBox="1"/>
          <p:nvPr/>
        </p:nvSpPr>
        <p:spPr>
          <a:xfrm>
            <a:off x="457200" y="1005840"/>
            <a:ext cx="4663440" cy="685800"/>
          </a:xfrm>
          <a:prstGeom prst="rect">
            <a:avLst/>
          </a:prstGeom>
          <a:noFill/>
          <a:ln/>
        </p:spPr>
        <p:txBody>
          <a:bodyPr wrap="square" lIns="0" tIns="0" rIns="0" bIns="0" rtlCol="0" anchor="ctr"/>
          <a:lstStyle/>
          <a:p>
            <a:pPr marL="0" indent="0">
              <a:buNone/>
            </a:pPr>
            <a:r>
              <a:rPr lang="en-US" sz="1300" dirty="0">
                <a:solidFill>
                  <a:schemeClr val="tx1"/>
                </a:solidFill>
              </a:rPr>
              <a:t>Here are some types of nonverbal communication and the effects they can have on the success of your communication:</a:t>
            </a:r>
            <a:endParaRPr lang="en-US" sz="1300" dirty="0"/>
          </a:p>
        </p:txBody>
      </p:sp>
      <p:sp>
        <p:nvSpPr>
          <p:cNvPr id="5" name="Facial expressions"/>
          <p:cNvSpPr/>
          <p:nvPr/>
        </p:nvSpPr>
        <p:spPr>
          <a:xfrm>
            <a:off x="457200" y="1874520"/>
            <a:ext cx="2240280" cy="731520"/>
          </a:xfrm>
          <a:prstGeom prst="roundRect">
            <a:avLst>
              <a:gd name="adj" fmla="val 10000"/>
            </a:avLst>
          </a:prstGeom>
          <a:solidFill>
            <a:schemeClr val="bg2"/>
          </a:solidFill>
          <a:ln/>
        </p:spPr>
        <p:txBody>
          <a:bodyPr/>
          <a:lstStyle/>
          <a:p>
            <a:endParaRPr lang="en-GB"/>
          </a:p>
        </p:txBody>
      </p:sp>
      <p:sp>
        <p:nvSpPr>
          <p:cNvPr id="6" name="Facial expressions circle"/>
          <p:cNvSpPr/>
          <p:nvPr/>
        </p:nvSpPr>
        <p:spPr>
          <a:xfrm>
            <a:off x="585216" y="2002536"/>
            <a:ext cx="475488" cy="475488"/>
          </a:xfrm>
          <a:prstGeom prst="ellipse">
            <a:avLst/>
          </a:prstGeom>
          <a:solidFill>
            <a:schemeClr val="tx2"/>
          </a:solidFill>
          <a:ln w="12700">
            <a:solidFill>
              <a:schemeClr val="tx2"/>
            </a:solidFill>
            <a:prstDash val="solid"/>
          </a:ln>
        </p:spPr>
        <p:txBody>
          <a:bodyPr/>
          <a:lstStyle/>
          <a:p>
            <a:endParaRPr lang="en-GB"/>
          </a:p>
        </p:txBody>
      </p:sp>
      <p:pic>
        <p:nvPicPr>
          <p:cNvPr id="7" name="Facial expressions icon" descr="preencoded.png"/>
          <p:cNvPicPr>
            <a:picLocks noChangeAspect="1"/>
          </p:cNvPicPr>
          <p:nvPr/>
        </p:nvPicPr>
        <p:blipFill>
          <a:blip r:embed="rId3"/>
          <a:stretch>
            <a:fillRect/>
          </a:stretch>
        </p:blipFill>
        <p:spPr>
          <a:xfrm>
            <a:off x="699333" y="2116653"/>
            <a:ext cx="247254" cy="247254"/>
          </a:xfrm>
          <a:prstGeom prst="rect">
            <a:avLst/>
          </a:prstGeom>
        </p:spPr>
      </p:pic>
      <p:sp>
        <p:nvSpPr>
          <p:cNvPr id="8" name="Text 4"/>
          <p:cNvSpPr txBox="1"/>
          <p:nvPr/>
        </p:nvSpPr>
        <p:spPr>
          <a:xfrm>
            <a:off x="1188720" y="1874520"/>
            <a:ext cx="1463040" cy="731520"/>
          </a:xfrm>
          <a:prstGeom prst="rect">
            <a:avLst/>
          </a:prstGeom>
          <a:noFill/>
          <a:ln/>
        </p:spPr>
        <p:txBody>
          <a:bodyPr wrap="square" lIns="0" tIns="0" rIns="0" bIns="0" rtlCol="0" anchor="ctr"/>
          <a:lstStyle/>
          <a:p>
            <a:pPr marL="0" indent="0">
              <a:buNone/>
            </a:pPr>
            <a:r>
              <a:rPr lang="en-US" sz="1300" b="1" dirty="0">
                <a:solidFill>
                  <a:schemeClr val="tx2"/>
                </a:solidFill>
              </a:rPr>
              <a:t>Facial expressions</a:t>
            </a:r>
            <a:endParaRPr lang="en-US" sz="1300" dirty="0"/>
          </a:p>
        </p:txBody>
      </p:sp>
      <p:sp>
        <p:nvSpPr>
          <p:cNvPr id="9" name="Gestures"/>
          <p:cNvSpPr/>
          <p:nvPr/>
        </p:nvSpPr>
        <p:spPr>
          <a:xfrm>
            <a:off x="2834640" y="1874520"/>
            <a:ext cx="2240280" cy="731520"/>
          </a:xfrm>
          <a:prstGeom prst="roundRect">
            <a:avLst>
              <a:gd name="adj" fmla="val 10000"/>
            </a:avLst>
          </a:prstGeom>
          <a:solidFill>
            <a:schemeClr val="bg2"/>
          </a:solidFill>
          <a:ln/>
        </p:spPr>
        <p:txBody>
          <a:bodyPr/>
          <a:lstStyle/>
          <a:p>
            <a:endParaRPr lang="en-GB"/>
          </a:p>
        </p:txBody>
      </p:sp>
      <p:sp>
        <p:nvSpPr>
          <p:cNvPr id="10" name="Gestures circle"/>
          <p:cNvSpPr/>
          <p:nvPr/>
        </p:nvSpPr>
        <p:spPr>
          <a:xfrm>
            <a:off x="2962656" y="2002536"/>
            <a:ext cx="475488" cy="475488"/>
          </a:xfrm>
          <a:prstGeom prst="ellipse">
            <a:avLst/>
          </a:prstGeom>
          <a:solidFill>
            <a:schemeClr val="tx2"/>
          </a:solidFill>
          <a:ln w="12700">
            <a:solidFill>
              <a:schemeClr val="tx2"/>
            </a:solidFill>
            <a:prstDash val="solid"/>
          </a:ln>
        </p:spPr>
        <p:txBody>
          <a:bodyPr/>
          <a:lstStyle/>
          <a:p>
            <a:endParaRPr lang="en-GB"/>
          </a:p>
        </p:txBody>
      </p:sp>
      <p:pic>
        <p:nvPicPr>
          <p:cNvPr id="11" name="Gestures icon" descr="preencoded.png"/>
          <p:cNvPicPr>
            <a:picLocks noChangeAspect="1"/>
          </p:cNvPicPr>
          <p:nvPr/>
        </p:nvPicPr>
        <p:blipFill>
          <a:blip r:embed="rId4"/>
          <a:stretch>
            <a:fillRect/>
          </a:stretch>
        </p:blipFill>
        <p:spPr>
          <a:xfrm>
            <a:off x="3076773" y="2116653"/>
            <a:ext cx="247254" cy="247254"/>
          </a:xfrm>
          <a:prstGeom prst="rect">
            <a:avLst/>
          </a:prstGeom>
        </p:spPr>
      </p:pic>
      <p:sp>
        <p:nvSpPr>
          <p:cNvPr id="12" name="Text 7"/>
          <p:cNvSpPr txBox="1"/>
          <p:nvPr/>
        </p:nvSpPr>
        <p:spPr>
          <a:xfrm>
            <a:off x="3566160" y="1874520"/>
            <a:ext cx="1463040" cy="731520"/>
          </a:xfrm>
          <a:prstGeom prst="rect">
            <a:avLst/>
          </a:prstGeom>
          <a:noFill/>
          <a:ln/>
        </p:spPr>
        <p:txBody>
          <a:bodyPr wrap="square" lIns="0" tIns="0" rIns="0" bIns="0" rtlCol="0" anchor="ctr"/>
          <a:lstStyle/>
          <a:p>
            <a:pPr marL="0" indent="0">
              <a:buNone/>
            </a:pPr>
            <a:r>
              <a:rPr lang="en-US" sz="1300" b="1" dirty="0">
                <a:solidFill>
                  <a:schemeClr val="tx2"/>
                </a:solidFill>
              </a:rPr>
              <a:t>Gestures</a:t>
            </a:r>
            <a:endParaRPr lang="en-US" sz="1300" dirty="0"/>
          </a:p>
        </p:txBody>
      </p:sp>
      <p:sp>
        <p:nvSpPr>
          <p:cNvPr id="13" name="Proximity"/>
          <p:cNvSpPr/>
          <p:nvPr/>
        </p:nvSpPr>
        <p:spPr>
          <a:xfrm>
            <a:off x="457200" y="2770632"/>
            <a:ext cx="2240280" cy="731520"/>
          </a:xfrm>
          <a:prstGeom prst="roundRect">
            <a:avLst>
              <a:gd name="adj" fmla="val 10000"/>
            </a:avLst>
          </a:prstGeom>
          <a:solidFill>
            <a:schemeClr val="tx2"/>
          </a:solidFill>
          <a:ln/>
        </p:spPr>
        <p:txBody>
          <a:bodyPr/>
          <a:lstStyle/>
          <a:p>
            <a:endParaRPr lang="en-GB"/>
          </a:p>
        </p:txBody>
      </p:sp>
      <p:sp>
        <p:nvSpPr>
          <p:cNvPr id="14" name="Proximity circle"/>
          <p:cNvSpPr/>
          <p:nvPr/>
        </p:nvSpPr>
        <p:spPr>
          <a:xfrm>
            <a:off x="585216" y="2898648"/>
            <a:ext cx="475488" cy="475488"/>
          </a:xfrm>
          <a:prstGeom prst="ellipse">
            <a:avLst/>
          </a:prstGeom>
          <a:solidFill>
            <a:schemeClr val="accent1"/>
          </a:solidFill>
          <a:ln w="12700">
            <a:solidFill>
              <a:schemeClr val="accent1"/>
            </a:solidFill>
            <a:prstDash val="solid"/>
          </a:ln>
        </p:spPr>
        <p:txBody>
          <a:bodyPr/>
          <a:lstStyle/>
          <a:p>
            <a:endParaRPr lang="en-GB"/>
          </a:p>
        </p:txBody>
      </p:sp>
      <p:pic>
        <p:nvPicPr>
          <p:cNvPr id="15" name="Proximity icon" descr="preencoded.png"/>
          <p:cNvPicPr>
            <a:picLocks noChangeAspect="1"/>
          </p:cNvPicPr>
          <p:nvPr/>
        </p:nvPicPr>
        <p:blipFill>
          <a:blip r:embed="rId5"/>
          <a:stretch>
            <a:fillRect/>
          </a:stretch>
        </p:blipFill>
        <p:spPr>
          <a:xfrm>
            <a:off x="699333" y="3012765"/>
            <a:ext cx="247254" cy="247254"/>
          </a:xfrm>
          <a:prstGeom prst="rect">
            <a:avLst/>
          </a:prstGeom>
        </p:spPr>
      </p:pic>
      <p:sp>
        <p:nvSpPr>
          <p:cNvPr id="16" name="Text 10"/>
          <p:cNvSpPr txBox="1"/>
          <p:nvPr/>
        </p:nvSpPr>
        <p:spPr>
          <a:xfrm>
            <a:off x="1188720" y="2770632"/>
            <a:ext cx="1463040" cy="731520"/>
          </a:xfrm>
          <a:prstGeom prst="rect">
            <a:avLst/>
          </a:prstGeom>
          <a:noFill/>
          <a:ln/>
        </p:spPr>
        <p:txBody>
          <a:bodyPr wrap="square" lIns="0" tIns="0" rIns="0" bIns="0" rtlCol="0" anchor="ctr"/>
          <a:lstStyle/>
          <a:p>
            <a:pPr marL="0" indent="0">
              <a:buNone/>
            </a:pPr>
            <a:r>
              <a:rPr lang="en-US" sz="1300" b="1" dirty="0">
                <a:solidFill>
                  <a:schemeClr val="bg1"/>
                </a:solidFill>
              </a:rPr>
              <a:t>Proximity</a:t>
            </a:r>
            <a:endParaRPr lang="en-US" sz="1300" dirty="0"/>
          </a:p>
        </p:txBody>
      </p:sp>
      <p:sp>
        <p:nvSpPr>
          <p:cNvPr id="17" name="Touch"/>
          <p:cNvSpPr/>
          <p:nvPr/>
        </p:nvSpPr>
        <p:spPr>
          <a:xfrm>
            <a:off x="2834640" y="2770632"/>
            <a:ext cx="2240280" cy="731520"/>
          </a:xfrm>
          <a:prstGeom prst="roundRect">
            <a:avLst>
              <a:gd name="adj" fmla="val 10000"/>
            </a:avLst>
          </a:prstGeom>
          <a:solidFill>
            <a:schemeClr val="bg2"/>
          </a:solidFill>
          <a:ln/>
        </p:spPr>
        <p:txBody>
          <a:bodyPr/>
          <a:lstStyle/>
          <a:p>
            <a:endParaRPr lang="en-GB"/>
          </a:p>
        </p:txBody>
      </p:sp>
      <p:sp>
        <p:nvSpPr>
          <p:cNvPr id="18" name="Touch circle"/>
          <p:cNvSpPr/>
          <p:nvPr/>
        </p:nvSpPr>
        <p:spPr>
          <a:xfrm>
            <a:off x="2962656" y="2898648"/>
            <a:ext cx="475488" cy="475488"/>
          </a:xfrm>
          <a:prstGeom prst="ellipse">
            <a:avLst/>
          </a:prstGeom>
          <a:solidFill>
            <a:schemeClr val="tx2"/>
          </a:solidFill>
          <a:ln w="12700">
            <a:solidFill>
              <a:schemeClr val="tx2"/>
            </a:solidFill>
            <a:prstDash val="solid"/>
          </a:ln>
        </p:spPr>
        <p:txBody>
          <a:bodyPr/>
          <a:lstStyle/>
          <a:p>
            <a:endParaRPr lang="en-GB"/>
          </a:p>
        </p:txBody>
      </p:sp>
      <p:pic>
        <p:nvPicPr>
          <p:cNvPr id="19" name="Touch icon" descr="preencoded.png"/>
          <p:cNvPicPr>
            <a:picLocks noChangeAspect="1"/>
          </p:cNvPicPr>
          <p:nvPr/>
        </p:nvPicPr>
        <p:blipFill>
          <a:blip r:embed="rId6"/>
          <a:stretch>
            <a:fillRect/>
          </a:stretch>
        </p:blipFill>
        <p:spPr>
          <a:xfrm>
            <a:off x="3076773" y="3012765"/>
            <a:ext cx="247254" cy="247254"/>
          </a:xfrm>
          <a:prstGeom prst="rect">
            <a:avLst/>
          </a:prstGeom>
        </p:spPr>
      </p:pic>
      <p:sp>
        <p:nvSpPr>
          <p:cNvPr id="20" name="Text 13"/>
          <p:cNvSpPr txBox="1"/>
          <p:nvPr/>
        </p:nvSpPr>
        <p:spPr>
          <a:xfrm>
            <a:off x="3566160" y="2770632"/>
            <a:ext cx="1463040" cy="731520"/>
          </a:xfrm>
          <a:prstGeom prst="rect">
            <a:avLst/>
          </a:prstGeom>
          <a:noFill/>
          <a:ln/>
        </p:spPr>
        <p:txBody>
          <a:bodyPr wrap="square" lIns="0" tIns="0" rIns="0" bIns="0" rtlCol="0" anchor="ctr"/>
          <a:lstStyle/>
          <a:p>
            <a:pPr marL="0" indent="0">
              <a:buNone/>
            </a:pPr>
            <a:r>
              <a:rPr lang="en-US" sz="1300" b="1" dirty="0">
                <a:solidFill>
                  <a:schemeClr val="tx2"/>
                </a:solidFill>
              </a:rPr>
              <a:t>Touch</a:t>
            </a:r>
            <a:endParaRPr lang="en-US" sz="1300" dirty="0"/>
          </a:p>
        </p:txBody>
      </p:sp>
      <p:sp>
        <p:nvSpPr>
          <p:cNvPr id="21" name="Eye contact"/>
          <p:cNvSpPr/>
          <p:nvPr/>
        </p:nvSpPr>
        <p:spPr>
          <a:xfrm>
            <a:off x="457200" y="3666744"/>
            <a:ext cx="2240280" cy="731520"/>
          </a:xfrm>
          <a:prstGeom prst="roundRect">
            <a:avLst>
              <a:gd name="adj" fmla="val 10000"/>
            </a:avLst>
          </a:prstGeom>
          <a:solidFill>
            <a:schemeClr val="bg2"/>
          </a:solidFill>
          <a:ln/>
        </p:spPr>
        <p:txBody>
          <a:bodyPr/>
          <a:lstStyle/>
          <a:p>
            <a:endParaRPr lang="en-GB"/>
          </a:p>
        </p:txBody>
      </p:sp>
      <p:sp>
        <p:nvSpPr>
          <p:cNvPr id="22" name="Eye contact circle"/>
          <p:cNvSpPr/>
          <p:nvPr/>
        </p:nvSpPr>
        <p:spPr>
          <a:xfrm>
            <a:off x="585216" y="3794760"/>
            <a:ext cx="475488" cy="475488"/>
          </a:xfrm>
          <a:prstGeom prst="ellipse">
            <a:avLst/>
          </a:prstGeom>
          <a:solidFill>
            <a:schemeClr val="tx2"/>
          </a:solidFill>
          <a:ln w="12700">
            <a:solidFill>
              <a:schemeClr val="tx2"/>
            </a:solidFill>
            <a:prstDash val="solid"/>
          </a:ln>
        </p:spPr>
        <p:txBody>
          <a:bodyPr/>
          <a:lstStyle/>
          <a:p>
            <a:endParaRPr lang="en-GB"/>
          </a:p>
        </p:txBody>
      </p:sp>
      <p:pic>
        <p:nvPicPr>
          <p:cNvPr id="23" name="Eye contact icon" descr="preencoded.png"/>
          <p:cNvPicPr>
            <a:picLocks noChangeAspect="1"/>
          </p:cNvPicPr>
          <p:nvPr/>
        </p:nvPicPr>
        <p:blipFill>
          <a:blip r:embed="rId7"/>
          <a:stretch>
            <a:fillRect/>
          </a:stretch>
        </p:blipFill>
        <p:spPr>
          <a:xfrm>
            <a:off x="699333" y="3908877"/>
            <a:ext cx="247254" cy="247254"/>
          </a:xfrm>
          <a:prstGeom prst="rect">
            <a:avLst/>
          </a:prstGeom>
        </p:spPr>
      </p:pic>
      <p:sp>
        <p:nvSpPr>
          <p:cNvPr id="24" name="Text 16"/>
          <p:cNvSpPr txBox="1"/>
          <p:nvPr/>
        </p:nvSpPr>
        <p:spPr>
          <a:xfrm>
            <a:off x="1188720" y="3666744"/>
            <a:ext cx="1463040" cy="731520"/>
          </a:xfrm>
          <a:prstGeom prst="rect">
            <a:avLst/>
          </a:prstGeom>
          <a:noFill/>
          <a:ln/>
        </p:spPr>
        <p:txBody>
          <a:bodyPr wrap="square" lIns="0" tIns="0" rIns="0" bIns="0" rtlCol="0" anchor="ctr"/>
          <a:lstStyle/>
          <a:p>
            <a:pPr marL="0" indent="0">
              <a:buNone/>
            </a:pPr>
            <a:r>
              <a:rPr lang="en-US" sz="1300" b="1" dirty="0">
                <a:solidFill>
                  <a:schemeClr val="tx2"/>
                </a:solidFill>
              </a:rPr>
              <a:t>Eye contact</a:t>
            </a:r>
            <a:endParaRPr lang="en-US" sz="1300" dirty="0"/>
          </a:p>
        </p:txBody>
      </p:sp>
      <p:sp>
        <p:nvSpPr>
          <p:cNvPr id="25" name="Appearance"/>
          <p:cNvSpPr/>
          <p:nvPr/>
        </p:nvSpPr>
        <p:spPr>
          <a:xfrm>
            <a:off x="2834640" y="3666744"/>
            <a:ext cx="2240280" cy="731520"/>
          </a:xfrm>
          <a:prstGeom prst="roundRect">
            <a:avLst>
              <a:gd name="adj" fmla="val 10000"/>
            </a:avLst>
          </a:prstGeom>
          <a:solidFill>
            <a:schemeClr val="bg2"/>
          </a:solidFill>
          <a:ln/>
        </p:spPr>
        <p:txBody>
          <a:bodyPr/>
          <a:lstStyle/>
          <a:p>
            <a:endParaRPr lang="en-GB"/>
          </a:p>
        </p:txBody>
      </p:sp>
      <p:sp>
        <p:nvSpPr>
          <p:cNvPr id="26" name="Appearance circle"/>
          <p:cNvSpPr/>
          <p:nvPr/>
        </p:nvSpPr>
        <p:spPr>
          <a:xfrm>
            <a:off x="2962656" y="3794760"/>
            <a:ext cx="475488" cy="475488"/>
          </a:xfrm>
          <a:prstGeom prst="ellipse">
            <a:avLst/>
          </a:prstGeom>
          <a:solidFill>
            <a:schemeClr val="tx2"/>
          </a:solidFill>
          <a:ln w="12700">
            <a:solidFill>
              <a:schemeClr val="tx2"/>
            </a:solidFill>
            <a:prstDash val="solid"/>
          </a:ln>
        </p:spPr>
        <p:txBody>
          <a:bodyPr/>
          <a:lstStyle/>
          <a:p>
            <a:endParaRPr lang="en-GB"/>
          </a:p>
        </p:txBody>
      </p:sp>
      <p:pic>
        <p:nvPicPr>
          <p:cNvPr id="27" name="Appearance icon" descr="preencoded.png"/>
          <p:cNvPicPr>
            <a:picLocks noChangeAspect="1"/>
          </p:cNvPicPr>
          <p:nvPr/>
        </p:nvPicPr>
        <p:blipFill>
          <a:blip r:embed="rId8"/>
          <a:stretch>
            <a:fillRect/>
          </a:stretch>
        </p:blipFill>
        <p:spPr>
          <a:xfrm>
            <a:off x="3076773" y="3908877"/>
            <a:ext cx="247254" cy="247254"/>
          </a:xfrm>
          <a:prstGeom prst="rect">
            <a:avLst/>
          </a:prstGeom>
        </p:spPr>
      </p:pic>
      <p:sp>
        <p:nvSpPr>
          <p:cNvPr id="28" name="Text 19"/>
          <p:cNvSpPr txBox="1"/>
          <p:nvPr/>
        </p:nvSpPr>
        <p:spPr>
          <a:xfrm>
            <a:off x="3566160" y="3666744"/>
            <a:ext cx="1463040" cy="731520"/>
          </a:xfrm>
          <a:prstGeom prst="rect">
            <a:avLst/>
          </a:prstGeom>
          <a:noFill/>
          <a:ln/>
        </p:spPr>
        <p:txBody>
          <a:bodyPr wrap="square" lIns="0" tIns="0" rIns="0" bIns="0" rtlCol="0" anchor="ctr"/>
          <a:lstStyle/>
          <a:p>
            <a:pPr marL="0" indent="0">
              <a:buNone/>
            </a:pPr>
            <a:r>
              <a:rPr lang="en-US" sz="1300" b="1" dirty="0">
                <a:solidFill>
                  <a:schemeClr val="tx2"/>
                </a:solidFill>
              </a:rPr>
              <a:t>Appearance</a:t>
            </a:r>
            <a:endParaRPr lang="en-US" sz="1300" dirty="0"/>
          </a:p>
        </p:txBody>
      </p:sp>
      <p:sp>
        <p:nvSpPr>
          <p:cNvPr id="29" name="Zone Public"/>
          <p:cNvSpPr/>
          <p:nvPr/>
        </p:nvSpPr>
        <p:spPr>
          <a:xfrm>
            <a:off x="5440680" y="1097280"/>
            <a:ext cx="3017520" cy="3017520"/>
          </a:xfrm>
          <a:prstGeom prst="ellipse">
            <a:avLst/>
          </a:prstGeom>
          <a:solidFill>
            <a:schemeClr val="bg2"/>
          </a:solidFill>
          <a:ln w="12700">
            <a:solidFill>
              <a:schemeClr val="bg1"/>
            </a:solidFill>
            <a:prstDash val="solid"/>
          </a:ln>
        </p:spPr>
        <p:txBody>
          <a:bodyPr/>
          <a:lstStyle/>
          <a:p>
            <a:endParaRPr lang="en-GB"/>
          </a:p>
        </p:txBody>
      </p:sp>
      <p:sp>
        <p:nvSpPr>
          <p:cNvPr id="30" name="Zone Social"/>
          <p:cNvSpPr/>
          <p:nvPr/>
        </p:nvSpPr>
        <p:spPr>
          <a:xfrm>
            <a:off x="5829300" y="1485900"/>
            <a:ext cx="2240280" cy="2240280"/>
          </a:xfrm>
          <a:prstGeom prst="ellipse">
            <a:avLst/>
          </a:prstGeom>
          <a:solidFill>
            <a:schemeClr val="accent5"/>
          </a:solidFill>
          <a:ln w="12700">
            <a:solidFill>
              <a:schemeClr val="bg1"/>
            </a:solidFill>
            <a:prstDash val="solid"/>
          </a:ln>
        </p:spPr>
        <p:txBody>
          <a:bodyPr/>
          <a:lstStyle/>
          <a:p>
            <a:endParaRPr lang="en-GB"/>
          </a:p>
        </p:txBody>
      </p:sp>
      <p:sp>
        <p:nvSpPr>
          <p:cNvPr id="31" name="Zone Personal"/>
          <p:cNvSpPr/>
          <p:nvPr/>
        </p:nvSpPr>
        <p:spPr>
          <a:xfrm>
            <a:off x="6217920" y="1874520"/>
            <a:ext cx="1463040" cy="1463040"/>
          </a:xfrm>
          <a:prstGeom prst="ellipse">
            <a:avLst/>
          </a:prstGeom>
          <a:solidFill>
            <a:schemeClr val="accent2"/>
          </a:solidFill>
          <a:ln w="12700">
            <a:solidFill>
              <a:schemeClr val="bg1"/>
            </a:solidFill>
            <a:prstDash val="solid"/>
          </a:ln>
        </p:spPr>
        <p:txBody>
          <a:bodyPr/>
          <a:lstStyle/>
          <a:p>
            <a:endParaRPr lang="en-GB"/>
          </a:p>
        </p:txBody>
      </p:sp>
      <p:sp>
        <p:nvSpPr>
          <p:cNvPr id="32" name="Zone Intimate"/>
          <p:cNvSpPr/>
          <p:nvPr/>
        </p:nvSpPr>
        <p:spPr>
          <a:xfrm>
            <a:off x="6606540" y="2263140"/>
            <a:ext cx="685800" cy="685800"/>
          </a:xfrm>
          <a:prstGeom prst="ellipse">
            <a:avLst/>
          </a:prstGeom>
          <a:solidFill>
            <a:schemeClr val="tx2"/>
          </a:solidFill>
          <a:ln w="12700">
            <a:solidFill>
              <a:schemeClr val="bg1"/>
            </a:solidFill>
            <a:prstDash val="solid"/>
          </a:ln>
        </p:spPr>
        <p:txBody>
          <a:bodyPr/>
          <a:lstStyle/>
          <a:p>
            <a:endParaRPr lang="en-GB"/>
          </a:p>
        </p:txBody>
      </p:sp>
      <p:sp>
        <p:nvSpPr>
          <p:cNvPr id="33" name="Text 24"/>
          <p:cNvSpPr txBox="1"/>
          <p:nvPr/>
        </p:nvSpPr>
        <p:spPr>
          <a:xfrm>
            <a:off x="6400800" y="1152144"/>
            <a:ext cx="1097280" cy="274320"/>
          </a:xfrm>
          <a:prstGeom prst="rect">
            <a:avLst/>
          </a:prstGeom>
          <a:noFill/>
          <a:ln/>
        </p:spPr>
        <p:txBody>
          <a:bodyPr wrap="square" lIns="0" tIns="0" rIns="0" bIns="0" rtlCol="0" anchor="ctr"/>
          <a:lstStyle/>
          <a:p>
            <a:pPr marL="0" indent="0" algn="ctr">
              <a:buNone/>
            </a:pPr>
            <a:r>
              <a:rPr lang="en-US" sz="1000" b="1" dirty="0">
                <a:solidFill>
                  <a:schemeClr val="tx2"/>
                </a:solidFill>
              </a:rPr>
              <a:t>Public</a:t>
            </a:r>
            <a:endParaRPr lang="en-US" sz="1000" dirty="0"/>
          </a:p>
        </p:txBody>
      </p:sp>
      <p:sp>
        <p:nvSpPr>
          <p:cNvPr id="34" name="Text 25"/>
          <p:cNvSpPr txBox="1"/>
          <p:nvPr/>
        </p:nvSpPr>
        <p:spPr>
          <a:xfrm>
            <a:off x="6400800" y="1540764"/>
            <a:ext cx="1097280" cy="274320"/>
          </a:xfrm>
          <a:prstGeom prst="rect">
            <a:avLst/>
          </a:prstGeom>
          <a:noFill/>
          <a:ln/>
        </p:spPr>
        <p:txBody>
          <a:bodyPr wrap="square" lIns="0" tIns="0" rIns="0" bIns="0" rtlCol="0" anchor="ctr"/>
          <a:lstStyle/>
          <a:p>
            <a:pPr marL="0" indent="0" algn="ctr">
              <a:buNone/>
            </a:pPr>
            <a:r>
              <a:rPr lang="en-US" sz="1000" b="1" dirty="0">
                <a:solidFill>
                  <a:schemeClr val="tx2"/>
                </a:solidFill>
              </a:rPr>
              <a:t>Social</a:t>
            </a:r>
            <a:endParaRPr lang="en-US" sz="1000" dirty="0"/>
          </a:p>
        </p:txBody>
      </p:sp>
      <p:sp>
        <p:nvSpPr>
          <p:cNvPr id="35" name="Text 26"/>
          <p:cNvSpPr txBox="1"/>
          <p:nvPr/>
        </p:nvSpPr>
        <p:spPr>
          <a:xfrm>
            <a:off x="6400800" y="1929384"/>
            <a:ext cx="1097280" cy="274320"/>
          </a:xfrm>
          <a:prstGeom prst="rect">
            <a:avLst/>
          </a:prstGeom>
          <a:noFill/>
          <a:ln/>
        </p:spPr>
        <p:txBody>
          <a:bodyPr wrap="square" lIns="0" tIns="0" rIns="0" bIns="0" rtlCol="0" anchor="ctr"/>
          <a:lstStyle/>
          <a:p>
            <a:pPr marL="0" indent="0" algn="ctr">
              <a:buNone/>
            </a:pPr>
            <a:r>
              <a:rPr lang="en-US" sz="1000" b="1" dirty="0">
                <a:solidFill>
                  <a:schemeClr val="bg1"/>
                </a:solidFill>
              </a:rPr>
              <a:t>Personal</a:t>
            </a:r>
            <a:endParaRPr lang="en-US" sz="1000" dirty="0"/>
          </a:p>
        </p:txBody>
      </p:sp>
      <p:sp>
        <p:nvSpPr>
          <p:cNvPr id="36" name="Text 27"/>
          <p:cNvSpPr txBox="1"/>
          <p:nvPr/>
        </p:nvSpPr>
        <p:spPr>
          <a:xfrm>
            <a:off x="6606540" y="2263140"/>
            <a:ext cx="685800" cy="685800"/>
          </a:xfrm>
          <a:prstGeom prst="rect">
            <a:avLst/>
          </a:prstGeom>
          <a:noFill/>
          <a:ln/>
        </p:spPr>
        <p:txBody>
          <a:bodyPr wrap="square" lIns="0" tIns="0" rIns="0" bIns="0" rtlCol="0" anchor="ctr"/>
          <a:lstStyle/>
          <a:p>
            <a:pPr marL="0" indent="0" algn="ctr">
              <a:buNone/>
            </a:pPr>
            <a:r>
              <a:rPr lang="en-US" sz="900" b="1" dirty="0">
                <a:solidFill>
                  <a:schemeClr val="bg1"/>
                </a:solidFill>
              </a:rPr>
              <a:t>Intimate</a:t>
            </a:r>
            <a:endParaRPr lang="en-US" sz="900" dirty="0"/>
          </a:p>
        </p:txBody>
      </p:sp>
      <p:sp>
        <p:nvSpPr>
          <p:cNvPr id="37" name="Text 28"/>
          <p:cNvSpPr txBox="1"/>
          <p:nvPr/>
        </p:nvSpPr>
        <p:spPr>
          <a:xfrm>
            <a:off x="457200" y="4480560"/>
            <a:ext cx="8229600" cy="228600"/>
          </a:xfrm>
          <a:prstGeom prst="rect">
            <a:avLst/>
          </a:prstGeom>
          <a:noFill/>
          <a:ln/>
        </p:spPr>
        <p:txBody>
          <a:bodyPr wrap="square" lIns="0" tIns="0" rIns="0" bIns="0" rtlCol="0" anchor="ctr"/>
          <a:lstStyle/>
          <a:p>
            <a:pPr marL="0" indent="0">
              <a:buNone/>
            </a:pPr>
            <a:r>
              <a:rPr lang="en-US" sz="950" dirty="0">
                <a:solidFill>
                  <a:schemeClr val="tx2"/>
                </a:solidFill>
              </a:rPr>
              <a:t>Intimate 0 to 0.45 m  |  Personal 0.45 to 1.2 m  |  Social 1.2 to 3.7 m  |  Public 3.7 m +</a:t>
            </a:r>
            <a:endParaRPr lang="en-US" sz="950" dirty="0"/>
          </a:p>
        </p:txBody>
      </p:sp>
      <p:sp>
        <p:nvSpPr>
          <p:cNvPr id="38" name="Academic caption"/>
          <p:cNvSpPr txBox="1"/>
          <p:nvPr/>
        </p:nvSpPr>
        <p:spPr>
          <a:xfrm>
            <a:off x="5394960" y="4224528"/>
            <a:ext cx="3108960" cy="228600"/>
          </a:xfrm>
          <a:prstGeom prst="rect">
            <a:avLst/>
          </a:prstGeom>
          <a:noFill/>
          <a:ln/>
        </p:spPr>
        <p:txBody>
          <a:bodyPr wrap="square" lIns="0" tIns="0" rIns="0" bIns="0" rtlCol="0" anchor="t"/>
          <a:lstStyle/>
          <a:p>
            <a:pPr marL="0" indent="0" algn="ctr">
              <a:buNone/>
            </a:pPr>
            <a:r>
              <a:rPr lang="en-US" sz="950" i="1" dirty="0">
                <a:solidFill>
                  <a:schemeClr val="accent3"/>
                </a:solidFill>
              </a:rPr>
              <a:t>Figure: Proxemic zones, Hall (1966)</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03</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Ethics in Business Communication</a:t>
            </a:r>
            <a:endParaRPr lang="en-US" sz="3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Learning Outcomes: Ethics in Business Communication</a:t>
            </a:r>
            <a:endParaRPr lang="en-US" sz="2400" dirty="0"/>
          </a:p>
        </p:txBody>
      </p:sp>
      <p:sp>
        <p:nvSpPr>
          <p:cNvPr id="3" name="Main outcome card"/>
          <p:cNvSpPr/>
          <p:nvPr/>
        </p:nvSpPr>
        <p:spPr>
          <a:xfrm>
            <a:off x="457200" y="1097280"/>
            <a:ext cx="8229600" cy="777240"/>
          </a:xfrm>
          <a:prstGeom prst="roundRect">
            <a:avLst>
              <a:gd name="adj" fmla="val 9412"/>
            </a:avLst>
          </a:prstGeom>
          <a:solidFill>
            <a:schemeClr val="tx2"/>
          </a:solidFill>
          <a:ln/>
        </p:spPr>
        <p:txBody>
          <a:bodyPr/>
          <a:lstStyle/>
          <a:p>
            <a:endParaRPr lang="en-GB"/>
          </a:p>
        </p:txBody>
      </p:sp>
      <p:sp>
        <p:nvSpPr>
          <p:cNvPr id="4" name="Outcome circle"/>
          <p:cNvSpPr/>
          <p:nvPr/>
        </p:nvSpPr>
        <p:spPr>
          <a:xfrm>
            <a:off x="621792" y="12344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Outcome icon" descr="preencoded.png"/>
          <p:cNvPicPr>
            <a:picLocks noChangeAspect="1"/>
          </p:cNvPicPr>
          <p:nvPr/>
        </p:nvPicPr>
        <p:blipFill>
          <a:blip r:embed="rId3"/>
          <a:stretch>
            <a:fillRect/>
          </a:stretch>
        </p:blipFill>
        <p:spPr>
          <a:xfrm>
            <a:off x="742493" y="1355141"/>
            <a:ext cx="261518" cy="261518"/>
          </a:xfrm>
          <a:prstGeom prst="rect">
            <a:avLst/>
          </a:prstGeom>
        </p:spPr>
      </p:pic>
      <p:sp>
        <p:nvSpPr>
          <p:cNvPr id="6" name="Text 3"/>
          <p:cNvSpPr txBox="1"/>
          <p:nvPr/>
        </p:nvSpPr>
        <p:spPr>
          <a:xfrm>
            <a:off x="1280160" y="1097280"/>
            <a:ext cx="7223760" cy="777240"/>
          </a:xfrm>
          <a:prstGeom prst="rect">
            <a:avLst/>
          </a:prstGeom>
          <a:noFill/>
          <a:ln/>
        </p:spPr>
        <p:txBody>
          <a:bodyPr wrap="square" lIns="0" tIns="0" rIns="0" bIns="0" rtlCol="0" anchor="ctr"/>
          <a:lstStyle/>
          <a:p>
            <a:pPr marL="0" indent="0">
              <a:buNone/>
            </a:pPr>
            <a:r>
              <a:rPr lang="en-US" sz="1500" b="1" dirty="0">
                <a:solidFill>
                  <a:schemeClr val="accent1"/>
                </a:solidFill>
              </a:rPr>
              <a:t>1.3  </a:t>
            </a:r>
            <a:r>
              <a:rPr lang="en-US" sz="1500" dirty="0">
                <a:solidFill>
                  <a:schemeClr val="bg1"/>
                </a:solidFill>
              </a:rPr>
              <a:t>Discuss the importance of ethical communication</a:t>
            </a:r>
            <a:endParaRPr lang="en-US" sz="1500" dirty="0"/>
          </a:p>
        </p:txBody>
      </p:sp>
      <p:sp>
        <p:nvSpPr>
          <p:cNvPr id="7" name="Outcome row 1"/>
          <p:cNvSpPr/>
          <p:nvPr/>
        </p:nvSpPr>
        <p:spPr>
          <a:xfrm>
            <a:off x="822960" y="2103120"/>
            <a:ext cx="7863840" cy="530352"/>
          </a:xfrm>
          <a:prstGeom prst="roundRect">
            <a:avLst>
              <a:gd name="adj" fmla="val 10345"/>
            </a:avLst>
          </a:prstGeom>
          <a:solidFill>
            <a:schemeClr val="bg2"/>
          </a:solidFill>
          <a:ln/>
        </p:spPr>
        <p:txBody>
          <a:bodyPr/>
          <a:lstStyle/>
          <a:p>
            <a:endParaRPr lang="en-GB"/>
          </a:p>
        </p:txBody>
      </p:sp>
      <p:sp>
        <p:nvSpPr>
          <p:cNvPr id="8" name="Text 5"/>
          <p:cNvSpPr txBox="1"/>
          <p:nvPr/>
        </p:nvSpPr>
        <p:spPr>
          <a:xfrm>
            <a:off x="960120" y="2103120"/>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1.3.1</a:t>
            </a:r>
            <a:endParaRPr lang="en-US" sz="1200" dirty="0"/>
          </a:p>
        </p:txBody>
      </p:sp>
      <p:sp>
        <p:nvSpPr>
          <p:cNvPr id="9" name="Text 6"/>
          <p:cNvSpPr txBox="1"/>
          <p:nvPr/>
        </p:nvSpPr>
        <p:spPr>
          <a:xfrm>
            <a:off x="1737360" y="2103120"/>
            <a:ext cx="6812280" cy="530352"/>
          </a:xfrm>
          <a:prstGeom prst="rect">
            <a:avLst/>
          </a:prstGeom>
          <a:noFill/>
          <a:ln/>
        </p:spPr>
        <p:txBody>
          <a:bodyPr wrap="square" lIns="0" tIns="0" rIns="0" bIns="0" rtlCol="0" anchor="ctr"/>
          <a:lstStyle/>
          <a:p>
            <a:pPr marL="0" indent="0">
              <a:buNone/>
            </a:pPr>
            <a:r>
              <a:rPr lang="en-US" sz="1300" dirty="0">
                <a:solidFill>
                  <a:schemeClr val="tx1"/>
                </a:solidFill>
              </a:rPr>
              <a:t>Identify key guidelines for ethical business communication</a:t>
            </a:r>
            <a:endParaRPr lang="en-US" sz="1300" dirty="0"/>
          </a:p>
        </p:txBody>
      </p:sp>
      <p:sp>
        <p:nvSpPr>
          <p:cNvPr id="10" name="Outcome row 2"/>
          <p:cNvSpPr/>
          <p:nvPr/>
        </p:nvSpPr>
        <p:spPr>
          <a:xfrm>
            <a:off x="822960" y="2706624"/>
            <a:ext cx="7863840" cy="530352"/>
          </a:xfrm>
          <a:prstGeom prst="roundRect">
            <a:avLst>
              <a:gd name="adj" fmla="val 10345"/>
            </a:avLst>
          </a:prstGeom>
          <a:solidFill>
            <a:schemeClr val="bg2"/>
          </a:solidFill>
          <a:ln/>
        </p:spPr>
        <p:txBody>
          <a:bodyPr/>
          <a:lstStyle/>
          <a:p>
            <a:endParaRPr lang="en-GB"/>
          </a:p>
        </p:txBody>
      </p:sp>
      <p:sp>
        <p:nvSpPr>
          <p:cNvPr id="11" name="Text 8"/>
          <p:cNvSpPr txBox="1"/>
          <p:nvPr/>
        </p:nvSpPr>
        <p:spPr>
          <a:xfrm>
            <a:off x="960120" y="2706624"/>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1.3.2</a:t>
            </a:r>
            <a:endParaRPr lang="en-US" sz="1200" dirty="0"/>
          </a:p>
        </p:txBody>
      </p:sp>
      <p:sp>
        <p:nvSpPr>
          <p:cNvPr id="12" name="Text 9"/>
          <p:cNvSpPr txBox="1"/>
          <p:nvPr/>
        </p:nvSpPr>
        <p:spPr>
          <a:xfrm>
            <a:off x="1737360" y="2706624"/>
            <a:ext cx="6812280" cy="530352"/>
          </a:xfrm>
          <a:prstGeom prst="rect">
            <a:avLst/>
          </a:prstGeom>
          <a:noFill/>
          <a:ln/>
        </p:spPr>
        <p:txBody>
          <a:bodyPr wrap="square" lIns="0" tIns="0" rIns="0" bIns="0" rtlCol="0" anchor="ctr"/>
          <a:lstStyle/>
          <a:p>
            <a:pPr marL="0" indent="0">
              <a:buNone/>
            </a:pPr>
            <a:r>
              <a:rPr lang="en-US" sz="1300" dirty="0">
                <a:solidFill>
                  <a:schemeClr val="tx1"/>
                </a:solidFill>
              </a:rPr>
              <a:t>Describe how to communicate ethically online</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Guidelines for Ethical Communication</a:t>
            </a:r>
            <a:endParaRPr lang="en-US" sz="2400" dirty="0"/>
          </a:p>
        </p:txBody>
      </p:sp>
      <p:sp>
        <p:nvSpPr>
          <p:cNvPr id="4" name="Text 1"/>
          <p:cNvSpPr txBox="1"/>
          <p:nvPr/>
        </p:nvSpPr>
        <p:spPr>
          <a:xfrm>
            <a:off x="457200" y="1005840"/>
            <a:ext cx="4206240" cy="365760"/>
          </a:xfrm>
          <a:prstGeom prst="rect">
            <a:avLst/>
          </a:prstGeom>
          <a:noFill/>
          <a:ln/>
        </p:spPr>
        <p:txBody>
          <a:bodyPr wrap="square" lIns="0" tIns="0" rIns="0" bIns="0" rtlCol="0" anchor="ctr"/>
          <a:lstStyle/>
          <a:p>
            <a:pPr marL="0" indent="0">
              <a:buNone/>
            </a:pPr>
            <a:r>
              <a:rPr lang="en-US" sz="1400" b="1" dirty="0">
                <a:solidFill>
                  <a:schemeClr val="accent2"/>
                </a:solidFill>
              </a:rPr>
              <a:t>Follow the seven principles with your communication:</a:t>
            </a:r>
            <a:endParaRPr lang="en-US" sz="1400" dirty="0"/>
          </a:p>
        </p:txBody>
      </p:sp>
      <p:sp>
        <p:nvSpPr>
          <p:cNvPr id="5" name="Num 1"/>
          <p:cNvSpPr/>
          <p:nvPr/>
        </p:nvSpPr>
        <p:spPr>
          <a:xfrm>
            <a:off x="457200" y="1545336"/>
            <a:ext cx="310896" cy="310896"/>
          </a:xfrm>
          <a:prstGeom prst="ellipse">
            <a:avLst/>
          </a:prstGeom>
          <a:solidFill>
            <a:schemeClr val="tx2"/>
          </a:solidFill>
          <a:ln w="12700">
            <a:solidFill>
              <a:schemeClr val="tx2"/>
            </a:solidFill>
            <a:prstDash val="solid"/>
          </a:ln>
        </p:spPr>
        <p:txBody>
          <a:bodyPr/>
          <a:lstStyle/>
          <a:p>
            <a:endParaRPr lang="en-GB"/>
          </a:p>
        </p:txBody>
      </p:sp>
      <p:sp>
        <p:nvSpPr>
          <p:cNvPr id="6" name="Text 3"/>
          <p:cNvSpPr txBox="1"/>
          <p:nvPr/>
        </p:nvSpPr>
        <p:spPr>
          <a:xfrm>
            <a:off x="457200" y="1545336"/>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1</a:t>
            </a:r>
            <a:endParaRPr lang="en-US" sz="1100" dirty="0"/>
          </a:p>
        </p:txBody>
      </p:sp>
      <p:sp>
        <p:nvSpPr>
          <p:cNvPr id="7" name="Text 4"/>
          <p:cNvSpPr txBox="1"/>
          <p:nvPr/>
        </p:nvSpPr>
        <p:spPr>
          <a:xfrm>
            <a:off x="914400" y="1508760"/>
            <a:ext cx="3657600" cy="384048"/>
          </a:xfrm>
          <a:prstGeom prst="rect">
            <a:avLst/>
          </a:prstGeom>
          <a:noFill/>
          <a:ln/>
        </p:spPr>
        <p:txBody>
          <a:bodyPr wrap="square" lIns="0" tIns="0" rIns="0" bIns="0" rtlCol="0" anchor="ctr"/>
          <a:lstStyle/>
          <a:p>
            <a:pPr marL="0" indent="0">
              <a:buNone/>
            </a:pPr>
            <a:r>
              <a:rPr lang="en-US" sz="1400" dirty="0">
                <a:solidFill>
                  <a:schemeClr val="tx1"/>
                </a:solidFill>
              </a:rPr>
              <a:t>Clear</a:t>
            </a:r>
            <a:endParaRPr lang="en-US" sz="1400" dirty="0"/>
          </a:p>
        </p:txBody>
      </p:sp>
      <p:sp>
        <p:nvSpPr>
          <p:cNvPr id="8" name="Num 2"/>
          <p:cNvSpPr/>
          <p:nvPr/>
        </p:nvSpPr>
        <p:spPr>
          <a:xfrm>
            <a:off x="457200" y="1975104"/>
            <a:ext cx="310896" cy="310896"/>
          </a:xfrm>
          <a:prstGeom prst="ellipse">
            <a:avLst/>
          </a:prstGeom>
          <a:solidFill>
            <a:schemeClr val="tx2"/>
          </a:solidFill>
          <a:ln w="12700">
            <a:solidFill>
              <a:schemeClr val="tx2"/>
            </a:solidFill>
            <a:prstDash val="solid"/>
          </a:ln>
        </p:spPr>
        <p:txBody>
          <a:bodyPr/>
          <a:lstStyle/>
          <a:p>
            <a:endParaRPr lang="en-GB"/>
          </a:p>
        </p:txBody>
      </p:sp>
      <p:sp>
        <p:nvSpPr>
          <p:cNvPr id="9" name="Text 6"/>
          <p:cNvSpPr txBox="1"/>
          <p:nvPr/>
        </p:nvSpPr>
        <p:spPr>
          <a:xfrm>
            <a:off x="457200" y="1975104"/>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2</a:t>
            </a:r>
            <a:endParaRPr lang="en-US" sz="1100" dirty="0"/>
          </a:p>
        </p:txBody>
      </p:sp>
      <p:sp>
        <p:nvSpPr>
          <p:cNvPr id="10" name="Text 7"/>
          <p:cNvSpPr txBox="1"/>
          <p:nvPr/>
        </p:nvSpPr>
        <p:spPr>
          <a:xfrm>
            <a:off x="914400" y="1938528"/>
            <a:ext cx="3657600" cy="384048"/>
          </a:xfrm>
          <a:prstGeom prst="rect">
            <a:avLst/>
          </a:prstGeom>
          <a:noFill/>
          <a:ln/>
        </p:spPr>
        <p:txBody>
          <a:bodyPr wrap="square" lIns="0" tIns="0" rIns="0" bIns="0" rtlCol="0" anchor="ctr"/>
          <a:lstStyle/>
          <a:p>
            <a:pPr marL="0" indent="0">
              <a:buNone/>
            </a:pPr>
            <a:r>
              <a:rPr lang="en-US" sz="1400" dirty="0">
                <a:solidFill>
                  <a:schemeClr val="tx1"/>
                </a:solidFill>
              </a:rPr>
              <a:t>Concise</a:t>
            </a:r>
            <a:endParaRPr lang="en-US" sz="1400" dirty="0"/>
          </a:p>
        </p:txBody>
      </p:sp>
      <p:sp>
        <p:nvSpPr>
          <p:cNvPr id="11" name="Num 3"/>
          <p:cNvSpPr/>
          <p:nvPr/>
        </p:nvSpPr>
        <p:spPr>
          <a:xfrm>
            <a:off x="457200" y="2404872"/>
            <a:ext cx="310896" cy="310896"/>
          </a:xfrm>
          <a:prstGeom prst="ellipse">
            <a:avLst/>
          </a:prstGeom>
          <a:solidFill>
            <a:schemeClr val="tx2"/>
          </a:solidFill>
          <a:ln w="12700">
            <a:solidFill>
              <a:schemeClr val="tx2"/>
            </a:solidFill>
            <a:prstDash val="solid"/>
          </a:ln>
        </p:spPr>
        <p:txBody>
          <a:bodyPr/>
          <a:lstStyle/>
          <a:p>
            <a:endParaRPr lang="en-GB"/>
          </a:p>
        </p:txBody>
      </p:sp>
      <p:sp>
        <p:nvSpPr>
          <p:cNvPr id="12" name="Text 9"/>
          <p:cNvSpPr txBox="1"/>
          <p:nvPr/>
        </p:nvSpPr>
        <p:spPr>
          <a:xfrm>
            <a:off x="457200" y="2404872"/>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3</a:t>
            </a:r>
            <a:endParaRPr lang="en-US" sz="1100" dirty="0"/>
          </a:p>
        </p:txBody>
      </p:sp>
      <p:sp>
        <p:nvSpPr>
          <p:cNvPr id="13" name="Text 10"/>
          <p:cNvSpPr txBox="1"/>
          <p:nvPr/>
        </p:nvSpPr>
        <p:spPr>
          <a:xfrm>
            <a:off x="914400" y="2368296"/>
            <a:ext cx="3657600" cy="384048"/>
          </a:xfrm>
          <a:prstGeom prst="rect">
            <a:avLst/>
          </a:prstGeom>
          <a:noFill/>
          <a:ln/>
        </p:spPr>
        <p:txBody>
          <a:bodyPr wrap="square" lIns="0" tIns="0" rIns="0" bIns="0" rtlCol="0" anchor="ctr"/>
          <a:lstStyle/>
          <a:p>
            <a:pPr marL="0" indent="0">
              <a:buNone/>
            </a:pPr>
            <a:r>
              <a:rPr lang="en-US" sz="1400" dirty="0">
                <a:solidFill>
                  <a:schemeClr val="tx1"/>
                </a:solidFill>
              </a:rPr>
              <a:t>Objective</a:t>
            </a:r>
            <a:endParaRPr lang="en-US" sz="1400" dirty="0"/>
          </a:p>
        </p:txBody>
      </p:sp>
      <p:sp>
        <p:nvSpPr>
          <p:cNvPr id="14" name="Num 4"/>
          <p:cNvSpPr/>
          <p:nvPr/>
        </p:nvSpPr>
        <p:spPr>
          <a:xfrm>
            <a:off x="457200" y="2834640"/>
            <a:ext cx="310896" cy="310896"/>
          </a:xfrm>
          <a:prstGeom prst="ellipse">
            <a:avLst/>
          </a:prstGeom>
          <a:solidFill>
            <a:schemeClr val="tx2"/>
          </a:solidFill>
          <a:ln w="12700">
            <a:solidFill>
              <a:schemeClr val="tx2"/>
            </a:solidFill>
            <a:prstDash val="solid"/>
          </a:ln>
        </p:spPr>
        <p:txBody>
          <a:bodyPr/>
          <a:lstStyle/>
          <a:p>
            <a:endParaRPr lang="en-GB"/>
          </a:p>
        </p:txBody>
      </p:sp>
      <p:sp>
        <p:nvSpPr>
          <p:cNvPr id="15" name="Text 12"/>
          <p:cNvSpPr txBox="1"/>
          <p:nvPr/>
        </p:nvSpPr>
        <p:spPr>
          <a:xfrm>
            <a:off x="457200" y="2834640"/>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4</a:t>
            </a:r>
            <a:endParaRPr lang="en-US" sz="1100" dirty="0"/>
          </a:p>
        </p:txBody>
      </p:sp>
      <p:sp>
        <p:nvSpPr>
          <p:cNvPr id="16" name="Text 13"/>
          <p:cNvSpPr txBox="1"/>
          <p:nvPr/>
        </p:nvSpPr>
        <p:spPr>
          <a:xfrm>
            <a:off x="914400" y="2798064"/>
            <a:ext cx="3657600" cy="384048"/>
          </a:xfrm>
          <a:prstGeom prst="rect">
            <a:avLst/>
          </a:prstGeom>
          <a:noFill/>
          <a:ln/>
        </p:spPr>
        <p:txBody>
          <a:bodyPr wrap="square" lIns="0" tIns="0" rIns="0" bIns="0" rtlCol="0" anchor="ctr"/>
          <a:lstStyle/>
          <a:p>
            <a:pPr marL="0" indent="0">
              <a:buNone/>
            </a:pPr>
            <a:r>
              <a:rPr lang="en-US" sz="1400" dirty="0">
                <a:solidFill>
                  <a:schemeClr val="tx1"/>
                </a:solidFill>
              </a:rPr>
              <a:t>Consistent</a:t>
            </a:r>
            <a:endParaRPr lang="en-US" sz="1400" dirty="0"/>
          </a:p>
        </p:txBody>
      </p:sp>
      <p:sp>
        <p:nvSpPr>
          <p:cNvPr id="17" name="Num 5"/>
          <p:cNvSpPr/>
          <p:nvPr/>
        </p:nvSpPr>
        <p:spPr>
          <a:xfrm>
            <a:off x="457200" y="3264408"/>
            <a:ext cx="310896" cy="310896"/>
          </a:xfrm>
          <a:prstGeom prst="ellipse">
            <a:avLst/>
          </a:prstGeom>
          <a:solidFill>
            <a:schemeClr val="tx2"/>
          </a:solidFill>
          <a:ln w="12700">
            <a:solidFill>
              <a:schemeClr val="tx2"/>
            </a:solidFill>
            <a:prstDash val="solid"/>
          </a:ln>
        </p:spPr>
        <p:txBody>
          <a:bodyPr/>
          <a:lstStyle/>
          <a:p>
            <a:endParaRPr lang="en-GB"/>
          </a:p>
        </p:txBody>
      </p:sp>
      <p:sp>
        <p:nvSpPr>
          <p:cNvPr id="18" name="Text 15"/>
          <p:cNvSpPr txBox="1"/>
          <p:nvPr/>
        </p:nvSpPr>
        <p:spPr>
          <a:xfrm>
            <a:off x="457200" y="3264408"/>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5</a:t>
            </a:r>
            <a:endParaRPr lang="en-US" sz="1100" dirty="0"/>
          </a:p>
        </p:txBody>
      </p:sp>
      <p:sp>
        <p:nvSpPr>
          <p:cNvPr id="19" name="Text 16"/>
          <p:cNvSpPr txBox="1"/>
          <p:nvPr/>
        </p:nvSpPr>
        <p:spPr>
          <a:xfrm>
            <a:off x="914400" y="3227832"/>
            <a:ext cx="3657600" cy="384048"/>
          </a:xfrm>
          <a:prstGeom prst="rect">
            <a:avLst/>
          </a:prstGeom>
          <a:noFill/>
          <a:ln/>
        </p:spPr>
        <p:txBody>
          <a:bodyPr wrap="square" lIns="0" tIns="0" rIns="0" bIns="0" rtlCol="0" anchor="ctr"/>
          <a:lstStyle/>
          <a:p>
            <a:pPr marL="0" indent="0">
              <a:buNone/>
            </a:pPr>
            <a:r>
              <a:rPr lang="en-US" sz="1400" dirty="0">
                <a:solidFill>
                  <a:schemeClr val="tx1"/>
                </a:solidFill>
              </a:rPr>
              <a:t>Complete</a:t>
            </a:r>
            <a:endParaRPr lang="en-US" sz="1400" dirty="0"/>
          </a:p>
        </p:txBody>
      </p:sp>
      <p:sp>
        <p:nvSpPr>
          <p:cNvPr id="20" name="Num 6"/>
          <p:cNvSpPr/>
          <p:nvPr/>
        </p:nvSpPr>
        <p:spPr>
          <a:xfrm>
            <a:off x="457200" y="3694176"/>
            <a:ext cx="310896" cy="310896"/>
          </a:xfrm>
          <a:prstGeom prst="ellipse">
            <a:avLst/>
          </a:prstGeom>
          <a:solidFill>
            <a:schemeClr val="tx2"/>
          </a:solidFill>
          <a:ln w="12700">
            <a:solidFill>
              <a:schemeClr val="tx2"/>
            </a:solidFill>
            <a:prstDash val="solid"/>
          </a:ln>
        </p:spPr>
        <p:txBody>
          <a:bodyPr/>
          <a:lstStyle/>
          <a:p>
            <a:endParaRPr lang="en-GB"/>
          </a:p>
        </p:txBody>
      </p:sp>
      <p:sp>
        <p:nvSpPr>
          <p:cNvPr id="21" name="Text 18"/>
          <p:cNvSpPr txBox="1"/>
          <p:nvPr/>
        </p:nvSpPr>
        <p:spPr>
          <a:xfrm>
            <a:off x="457200" y="3694176"/>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6</a:t>
            </a:r>
            <a:endParaRPr lang="en-US" sz="1100" dirty="0"/>
          </a:p>
        </p:txBody>
      </p:sp>
      <p:sp>
        <p:nvSpPr>
          <p:cNvPr id="22" name="Text 19"/>
          <p:cNvSpPr txBox="1"/>
          <p:nvPr/>
        </p:nvSpPr>
        <p:spPr>
          <a:xfrm>
            <a:off x="914400" y="3657600"/>
            <a:ext cx="3657600" cy="384048"/>
          </a:xfrm>
          <a:prstGeom prst="rect">
            <a:avLst/>
          </a:prstGeom>
          <a:noFill/>
          <a:ln/>
        </p:spPr>
        <p:txBody>
          <a:bodyPr wrap="square" lIns="0" tIns="0" rIns="0" bIns="0" rtlCol="0" anchor="ctr"/>
          <a:lstStyle/>
          <a:p>
            <a:pPr marL="0" indent="0">
              <a:buNone/>
            </a:pPr>
            <a:r>
              <a:rPr lang="en-US" sz="1400" dirty="0">
                <a:solidFill>
                  <a:schemeClr val="tx1"/>
                </a:solidFill>
              </a:rPr>
              <a:t>Relevant</a:t>
            </a:r>
            <a:endParaRPr lang="en-US" sz="1400" dirty="0"/>
          </a:p>
        </p:txBody>
      </p:sp>
      <p:sp>
        <p:nvSpPr>
          <p:cNvPr id="23" name="Num 7"/>
          <p:cNvSpPr/>
          <p:nvPr/>
        </p:nvSpPr>
        <p:spPr>
          <a:xfrm>
            <a:off x="457200" y="4123944"/>
            <a:ext cx="310896" cy="310896"/>
          </a:xfrm>
          <a:prstGeom prst="ellipse">
            <a:avLst/>
          </a:prstGeom>
          <a:solidFill>
            <a:schemeClr val="tx2"/>
          </a:solidFill>
          <a:ln w="12700">
            <a:solidFill>
              <a:schemeClr val="tx2"/>
            </a:solidFill>
            <a:prstDash val="solid"/>
          </a:ln>
        </p:spPr>
        <p:txBody>
          <a:bodyPr/>
          <a:lstStyle/>
          <a:p>
            <a:endParaRPr lang="en-GB"/>
          </a:p>
        </p:txBody>
      </p:sp>
      <p:sp>
        <p:nvSpPr>
          <p:cNvPr id="24" name="Text 21"/>
          <p:cNvSpPr txBox="1"/>
          <p:nvPr/>
        </p:nvSpPr>
        <p:spPr>
          <a:xfrm>
            <a:off x="457200" y="4123944"/>
            <a:ext cx="310896" cy="310896"/>
          </a:xfrm>
          <a:prstGeom prst="rect">
            <a:avLst/>
          </a:prstGeom>
          <a:noFill/>
          <a:ln/>
        </p:spPr>
        <p:txBody>
          <a:bodyPr wrap="square" lIns="0" tIns="0" rIns="0" bIns="0" rtlCol="0" anchor="ctr"/>
          <a:lstStyle/>
          <a:p>
            <a:pPr marL="0" indent="0" algn="ctr">
              <a:buNone/>
            </a:pPr>
            <a:r>
              <a:rPr lang="en-US" sz="1100" b="1" dirty="0">
                <a:solidFill>
                  <a:schemeClr val="accent1"/>
                </a:solidFill>
              </a:rPr>
              <a:t>7</a:t>
            </a:r>
            <a:endParaRPr lang="en-US" sz="1100" dirty="0"/>
          </a:p>
        </p:txBody>
      </p:sp>
      <p:sp>
        <p:nvSpPr>
          <p:cNvPr id="25" name="Text 22"/>
          <p:cNvSpPr txBox="1"/>
          <p:nvPr/>
        </p:nvSpPr>
        <p:spPr>
          <a:xfrm>
            <a:off x="914400" y="4087368"/>
            <a:ext cx="3657600" cy="384048"/>
          </a:xfrm>
          <a:prstGeom prst="rect">
            <a:avLst/>
          </a:prstGeom>
          <a:noFill/>
          <a:ln/>
        </p:spPr>
        <p:txBody>
          <a:bodyPr wrap="square" lIns="0" tIns="0" rIns="0" bIns="0" rtlCol="0" anchor="ctr"/>
          <a:lstStyle/>
          <a:p>
            <a:pPr marL="0" indent="0">
              <a:buNone/>
            </a:pPr>
            <a:r>
              <a:rPr lang="en-US" sz="1400" dirty="0">
                <a:solidFill>
                  <a:schemeClr val="tx1"/>
                </a:solidFill>
              </a:rPr>
              <a:t>Understanding of Audience Knowledge</a:t>
            </a:r>
            <a:endParaRPr lang="en-US" sz="1400" dirty="0"/>
          </a:p>
        </p:txBody>
      </p:sp>
      <p:pic>
        <p:nvPicPr>
          <p:cNvPr id="26" name="Doors photo" descr="A number of doors along a wall."/>
          <p:cNvPicPr>
            <a:picLocks noChangeAspect="1"/>
          </p:cNvPicPr>
          <p:nvPr/>
        </p:nvPicPr>
        <p:blipFill>
          <a:blip r:embed="rId3"/>
          <a:srcRect/>
          <a:stretch/>
        </p:blipFill>
        <p:spPr>
          <a:xfrm>
            <a:off x="5029200" y="1280160"/>
            <a:ext cx="3657600" cy="1947672"/>
          </a:xfrm>
          <a:prstGeom prst="rect">
            <a:avLst/>
          </a:prstGeom>
        </p:spPr>
      </p:pic>
      <p:sp>
        <p:nvSpPr>
          <p:cNvPr id="27" name="Academic caption"/>
          <p:cNvSpPr txBox="1"/>
          <p:nvPr/>
        </p:nvSpPr>
        <p:spPr>
          <a:xfrm>
            <a:off x="5029200" y="3291840"/>
            <a:ext cx="3657600" cy="274320"/>
          </a:xfrm>
          <a:prstGeom prst="rect">
            <a:avLst/>
          </a:prstGeom>
          <a:noFill/>
          <a:ln/>
        </p:spPr>
        <p:txBody>
          <a:bodyPr wrap="square" lIns="0" tIns="0" rIns="0" bIns="0" rtlCol="0" anchor="t"/>
          <a:lstStyle/>
          <a:p>
            <a:pPr marL="0" indent="0" algn="l">
              <a:buNone/>
            </a:pPr>
            <a:r>
              <a:rPr lang="en-US" sz="950" i="1" dirty="0">
                <a:solidFill>
                  <a:schemeClr val="accent3"/>
                </a:solidFill>
              </a:rPr>
              <a:t>Image: Doors. qimono, Pixabay. CC0.</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Guidelines for Ethical Communication</a:t>
            </a:r>
            <a:endParaRPr lang="en-US" sz="2400" dirty="0"/>
          </a:p>
        </p:txBody>
      </p:sp>
      <p:sp>
        <p:nvSpPr>
          <p:cNvPr id="4" name="Statement 1"/>
          <p:cNvSpPr/>
          <p:nvPr/>
        </p:nvSpPr>
        <p:spPr>
          <a:xfrm>
            <a:off x="457200" y="1051560"/>
            <a:ext cx="8229600" cy="457200"/>
          </a:xfrm>
          <a:prstGeom prst="roundRect">
            <a:avLst>
              <a:gd name="adj" fmla="val 10000"/>
            </a:avLst>
          </a:prstGeom>
          <a:solidFill>
            <a:schemeClr val="accent6"/>
          </a:solidFill>
          <a:ln/>
        </p:spPr>
        <p:txBody>
          <a:bodyPr/>
          <a:lstStyle/>
          <a:p>
            <a:endParaRPr lang="en-GB"/>
          </a:p>
        </p:txBody>
      </p:sp>
      <p:pic>
        <p:nvPicPr>
          <p:cNvPr id="5" name="Check 1" descr="preencoded.png"/>
          <p:cNvPicPr>
            <a:picLocks noChangeAspect="1"/>
          </p:cNvPicPr>
          <p:nvPr/>
        </p:nvPicPr>
        <p:blipFill>
          <a:blip r:embed="rId3"/>
          <a:stretch>
            <a:fillRect/>
          </a:stretch>
        </p:blipFill>
        <p:spPr>
          <a:xfrm>
            <a:off x="594360" y="1152144"/>
            <a:ext cx="256032" cy="256032"/>
          </a:xfrm>
          <a:prstGeom prst="rect">
            <a:avLst/>
          </a:prstGeom>
        </p:spPr>
      </p:pic>
      <p:sp>
        <p:nvSpPr>
          <p:cNvPr id="6" name="Text 2"/>
          <p:cNvSpPr txBox="1"/>
          <p:nvPr/>
        </p:nvSpPr>
        <p:spPr>
          <a:xfrm>
            <a:off x="1005840" y="105156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am honest- my actions bring respect for and trust in the communication profession.</a:t>
            </a:r>
            <a:endParaRPr lang="en-US" sz="1250" dirty="0"/>
          </a:p>
        </p:txBody>
      </p:sp>
      <p:sp>
        <p:nvSpPr>
          <p:cNvPr id="7" name="Statement 2"/>
          <p:cNvSpPr/>
          <p:nvPr/>
        </p:nvSpPr>
        <p:spPr>
          <a:xfrm>
            <a:off x="457200" y="1600200"/>
            <a:ext cx="8229600" cy="457200"/>
          </a:xfrm>
          <a:prstGeom prst="roundRect">
            <a:avLst>
              <a:gd name="adj" fmla="val 10000"/>
            </a:avLst>
          </a:prstGeom>
          <a:solidFill>
            <a:schemeClr val="bg1"/>
          </a:solidFill>
          <a:ln/>
        </p:spPr>
        <p:txBody>
          <a:bodyPr/>
          <a:lstStyle/>
          <a:p>
            <a:endParaRPr lang="en-GB"/>
          </a:p>
        </p:txBody>
      </p:sp>
      <p:pic>
        <p:nvPicPr>
          <p:cNvPr id="8" name="Check 2" descr="preencoded.png"/>
          <p:cNvPicPr>
            <a:picLocks noChangeAspect="1"/>
          </p:cNvPicPr>
          <p:nvPr/>
        </p:nvPicPr>
        <p:blipFill>
          <a:blip r:embed="rId3"/>
          <a:stretch>
            <a:fillRect/>
          </a:stretch>
        </p:blipFill>
        <p:spPr>
          <a:xfrm>
            <a:off x="594360" y="1700784"/>
            <a:ext cx="256032" cy="256032"/>
          </a:xfrm>
          <a:prstGeom prst="rect">
            <a:avLst/>
          </a:prstGeom>
        </p:spPr>
      </p:pic>
      <p:sp>
        <p:nvSpPr>
          <p:cNvPr id="9" name="Text 4"/>
          <p:cNvSpPr txBox="1"/>
          <p:nvPr/>
        </p:nvSpPr>
        <p:spPr>
          <a:xfrm>
            <a:off x="1005840" y="160020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communicate accurate information and promptly correct any errors.</a:t>
            </a:r>
            <a:endParaRPr lang="en-US" sz="1250" dirty="0"/>
          </a:p>
        </p:txBody>
      </p:sp>
      <p:sp>
        <p:nvSpPr>
          <p:cNvPr id="10" name="Statement 3"/>
          <p:cNvSpPr/>
          <p:nvPr/>
        </p:nvSpPr>
        <p:spPr>
          <a:xfrm>
            <a:off x="457200" y="2148840"/>
            <a:ext cx="8229600" cy="457200"/>
          </a:xfrm>
          <a:prstGeom prst="roundRect">
            <a:avLst>
              <a:gd name="adj" fmla="val 10000"/>
            </a:avLst>
          </a:prstGeom>
          <a:solidFill>
            <a:schemeClr val="accent6"/>
          </a:solidFill>
          <a:ln/>
        </p:spPr>
        <p:txBody>
          <a:bodyPr/>
          <a:lstStyle/>
          <a:p>
            <a:endParaRPr lang="en-GB"/>
          </a:p>
        </p:txBody>
      </p:sp>
      <p:pic>
        <p:nvPicPr>
          <p:cNvPr id="11" name="Check 3" descr="preencoded.png"/>
          <p:cNvPicPr>
            <a:picLocks noChangeAspect="1"/>
          </p:cNvPicPr>
          <p:nvPr/>
        </p:nvPicPr>
        <p:blipFill>
          <a:blip r:embed="rId3"/>
          <a:stretch>
            <a:fillRect/>
          </a:stretch>
        </p:blipFill>
        <p:spPr>
          <a:xfrm>
            <a:off x="594360" y="2249424"/>
            <a:ext cx="256032" cy="256032"/>
          </a:xfrm>
          <a:prstGeom prst="rect">
            <a:avLst/>
          </a:prstGeom>
        </p:spPr>
      </p:pic>
      <p:sp>
        <p:nvSpPr>
          <p:cNvPr id="12" name="Text 6"/>
          <p:cNvSpPr txBox="1"/>
          <p:nvPr/>
        </p:nvSpPr>
        <p:spPr>
          <a:xfrm>
            <a:off x="1005840" y="214884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obey laws and public policies; if I violate any law or public policy, I act promptly to correct the situation.</a:t>
            </a:r>
            <a:endParaRPr lang="en-US" sz="1250" dirty="0"/>
          </a:p>
        </p:txBody>
      </p:sp>
      <p:sp>
        <p:nvSpPr>
          <p:cNvPr id="13" name="Statement 4"/>
          <p:cNvSpPr/>
          <p:nvPr/>
        </p:nvSpPr>
        <p:spPr>
          <a:xfrm>
            <a:off x="457200" y="2697480"/>
            <a:ext cx="8229600" cy="457200"/>
          </a:xfrm>
          <a:prstGeom prst="roundRect">
            <a:avLst>
              <a:gd name="adj" fmla="val 10000"/>
            </a:avLst>
          </a:prstGeom>
          <a:solidFill>
            <a:schemeClr val="bg1"/>
          </a:solidFill>
          <a:ln/>
        </p:spPr>
        <p:txBody>
          <a:bodyPr/>
          <a:lstStyle/>
          <a:p>
            <a:endParaRPr lang="en-GB"/>
          </a:p>
        </p:txBody>
      </p:sp>
      <p:pic>
        <p:nvPicPr>
          <p:cNvPr id="14" name="Check 4" descr="preencoded.png"/>
          <p:cNvPicPr>
            <a:picLocks noChangeAspect="1"/>
          </p:cNvPicPr>
          <p:nvPr/>
        </p:nvPicPr>
        <p:blipFill>
          <a:blip r:embed="rId3"/>
          <a:stretch>
            <a:fillRect/>
          </a:stretch>
        </p:blipFill>
        <p:spPr>
          <a:xfrm>
            <a:off x="594360" y="2798064"/>
            <a:ext cx="256032" cy="256032"/>
          </a:xfrm>
          <a:prstGeom prst="rect">
            <a:avLst/>
          </a:prstGeom>
        </p:spPr>
      </p:pic>
      <p:sp>
        <p:nvSpPr>
          <p:cNvPr id="15" name="Text 8"/>
          <p:cNvSpPr txBox="1"/>
          <p:nvPr/>
        </p:nvSpPr>
        <p:spPr>
          <a:xfrm>
            <a:off x="1005840" y="269748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protect confidential information while acting within the law.</a:t>
            </a:r>
            <a:endParaRPr lang="en-US" sz="1250" dirty="0"/>
          </a:p>
        </p:txBody>
      </p:sp>
      <p:sp>
        <p:nvSpPr>
          <p:cNvPr id="16" name="Statement 5"/>
          <p:cNvSpPr/>
          <p:nvPr/>
        </p:nvSpPr>
        <p:spPr>
          <a:xfrm>
            <a:off x="457200" y="3246120"/>
            <a:ext cx="8229600" cy="457200"/>
          </a:xfrm>
          <a:prstGeom prst="roundRect">
            <a:avLst>
              <a:gd name="adj" fmla="val 10000"/>
            </a:avLst>
          </a:prstGeom>
          <a:solidFill>
            <a:schemeClr val="accent6"/>
          </a:solidFill>
          <a:ln/>
        </p:spPr>
        <p:txBody>
          <a:bodyPr/>
          <a:lstStyle/>
          <a:p>
            <a:endParaRPr lang="en-GB"/>
          </a:p>
        </p:txBody>
      </p:sp>
      <p:pic>
        <p:nvPicPr>
          <p:cNvPr id="17" name="Check 5" descr="preencoded.png"/>
          <p:cNvPicPr>
            <a:picLocks noChangeAspect="1"/>
          </p:cNvPicPr>
          <p:nvPr/>
        </p:nvPicPr>
        <p:blipFill>
          <a:blip r:embed="rId3"/>
          <a:stretch>
            <a:fillRect/>
          </a:stretch>
        </p:blipFill>
        <p:spPr>
          <a:xfrm>
            <a:off x="594360" y="3346704"/>
            <a:ext cx="256032" cy="256032"/>
          </a:xfrm>
          <a:prstGeom prst="rect">
            <a:avLst/>
          </a:prstGeom>
        </p:spPr>
      </p:pic>
      <p:sp>
        <p:nvSpPr>
          <p:cNvPr id="18" name="Text 10"/>
          <p:cNvSpPr txBox="1"/>
          <p:nvPr/>
        </p:nvSpPr>
        <p:spPr>
          <a:xfrm>
            <a:off x="1005840" y="324612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support the ideals of free speech, freedom of assembly, and access to an open marketplace of ideas.</a:t>
            </a:r>
            <a:endParaRPr lang="en-US" sz="1250" dirty="0"/>
          </a:p>
        </p:txBody>
      </p:sp>
      <p:sp>
        <p:nvSpPr>
          <p:cNvPr id="19" name="Statement 6"/>
          <p:cNvSpPr/>
          <p:nvPr/>
        </p:nvSpPr>
        <p:spPr>
          <a:xfrm>
            <a:off x="457200" y="3794760"/>
            <a:ext cx="8229600" cy="457200"/>
          </a:xfrm>
          <a:prstGeom prst="roundRect">
            <a:avLst>
              <a:gd name="adj" fmla="val 10000"/>
            </a:avLst>
          </a:prstGeom>
          <a:solidFill>
            <a:schemeClr val="bg1"/>
          </a:solidFill>
          <a:ln/>
        </p:spPr>
        <p:txBody>
          <a:bodyPr/>
          <a:lstStyle/>
          <a:p>
            <a:endParaRPr lang="en-GB"/>
          </a:p>
        </p:txBody>
      </p:sp>
      <p:pic>
        <p:nvPicPr>
          <p:cNvPr id="20" name="Check 6" descr="preencoded.png"/>
          <p:cNvPicPr>
            <a:picLocks noChangeAspect="1"/>
          </p:cNvPicPr>
          <p:nvPr/>
        </p:nvPicPr>
        <p:blipFill>
          <a:blip r:embed="rId3"/>
          <a:stretch>
            <a:fillRect/>
          </a:stretch>
        </p:blipFill>
        <p:spPr>
          <a:xfrm>
            <a:off x="594360" y="3895344"/>
            <a:ext cx="256032" cy="256032"/>
          </a:xfrm>
          <a:prstGeom prst="rect">
            <a:avLst/>
          </a:prstGeom>
        </p:spPr>
      </p:pic>
      <p:sp>
        <p:nvSpPr>
          <p:cNvPr id="21" name="Text 12"/>
          <p:cNvSpPr txBox="1"/>
          <p:nvPr/>
        </p:nvSpPr>
        <p:spPr>
          <a:xfrm>
            <a:off x="1005840" y="379476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am sensitive to others’ cultural values and beliefs.</a:t>
            </a:r>
            <a:endParaRPr lang="en-US" sz="1250" dirty="0"/>
          </a:p>
        </p:txBody>
      </p:sp>
      <p:sp>
        <p:nvSpPr>
          <p:cNvPr id="22" name="Academic caption"/>
          <p:cNvSpPr txBox="1"/>
          <p:nvPr/>
        </p:nvSpPr>
        <p:spPr>
          <a:xfrm>
            <a:off x="457200" y="443484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Source: adapted from the IABC Code of Ethics for Professional Communicators (International Association of Business Communicators, n.d.)</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Guidelines for Ethical Communication (Continued)</a:t>
            </a:r>
            <a:endParaRPr lang="en-US" sz="2400" dirty="0"/>
          </a:p>
        </p:txBody>
      </p:sp>
      <p:sp>
        <p:nvSpPr>
          <p:cNvPr id="4" name="Statement 1"/>
          <p:cNvSpPr/>
          <p:nvPr/>
        </p:nvSpPr>
        <p:spPr>
          <a:xfrm>
            <a:off x="457200" y="1051560"/>
            <a:ext cx="8229600" cy="457200"/>
          </a:xfrm>
          <a:prstGeom prst="roundRect">
            <a:avLst>
              <a:gd name="adj" fmla="val 10000"/>
            </a:avLst>
          </a:prstGeom>
          <a:solidFill>
            <a:schemeClr val="accent6"/>
          </a:solidFill>
          <a:ln/>
        </p:spPr>
        <p:txBody>
          <a:bodyPr/>
          <a:lstStyle/>
          <a:p>
            <a:endParaRPr lang="en-GB"/>
          </a:p>
        </p:txBody>
      </p:sp>
      <p:pic>
        <p:nvPicPr>
          <p:cNvPr id="5" name="Check 1" descr="preencoded.png"/>
          <p:cNvPicPr>
            <a:picLocks noChangeAspect="1"/>
          </p:cNvPicPr>
          <p:nvPr/>
        </p:nvPicPr>
        <p:blipFill>
          <a:blip r:embed="rId3"/>
          <a:stretch>
            <a:fillRect/>
          </a:stretch>
        </p:blipFill>
        <p:spPr>
          <a:xfrm>
            <a:off x="594360" y="1152144"/>
            <a:ext cx="256032" cy="256032"/>
          </a:xfrm>
          <a:prstGeom prst="rect">
            <a:avLst/>
          </a:prstGeom>
        </p:spPr>
      </p:pic>
      <p:sp>
        <p:nvSpPr>
          <p:cNvPr id="6" name="Text 2"/>
          <p:cNvSpPr txBox="1"/>
          <p:nvPr/>
        </p:nvSpPr>
        <p:spPr>
          <a:xfrm>
            <a:off x="1005840" y="105156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give credit to others for their work and cite my sources.</a:t>
            </a:r>
            <a:endParaRPr lang="en-US" sz="1250" dirty="0"/>
          </a:p>
        </p:txBody>
      </p:sp>
      <p:sp>
        <p:nvSpPr>
          <p:cNvPr id="7" name="Statement 2"/>
          <p:cNvSpPr/>
          <p:nvPr/>
        </p:nvSpPr>
        <p:spPr>
          <a:xfrm>
            <a:off x="457200" y="1600200"/>
            <a:ext cx="8229600" cy="457200"/>
          </a:xfrm>
          <a:prstGeom prst="roundRect">
            <a:avLst>
              <a:gd name="adj" fmla="val 10000"/>
            </a:avLst>
          </a:prstGeom>
          <a:solidFill>
            <a:schemeClr val="bg1"/>
          </a:solidFill>
          <a:ln/>
        </p:spPr>
        <p:txBody>
          <a:bodyPr/>
          <a:lstStyle/>
          <a:p>
            <a:endParaRPr lang="en-GB"/>
          </a:p>
        </p:txBody>
      </p:sp>
      <p:pic>
        <p:nvPicPr>
          <p:cNvPr id="8" name="Check 2" descr="preencoded.png"/>
          <p:cNvPicPr>
            <a:picLocks noChangeAspect="1"/>
          </p:cNvPicPr>
          <p:nvPr/>
        </p:nvPicPr>
        <p:blipFill>
          <a:blip r:embed="rId3"/>
          <a:stretch>
            <a:fillRect/>
          </a:stretch>
        </p:blipFill>
        <p:spPr>
          <a:xfrm>
            <a:off x="594360" y="1700784"/>
            <a:ext cx="256032" cy="256032"/>
          </a:xfrm>
          <a:prstGeom prst="rect">
            <a:avLst/>
          </a:prstGeom>
        </p:spPr>
      </p:pic>
      <p:sp>
        <p:nvSpPr>
          <p:cNvPr id="9" name="Text 4"/>
          <p:cNvSpPr txBox="1"/>
          <p:nvPr/>
        </p:nvSpPr>
        <p:spPr>
          <a:xfrm>
            <a:off x="1005840" y="160020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do not use confidential information for personal benefit.</a:t>
            </a:r>
            <a:endParaRPr lang="en-US" sz="1250" dirty="0"/>
          </a:p>
        </p:txBody>
      </p:sp>
      <p:sp>
        <p:nvSpPr>
          <p:cNvPr id="10" name="Statement 3"/>
          <p:cNvSpPr/>
          <p:nvPr/>
        </p:nvSpPr>
        <p:spPr>
          <a:xfrm>
            <a:off x="457200" y="2148840"/>
            <a:ext cx="8229600" cy="457200"/>
          </a:xfrm>
          <a:prstGeom prst="roundRect">
            <a:avLst>
              <a:gd name="adj" fmla="val 10000"/>
            </a:avLst>
          </a:prstGeom>
          <a:solidFill>
            <a:schemeClr val="accent6"/>
          </a:solidFill>
          <a:ln/>
        </p:spPr>
        <p:txBody>
          <a:bodyPr/>
          <a:lstStyle/>
          <a:p>
            <a:endParaRPr lang="en-GB"/>
          </a:p>
        </p:txBody>
      </p:sp>
      <p:pic>
        <p:nvPicPr>
          <p:cNvPr id="11" name="Check 3" descr="preencoded.png"/>
          <p:cNvPicPr>
            <a:picLocks noChangeAspect="1"/>
          </p:cNvPicPr>
          <p:nvPr/>
        </p:nvPicPr>
        <p:blipFill>
          <a:blip r:embed="rId3"/>
          <a:stretch>
            <a:fillRect/>
          </a:stretch>
        </p:blipFill>
        <p:spPr>
          <a:xfrm>
            <a:off x="594360" y="2249424"/>
            <a:ext cx="256032" cy="256032"/>
          </a:xfrm>
          <a:prstGeom prst="rect">
            <a:avLst/>
          </a:prstGeom>
        </p:spPr>
      </p:pic>
      <p:sp>
        <p:nvSpPr>
          <p:cNvPr id="12" name="Text 6"/>
          <p:cNvSpPr txBox="1"/>
          <p:nvPr/>
        </p:nvSpPr>
        <p:spPr>
          <a:xfrm>
            <a:off x="1005840" y="214884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do not represent conflicting or competing interests without full disclosure and the written consent of those involved.</a:t>
            </a:r>
            <a:endParaRPr lang="en-US" sz="1250" dirty="0"/>
          </a:p>
        </p:txBody>
      </p:sp>
      <p:sp>
        <p:nvSpPr>
          <p:cNvPr id="13" name="Statement 4"/>
          <p:cNvSpPr/>
          <p:nvPr/>
        </p:nvSpPr>
        <p:spPr>
          <a:xfrm>
            <a:off x="457200" y="2697480"/>
            <a:ext cx="8229600" cy="457200"/>
          </a:xfrm>
          <a:prstGeom prst="roundRect">
            <a:avLst>
              <a:gd name="adj" fmla="val 10000"/>
            </a:avLst>
          </a:prstGeom>
          <a:solidFill>
            <a:schemeClr val="bg1"/>
          </a:solidFill>
          <a:ln/>
        </p:spPr>
        <p:txBody>
          <a:bodyPr/>
          <a:lstStyle/>
          <a:p>
            <a:endParaRPr lang="en-GB"/>
          </a:p>
        </p:txBody>
      </p:sp>
      <p:pic>
        <p:nvPicPr>
          <p:cNvPr id="14" name="Check 4" descr="preencoded.png"/>
          <p:cNvPicPr>
            <a:picLocks noChangeAspect="1"/>
          </p:cNvPicPr>
          <p:nvPr/>
        </p:nvPicPr>
        <p:blipFill>
          <a:blip r:embed="rId3"/>
          <a:stretch>
            <a:fillRect/>
          </a:stretch>
        </p:blipFill>
        <p:spPr>
          <a:xfrm>
            <a:off x="594360" y="2798064"/>
            <a:ext cx="256032" cy="256032"/>
          </a:xfrm>
          <a:prstGeom prst="rect">
            <a:avLst/>
          </a:prstGeom>
        </p:spPr>
      </p:pic>
      <p:sp>
        <p:nvSpPr>
          <p:cNvPr id="15" name="Text 8"/>
          <p:cNvSpPr txBox="1"/>
          <p:nvPr/>
        </p:nvSpPr>
        <p:spPr>
          <a:xfrm>
            <a:off x="1005840" y="269748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do not accept undisclosed gifts or payments for professional services from anyone other than a client or employer.</a:t>
            </a:r>
            <a:endParaRPr lang="en-US" sz="1250" dirty="0"/>
          </a:p>
        </p:txBody>
      </p:sp>
      <p:sp>
        <p:nvSpPr>
          <p:cNvPr id="16" name="Statement 5"/>
          <p:cNvSpPr/>
          <p:nvPr/>
        </p:nvSpPr>
        <p:spPr>
          <a:xfrm>
            <a:off x="457200" y="3246120"/>
            <a:ext cx="8229600" cy="457200"/>
          </a:xfrm>
          <a:prstGeom prst="roundRect">
            <a:avLst>
              <a:gd name="adj" fmla="val 10000"/>
            </a:avLst>
          </a:prstGeom>
          <a:solidFill>
            <a:schemeClr val="accent6"/>
          </a:solidFill>
          <a:ln/>
        </p:spPr>
        <p:txBody>
          <a:bodyPr/>
          <a:lstStyle/>
          <a:p>
            <a:endParaRPr lang="en-GB"/>
          </a:p>
        </p:txBody>
      </p:sp>
      <p:pic>
        <p:nvPicPr>
          <p:cNvPr id="17" name="Check 5" descr="preencoded.png"/>
          <p:cNvPicPr>
            <a:picLocks noChangeAspect="1"/>
          </p:cNvPicPr>
          <p:nvPr/>
        </p:nvPicPr>
        <p:blipFill>
          <a:blip r:embed="rId3"/>
          <a:stretch>
            <a:fillRect/>
          </a:stretch>
        </p:blipFill>
        <p:spPr>
          <a:xfrm>
            <a:off x="594360" y="3346704"/>
            <a:ext cx="256032" cy="256032"/>
          </a:xfrm>
          <a:prstGeom prst="rect">
            <a:avLst/>
          </a:prstGeom>
        </p:spPr>
      </p:pic>
      <p:sp>
        <p:nvSpPr>
          <p:cNvPr id="18" name="Text 10"/>
          <p:cNvSpPr txBox="1"/>
          <p:nvPr/>
        </p:nvSpPr>
        <p:spPr>
          <a:xfrm>
            <a:off x="1005840" y="3246120"/>
            <a:ext cx="7589520" cy="457200"/>
          </a:xfrm>
          <a:prstGeom prst="rect">
            <a:avLst/>
          </a:prstGeom>
          <a:noFill/>
          <a:ln/>
        </p:spPr>
        <p:txBody>
          <a:bodyPr wrap="square" lIns="0" tIns="0" rIns="0" bIns="0" rtlCol="0" anchor="ctr"/>
          <a:lstStyle/>
          <a:p>
            <a:pPr marL="0" indent="0">
              <a:buNone/>
            </a:pPr>
            <a:r>
              <a:rPr lang="en-US" sz="1250" dirty="0">
                <a:solidFill>
                  <a:schemeClr val="tx1"/>
                </a:solidFill>
              </a:rPr>
              <a:t>I do not guarantee results that are beyond my power to deliver.</a:t>
            </a:r>
            <a:endParaRPr lang="en-US" sz="1250" dirty="0"/>
          </a:p>
        </p:txBody>
      </p:sp>
      <p:sp>
        <p:nvSpPr>
          <p:cNvPr id="19" name="Academic caption"/>
          <p:cNvSpPr txBox="1"/>
          <p:nvPr/>
        </p:nvSpPr>
        <p:spPr>
          <a:xfrm>
            <a:off x="457200" y="443484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Source: adapted from the IABC Code of Ethics for Professional Communicators (International Association of Business Communicators, n.d.)</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Practice Question 2</a:t>
            </a:r>
            <a:endParaRPr lang="en-US" sz="2400" dirty="0"/>
          </a:p>
        </p:txBody>
      </p:sp>
      <p:sp>
        <p:nvSpPr>
          <p:cNvPr id="4" name="Stem"/>
          <p:cNvSpPr/>
          <p:nvPr/>
        </p:nvSpPr>
        <p:spPr>
          <a:xfrm>
            <a:off x="457200" y="1051560"/>
            <a:ext cx="8229600" cy="914400"/>
          </a:xfrm>
          <a:prstGeom prst="roundRect">
            <a:avLst>
              <a:gd name="adj" fmla="val 8000"/>
            </a:avLst>
          </a:prstGeom>
          <a:solidFill>
            <a:schemeClr val="tx2"/>
          </a:solidFill>
          <a:ln/>
        </p:spPr>
        <p:txBody>
          <a:bodyPr/>
          <a:lstStyle/>
          <a:p>
            <a:endParaRPr lang="en-GB"/>
          </a:p>
        </p:txBody>
      </p:sp>
      <p:sp>
        <p:nvSpPr>
          <p:cNvPr id="5" name="Text 2"/>
          <p:cNvSpPr txBox="1"/>
          <p:nvPr/>
        </p:nvSpPr>
        <p:spPr>
          <a:xfrm>
            <a:off x="731520" y="1051560"/>
            <a:ext cx="7680960" cy="914400"/>
          </a:xfrm>
          <a:prstGeom prst="rect">
            <a:avLst/>
          </a:prstGeom>
          <a:noFill/>
          <a:ln/>
        </p:spPr>
        <p:txBody>
          <a:bodyPr wrap="square" lIns="0" tIns="0" rIns="0" bIns="0" rtlCol="0" anchor="ctr"/>
          <a:lstStyle/>
          <a:p>
            <a:pPr marL="0" indent="0">
              <a:buNone/>
            </a:pPr>
            <a:r>
              <a:rPr lang="en-US" sz="1700" b="1" dirty="0">
                <a:solidFill>
                  <a:schemeClr val="bg1"/>
                </a:solidFill>
              </a:rPr>
              <a:t>As a communicator, you are nearly assured of composing an ethical communication if you</a:t>
            </a:r>
            <a:endParaRPr lang="en-US" sz="1700" dirty="0"/>
          </a:p>
        </p:txBody>
      </p:sp>
      <p:sp>
        <p:nvSpPr>
          <p:cNvPr id="6" name="Option a"/>
          <p:cNvSpPr/>
          <p:nvPr/>
        </p:nvSpPr>
        <p:spPr>
          <a:xfrm>
            <a:off x="457200" y="2240280"/>
            <a:ext cx="8229600" cy="640080"/>
          </a:xfrm>
          <a:prstGeom prst="roundRect">
            <a:avLst>
              <a:gd name="adj" fmla="val 11429"/>
            </a:avLst>
          </a:prstGeom>
          <a:solidFill>
            <a:schemeClr val="bg2"/>
          </a:solidFill>
          <a:ln/>
        </p:spPr>
        <p:txBody>
          <a:bodyPr/>
          <a:lstStyle/>
          <a:p>
            <a:endParaRPr lang="en-GB"/>
          </a:p>
        </p:txBody>
      </p:sp>
      <p:sp>
        <p:nvSpPr>
          <p:cNvPr id="7" name="Letter a"/>
          <p:cNvSpPr/>
          <p:nvPr/>
        </p:nvSpPr>
        <p:spPr>
          <a:xfrm>
            <a:off x="640080" y="2350008"/>
            <a:ext cx="420624" cy="420624"/>
          </a:xfrm>
          <a:prstGeom prst="ellipse">
            <a:avLst/>
          </a:prstGeom>
          <a:solidFill>
            <a:schemeClr val="accent1"/>
          </a:solidFill>
          <a:ln w="12700">
            <a:solidFill>
              <a:schemeClr val="accent1"/>
            </a:solidFill>
            <a:prstDash val="solid"/>
          </a:ln>
        </p:spPr>
        <p:txBody>
          <a:bodyPr/>
          <a:lstStyle/>
          <a:p>
            <a:endParaRPr lang="en-GB"/>
          </a:p>
        </p:txBody>
      </p:sp>
      <p:sp>
        <p:nvSpPr>
          <p:cNvPr id="8" name="Text 5"/>
          <p:cNvSpPr txBox="1"/>
          <p:nvPr/>
        </p:nvSpPr>
        <p:spPr>
          <a:xfrm>
            <a:off x="640080" y="2350008"/>
            <a:ext cx="420624" cy="420624"/>
          </a:xfrm>
          <a:prstGeom prst="rect">
            <a:avLst/>
          </a:prstGeom>
          <a:noFill/>
          <a:ln/>
        </p:spPr>
        <p:txBody>
          <a:bodyPr wrap="square" lIns="0" tIns="0" rIns="0" bIns="0" rtlCol="0" anchor="ctr"/>
          <a:lstStyle/>
          <a:p>
            <a:pPr marL="0" indent="0" algn="ctr">
              <a:buNone/>
            </a:pPr>
            <a:r>
              <a:rPr lang="en-US" sz="1400" b="1" dirty="0">
                <a:solidFill>
                  <a:schemeClr val="tx2"/>
                </a:solidFill>
              </a:rPr>
              <a:t>a</a:t>
            </a:r>
            <a:endParaRPr lang="en-US" sz="1400" dirty="0"/>
          </a:p>
        </p:txBody>
      </p:sp>
      <p:sp>
        <p:nvSpPr>
          <p:cNvPr id="9" name="Text 6"/>
          <p:cNvSpPr txBox="1"/>
          <p:nvPr/>
        </p:nvSpPr>
        <p:spPr>
          <a:xfrm>
            <a:off x="1280160" y="2240280"/>
            <a:ext cx="7223760" cy="640080"/>
          </a:xfrm>
          <a:prstGeom prst="rect">
            <a:avLst/>
          </a:prstGeom>
          <a:noFill/>
          <a:ln/>
        </p:spPr>
        <p:txBody>
          <a:bodyPr wrap="square" lIns="0" tIns="0" rIns="0" bIns="0" rtlCol="0" anchor="ctr"/>
          <a:lstStyle/>
          <a:p>
            <a:pPr marL="0" indent="0">
              <a:buNone/>
            </a:pPr>
            <a:r>
              <a:rPr lang="en-US" sz="1500" dirty="0">
                <a:solidFill>
                  <a:schemeClr val="tx1"/>
                </a:solidFill>
              </a:rPr>
              <a:t>stick to the seven principles of communication</a:t>
            </a:r>
            <a:endParaRPr lang="en-US" sz="1500" dirty="0"/>
          </a:p>
        </p:txBody>
      </p:sp>
      <p:sp>
        <p:nvSpPr>
          <p:cNvPr id="10" name="Option b"/>
          <p:cNvSpPr/>
          <p:nvPr/>
        </p:nvSpPr>
        <p:spPr>
          <a:xfrm>
            <a:off x="457200" y="3017520"/>
            <a:ext cx="8229600" cy="640080"/>
          </a:xfrm>
          <a:prstGeom prst="roundRect">
            <a:avLst>
              <a:gd name="adj" fmla="val 11429"/>
            </a:avLst>
          </a:prstGeom>
          <a:solidFill>
            <a:schemeClr val="bg2"/>
          </a:solidFill>
          <a:ln/>
        </p:spPr>
        <p:txBody>
          <a:bodyPr/>
          <a:lstStyle/>
          <a:p>
            <a:endParaRPr lang="en-GB"/>
          </a:p>
        </p:txBody>
      </p:sp>
      <p:sp>
        <p:nvSpPr>
          <p:cNvPr id="11" name="Letter b"/>
          <p:cNvSpPr/>
          <p:nvPr/>
        </p:nvSpPr>
        <p:spPr>
          <a:xfrm>
            <a:off x="640080" y="3127248"/>
            <a:ext cx="420624" cy="420624"/>
          </a:xfrm>
          <a:prstGeom prst="ellipse">
            <a:avLst/>
          </a:prstGeom>
          <a:solidFill>
            <a:schemeClr val="accent1"/>
          </a:solidFill>
          <a:ln w="12700">
            <a:solidFill>
              <a:schemeClr val="accent1"/>
            </a:solidFill>
            <a:prstDash val="solid"/>
          </a:ln>
        </p:spPr>
        <p:txBody>
          <a:bodyPr/>
          <a:lstStyle/>
          <a:p>
            <a:endParaRPr lang="en-GB"/>
          </a:p>
        </p:txBody>
      </p:sp>
      <p:sp>
        <p:nvSpPr>
          <p:cNvPr id="12" name="Text 9"/>
          <p:cNvSpPr txBox="1"/>
          <p:nvPr/>
        </p:nvSpPr>
        <p:spPr>
          <a:xfrm>
            <a:off x="640080" y="3127248"/>
            <a:ext cx="420624" cy="420624"/>
          </a:xfrm>
          <a:prstGeom prst="rect">
            <a:avLst/>
          </a:prstGeom>
          <a:noFill/>
          <a:ln/>
        </p:spPr>
        <p:txBody>
          <a:bodyPr wrap="square" lIns="0" tIns="0" rIns="0" bIns="0" rtlCol="0" anchor="ctr"/>
          <a:lstStyle/>
          <a:p>
            <a:pPr marL="0" indent="0" algn="ctr">
              <a:buNone/>
            </a:pPr>
            <a:r>
              <a:rPr lang="en-US" sz="1400" b="1" dirty="0">
                <a:solidFill>
                  <a:schemeClr val="tx2"/>
                </a:solidFill>
              </a:rPr>
              <a:t>b</a:t>
            </a:r>
            <a:endParaRPr lang="en-US" sz="1400" dirty="0"/>
          </a:p>
        </p:txBody>
      </p:sp>
      <p:sp>
        <p:nvSpPr>
          <p:cNvPr id="13" name="Text 10"/>
          <p:cNvSpPr txBox="1"/>
          <p:nvPr/>
        </p:nvSpPr>
        <p:spPr>
          <a:xfrm>
            <a:off x="1280160" y="3017520"/>
            <a:ext cx="7223760" cy="640080"/>
          </a:xfrm>
          <a:prstGeom prst="rect">
            <a:avLst/>
          </a:prstGeom>
          <a:noFill/>
          <a:ln/>
        </p:spPr>
        <p:txBody>
          <a:bodyPr wrap="square" lIns="0" tIns="0" rIns="0" bIns="0" rtlCol="0" anchor="ctr"/>
          <a:lstStyle/>
          <a:p>
            <a:pPr marL="0" indent="0">
              <a:buNone/>
            </a:pPr>
            <a:r>
              <a:rPr lang="en-US" sz="1500" dirty="0">
                <a:solidFill>
                  <a:schemeClr val="tx1"/>
                </a:solidFill>
              </a:rPr>
              <a:t>use tricky language that your audience might not understand</a:t>
            </a:r>
            <a:endParaRPr lang="en-US" sz="1500" dirty="0"/>
          </a:p>
        </p:txBody>
      </p:sp>
      <p:sp>
        <p:nvSpPr>
          <p:cNvPr id="14" name="Option c"/>
          <p:cNvSpPr/>
          <p:nvPr/>
        </p:nvSpPr>
        <p:spPr>
          <a:xfrm>
            <a:off x="457200" y="3794760"/>
            <a:ext cx="8229600" cy="640080"/>
          </a:xfrm>
          <a:prstGeom prst="roundRect">
            <a:avLst>
              <a:gd name="adj" fmla="val 11429"/>
            </a:avLst>
          </a:prstGeom>
          <a:solidFill>
            <a:schemeClr val="bg2"/>
          </a:solidFill>
          <a:ln/>
        </p:spPr>
        <p:txBody>
          <a:bodyPr/>
          <a:lstStyle/>
          <a:p>
            <a:endParaRPr lang="en-GB"/>
          </a:p>
        </p:txBody>
      </p:sp>
      <p:sp>
        <p:nvSpPr>
          <p:cNvPr id="15" name="Letter c"/>
          <p:cNvSpPr/>
          <p:nvPr/>
        </p:nvSpPr>
        <p:spPr>
          <a:xfrm>
            <a:off x="640080" y="3904488"/>
            <a:ext cx="420624" cy="420624"/>
          </a:xfrm>
          <a:prstGeom prst="ellipse">
            <a:avLst/>
          </a:prstGeom>
          <a:solidFill>
            <a:schemeClr val="accent1"/>
          </a:solidFill>
          <a:ln w="12700">
            <a:solidFill>
              <a:schemeClr val="accent1"/>
            </a:solidFill>
            <a:prstDash val="solid"/>
          </a:ln>
        </p:spPr>
        <p:txBody>
          <a:bodyPr/>
          <a:lstStyle/>
          <a:p>
            <a:endParaRPr lang="en-GB"/>
          </a:p>
        </p:txBody>
      </p:sp>
      <p:sp>
        <p:nvSpPr>
          <p:cNvPr id="16" name="Text 13"/>
          <p:cNvSpPr txBox="1"/>
          <p:nvPr/>
        </p:nvSpPr>
        <p:spPr>
          <a:xfrm>
            <a:off x="640080" y="3904488"/>
            <a:ext cx="420624" cy="420624"/>
          </a:xfrm>
          <a:prstGeom prst="rect">
            <a:avLst/>
          </a:prstGeom>
          <a:noFill/>
          <a:ln/>
        </p:spPr>
        <p:txBody>
          <a:bodyPr wrap="square" lIns="0" tIns="0" rIns="0" bIns="0" rtlCol="0" anchor="ctr"/>
          <a:lstStyle/>
          <a:p>
            <a:pPr marL="0" indent="0" algn="ctr">
              <a:buNone/>
            </a:pPr>
            <a:r>
              <a:rPr lang="en-US" sz="1400" b="1" dirty="0">
                <a:solidFill>
                  <a:schemeClr val="tx2"/>
                </a:solidFill>
              </a:rPr>
              <a:t>c</a:t>
            </a:r>
            <a:endParaRPr lang="en-US" sz="1400" dirty="0"/>
          </a:p>
        </p:txBody>
      </p:sp>
      <p:sp>
        <p:nvSpPr>
          <p:cNvPr id="17" name="Text 14"/>
          <p:cNvSpPr txBox="1"/>
          <p:nvPr/>
        </p:nvSpPr>
        <p:spPr>
          <a:xfrm>
            <a:off x="1280160" y="3794760"/>
            <a:ext cx="7223760" cy="640080"/>
          </a:xfrm>
          <a:prstGeom prst="rect">
            <a:avLst/>
          </a:prstGeom>
          <a:noFill/>
          <a:ln/>
        </p:spPr>
        <p:txBody>
          <a:bodyPr wrap="square" lIns="0" tIns="0" rIns="0" bIns="0" rtlCol="0" anchor="ctr"/>
          <a:lstStyle/>
          <a:p>
            <a:pPr marL="0" indent="0">
              <a:buNone/>
            </a:pPr>
            <a:r>
              <a:rPr lang="en-US" sz="1500" dirty="0">
                <a:solidFill>
                  <a:schemeClr val="tx1"/>
                </a:solidFill>
              </a:rPr>
              <a:t>give credit to your sources</a:t>
            </a:r>
            <a:endParaRPr lang="en-US" sz="15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Principles of Ethical Decision Making</a:t>
            </a:r>
            <a:endParaRPr lang="en-US" sz="2400" dirty="0"/>
          </a:p>
        </p:txBody>
      </p:sp>
      <p:sp>
        <p:nvSpPr>
          <p:cNvPr id="4" name="Text 1"/>
          <p:cNvSpPr txBox="1"/>
          <p:nvPr/>
        </p:nvSpPr>
        <p:spPr>
          <a:xfrm>
            <a:off x="457200" y="1005840"/>
            <a:ext cx="4572000" cy="365760"/>
          </a:xfrm>
          <a:prstGeom prst="rect">
            <a:avLst/>
          </a:prstGeom>
          <a:noFill/>
          <a:ln/>
        </p:spPr>
        <p:txBody>
          <a:bodyPr wrap="square" lIns="0" tIns="0" rIns="0" bIns="0" rtlCol="0" anchor="ctr"/>
          <a:lstStyle/>
          <a:p>
            <a:pPr marL="0" indent="0">
              <a:buNone/>
            </a:pPr>
            <a:r>
              <a:rPr lang="en-US" sz="1400" b="1" dirty="0">
                <a:solidFill>
                  <a:schemeClr val="accent2"/>
                </a:solidFill>
              </a:rPr>
              <a:t>Some common principles:</a:t>
            </a:r>
            <a:endParaRPr lang="en-US" sz="1400" dirty="0"/>
          </a:p>
        </p:txBody>
      </p:sp>
      <p:sp>
        <p:nvSpPr>
          <p:cNvPr id="5" name="Legal and regulatory requirements circle"/>
          <p:cNvSpPr/>
          <p:nvPr/>
        </p:nvSpPr>
        <p:spPr>
          <a:xfrm>
            <a:off x="457200" y="1481328"/>
            <a:ext cx="347472" cy="347472"/>
          </a:xfrm>
          <a:prstGeom prst="ellipse">
            <a:avLst/>
          </a:prstGeom>
          <a:solidFill>
            <a:schemeClr val="tx2"/>
          </a:solidFill>
          <a:ln w="12700">
            <a:solidFill>
              <a:schemeClr val="tx2"/>
            </a:solidFill>
            <a:prstDash val="solid"/>
          </a:ln>
        </p:spPr>
        <p:txBody>
          <a:bodyPr/>
          <a:lstStyle/>
          <a:p>
            <a:endParaRPr lang="en-GB"/>
          </a:p>
        </p:txBody>
      </p:sp>
      <p:pic>
        <p:nvPicPr>
          <p:cNvPr id="6" name="Legal and regulatory requirements icon" descr="preencoded.png"/>
          <p:cNvPicPr>
            <a:picLocks noChangeAspect="1"/>
          </p:cNvPicPr>
          <p:nvPr/>
        </p:nvPicPr>
        <p:blipFill>
          <a:blip r:embed="rId3"/>
          <a:stretch>
            <a:fillRect/>
          </a:stretch>
        </p:blipFill>
        <p:spPr>
          <a:xfrm>
            <a:off x="540593" y="1564721"/>
            <a:ext cx="180685" cy="180685"/>
          </a:xfrm>
          <a:prstGeom prst="rect">
            <a:avLst/>
          </a:prstGeom>
        </p:spPr>
      </p:pic>
      <p:sp>
        <p:nvSpPr>
          <p:cNvPr id="7" name="Text 3"/>
          <p:cNvSpPr txBox="1"/>
          <p:nvPr/>
        </p:nvSpPr>
        <p:spPr>
          <a:xfrm>
            <a:off x="960120" y="1463040"/>
            <a:ext cx="3840480" cy="384048"/>
          </a:xfrm>
          <a:prstGeom prst="rect">
            <a:avLst/>
          </a:prstGeom>
          <a:noFill/>
          <a:ln/>
        </p:spPr>
        <p:txBody>
          <a:bodyPr wrap="square" lIns="0" tIns="0" rIns="0" bIns="0" rtlCol="0" anchor="ctr"/>
          <a:lstStyle/>
          <a:p>
            <a:pPr marL="0" indent="0">
              <a:buNone/>
            </a:pPr>
            <a:r>
              <a:rPr lang="en-US" sz="1350" dirty="0">
                <a:solidFill>
                  <a:schemeClr val="tx1"/>
                </a:solidFill>
              </a:rPr>
              <a:t>Legal and regulatory requirements</a:t>
            </a:r>
            <a:endParaRPr lang="en-US" sz="1350" dirty="0"/>
          </a:p>
        </p:txBody>
      </p:sp>
      <p:sp>
        <p:nvSpPr>
          <p:cNvPr id="8" name="Long-term self-interest circle"/>
          <p:cNvSpPr/>
          <p:nvPr/>
        </p:nvSpPr>
        <p:spPr>
          <a:xfrm>
            <a:off x="457200" y="1911096"/>
            <a:ext cx="347472" cy="347472"/>
          </a:xfrm>
          <a:prstGeom prst="ellipse">
            <a:avLst/>
          </a:prstGeom>
          <a:solidFill>
            <a:schemeClr val="tx2"/>
          </a:solidFill>
          <a:ln w="12700">
            <a:solidFill>
              <a:schemeClr val="tx2"/>
            </a:solidFill>
            <a:prstDash val="solid"/>
          </a:ln>
        </p:spPr>
        <p:txBody>
          <a:bodyPr/>
          <a:lstStyle/>
          <a:p>
            <a:endParaRPr lang="en-GB"/>
          </a:p>
        </p:txBody>
      </p:sp>
      <p:pic>
        <p:nvPicPr>
          <p:cNvPr id="9" name="Long-term self-interest icon" descr="preencoded.png"/>
          <p:cNvPicPr>
            <a:picLocks noChangeAspect="1"/>
          </p:cNvPicPr>
          <p:nvPr/>
        </p:nvPicPr>
        <p:blipFill>
          <a:blip r:embed="rId4"/>
          <a:stretch>
            <a:fillRect/>
          </a:stretch>
        </p:blipFill>
        <p:spPr>
          <a:xfrm>
            <a:off x="540593" y="1994489"/>
            <a:ext cx="180685" cy="180685"/>
          </a:xfrm>
          <a:prstGeom prst="rect">
            <a:avLst/>
          </a:prstGeom>
        </p:spPr>
      </p:pic>
      <p:sp>
        <p:nvSpPr>
          <p:cNvPr id="10" name="Text 5"/>
          <p:cNvSpPr txBox="1"/>
          <p:nvPr/>
        </p:nvSpPr>
        <p:spPr>
          <a:xfrm>
            <a:off x="960120" y="1892808"/>
            <a:ext cx="3840480" cy="384048"/>
          </a:xfrm>
          <a:prstGeom prst="rect">
            <a:avLst/>
          </a:prstGeom>
          <a:noFill/>
          <a:ln/>
        </p:spPr>
        <p:txBody>
          <a:bodyPr wrap="square" lIns="0" tIns="0" rIns="0" bIns="0" rtlCol="0" anchor="ctr"/>
          <a:lstStyle/>
          <a:p>
            <a:pPr marL="0" indent="0">
              <a:buNone/>
            </a:pPr>
            <a:r>
              <a:rPr lang="en-US" sz="1350" dirty="0">
                <a:solidFill>
                  <a:schemeClr val="tx1"/>
                </a:solidFill>
              </a:rPr>
              <a:t>Long-term self-interest</a:t>
            </a:r>
            <a:endParaRPr lang="en-US" sz="1350" dirty="0"/>
          </a:p>
        </p:txBody>
      </p:sp>
      <p:sp>
        <p:nvSpPr>
          <p:cNvPr id="11" name="Personal virtue circle"/>
          <p:cNvSpPr/>
          <p:nvPr/>
        </p:nvSpPr>
        <p:spPr>
          <a:xfrm>
            <a:off x="457200" y="2340864"/>
            <a:ext cx="347472" cy="347472"/>
          </a:xfrm>
          <a:prstGeom prst="ellipse">
            <a:avLst/>
          </a:prstGeom>
          <a:solidFill>
            <a:schemeClr val="tx2"/>
          </a:solidFill>
          <a:ln w="12700">
            <a:solidFill>
              <a:schemeClr val="tx2"/>
            </a:solidFill>
            <a:prstDash val="solid"/>
          </a:ln>
        </p:spPr>
        <p:txBody>
          <a:bodyPr/>
          <a:lstStyle/>
          <a:p>
            <a:endParaRPr lang="en-GB"/>
          </a:p>
        </p:txBody>
      </p:sp>
      <p:pic>
        <p:nvPicPr>
          <p:cNvPr id="12" name="Personal virtue icon" descr="preencoded.png"/>
          <p:cNvPicPr>
            <a:picLocks noChangeAspect="1"/>
          </p:cNvPicPr>
          <p:nvPr/>
        </p:nvPicPr>
        <p:blipFill>
          <a:blip r:embed="rId5"/>
          <a:stretch>
            <a:fillRect/>
          </a:stretch>
        </p:blipFill>
        <p:spPr>
          <a:xfrm>
            <a:off x="540593" y="2424257"/>
            <a:ext cx="180685" cy="180685"/>
          </a:xfrm>
          <a:prstGeom prst="rect">
            <a:avLst/>
          </a:prstGeom>
        </p:spPr>
      </p:pic>
      <p:sp>
        <p:nvSpPr>
          <p:cNvPr id="13" name="Text 7"/>
          <p:cNvSpPr txBox="1"/>
          <p:nvPr/>
        </p:nvSpPr>
        <p:spPr>
          <a:xfrm>
            <a:off x="960120" y="2322576"/>
            <a:ext cx="3840480" cy="384048"/>
          </a:xfrm>
          <a:prstGeom prst="rect">
            <a:avLst/>
          </a:prstGeom>
          <a:noFill/>
          <a:ln/>
        </p:spPr>
        <p:txBody>
          <a:bodyPr wrap="square" lIns="0" tIns="0" rIns="0" bIns="0" rtlCol="0" anchor="ctr"/>
          <a:lstStyle/>
          <a:p>
            <a:pPr marL="0" indent="0">
              <a:buNone/>
            </a:pPr>
            <a:r>
              <a:rPr lang="en-US" sz="1350" dirty="0">
                <a:solidFill>
                  <a:schemeClr val="tx1"/>
                </a:solidFill>
              </a:rPr>
              <a:t>Personal virtue</a:t>
            </a:r>
            <a:endParaRPr lang="en-US" sz="1350" dirty="0"/>
          </a:p>
        </p:txBody>
      </p:sp>
      <p:sp>
        <p:nvSpPr>
          <p:cNvPr id="14" name="Utilitarianism circle"/>
          <p:cNvSpPr/>
          <p:nvPr/>
        </p:nvSpPr>
        <p:spPr>
          <a:xfrm>
            <a:off x="457200" y="2770632"/>
            <a:ext cx="347472" cy="347472"/>
          </a:xfrm>
          <a:prstGeom prst="ellipse">
            <a:avLst/>
          </a:prstGeom>
          <a:solidFill>
            <a:schemeClr val="tx2"/>
          </a:solidFill>
          <a:ln w="12700">
            <a:solidFill>
              <a:schemeClr val="tx2"/>
            </a:solidFill>
            <a:prstDash val="solid"/>
          </a:ln>
        </p:spPr>
        <p:txBody>
          <a:bodyPr/>
          <a:lstStyle/>
          <a:p>
            <a:endParaRPr lang="en-GB"/>
          </a:p>
        </p:txBody>
      </p:sp>
      <p:pic>
        <p:nvPicPr>
          <p:cNvPr id="15" name="Utilitarianism icon" descr="preencoded.png"/>
          <p:cNvPicPr>
            <a:picLocks noChangeAspect="1"/>
          </p:cNvPicPr>
          <p:nvPr/>
        </p:nvPicPr>
        <p:blipFill>
          <a:blip r:embed="rId6"/>
          <a:stretch>
            <a:fillRect/>
          </a:stretch>
        </p:blipFill>
        <p:spPr>
          <a:xfrm>
            <a:off x="540593" y="2854025"/>
            <a:ext cx="180685" cy="180685"/>
          </a:xfrm>
          <a:prstGeom prst="rect">
            <a:avLst/>
          </a:prstGeom>
        </p:spPr>
      </p:pic>
      <p:sp>
        <p:nvSpPr>
          <p:cNvPr id="16" name="Text 9"/>
          <p:cNvSpPr txBox="1"/>
          <p:nvPr/>
        </p:nvSpPr>
        <p:spPr>
          <a:xfrm>
            <a:off x="960120" y="2752344"/>
            <a:ext cx="3840480" cy="384048"/>
          </a:xfrm>
          <a:prstGeom prst="rect">
            <a:avLst/>
          </a:prstGeom>
          <a:noFill/>
          <a:ln/>
        </p:spPr>
        <p:txBody>
          <a:bodyPr wrap="square" lIns="0" tIns="0" rIns="0" bIns="0" rtlCol="0" anchor="ctr"/>
          <a:lstStyle/>
          <a:p>
            <a:pPr marL="0" indent="0">
              <a:buNone/>
            </a:pPr>
            <a:r>
              <a:rPr lang="en-US" sz="1350" dirty="0">
                <a:solidFill>
                  <a:schemeClr val="tx1"/>
                </a:solidFill>
              </a:rPr>
              <a:t>Utilitarianism</a:t>
            </a:r>
            <a:endParaRPr lang="en-US" sz="1350" dirty="0"/>
          </a:p>
        </p:txBody>
      </p:sp>
      <p:sp>
        <p:nvSpPr>
          <p:cNvPr id="17" name="Individual rights circle"/>
          <p:cNvSpPr/>
          <p:nvPr/>
        </p:nvSpPr>
        <p:spPr>
          <a:xfrm>
            <a:off x="457200" y="3200400"/>
            <a:ext cx="347472" cy="347472"/>
          </a:xfrm>
          <a:prstGeom prst="ellipse">
            <a:avLst/>
          </a:prstGeom>
          <a:solidFill>
            <a:schemeClr val="tx2"/>
          </a:solidFill>
          <a:ln w="12700">
            <a:solidFill>
              <a:schemeClr val="tx2"/>
            </a:solidFill>
            <a:prstDash val="solid"/>
          </a:ln>
        </p:spPr>
        <p:txBody>
          <a:bodyPr/>
          <a:lstStyle/>
          <a:p>
            <a:endParaRPr lang="en-GB"/>
          </a:p>
        </p:txBody>
      </p:sp>
      <p:pic>
        <p:nvPicPr>
          <p:cNvPr id="18" name="Individual rights icon" descr="preencoded.png"/>
          <p:cNvPicPr>
            <a:picLocks noChangeAspect="1"/>
          </p:cNvPicPr>
          <p:nvPr/>
        </p:nvPicPr>
        <p:blipFill>
          <a:blip r:embed="rId7"/>
          <a:stretch>
            <a:fillRect/>
          </a:stretch>
        </p:blipFill>
        <p:spPr>
          <a:xfrm>
            <a:off x="540593" y="3283793"/>
            <a:ext cx="180685" cy="180685"/>
          </a:xfrm>
          <a:prstGeom prst="rect">
            <a:avLst/>
          </a:prstGeom>
        </p:spPr>
      </p:pic>
      <p:sp>
        <p:nvSpPr>
          <p:cNvPr id="19" name="Text 11"/>
          <p:cNvSpPr txBox="1"/>
          <p:nvPr/>
        </p:nvSpPr>
        <p:spPr>
          <a:xfrm>
            <a:off x="960120" y="3182112"/>
            <a:ext cx="3840480" cy="384048"/>
          </a:xfrm>
          <a:prstGeom prst="rect">
            <a:avLst/>
          </a:prstGeom>
          <a:noFill/>
          <a:ln/>
        </p:spPr>
        <p:txBody>
          <a:bodyPr wrap="square" lIns="0" tIns="0" rIns="0" bIns="0" rtlCol="0" anchor="ctr"/>
          <a:lstStyle/>
          <a:p>
            <a:pPr marL="0" indent="0">
              <a:buNone/>
            </a:pPr>
            <a:r>
              <a:rPr lang="en-US" sz="1350" dirty="0">
                <a:solidFill>
                  <a:schemeClr val="tx1"/>
                </a:solidFill>
              </a:rPr>
              <a:t>Individual rights</a:t>
            </a:r>
            <a:endParaRPr lang="en-US" sz="1350" dirty="0"/>
          </a:p>
        </p:txBody>
      </p:sp>
      <p:sp>
        <p:nvSpPr>
          <p:cNvPr id="20" name="Distributive justice circle"/>
          <p:cNvSpPr/>
          <p:nvPr/>
        </p:nvSpPr>
        <p:spPr>
          <a:xfrm>
            <a:off x="457200" y="3630168"/>
            <a:ext cx="347472" cy="347472"/>
          </a:xfrm>
          <a:prstGeom prst="ellipse">
            <a:avLst/>
          </a:prstGeom>
          <a:solidFill>
            <a:schemeClr val="tx2"/>
          </a:solidFill>
          <a:ln w="12700">
            <a:solidFill>
              <a:schemeClr val="tx2"/>
            </a:solidFill>
            <a:prstDash val="solid"/>
          </a:ln>
        </p:spPr>
        <p:txBody>
          <a:bodyPr/>
          <a:lstStyle/>
          <a:p>
            <a:endParaRPr lang="en-GB"/>
          </a:p>
        </p:txBody>
      </p:sp>
      <p:pic>
        <p:nvPicPr>
          <p:cNvPr id="21" name="Distributive justice icon" descr="preencoded.png"/>
          <p:cNvPicPr>
            <a:picLocks noChangeAspect="1"/>
          </p:cNvPicPr>
          <p:nvPr/>
        </p:nvPicPr>
        <p:blipFill>
          <a:blip r:embed="rId8"/>
          <a:stretch>
            <a:fillRect/>
          </a:stretch>
        </p:blipFill>
        <p:spPr>
          <a:xfrm>
            <a:off x="540593" y="3713561"/>
            <a:ext cx="180685" cy="180685"/>
          </a:xfrm>
          <a:prstGeom prst="rect">
            <a:avLst/>
          </a:prstGeom>
        </p:spPr>
      </p:pic>
      <p:sp>
        <p:nvSpPr>
          <p:cNvPr id="22" name="Text 13"/>
          <p:cNvSpPr txBox="1"/>
          <p:nvPr/>
        </p:nvSpPr>
        <p:spPr>
          <a:xfrm>
            <a:off x="960120" y="3611880"/>
            <a:ext cx="3840480" cy="384048"/>
          </a:xfrm>
          <a:prstGeom prst="rect">
            <a:avLst/>
          </a:prstGeom>
          <a:noFill/>
          <a:ln/>
        </p:spPr>
        <p:txBody>
          <a:bodyPr wrap="square" lIns="0" tIns="0" rIns="0" bIns="0" rtlCol="0" anchor="ctr"/>
          <a:lstStyle/>
          <a:p>
            <a:pPr marL="0" indent="0">
              <a:buNone/>
            </a:pPr>
            <a:r>
              <a:rPr lang="en-US" sz="1350" dirty="0">
                <a:solidFill>
                  <a:schemeClr val="tx1"/>
                </a:solidFill>
              </a:rPr>
              <a:t>Distributive justice</a:t>
            </a:r>
            <a:endParaRPr lang="en-US" sz="1350" dirty="0"/>
          </a:p>
        </p:txBody>
      </p:sp>
      <p:sp>
        <p:nvSpPr>
          <p:cNvPr id="23" name="Religious injunction circle"/>
          <p:cNvSpPr/>
          <p:nvPr/>
        </p:nvSpPr>
        <p:spPr>
          <a:xfrm>
            <a:off x="457200" y="4059936"/>
            <a:ext cx="347472" cy="347472"/>
          </a:xfrm>
          <a:prstGeom prst="ellipse">
            <a:avLst/>
          </a:prstGeom>
          <a:solidFill>
            <a:schemeClr val="tx2"/>
          </a:solidFill>
          <a:ln w="12700">
            <a:solidFill>
              <a:schemeClr val="tx2"/>
            </a:solidFill>
            <a:prstDash val="solid"/>
          </a:ln>
        </p:spPr>
        <p:txBody>
          <a:bodyPr/>
          <a:lstStyle/>
          <a:p>
            <a:endParaRPr lang="en-GB"/>
          </a:p>
        </p:txBody>
      </p:sp>
      <p:pic>
        <p:nvPicPr>
          <p:cNvPr id="24" name="Religious injunction icon" descr="preencoded.png"/>
          <p:cNvPicPr>
            <a:picLocks noChangeAspect="1"/>
          </p:cNvPicPr>
          <p:nvPr/>
        </p:nvPicPr>
        <p:blipFill>
          <a:blip r:embed="rId9"/>
          <a:stretch>
            <a:fillRect/>
          </a:stretch>
        </p:blipFill>
        <p:spPr>
          <a:xfrm>
            <a:off x="540593" y="4143329"/>
            <a:ext cx="180685" cy="180685"/>
          </a:xfrm>
          <a:prstGeom prst="rect">
            <a:avLst/>
          </a:prstGeom>
        </p:spPr>
      </p:pic>
      <p:sp>
        <p:nvSpPr>
          <p:cNvPr id="25" name="Text 15"/>
          <p:cNvSpPr txBox="1"/>
          <p:nvPr/>
        </p:nvSpPr>
        <p:spPr>
          <a:xfrm>
            <a:off x="960120" y="4041648"/>
            <a:ext cx="3840480" cy="384048"/>
          </a:xfrm>
          <a:prstGeom prst="rect">
            <a:avLst/>
          </a:prstGeom>
          <a:noFill/>
          <a:ln/>
        </p:spPr>
        <p:txBody>
          <a:bodyPr wrap="square" lIns="0" tIns="0" rIns="0" bIns="0" rtlCol="0" anchor="ctr"/>
          <a:lstStyle/>
          <a:p>
            <a:pPr marL="0" indent="0">
              <a:buNone/>
            </a:pPr>
            <a:r>
              <a:rPr lang="en-US" sz="1350" dirty="0">
                <a:solidFill>
                  <a:schemeClr val="tx1"/>
                </a:solidFill>
              </a:rPr>
              <a:t>Religious injunction</a:t>
            </a:r>
            <a:endParaRPr lang="en-US" sz="1350" dirty="0"/>
          </a:p>
        </p:txBody>
      </p:sp>
      <p:pic>
        <p:nvPicPr>
          <p:cNvPr id="26" name="Ethics video" descr="Integrating Ethics video thumbnail, Academic Technologies, The University of Texas at El Paso">
            <a:hlinkClick r:id="rId10"/>
          </p:cNvPr>
          <p:cNvPicPr>
            <a:picLocks noChangeAspect="1"/>
          </p:cNvPicPr>
          <p:nvPr/>
        </p:nvPicPr>
        <p:blipFill>
          <a:blip r:embed="rId11"/>
          <a:stretch>
            <a:fillRect/>
          </a:stretch>
        </p:blipFill>
        <p:spPr>
          <a:xfrm>
            <a:off x="5120640" y="1051560"/>
            <a:ext cx="3566160" cy="2674620"/>
          </a:xfrm>
          <a:prstGeom prst="rect">
            <a:avLst/>
          </a:prstGeom>
        </p:spPr>
      </p:pic>
      <p:sp>
        <p:nvSpPr>
          <p:cNvPr id="27" name="Text 16"/>
          <p:cNvSpPr txBox="1"/>
          <p:nvPr/>
        </p:nvSpPr>
        <p:spPr>
          <a:xfrm>
            <a:off x="5120640" y="3794760"/>
            <a:ext cx="3566160" cy="274320"/>
          </a:xfrm>
          <a:prstGeom prst="rect">
            <a:avLst/>
          </a:prstGeom>
          <a:noFill/>
          <a:ln/>
        </p:spPr>
        <p:txBody>
          <a:bodyPr wrap="square" lIns="0" tIns="0" rIns="0" bIns="0" rtlCol="0" anchor="ctr"/>
          <a:lstStyle/>
          <a:p>
            <a:pPr marL="0" indent="0">
              <a:buNone/>
            </a:pPr>
            <a:r>
              <a:rPr lang="en-US" sz="1050" b="1" dirty="0">
                <a:solidFill>
                  <a:schemeClr val="tx2"/>
                </a:solidFill>
              </a:rPr>
              <a:t>Video: Integrating Ethics (UTEP) </a:t>
            </a:r>
            <a:r>
              <a:rPr lang="en-US" sz="1050" u="sng" dirty="0">
                <a:solidFill>
                  <a:schemeClr val="accent2"/>
                </a:solidFill>
                <a:hlinkClick r:id="rId10">
                  <a:extLst>
                    <a:ext uri="{A12FA001-AC4F-418D-AE19-62706E023703}">
                      <ahyp:hlinkClr xmlns:ahyp="http://schemas.microsoft.com/office/drawing/2018/hyperlinkcolor" val="tx"/>
                    </a:ext>
                  </a:extLst>
                </a:hlinkClick>
              </a:rPr>
              <a:t>youtu.be/IwK-CshmH7M</a:t>
            </a:r>
            <a:endParaRPr lang="en-US" sz="1050" dirty="0"/>
          </a:p>
        </p:txBody>
      </p:sp>
      <p:sp>
        <p:nvSpPr>
          <p:cNvPr id="28" name="Academic caption"/>
          <p:cNvSpPr txBox="1"/>
          <p:nvPr/>
        </p:nvSpPr>
        <p:spPr>
          <a:xfrm>
            <a:off x="5120640" y="4114800"/>
            <a:ext cx="3566160" cy="365760"/>
          </a:xfrm>
          <a:prstGeom prst="rect">
            <a:avLst/>
          </a:prstGeom>
          <a:noFill/>
          <a:ln/>
        </p:spPr>
        <p:txBody>
          <a:bodyPr wrap="square" lIns="0" tIns="0" rIns="0" bIns="0" rtlCol="0" anchor="t"/>
          <a:lstStyle/>
          <a:p>
            <a:pPr marL="0" indent="0" algn="l">
              <a:buNone/>
            </a:pPr>
            <a:r>
              <a:rPr lang="en-US" sz="950" i="1" dirty="0">
                <a:solidFill>
                  <a:schemeClr val="accent3"/>
                </a:solidFill>
              </a:rPr>
              <a:t>Framework: compare Hosmer’s (2011) ethical principles of management.</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Being Ethical Online</a:t>
            </a:r>
            <a:endParaRPr lang="en-US" sz="2400" dirty="0"/>
          </a:p>
        </p:txBody>
      </p:sp>
      <p:sp>
        <p:nvSpPr>
          <p:cNvPr id="4" name="Online 1"/>
          <p:cNvSpPr/>
          <p:nvPr/>
        </p:nvSpPr>
        <p:spPr>
          <a:xfrm>
            <a:off x="457200" y="1097280"/>
            <a:ext cx="4206240" cy="1508760"/>
          </a:xfrm>
          <a:prstGeom prst="roundRect">
            <a:avLst>
              <a:gd name="adj" fmla="val 4848"/>
            </a:avLst>
          </a:prstGeom>
          <a:solidFill>
            <a:schemeClr val="tx2"/>
          </a:solidFill>
          <a:ln/>
        </p:spPr>
        <p:txBody>
          <a:bodyPr/>
          <a:lstStyle/>
          <a:p>
            <a:endParaRPr lang="en-GB"/>
          </a:p>
        </p:txBody>
      </p:sp>
      <p:sp>
        <p:nvSpPr>
          <p:cNvPr id="5" name="Online 1 circle"/>
          <p:cNvSpPr/>
          <p:nvPr/>
        </p:nvSpPr>
        <p:spPr>
          <a:xfrm>
            <a:off x="658368" y="1527048"/>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6" name="Online 1 icon" descr="preencoded.png"/>
          <p:cNvPicPr>
            <a:picLocks noChangeAspect="1"/>
          </p:cNvPicPr>
          <p:nvPr/>
        </p:nvPicPr>
        <p:blipFill>
          <a:blip r:embed="rId3"/>
          <a:stretch>
            <a:fillRect/>
          </a:stretch>
        </p:blipFill>
        <p:spPr>
          <a:xfrm>
            <a:off x="811987" y="1680667"/>
            <a:ext cx="332842" cy="332842"/>
          </a:xfrm>
          <a:prstGeom prst="rect">
            <a:avLst/>
          </a:prstGeom>
        </p:spPr>
      </p:pic>
      <p:sp>
        <p:nvSpPr>
          <p:cNvPr id="7" name="Text 3"/>
          <p:cNvSpPr txBox="1"/>
          <p:nvPr/>
        </p:nvSpPr>
        <p:spPr>
          <a:xfrm>
            <a:off x="1463040" y="1097280"/>
            <a:ext cx="3063240" cy="1508760"/>
          </a:xfrm>
          <a:prstGeom prst="rect">
            <a:avLst/>
          </a:prstGeom>
          <a:noFill/>
          <a:ln/>
        </p:spPr>
        <p:txBody>
          <a:bodyPr wrap="square" lIns="0" tIns="0" rIns="0" bIns="0" rtlCol="0" anchor="ctr"/>
          <a:lstStyle/>
          <a:p>
            <a:pPr marL="0" indent="0">
              <a:buNone/>
            </a:pPr>
            <a:r>
              <a:rPr lang="en-US" sz="1400" b="1" dirty="0">
                <a:solidFill>
                  <a:schemeClr val="bg1"/>
                </a:solidFill>
              </a:rPr>
              <a:t>When posting create factual information and ensure confidentiality</a:t>
            </a:r>
            <a:endParaRPr lang="en-US" sz="1400" dirty="0"/>
          </a:p>
        </p:txBody>
      </p:sp>
      <p:sp>
        <p:nvSpPr>
          <p:cNvPr id="8" name="Online 2"/>
          <p:cNvSpPr/>
          <p:nvPr/>
        </p:nvSpPr>
        <p:spPr>
          <a:xfrm>
            <a:off x="457200" y="2834640"/>
            <a:ext cx="4206240" cy="1508760"/>
          </a:xfrm>
          <a:prstGeom prst="roundRect">
            <a:avLst>
              <a:gd name="adj" fmla="val 4848"/>
            </a:avLst>
          </a:prstGeom>
          <a:solidFill>
            <a:schemeClr val="bg2"/>
          </a:solidFill>
          <a:ln/>
        </p:spPr>
        <p:txBody>
          <a:bodyPr/>
          <a:lstStyle/>
          <a:p>
            <a:endParaRPr lang="en-GB"/>
          </a:p>
        </p:txBody>
      </p:sp>
      <p:sp>
        <p:nvSpPr>
          <p:cNvPr id="9" name="Online 2 circle"/>
          <p:cNvSpPr/>
          <p:nvPr/>
        </p:nvSpPr>
        <p:spPr>
          <a:xfrm>
            <a:off x="658368" y="3264408"/>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0" name="Online 2 icon" descr="preencoded.png"/>
          <p:cNvPicPr>
            <a:picLocks noChangeAspect="1"/>
          </p:cNvPicPr>
          <p:nvPr/>
        </p:nvPicPr>
        <p:blipFill>
          <a:blip r:embed="rId4"/>
          <a:stretch>
            <a:fillRect/>
          </a:stretch>
        </p:blipFill>
        <p:spPr>
          <a:xfrm>
            <a:off x="811987" y="3418027"/>
            <a:ext cx="332842" cy="332842"/>
          </a:xfrm>
          <a:prstGeom prst="rect">
            <a:avLst/>
          </a:prstGeom>
        </p:spPr>
      </p:pic>
      <p:sp>
        <p:nvSpPr>
          <p:cNvPr id="11" name="Text 6"/>
          <p:cNvSpPr txBox="1"/>
          <p:nvPr/>
        </p:nvSpPr>
        <p:spPr>
          <a:xfrm>
            <a:off x="1463040" y="2834640"/>
            <a:ext cx="3063240" cy="1508760"/>
          </a:xfrm>
          <a:prstGeom prst="rect">
            <a:avLst/>
          </a:prstGeom>
          <a:noFill/>
          <a:ln/>
        </p:spPr>
        <p:txBody>
          <a:bodyPr wrap="square" lIns="0" tIns="0" rIns="0" bIns="0" rtlCol="0" anchor="ctr"/>
          <a:lstStyle/>
          <a:p>
            <a:pPr marL="0" indent="0">
              <a:buNone/>
            </a:pPr>
            <a:r>
              <a:rPr lang="en-US" sz="1400" b="1" dirty="0">
                <a:solidFill>
                  <a:schemeClr val="tx2"/>
                </a:solidFill>
              </a:rPr>
              <a:t>When using materials, be sure to check the integrity of the source and the copyright</a:t>
            </a:r>
            <a:endParaRPr lang="en-US" sz="1400" dirty="0"/>
          </a:p>
        </p:txBody>
      </p:sp>
      <p:pic>
        <p:nvPicPr>
          <p:cNvPr id="12" name="Globe image" descr="Image of world, with connections between different countries showing how the internet works."/>
          <p:cNvPicPr>
            <a:picLocks noChangeAspect="1"/>
          </p:cNvPicPr>
          <p:nvPr/>
        </p:nvPicPr>
        <p:blipFill>
          <a:blip r:embed="rId5"/>
          <a:srcRect/>
          <a:stretch/>
        </p:blipFill>
        <p:spPr>
          <a:xfrm>
            <a:off x="4937760" y="1097280"/>
            <a:ext cx="3749040" cy="3246120"/>
          </a:xfrm>
          <a:prstGeom prst="rect">
            <a:avLst/>
          </a:prstGeom>
        </p:spPr>
      </p:pic>
      <p:sp>
        <p:nvSpPr>
          <p:cNvPr id="13" name="Academic caption"/>
          <p:cNvSpPr txBox="1"/>
          <p:nvPr/>
        </p:nvSpPr>
        <p:spPr>
          <a:xfrm>
            <a:off x="4937760" y="4389120"/>
            <a:ext cx="3749040" cy="274320"/>
          </a:xfrm>
          <a:prstGeom prst="rect">
            <a:avLst/>
          </a:prstGeom>
          <a:noFill/>
          <a:ln/>
        </p:spPr>
        <p:txBody>
          <a:bodyPr wrap="square" lIns="0" tIns="0" rIns="0" bIns="0" rtlCol="0" anchor="t"/>
          <a:lstStyle/>
          <a:p>
            <a:pPr marL="0" indent="0" algn="l">
              <a:buNone/>
            </a:pPr>
            <a:r>
              <a:rPr lang="en-US" sz="950" i="1" dirty="0">
                <a:solidFill>
                  <a:schemeClr val="accent3"/>
                </a:solidFill>
              </a:rPr>
              <a:t>Image: Internet for All. World Economic Forum. CC0.</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04</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Staying Connected</a:t>
            </a:r>
            <a:endParaRPr lang="en-US" sz="3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Learning Outcomes: Staying Connected</a:t>
            </a:r>
            <a:endParaRPr lang="en-US" sz="2400" dirty="0"/>
          </a:p>
        </p:txBody>
      </p:sp>
      <p:sp>
        <p:nvSpPr>
          <p:cNvPr id="3" name="Main outcome card"/>
          <p:cNvSpPr/>
          <p:nvPr/>
        </p:nvSpPr>
        <p:spPr>
          <a:xfrm>
            <a:off x="457200" y="1097280"/>
            <a:ext cx="8229600" cy="777240"/>
          </a:xfrm>
          <a:prstGeom prst="roundRect">
            <a:avLst>
              <a:gd name="adj" fmla="val 9412"/>
            </a:avLst>
          </a:prstGeom>
          <a:solidFill>
            <a:schemeClr val="tx2"/>
          </a:solidFill>
          <a:ln/>
        </p:spPr>
        <p:txBody>
          <a:bodyPr/>
          <a:lstStyle/>
          <a:p>
            <a:endParaRPr lang="en-GB"/>
          </a:p>
        </p:txBody>
      </p:sp>
      <p:sp>
        <p:nvSpPr>
          <p:cNvPr id="4" name="Outcome circle"/>
          <p:cNvSpPr/>
          <p:nvPr/>
        </p:nvSpPr>
        <p:spPr>
          <a:xfrm>
            <a:off x="621792" y="12344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Outcome icon" descr="preencoded.png"/>
          <p:cNvPicPr>
            <a:picLocks noChangeAspect="1"/>
          </p:cNvPicPr>
          <p:nvPr/>
        </p:nvPicPr>
        <p:blipFill>
          <a:blip r:embed="rId3"/>
          <a:stretch>
            <a:fillRect/>
          </a:stretch>
        </p:blipFill>
        <p:spPr>
          <a:xfrm>
            <a:off x="742493" y="1355141"/>
            <a:ext cx="261518" cy="261518"/>
          </a:xfrm>
          <a:prstGeom prst="rect">
            <a:avLst/>
          </a:prstGeom>
        </p:spPr>
      </p:pic>
      <p:sp>
        <p:nvSpPr>
          <p:cNvPr id="6" name="Text 3"/>
          <p:cNvSpPr txBox="1"/>
          <p:nvPr/>
        </p:nvSpPr>
        <p:spPr>
          <a:xfrm>
            <a:off x="1280160" y="1097280"/>
            <a:ext cx="7223760" cy="777240"/>
          </a:xfrm>
          <a:prstGeom prst="rect">
            <a:avLst/>
          </a:prstGeom>
          <a:noFill/>
          <a:ln/>
        </p:spPr>
        <p:txBody>
          <a:bodyPr wrap="square" lIns="0" tIns="0" rIns="0" bIns="0" rtlCol="0" anchor="ctr"/>
          <a:lstStyle/>
          <a:p>
            <a:pPr marL="0" indent="0">
              <a:buNone/>
            </a:pPr>
            <a:r>
              <a:rPr lang="en-US" sz="1500" b="1" dirty="0">
                <a:solidFill>
                  <a:schemeClr val="accent1"/>
                </a:solidFill>
              </a:rPr>
              <a:t>1.4  </a:t>
            </a:r>
            <a:r>
              <a:rPr lang="en-US" sz="1500" dirty="0">
                <a:solidFill>
                  <a:schemeClr val="bg1"/>
                </a:solidFill>
              </a:rPr>
              <a:t>Discuss the importance of staying connected with colleagues, other professionals, and customers in the digital age</a:t>
            </a:r>
            <a:endParaRPr lang="en-US" sz="1500" dirty="0"/>
          </a:p>
        </p:txBody>
      </p:sp>
      <p:sp>
        <p:nvSpPr>
          <p:cNvPr id="7" name="Outcome row 1"/>
          <p:cNvSpPr/>
          <p:nvPr/>
        </p:nvSpPr>
        <p:spPr>
          <a:xfrm>
            <a:off x="822960" y="2103120"/>
            <a:ext cx="7863840" cy="530352"/>
          </a:xfrm>
          <a:prstGeom prst="roundRect">
            <a:avLst>
              <a:gd name="adj" fmla="val 10345"/>
            </a:avLst>
          </a:prstGeom>
          <a:solidFill>
            <a:schemeClr val="bg2"/>
          </a:solidFill>
          <a:ln/>
        </p:spPr>
        <p:txBody>
          <a:bodyPr/>
          <a:lstStyle/>
          <a:p>
            <a:endParaRPr lang="en-GB"/>
          </a:p>
        </p:txBody>
      </p:sp>
      <p:sp>
        <p:nvSpPr>
          <p:cNvPr id="8" name="Text 5"/>
          <p:cNvSpPr txBox="1"/>
          <p:nvPr/>
        </p:nvSpPr>
        <p:spPr>
          <a:xfrm>
            <a:off x="960120" y="2103120"/>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1.4.1</a:t>
            </a:r>
            <a:endParaRPr lang="en-US" sz="1200" dirty="0"/>
          </a:p>
        </p:txBody>
      </p:sp>
      <p:sp>
        <p:nvSpPr>
          <p:cNvPr id="9" name="Text 6"/>
          <p:cNvSpPr txBox="1"/>
          <p:nvPr/>
        </p:nvSpPr>
        <p:spPr>
          <a:xfrm>
            <a:off x="1737360" y="2103120"/>
            <a:ext cx="6812280" cy="530352"/>
          </a:xfrm>
          <a:prstGeom prst="rect">
            <a:avLst/>
          </a:prstGeom>
          <a:noFill/>
          <a:ln/>
        </p:spPr>
        <p:txBody>
          <a:bodyPr wrap="square" lIns="0" tIns="0" rIns="0" bIns="0" rtlCol="0" anchor="ctr"/>
          <a:lstStyle/>
          <a:p>
            <a:pPr marL="0" indent="0">
              <a:buNone/>
            </a:pPr>
            <a:r>
              <a:rPr lang="en-US" sz="1300" dirty="0">
                <a:solidFill>
                  <a:schemeClr val="tx1"/>
                </a:solidFill>
              </a:rPr>
              <a:t>Discuss the importance of staying connected with colleagues and other professionals in the digital age</a:t>
            </a:r>
            <a:endParaRPr lang="en-US" sz="1300" dirty="0"/>
          </a:p>
        </p:txBody>
      </p:sp>
      <p:sp>
        <p:nvSpPr>
          <p:cNvPr id="10" name="Outcome row 2"/>
          <p:cNvSpPr/>
          <p:nvPr/>
        </p:nvSpPr>
        <p:spPr>
          <a:xfrm>
            <a:off x="822960" y="2706624"/>
            <a:ext cx="7863840" cy="530352"/>
          </a:xfrm>
          <a:prstGeom prst="roundRect">
            <a:avLst>
              <a:gd name="adj" fmla="val 10345"/>
            </a:avLst>
          </a:prstGeom>
          <a:solidFill>
            <a:schemeClr val="bg2"/>
          </a:solidFill>
          <a:ln/>
        </p:spPr>
        <p:txBody>
          <a:bodyPr/>
          <a:lstStyle/>
          <a:p>
            <a:endParaRPr lang="en-GB"/>
          </a:p>
        </p:txBody>
      </p:sp>
      <p:sp>
        <p:nvSpPr>
          <p:cNvPr id="11" name="Text 8"/>
          <p:cNvSpPr txBox="1"/>
          <p:nvPr/>
        </p:nvSpPr>
        <p:spPr>
          <a:xfrm>
            <a:off x="960120" y="2706624"/>
            <a:ext cx="731520" cy="530352"/>
          </a:xfrm>
          <a:prstGeom prst="rect">
            <a:avLst/>
          </a:prstGeom>
          <a:noFill/>
          <a:ln/>
        </p:spPr>
        <p:txBody>
          <a:bodyPr wrap="square" lIns="0" tIns="0" rIns="0" bIns="0" rtlCol="0" anchor="ctr"/>
          <a:lstStyle/>
          <a:p>
            <a:pPr marL="0" indent="0">
              <a:buNone/>
            </a:pPr>
            <a:r>
              <a:rPr lang="en-US" sz="1200" b="1" dirty="0">
                <a:solidFill>
                  <a:schemeClr val="accent2"/>
                </a:solidFill>
              </a:rPr>
              <a:t>1.4.2</a:t>
            </a:r>
            <a:endParaRPr lang="en-US" sz="1200" dirty="0"/>
          </a:p>
        </p:txBody>
      </p:sp>
      <p:sp>
        <p:nvSpPr>
          <p:cNvPr id="12" name="Text 9"/>
          <p:cNvSpPr txBox="1"/>
          <p:nvPr/>
        </p:nvSpPr>
        <p:spPr>
          <a:xfrm>
            <a:off x="1737360" y="2706624"/>
            <a:ext cx="6812280" cy="530352"/>
          </a:xfrm>
          <a:prstGeom prst="rect">
            <a:avLst/>
          </a:prstGeom>
          <a:noFill/>
          <a:ln/>
        </p:spPr>
        <p:txBody>
          <a:bodyPr wrap="square" lIns="0" tIns="0" rIns="0" bIns="0" rtlCol="0" anchor="ctr"/>
          <a:lstStyle/>
          <a:p>
            <a:pPr marL="0" indent="0">
              <a:buNone/>
            </a:pPr>
            <a:r>
              <a:rPr lang="en-US" sz="1300" dirty="0">
                <a:solidFill>
                  <a:schemeClr val="tx1"/>
                </a:solidFill>
              </a:rPr>
              <a:t>Discuss the importance of staying connected with customers in the digital age</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Staying Connected: Colleagues</a:t>
            </a:r>
            <a:endParaRPr lang="en-US" sz="2400" dirty="0"/>
          </a:p>
        </p:txBody>
      </p:sp>
      <p:pic>
        <p:nvPicPr>
          <p:cNvPr id="4" name="Message bubbles" descr="Different colored text or conversation bubbles, in rows 3x3."/>
          <p:cNvPicPr>
            <a:picLocks noChangeAspect="1"/>
          </p:cNvPicPr>
          <p:nvPr/>
        </p:nvPicPr>
        <p:blipFill>
          <a:blip r:embed="rId3"/>
          <a:stretch>
            <a:fillRect/>
          </a:stretch>
        </p:blipFill>
        <p:spPr>
          <a:xfrm>
            <a:off x="457200" y="1051560"/>
            <a:ext cx="3291840" cy="3291840"/>
          </a:xfrm>
          <a:prstGeom prst="rect">
            <a:avLst/>
          </a:prstGeom>
        </p:spPr>
      </p:pic>
      <p:sp>
        <p:nvSpPr>
          <p:cNvPr id="5" name="Academic caption"/>
          <p:cNvSpPr txBox="1"/>
          <p:nvPr/>
        </p:nvSpPr>
        <p:spPr>
          <a:xfrm>
            <a:off x="457200" y="4389120"/>
            <a:ext cx="3291840" cy="274320"/>
          </a:xfrm>
          <a:prstGeom prst="rect">
            <a:avLst/>
          </a:prstGeom>
          <a:noFill/>
          <a:ln/>
        </p:spPr>
        <p:txBody>
          <a:bodyPr wrap="square" lIns="0" tIns="0" rIns="0" bIns="0" rtlCol="0" anchor="t"/>
          <a:lstStyle/>
          <a:p>
            <a:pPr marL="0" indent="0" algn="l">
              <a:buNone/>
            </a:pPr>
            <a:r>
              <a:rPr lang="en-US" sz="950" i="1" dirty="0">
                <a:solidFill>
                  <a:schemeClr val="accent3"/>
                </a:solidFill>
              </a:rPr>
              <a:t>Image: typographyimages, Pixabay. CC0.</a:t>
            </a:r>
            <a:endParaRPr lang="en-US" sz="950" dirty="0"/>
          </a:p>
        </p:txBody>
      </p:sp>
      <p:sp>
        <p:nvSpPr>
          <p:cNvPr id="6" name="Colleague tool 1"/>
          <p:cNvSpPr/>
          <p:nvPr/>
        </p:nvSpPr>
        <p:spPr>
          <a:xfrm>
            <a:off x="4114800" y="1143000"/>
            <a:ext cx="4572000" cy="914400"/>
          </a:xfrm>
          <a:prstGeom prst="roundRect">
            <a:avLst>
              <a:gd name="adj" fmla="val 8000"/>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7" name="Colleague tool 1 circle"/>
          <p:cNvSpPr/>
          <p:nvPr/>
        </p:nvSpPr>
        <p:spPr>
          <a:xfrm>
            <a:off x="4297680" y="1325880"/>
            <a:ext cx="548640" cy="548640"/>
          </a:xfrm>
          <a:prstGeom prst="ellipse">
            <a:avLst/>
          </a:prstGeom>
          <a:solidFill>
            <a:schemeClr val="tx2"/>
          </a:solidFill>
          <a:ln w="12700">
            <a:solidFill>
              <a:schemeClr val="tx2"/>
            </a:solidFill>
            <a:prstDash val="solid"/>
          </a:ln>
        </p:spPr>
        <p:txBody>
          <a:bodyPr/>
          <a:lstStyle/>
          <a:p>
            <a:endParaRPr lang="en-GB"/>
          </a:p>
        </p:txBody>
      </p:sp>
      <p:pic>
        <p:nvPicPr>
          <p:cNvPr id="8" name="Colleague tool 1 icon" descr="preencoded.png"/>
          <p:cNvPicPr>
            <a:picLocks noChangeAspect="1"/>
          </p:cNvPicPr>
          <p:nvPr/>
        </p:nvPicPr>
        <p:blipFill>
          <a:blip r:embed="rId4"/>
          <a:stretch>
            <a:fillRect/>
          </a:stretch>
        </p:blipFill>
        <p:spPr>
          <a:xfrm>
            <a:off x="4429354" y="1457554"/>
            <a:ext cx="285293" cy="285293"/>
          </a:xfrm>
          <a:prstGeom prst="rect">
            <a:avLst/>
          </a:prstGeom>
        </p:spPr>
      </p:pic>
      <p:sp>
        <p:nvSpPr>
          <p:cNvPr id="9" name="Text 4"/>
          <p:cNvSpPr txBox="1"/>
          <p:nvPr/>
        </p:nvSpPr>
        <p:spPr>
          <a:xfrm>
            <a:off x="5029200" y="1143000"/>
            <a:ext cx="3520440" cy="914400"/>
          </a:xfrm>
          <a:prstGeom prst="rect">
            <a:avLst/>
          </a:prstGeom>
          <a:noFill/>
          <a:ln/>
        </p:spPr>
        <p:txBody>
          <a:bodyPr wrap="square" lIns="0" tIns="0" rIns="0" bIns="0" rtlCol="0" anchor="ctr"/>
          <a:lstStyle/>
          <a:p>
            <a:pPr marL="0" indent="0">
              <a:buNone/>
            </a:pPr>
            <a:r>
              <a:rPr lang="en-US" sz="1450" b="1" dirty="0">
                <a:solidFill>
                  <a:schemeClr val="tx2"/>
                </a:solidFill>
              </a:rPr>
              <a:t>List document and work sharing tools</a:t>
            </a:r>
            <a:endParaRPr lang="en-US" sz="1450" dirty="0"/>
          </a:p>
        </p:txBody>
      </p:sp>
      <p:sp>
        <p:nvSpPr>
          <p:cNvPr id="10" name="Colleague tool 2"/>
          <p:cNvSpPr/>
          <p:nvPr/>
        </p:nvSpPr>
        <p:spPr>
          <a:xfrm>
            <a:off x="4114800" y="2240280"/>
            <a:ext cx="4572000" cy="914400"/>
          </a:xfrm>
          <a:prstGeom prst="roundRect">
            <a:avLst>
              <a:gd name="adj" fmla="val 8000"/>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1" name="Colleague tool 2 circle"/>
          <p:cNvSpPr/>
          <p:nvPr/>
        </p:nvSpPr>
        <p:spPr>
          <a:xfrm>
            <a:off x="4297680" y="2423160"/>
            <a:ext cx="548640" cy="548640"/>
          </a:xfrm>
          <a:prstGeom prst="ellipse">
            <a:avLst/>
          </a:prstGeom>
          <a:solidFill>
            <a:schemeClr val="tx2"/>
          </a:solidFill>
          <a:ln w="12700">
            <a:solidFill>
              <a:schemeClr val="tx2"/>
            </a:solidFill>
            <a:prstDash val="solid"/>
          </a:ln>
        </p:spPr>
        <p:txBody>
          <a:bodyPr/>
          <a:lstStyle/>
          <a:p>
            <a:endParaRPr lang="en-GB"/>
          </a:p>
        </p:txBody>
      </p:sp>
      <p:pic>
        <p:nvPicPr>
          <p:cNvPr id="12" name="Colleague tool 2 icon" descr="preencoded.png"/>
          <p:cNvPicPr>
            <a:picLocks noChangeAspect="1"/>
          </p:cNvPicPr>
          <p:nvPr/>
        </p:nvPicPr>
        <p:blipFill>
          <a:blip r:embed="rId5"/>
          <a:stretch>
            <a:fillRect/>
          </a:stretch>
        </p:blipFill>
        <p:spPr>
          <a:xfrm>
            <a:off x="4429354" y="2554834"/>
            <a:ext cx="285293" cy="285293"/>
          </a:xfrm>
          <a:prstGeom prst="rect">
            <a:avLst/>
          </a:prstGeom>
        </p:spPr>
      </p:pic>
      <p:sp>
        <p:nvSpPr>
          <p:cNvPr id="13" name="Text 7"/>
          <p:cNvSpPr txBox="1"/>
          <p:nvPr/>
        </p:nvSpPr>
        <p:spPr>
          <a:xfrm>
            <a:off x="5029200" y="2240280"/>
            <a:ext cx="3520440" cy="914400"/>
          </a:xfrm>
          <a:prstGeom prst="rect">
            <a:avLst/>
          </a:prstGeom>
          <a:noFill/>
          <a:ln/>
        </p:spPr>
        <p:txBody>
          <a:bodyPr wrap="square" lIns="0" tIns="0" rIns="0" bIns="0" rtlCol="0" anchor="ctr"/>
          <a:lstStyle/>
          <a:p>
            <a:pPr marL="0" indent="0">
              <a:buNone/>
            </a:pPr>
            <a:r>
              <a:rPr lang="en-US" sz="1450" b="1" dirty="0">
                <a:solidFill>
                  <a:schemeClr val="tx2"/>
                </a:solidFill>
              </a:rPr>
              <a:t>Describe private messaging and “chat” tools</a:t>
            </a:r>
            <a:endParaRPr lang="en-US" sz="1450" dirty="0"/>
          </a:p>
        </p:txBody>
      </p:sp>
      <p:sp>
        <p:nvSpPr>
          <p:cNvPr id="14" name="Colleague tool 3"/>
          <p:cNvSpPr/>
          <p:nvPr/>
        </p:nvSpPr>
        <p:spPr>
          <a:xfrm>
            <a:off x="4114800" y="3337560"/>
            <a:ext cx="4572000" cy="914400"/>
          </a:xfrm>
          <a:prstGeom prst="roundRect">
            <a:avLst>
              <a:gd name="adj" fmla="val 8000"/>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5" name="Colleague tool 3 circle"/>
          <p:cNvSpPr/>
          <p:nvPr/>
        </p:nvSpPr>
        <p:spPr>
          <a:xfrm>
            <a:off x="4297680" y="3520440"/>
            <a:ext cx="548640" cy="548640"/>
          </a:xfrm>
          <a:prstGeom prst="ellipse">
            <a:avLst/>
          </a:prstGeom>
          <a:solidFill>
            <a:schemeClr val="tx2"/>
          </a:solidFill>
          <a:ln w="12700">
            <a:solidFill>
              <a:schemeClr val="tx2"/>
            </a:solidFill>
            <a:prstDash val="solid"/>
          </a:ln>
        </p:spPr>
        <p:txBody>
          <a:bodyPr/>
          <a:lstStyle/>
          <a:p>
            <a:endParaRPr lang="en-GB"/>
          </a:p>
        </p:txBody>
      </p:sp>
      <p:pic>
        <p:nvPicPr>
          <p:cNvPr id="16" name="Colleague tool 3 icon" descr="preencoded.png"/>
          <p:cNvPicPr>
            <a:picLocks noChangeAspect="1"/>
          </p:cNvPicPr>
          <p:nvPr/>
        </p:nvPicPr>
        <p:blipFill>
          <a:blip r:embed="rId6"/>
          <a:stretch>
            <a:fillRect/>
          </a:stretch>
        </p:blipFill>
        <p:spPr>
          <a:xfrm>
            <a:off x="4429354" y="3652114"/>
            <a:ext cx="285293" cy="285293"/>
          </a:xfrm>
          <a:prstGeom prst="rect">
            <a:avLst/>
          </a:prstGeom>
        </p:spPr>
      </p:pic>
      <p:sp>
        <p:nvSpPr>
          <p:cNvPr id="17" name="Text 10"/>
          <p:cNvSpPr txBox="1"/>
          <p:nvPr/>
        </p:nvSpPr>
        <p:spPr>
          <a:xfrm>
            <a:off x="5029200" y="3337560"/>
            <a:ext cx="3520440" cy="914400"/>
          </a:xfrm>
          <a:prstGeom prst="rect">
            <a:avLst/>
          </a:prstGeom>
          <a:noFill/>
          <a:ln/>
        </p:spPr>
        <p:txBody>
          <a:bodyPr wrap="square" lIns="0" tIns="0" rIns="0" bIns="0" rtlCol="0" anchor="ctr"/>
          <a:lstStyle/>
          <a:p>
            <a:pPr marL="0" indent="0">
              <a:buNone/>
            </a:pPr>
            <a:r>
              <a:rPr lang="en-US" sz="1450" b="1" dirty="0">
                <a:solidFill>
                  <a:schemeClr val="tx2"/>
                </a:solidFill>
              </a:rPr>
              <a:t>Share ideas of quality video communication</a:t>
            </a:r>
            <a:endParaRPr lang="en-US" sz="14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Staying Connected: Customers</a:t>
            </a:r>
            <a:endParaRPr lang="en-US" sz="2400" dirty="0"/>
          </a:p>
        </p:txBody>
      </p:sp>
      <p:sp>
        <p:nvSpPr>
          <p:cNvPr id="4" name="Text 1"/>
          <p:cNvSpPr txBox="1"/>
          <p:nvPr/>
        </p:nvSpPr>
        <p:spPr>
          <a:xfrm>
            <a:off x="457200" y="1005840"/>
            <a:ext cx="8229600" cy="777240"/>
          </a:xfrm>
          <a:prstGeom prst="rect">
            <a:avLst/>
          </a:prstGeom>
          <a:noFill/>
          <a:ln/>
        </p:spPr>
        <p:txBody>
          <a:bodyPr wrap="square" lIns="0" tIns="0" rIns="0" bIns="0" rtlCol="0" anchor="ctr"/>
          <a:lstStyle/>
          <a:p>
            <a:pPr marL="0" indent="0">
              <a:buNone/>
            </a:pPr>
            <a:r>
              <a:rPr lang="en-US" sz="1350" dirty="0">
                <a:solidFill>
                  <a:schemeClr val="tx1"/>
                </a:solidFill>
              </a:rPr>
              <a:t>Digital communication tools can provide those avenues, but they also need to facilitate various methods of communication and complete the social communication model’s circuit if they’re going to be effective.</a:t>
            </a:r>
            <a:endParaRPr lang="en-US" sz="1350" dirty="0"/>
          </a:p>
        </p:txBody>
      </p:sp>
      <p:sp>
        <p:nvSpPr>
          <p:cNvPr id="5" name="Text 2"/>
          <p:cNvSpPr txBox="1"/>
          <p:nvPr/>
        </p:nvSpPr>
        <p:spPr>
          <a:xfrm>
            <a:off x="457200" y="1874520"/>
            <a:ext cx="8229600" cy="320040"/>
          </a:xfrm>
          <a:prstGeom prst="rect">
            <a:avLst/>
          </a:prstGeom>
          <a:noFill/>
          <a:ln/>
        </p:spPr>
        <p:txBody>
          <a:bodyPr wrap="square" lIns="0" tIns="0" rIns="0" bIns="0" rtlCol="0" anchor="ctr"/>
          <a:lstStyle/>
          <a:p>
            <a:pPr marL="0" indent="0">
              <a:buNone/>
            </a:pPr>
            <a:r>
              <a:rPr lang="en-US" sz="1400" b="1" dirty="0">
                <a:solidFill>
                  <a:schemeClr val="accent2"/>
                </a:solidFill>
              </a:rPr>
              <a:t>Here are some tools:</a:t>
            </a:r>
            <a:endParaRPr lang="en-US" sz="1400" dirty="0"/>
          </a:p>
        </p:txBody>
      </p:sp>
      <p:sp>
        <p:nvSpPr>
          <p:cNvPr id="6" name="Customer tool 1"/>
          <p:cNvSpPr/>
          <p:nvPr/>
        </p:nvSpPr>
        <p:spPr>
          <a:xfrm>
            <a:off x="457200" y="2286000"/>
            <a:ext cx="1536192" cy="1554480"/>
          </a:xfrm>
          <a:prstGeom prst="roundRect">
            <a:avLst>
              <a:gd name="adj" fmla="val 4762"/>
            </a:avLst>
          </a:prstGeom>
          <a:solidFill>
            <a:schemeClr val="bg2"/>
          </a:solidFill>
          <a:ln/>
        </p:spPr>
        <p:txBody>
          <a:bodyPr/>
          <a:lstStyle/>
          <a:p>
            <a:endParaRPr lang="en-GB"/>
          </a:p>
        </p:txBody>
      </p:sp>
      <p:sp>
        <p:nvSpPr>
          <p:cNvPr id="7" name="Customer tool 1 circle"/>
          <p:cNvSpPr/>
          <p:nvPr/>
        </p:nvSpPr>
        <p:spPr>
          <a:xfrm>
            <a:off x="950976" y="2395728"/>
            <a:ext cx="548640" cy="548640"/>
          </a:xfrm>
          <a:prstGeom prst="ellipse">
            <a:avLst/>
          </a:prstGeom>
          <a:solidFill>
            <a:schemeClr val="tx2"/>
          </a:solidFill>
          <a:ln w="12700">
            <a:solidFill>
              <a:schemeClr val="tx2"/>
            </a:solidFill>
            <a:prstDash val="solid"/>
          </a:ln>
        </p:spPr>
        <p:txBody>
          <a:bodyPr/>
          <a:lstStyle/>
          <a:p>
            <a:endParaRPr lang="en-GB"/>
          </a:p>
        </p:txBody>
      </p:sp>
      <p:pic>
        <p:nvPicPr>
          <p:cNvPr id="8" name="Customer tool 1 icon" descr="preencoded.png"/>
          <p:cNvPicPr>
            <a:picLocks noChangeAspect="1"/>
          </p:cNvPicPr>
          <p:nvPr/>
        </p:nvPicPr>
        <p:blipFill>
          <a:blip r:embed="rId3"/>
          <a:stretch>
            <a:fillRect/>
          </a:stretch>
        </p:blipFill>
        <p:spPr>
          <a:xfrm>
            <a:off x="1082650" y="2527402"/>
            <a:ext cx="285293" cy="285293"/>
          </a:xfrm>
          <a:prstGeom prst="rect">
            <a:avLst/>
          </a:prstGeom>
        </p:spPr>
      </p:pic>
      <p:sp>
        <p:nvSpPr>
          <p:cNvPr id="9" name="Text 5"/>
          <p:cNvSpPr txBox="1"/>
          <p:nvPr/>
        </p:nvSpPr>
        <p:spPr>
          <a:xfrm>
            <a:off x="530352" y="3017520"/>
            <a:ext cx="1389888" cy="731520"/>
          </a:xfrm>
          <a:prstGeom prst="rect">
            <a:avLst/>
          </a:prstGeom>
          <a:noFill/>
          <a:ln/>
        </p:spPr>
        <p:txBody>
          <a:bodyPr wrap="square" lIns="0" tIns="0" rIns="0" bIns="0" rtlCol="0" anchor="t"/>
          <a:lstStyle/>
          <a:p>
            <a:pPr marL="0" indent="0" algn="ctr">
              <a:buNone/>
            </a:pPr>
            <a:r>
              <a:rPr lang="en-US" sz="1150" b="1" dirty="0">
                <a:solidFill>
                  <a:schemeClr val="tx2"/>
                </a:solidFill>
              </a:rPr>
              <a:t>Project and document sharing tools</a:t>
            </a:r>
            <a:endParaRPr lang="en-US" sz="1150" dirty="0"/>
          </a:p>
        </p:txBody>
      </p:sp>
      <p:sp>
        <p:nvSpPr>
          <p:cNvPr id="10" name="Customer tool 2"/>
          <p:cNvSpPr/>
          <p:nvPr/>
        </p:nvSpPr>
        <p:spPr>
          <a:xfrm>
            <a:off x="2139696" y="2286000"/>
            <a:ext cx="1536192" cy="1554480"/>
          </a:xfrm>
          <a:prstGeom prst="roundRect">
            <a:avLst>
              <a:gd name="adj" fmla="val 4762"/>
            </a:avLst>
          </a:prstGeom>
          <a:solidFill>
            <a:schemeClr val="bg2"/>
          </a:solidFill>
          <a:ln/>
        </p:spPr>
        <p:txBody>
          <a:bodyPr/>
          <a:lstStyle/>
          <a:p>
            <a:endParaRPr lang="en-GB"/>
          </a:p>
        </p:txBody>
      </p:sp>
      <p:sp>
        <p:nvSpPr>
          <p:cNvPr id="11" name="Customer tool 2 circle"/>
          <p:cNvSpPr/>
          <p:nvPr/>
        </p:nvSpPr>
        <p:spPr>
          <a:xfrm>
            <a:off x="2633472" y="2395728"/>
            <a:ext cx="548640" cy="548640"/>
          </a:xfrm>
          <a:prstGeom prst="ellipse">
            <a:avLst/>
          </a:prstGeom>
          <a:solidFill>
            <a:schemeClr val="tx2"/>
          </a:solidFill>
          <a:ln w="12700">
            <a:solidFill>
              <a:schemeClr val="tx2"/>
            </a:solidFill>
            <a:prstDash val="solid"/>
          </a:ln>
        </p:spPr>
        <p:txBody>
          <a:bodyPr/>
          <a:lstStyle/>
          <a:p>
            <a:endParaRPr lang="en-GB"/>
          </a:p>
        </p:txBody>
      </p:sp>
      <p:pic>
        <p:nvPicPr>
          <p:cNvPr id="12" name="Customer tool 2 icon" descr="preencoded.png"/>
          <p:cNvPicPr>
            <a:picLocks noChangeAspect="1"/>
          </p:cNvPicPr>
          <p:nvPr/>
        </p:nvPicPr>
        <p:blipFill>
          <a:blip r:embed="rId4"/>
          <a:stretch>
            <a:fillRect/>
          </a:stretch>
        </p:blipFill>
        <p:spPr>
          <a:xfrm>
            <a:off x="2765146" y="2527402"/>
            <a:ext cx="285293" cy="285293"/>
          </a:xfrm>
          <a:prstGeom prst="rect">
            <a:avLst/>
          </a:prstGeom>
        </p:spPr>
      </p:pic>
      <p:sp>
        <p:nvSpPr>
          <p:cNvPr id="13" name="Text 8"/>
          <p:cNvSpPr txBox="1"/>
          <p:nvPr/>
        </p:nvSpPr>
        <p:spPr>
          <a:xfrm>
            <a:off x="2212848" y="3017520"/>
            <a:ext cx="1389888" cy="731520"/>
          </a:xfrm>
          <a:prstGeom prst="rect">
            <a:avLst/>
          </a:prstGeom>
          <a:noFill/>
          <a:ln/>
        </p:spPr>
        <p:txBody>
          <a:bodyPr wrap="square" lIns="0" tIns="0" rIns="0" bIns="0" rtlCol="0" anchor="t"/>
          <a:lstStyle/>
          <a:p>
            <a:pPr marL="0" indent="0" algn="ctr">
              <a:buNone/>
            </a:pPr>
            <a:r>
              <a:rPr lang="en-US" sz="1150" b="1" dirty="0">
                <a:solidFill>
                  <a:schemeClr val="tx2"/>
                </a:solidFill>
              </a:rPr>
              <a:t>Websites</a:t>
            </a:r>
            <a:endParaRPr lang="en-US" sz="1150" dirty="0"/>
          </a:p>
        </p:txBody>
      </p:sp>
      <p:sp>
        <p:nvSpPr>
          <p:cNvPr id="14" name="Customer tool 3"/>
          <p:cNvSpPr/>
          <p:nvPr/>
        </p:nvSpPr>
        <p:spPr>
          <a:xfrm>
            <a:off x="3822192" y="2286000"/>
            <a:ext cx="1536192" cy="1554480"/>
          </a:xfrm>
          <a:prstGeom prst="roundRect">
            <a:avLst>
              <a:gd name="adj" fmla="val 4762"/>
            </a:avLst>
          </a:prstGeom>
          <a:solidFill>
            <a:schemeClr val="bg2"/>
          </a:solidFill>
          <a:ln/>
        </p:spPr>
        <p:txBody>
          <a:bodyPr/>
          <a:lstStyle/>
          <a:p>
            <a:endParaRPr lang="en-GB"/>
          </a:p>
        </p:txBody>
      </p:sp>
      <p:sp>
        <p:nvSpPr>
          <p:cNvPr id="15" name="Customer tool 3 circle"/>
          <p:cNvSpPr/>
          <p:nvPr/>
        </p:nvSpPr>
        <p:spPr>
          <a:xfrm>
            <a:off x="4315968" y="2395728"/>
            <a:ext cx="548640" cy="548640"/>
          </a:xfrm>
          <a:prstGeom prst="ellipse">
            <a:avLst/>
          </a:prstGeom>
          <a:solidFill>
            <a:schemeClr val="tx2"/>
          </a:solidFill>
          <a:ln w="12700">
            <a:solidFill>
              <a:schemeClr val="tx2"/>
            </a:solidFill>
            <a:prstDash val="solid"/>
          </a:ln>
        </p:spPr>
        <p:txBody>
          <a:bodyPr/>
          <a:lstStyle/>
          <a:p>
            <a:endParaRPr lang="en-GB"/>
          </a:p>
        </p:txBody>
      </p:sp>
      <p:pic>
        <p:nvPicPr>
          <p:cNvPr id="16" name="Customer tool 3 icon" descr="preencoded.png"/>
          <p:cNvPicPr>
            <a:picLocks noChangeAspect="1"/>
          </p:cNvPicPr>
          <p:nvPr/>
        </p:nvPicPr>
        <p:blipFill>
          <a:blip r:embed="rId5"/>
          <a:stretch>
            <a:fillRect/>
          </a:stretch>
        </p:blipFill>
        <p:spPr>
          <a:xfrm>
            <a:off x="4447642" y="2527402"/>
            <a:ext cx="285293" cy="285293"/>
          </a:xfrm>
          <a:prstGeom prst="rect">
            <a:avLst/>
          </a:prstGeom>
        </p:spPr>
      </p:pic>
      <p:sp>
        <p:nvSpPr>
          <p:cNvPr id="17" name="Text 11"/>
          <p:cNvSpPr txBox="1"/>
          <p:nvPr/>
        </p:nvSpPr>
        <p:spPr>
          <a:xfrm>
            <a:off x="3895344" y="3017520"/>
            <a:ext cx="1389888" cy="731520"/>
          </a:xfrm>
          <a:prstGeom prst="rect">
            <a:avLst/>
          </a:prstGeom>
          <a:noFill/>
          <a:ln/>
        </p:spPr>
        <p:txBody>
          <a:bodyPr wrap="square" lIns="0" tIns="0" rIns="0" bIns="0" rtlCol="0" anchor="t"/>
          <a:lstStyle/>
          <a:p>
            <a:pPr marL="0" indent="0" algn="ctr">
              <a:buNone/>
            </a:pPr>
            <a:r>
              <a:rPr lang="en-US" sz="1150" b="1" dirty="0">
                <a:solidFill>
                  <a:schemeClr val="tx2"/>
                </a:solidFill>
              </a:rPr>
              <a:t>Blogging and Social Media</a:t>
            </a:r>
            <a:endParaRPr lang="en-US" sz="1150" dirty="0"/>
          </a:p>
        </p:txBody>
      </p:sp>
      <p:sp>
        <p:nvSpPr>
          <p:cNvPr id="18" name="Customer tool 4"/>
          <p:cNvSpPr/>
          <p:nvPr/>
        </p:nvSpPr>
        <p:spPr>
          <a:xfrm>
            <a:off x="5504688" y="2286000"/>
            <a:ext cx="1536192" cy="1554480"/>
          </a:xfrm>
          <a:prstGeom prst="roundRect">
            <a:avLst>
              <a:gd name="adj" fmla="val 4762"/>
            </a:avLst>
          </a:prstGeom>
          <a:solidFill>
            <a:schemeClr val="bg2"/>
          </a:solidFill>
          <a:ln/>
        </p:spPr>
        <p:txBody>
          <a:bodyPr/>
          <a:lstStyle/>
          <a:p>
            <a:endParaRPr lang="en-GB"/>
          </a:p>
        </p:txBody>
      </p:sp>
      <p:sp>
        <p:nvSpPr>
          <p:cNvPr id="19" name="Customer tool 4 circle"/>
          <p:cNvSpPr/>
          <p:nvPr/>
        </p:nvSpPr>
        <p:spPr>
          <a:xfrm>
            <a:off x="5998464" y="2395728"/>
            <a:ext cx="548640" cy="548640"/>
          </a:xfrm>
          <a:prstGeom prst="ellipse">
            <a:avLst/>
          </a:prstGeom>
          <a:solidFill>
            <a:schemeClr val="tx2"/>
          </a:solidFill>
          <a:ln w="12700">
            <a:solidFill>
              <a:schemeClr val="tx2"/>
            </a:solidFill>
            <a:prstDash val="solid"/>
          </a:ln>
        </p:spPr>
        <p:txBody>
          <a:bodyPr/>
          <a:lstStyle/>
          <a:p>
            <a:endParaRPr lang="en-GB"/>
          </a:p>
        </p:txBody>
      </p:sp>
      <p:pic>
        <p:nvPicPr>
          <p:cNvPr id="20" name="Customer tool 4 icon" descr="preencoded.png"/>
          <p:cNvPicPr>
            <a:picLocks noChangeAspect="1"/>
          </p:cNvPicPr>
          <p:nvPr/>
        </p:nvPicPr>
        <p:blipFill>
          <a:blip r:embed="rId6"/>
          <a:stretch>
            <a:fillRect/>
          </a:stretch>
        </p:blipFill>
        <p:spPr>
          <a:xfrm>
            <a:off x="6130138" y="2527402"/>
            <a:ext cx="285293" cy="285293"/>
          </a:xfrm>
          <a:prstGeom prst="rect">
            <a:avLst/>
          </a:prstGeom>
        </p:spPr>
      </p:pic>
      <p:sp>
        <p:nvSpPr>
          <p:cNvPr id="21" name="Text 14"/>
          <p:cNvSpPr txBox="1"/>
          <p:nvPr/>
        </p:nvSpPr>
        <p:spPr>
          <a:xfrm>
            <a:off x="5577840" y="3017520"/>
            <a:ext cx="1389888" cy="731520"/>
          </a:xfrm>
          <a:prstGeom prst="rect">
            <a:avLst/>
          </a:prstGeom>
          <a:noFill/>
          <a:ln/>
        </p:spPr>
        <p:txBody>
          <a:bodyPr wrap="square" lIns="0" tIns="0" rIns="0" bIns="0" rtlCol="0" anchor="t"/>
          <a:lstStyle/>
          <a:p>
            <a:pPr marL="0" indent="0" algn="ctr">
              <a:buNone/>
            </a:pPr>
            <a:r>
              <a:rPr lang="en-US" sz="1150" b="1" dirty="0">
                <a:solidFill>
                  <a:schemeClr val="tx2"/>
                </a:solidFill>
              </a:rPr>
              <a:t>Private message and “chat” tools</a:t>
            </a:r>
            <a:endParaRPr lang="en-US" sz="1150" dirty="0"/>
          </a:p>
        </p:txBody>
      </p:sp>
      <p:sp>
        <p:nvSpPr>
          <p:cNvPr id="22" name="Customer tool 5"/>
          <p:cNvSpPr/>
          <p:nvPr/>
        </p:nvSpPr>
        <p:spPr>
          <a:xfrm>
            <a:off x="7187184" y="2286000"/>
            <a:ext cx="1536192" cy="1554480"/>
          </a:xfrm>
          <a:prstGeom prst="roundRect">
            <a:avLst>
              <a:gd name="adj" fmla="val 4762"/>
            </a:avLst>
          </a:prstGeom>
          <a:solidFill>
            <a:schemeClr val="bg2"/>
          </a:solidFill>
          <a:ln/>
        </p:spPr>
        <p:txBody>
          <a:bodyPr/>
          <a:lstStyle/>
          <a:p>
            <a:endParaRPr lang="en-GB"/>
          </a:p>
        </p:txBody>
      </p:sp>
      <p:sp>
        <p:nvSpPr>
          <p:cNvPr id="23" name="Customer tool 5 circle"/>
          <p:cNvSpPr/>
          <p:nvPr/>
        </p:nvSpPr>
        <p:spPr>
          <a:xfrm>
            <a:off x="7680960" y="2395728"/>
            <a:ext cx="548640" cy="548640"/>
          </a:xfrm>
          <a:prstGeom prst="ellipse">
            <a:avLst/>
          </a:prstGeom>
          <a:solidFill>
            <a:schemeClr val="tx2"/>
          </a:solidFill>
          <a:ln w="12700">
            <a:solidFill>
              <a:schemeClr val="tx2"/>
            </a:solidFill>
            <a:prstDash val="solid"/>
          </a:ln>
        </p:spPr>
        <p:txBody>
          <a:bodyPr/>
          <a:lstStyle/>
          <a:p>
            <a:endParaRPr lang="en-GB"/>
          </a:p>
        </p:txBody>
      </p:sp>
      <p:pic>
        <p:nvPicPr>
          <p:cNvPr id="24" name="Customer tool 5 icon" descr="preencoded.png"/>
          <p:cNvPicPr>
            <a:picLocks noChangeAspect="1"/>
          </p:cNvPicPr>
          <p:nvPr/>
        </p:nvPicPr>
        <p:blipFill>
          <a:blip r:embed="rId7"/>
          <a:stretch>
            <a:fillRect/>
          </a:stretch>
        </p:blipFill>
        <p:spPr>
          <a:xfrm>
            <a:off x="7812634" y="2527402"/>
            <a:ext cx="285293" cy="285293"/>
          </a:xfrm>
          <a:prstGeom prst="rect">
            <a:avLst/>
          </a:prstGeom>
        </p:spPr>
      </p:pic>
      <p:sp>
        <p:nvSpPr>
          <p:cNvPr id="25" name="Text 17"/>
          <p:cNvSpPr txBox="1"/>
          <p:nvPr/>
        </p:nvSpPr>
        <p:spPr>
          <a:xfrm>
            <a:off x="7260336" y="3017520"/>
            <a:ext cx="1389888" cy="731520"/>
          </a:xfrm>
          <a:prstGeom prst="rect">
            <a:avLst/>
          </a:prstGeom>
          <a:noFill/>
          <a:ln/>
        </p:spPr>
        <p:txBody>
          <a:bodyPr wrap="square" lIns="0" tIns="0" rIns="0" bIns="0" rtlCol="0" anchor="t"/>
          <a:lstStyle/>
          <a:p>
            <a:pPr marL="0" indent="0" algn="ctr">
              <a:buNone/>
            </a:pPr>
            <a:r>
              <a:rPr lang="en-US" sz="1150" b="1" dirty="0">
                <a:solidFill>
                  <a:schemeClr val="tx2"/>
                </a:solidFill>
              </a:rPr>
              <a:t>Video chat</a:t>
            </a:r>
            <a:endParaRPr lang="en-US" sz="1150" dirty="0"/>
          </a:p>
        </p:txBody>
      </p:sp>
      <p:sp>
        <p:nvSpPr>
          <p:cNvPr id="26" name="Academic caption"/>
          <p:cNvSpPr txBox="1"/>
          <p:nvPr/>
        </p:nvSpPr>
        <p:spPr>
          <a:xfrm>
            <a:off x="457200" y="4023360"/>
            <a:ext cx="8229600" cy="457200"/>
          </a:xfrm>
          <a:prstGeom prst="rect">
            <a:avLst/>
          </a:prstGeom>
          <a:noFill/>
          <a:ln/>
        </p:spPr>
        <p:txBody>
          <a:bodyPr wrap="square" lIns="0" tIns="0" rIns="0" bIns="0" rtlCol="0" anchor="t"/>
          <a:lstStyle/>
          <a:p>
            <a:pPr marL="0" indent="0" algn="l">
              <a:buNone/>
            </a:pPr>
            <a:r>
              <a:rPr lang="en-US" sz="950" i="1" dirty="0">
                <a:solidFill>
                  <a:schemeClr val="accent3"/>
                </a:solidFill>
              </a:rPr>
              <a:t>Academic perspective: Grunig and Hunt’s (1984) symmetrical model sees effective organisations listening to their publics, not only broadcasting to them.</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731520" y="1234440"/>
            <a:ext cx="2743200" cy="1005840"/>
          </a:xfrm>
          <a:prstGeom prst="rect">
            <a:avLst/>
          </a:prstGeom>
          <a:noFill/>
          <a:ln/>
        </p:spPr>
        <p:txBody>
          <a:bodyPr wrap="square" rtlCol="0" anchor="b"/>
          <a:lstStyle/>
          <a:p>
            <a:pPr marL="0" indent="0" algn="l">
              <a:buNone/>
            </a:pPr>
            <a:r>
              <a:rPr lang="en-US" sz="6000" b="1" dirty="0">
                <a:solidFill>
                  <a:schemeClr val="accent1"/>
                </a:solidFill>
                <a:latin typeface="Cambria" pitchFamily="34" charset="0"/>
                <a:ea typeface="Cambria" pitchFamily="34" charset="-122"/>
                <a:cs typeface="Cambria" pitchFamily="34" charset="-120"/>
              </a:rPr>
              <a:t>05</a:t>
            </a:r>
            <a:endParaRPr lang="en-US" sz="6000" dirty="0"/>
          </a:p>
        </p:txBody>
      </p:sp>
      <p:sp>
        <p:nvSpPr>
          <p:cNvPr id="3" name="Text 0"/>
          <p:cNvSpPr>
            <a:spLocks noGrp="1"/>
          </p:cNvSpPr>
          <p:nvPr>
            <p:ph type="title" idx="100" hasCustomPrompt="1"/>
          </p:nvPr>
        </p:nvSpPr>
        <p:spPr>
          <a:xfrm>
            <a:off x="731520" y="2331720"/>
            <a:ext cx="7680960" cy="1097280"/>
          </a:xfrm>
          <a:prstGeom prst="rect">
            <a:avLst/>
          </a:prstGeom>
          <a:noFill/>
          <a:ln/>
        </p:spPr>
        <p:txBody>
          <a:bodyPr wrap="square" rtlCol="0" anchor="t"/>
          <a:lstStyle/>
          <a:p>
            <a:pPr marL="0" indent="0" algn="l">
              <a:buNone/>
            </a:pPr>
            <a:r>
              <a:rPr lang="en-US" sz="3600" b="1" dirty="0">
                <a:solidFill>
                  <a:schemeClr val="bg1"/>
                </a:solidFill>
                <a:latin typeface="Cambria" pitchFamily="34" charset="0"/>
                <a:ea typeface="Cambria" pitchFamily="34" charset="-122"/>
                <a:cs typeface="Cambria" pitchFamily="34" charset="-120"/>
              </a:rPr>
              <a:t>Cross-Cultural Communication and Negotiation</a:t>
            </a:r>
            <a:endParaRPr lang="en-US" sz="3600" dirty="0"/>
          </a:p>
        </p:txBody>
      </p:sp>
      <p:sp>
        <p:nvSpPr>
          <p:cNvPr id="4" name="Text 2"/>
          <p:cNvSpPr txBox="1"/>
          <p:nvPr/>
        </p:nvSpPr>
        <p:spPr>
          <a:xfrm>
            <a:off x="731520" y="3931920"/>
            <a:ext cx="7680960" cy="365760"/>
          </a:xfrm>
          <a:prstGeom prst="rect">
            <a:avLst/>
          </a:prstGeom>
          <a:noFill/>
          <a:ln/>
        </p:spPr>
        <p:txBody>
          <a:bodyPr wrap="square" lIns="0" tIns="0" rIns="0" bIns="0" rtlCol="0" anchor="ctr"/>
          <a:lstStyle/>
          <a:p>
            <a:pPr marL="0" indent="0">
              <a:buNone/>
            </a:pPr>
            <a:r>
              <a:rPr lang="en-US" sz="1300" i="1" dirty="0">
                <a:solidFill>
                  <a:schemeClr val="bg2"/>
                </a:solidFill>
              </a:rPr>
              <a:t>Drawing on Luthans and Doh (2018) International Management: Culture, Strategy, and Behavior, Chapter 7</a:t>
            </a:r>
            <a:endParaRPr lang="en-US" sz="13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Learning Outcomes: Cross-Cultural Communication and Negotiation</a:t>
            </a:r>
            <a:endParaRPr lang="en-US" sz="2400" dirty="0"/>
          </a:p>
        </p:txBody>
      </p:sp>
      <p:sp>
        <p:nvSpPr>
          <p:cNvPr id="4" name="Main outcome card"/>
          <p:cNvSpPr/>
          <p:nvPr/>
        </p:nvSpPr>
        <p:spPr>
          <a:xfrm>
            <a:off x="457200" y="1097280"/>
            <a:ext cx="8229600" cy="777240"/>
          </a:xfrm>
          <a:prstGeom prst="roundRect">
            <a:avLst>
              <a:gd name="adj" fmla="val 9412"/>
            </a:avLst>
          </a:prstGeom>
          <a:solidFill>
            <a:schemeClr val="tx2"/>
          </a:solidFill>
          <a:ln/>
        </p:spPr>
        <p:txBody>
          <a:bodyPr/>
          <a:lstStyle/>
          <a:p>
            <a:endParaRPr lang="en-GB"/>
          </a:p>
        </p:txBody>
      </p:sp>
      <p:sp>
        <p:nvSpPr>
          <p:cNvPr id="5" name="Outcome circle"/>
          <p:cNvSpPr/>
          <p:nvPr/>
        </p:nvSpPr>
        <p:spPr>
          <a:xfrm>
            <a:off x="621792" y="12344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6" name="Outcome icon" descr="preencoded.png"/>
          <p:cNvPicPr>
            <a:picLocks noChangeAspect="1"/>
          </p:cNvPicPr>
          <p:nvPr/>
        </p:nvPicPr>
        <p:blipFill>
          <a:blip r:embed="rId3"/>
          <a:stretch>
            <a:fillRect/>
          </a:stretch>
        </p:blipFill>
        <p:spPr>
          <a:xfrm>
            <a:off x="742493" y="1355141"/>
            <a:ext cx="261518" cy="261518"/>
          </a:xfrm>
          <a:prstGeom prst="rect">
            <a:avLst/>
          </a:prstGeom>
        </p:spPr>
      </p:pic>
      <p:sp>
        <p:nvSpPr>
          <p:cNvPr id="7" name="Text 3"/>
          <p:cNvSpPr txBox="1"/>
          <p:nvPr/>
        </p:nvSpPr>
        <p:spPr>
          <a:xfrm>
            <a:off x="1280160" y="1097280"/>
            <a:ext cx="7223760" cy="777240"/>
          </a:xfrm>
          <a:prstGeom prst="rect">
            <a:avLst/>
          </a:prstGeom>
          <a:noFill/>
          <a:ln/>
        </p:spPr>
        <p:txBody>
          <a:bodyPr wrap="square" lIns="0" tIns="0" rIns="0" bIns="0" rtlCol="0" anchor="ctr"/>
          <a:lstStyle/>
          <a:p>
            <a:pPr marL="0" indent="0">
              <a:buNone/>
            </a:pPr>
            <a:r>
              <a:rPr lang="en-US" sz="1500" b="1" dirty="0">
                <a:solidFill>
                  <a:schemeClr val="accent1"/>
                </a:solidFill>
              </a:rPr>
              <a:t>1.5  </a:t>
            </a:r>
            <a:r>
              <a:rPr lang="en-US" sz="1500" dirty="0">
                <a:solidFill>
                  <a:schemeClr val="bg1"/>
                </a:solidFill>
              </a:rPr>
              <a:t>Explain how culture shapes communication and negotiation in international business</a:t>
            </a:r>
            <a:endParaRPr lang="en-US" sz="1500" dirty="0"/>
          </a:p>
        </p:txBody>
      </p:sp>
      <p:sp>
        <p:nvSpPr>
          <p:cNvPr id="8" name="Outcome row 1"/>
          <p:cNvSpPr/>
          <p:nvPr/>
        </p:nvSpPr>
        <p:spPr>
          <a:xfrm>
            <a:off x="822960" y="2057400"/>
            <a:ext cx="7863840" cy="548640"/>
          </a:xfrm>
          <a:prstGeom prst="roundRect">
            <a:avLst>
              <a:gd name="adj" fmla="val 10000"/>
            </a:avLst>
          </a:prstGeom>
          <a:solidFill>
            <a:schemeClr val="bg2"/>
          </a:solidFill>
          <a:ln/>
        </p:spPr>
        <p:txBody>
          <a:bodyPr/>
          <a:lstStyle/>
          <a:p>
            <a:endParaRPr lang="en-GB"/>
          </a:p>
        </p:txBody>
      </p:sp>
      <p:sp>
        <p:nvSpPr>
          <p:cNvPr id="9" name="Text 5"/>
          <p:cNvSpPr txBox="1"/>
          <p:nvPr/>
        </p:nvSpPr>
        <p:spPr>
          <a:xfrm>
            <a:off x="960120" y="2057400"/>
            <a:ext cx="731520" cy="548640"/>
          </a:xfrm>
          <a:prstGeom prst="rect">
            <a:avLst/>
          </a:prstGeom>
          <a:noFill/>
          <a:ln/>
        </p:spPr>
        <p:txBody>
          <a:bodyPr wrap="square" lIns="0" tIns="0" rIns="0" bIns="0" rtlCol="0" anchor="ctr"/>
          <a:lstStyle/>
          <a:p>
            <a:pPr marL="0" indent="0">
              <a:buNone/>
            </a:pPr>
            <a:r>
              <a:rPr lang="en-US" sz="1200" b="1" dirty="0">
                <a:solidFill>
                  <a:schemeClr val="accent2"/>
                </a:solidFill>
              </a:rPr>
              <a:t>1.5.1</a:t>
            </a:r>
            <a:endParaRPr lang="en-US" sz="1200" dirty="0"/>
          </a:p>
        </p:txBody>
      </p:sp>
      <p:sp>
        <p:nvSpPr>
          <p:cNvPr id="10" name="Text 6"/>
          <p:cNvSpPr txBox="1"/>
          <p:nvPr/>
        </p:nvSpPr>
        <p:spPr>
          <a:xfrm>
            <a:off x="1737360" y="2057400"/>
            <a:ext cx="6812280" cy="548640"/>
          </a:xfrm>
          <a:prstGeom prst="rect">
            <a:avLst/>
          </a:prstGeom>
          <a:noFill/>
          <a:ln/>
        </p:spPr>
        <p:txBody>
          <a:bodyPr wrap="square" lIns="0" tIns="0" rIns="0" bIns="0" rtlCol="0" anchor="ctr"/>
          <a:lstStyle/>
          <a:p>
            <a:pPr marL="0" indent="0">
              <a:buNone/>
            </a:pPr>
            <a:r>
              <a:rPr lang="en-US" sz="1300" dirty="0">
                <a:solidFill>
                  <a:schemeClr val="tx1"/>
                </a:solidFill>
              </a:rPr>
              <a:t>Compare high and low context communication and the main verbal communication styles</a:t>
            </a:r>
            <a:endParaRPr lang="en-US" sz="1300" dirty="0"/>
          </a:p>
        </p:txBody>
      </p:sp>
      <p:sp>
        <p:nvSpPr>
          <p:cNvPr id="11" name="Outcome row 2"/>
          <p:cNvSpPr/>
          <p:nvPr/>
        </p:nvSpPr>
        <p:spPr>
          <a:xfrm>
            <a:off x="822960" y="2679192"/>
            <a:ext cx="7863840" cy="548640"/>
          </a:xfrm>
          <a:prstGeom prst="roundRect">
            <a:avLst>
              <a:gd name="adj" fmla="val 10000"/>
            </a:avLst>
          </a:prstGeom>
          <a:solidFill>
            <a:schemeClr val="bg2"/>
          </a:solidFill>
          <a:ln/>
        </p:spPr>
        <p:txBody>
          <a:bodyPr/>
          <a:lstStyle/>
          <a:p>
            <a:endParaRPr lang="en-GB"/>
          </a:p>
        </p:txBody>
      </p:sp>
      <p:sp>
        <p:nvSpPr>
          <p:cNvPr id="12" name="Text 8"/>
          <p:cNvSpPr txBox="1"/>
          <p:nvPr/>
        </p:nvSpPr>
        <p:spPr>
          <a:xfrm>
            <a:off x="960120" y="2679192"/>
            <a:ext cx="731520" cy="548640"/>
          </a:xfrm>
          <a:prstGeom prst="rect">
            <a:avLst/>
          </a:prstGeom>
          <a:noFill/>
          <a:ln/>
        </p:spPr>
        <p:txBody>
          <a:bodyPr wrap="square" lIns="0" tIns="0" rIns="0" bIns="0" rtlCol="0" anchor="ctr"/>
          <a:lstStyle/>
          <a:p>
            <a:pPr marL="0" indent="0">
              <a:buNone/>
            </a:pPr>
            <a:r>
              <a:rPr lang="en-US" sz="1200" b="1" dirty="0">
                <a:solidFill>
                  <a:schemeClr val="accent2"/>
                </a:solidFill>
              </a:rPr>
              <a:t>1.5.2</a:t>
            </a:r>
            <a:endParaRPr lang="en-US" sz="1200" dirty="0"/>
          </a:p>
        </p:txBody>
      </p:sp>
      <p:sp>
        <p:nvSpPr>
          <p:cNvPr id="13" name="Text 9"/>
          <p:cNvSpPr txBox="1"/>
          <p:nvPr/>
        </p:nvSpPr>
        <p:spPr>
          <a:xfrm>
            <a:off x="1737360" y="2679192"/>
            <a:ext cx="6812280" cy="548640"/>
          </a:xfrm>
          <a:prstGeom prst="rect">
            <a:avLst/>
          </a:prstGeom>
          <a:noFill/>
          <a:ln/>
        </p:spPr>
        <p:txBody>
          <a:bodyPr wrap="square" lIns="0" tIns="0" rIns="0" bIns="0" rtlCol="0" anchor="ctr"/>
          <a:lstStyle/>
          <a:p>
            <a:pPr marL="0" indent="0">
              <a:buNone/>
            </a:pPr>
            <a:r>
              <a:rPr lang="en-US" sz="1300" dirty="0">
                <a:solidFill>
                  <a:schemeClr val="tx1"/>
                </a:solidFill>
              </a:rPr>
              <a:t>Identify language, cultural, perceptual and nonverbal barriers to communication</a:t>
            </a:r>
            <a:endParaRPr lang="en-US" sz="1300" dirty="0"/>
          </a:p>
        </p:txBody>
      </p:sp>
      <p:sp>
        <p:nvSpPr>
          <p:cNvPr id="14" name="Outcome row 3"/>
          <p:cNvSpPr/>
          <p:nvPr/>
        </p:nvSpPr>
        <p:spPr>
          <a:xfrm>
            <a:off x="822960" y="3300984"/>
            <a:ext cx="7863840" cy="548640"/>
          </a:xfrm>
          <a:prstGeom prst="roundRect">
            <a:avLst>
              <a:gd name="adj" fmla="val 10000"/>
            </a:avLst>
          </a:prstGeom>
          <a:solidFill>
            <a:schemeClr val="bg2"/>
          </a:solidFill>
          <a:ln/>
        </p:spPr>
        <p:txBody>
          <a:bodyPr/>
          <a:lstStyle/>
          <a:p>
            <a:endParaRPr lang="en-GB"/>
          </a:p>
        </p:txBody>
      </p:sp>
      <p:sp>
        <p:nvSpPr>
          <p:cNvPr id="15" name="Text 11"/>
          <p:cNvSpPr txBox="1"/>
          <p:nvPr/>
        </p:nvSpPr>
        <p:spPr>
          <a:xfrm>
            <a:off x="960120" y="3300984"/>
            <a:ext cx="731520" cy="548640"/>
          </a:xfrm>
          <a:prstGeom prst="rect">
            <a:avLst/>
          </a:prstGeom>
          <a:noFill/>
          <a:ln/>
        </p:spPr>
        <p:txBody>
          <a:bodyPr wrap="square" lIns="0" tIns="0" rIns="0" bIns="0" rtlCol="0" anchor="ctr"/>
          <a:lstStyle/>
          <a:p>
            <a:pPr marL="0" indent="0">
              <a:buNone/>
            </a:pPr>
            <a:r>
              <a:rPr lang="en-US" sz="1200" b="1" dirty="0">
                <a:solidFill>
                  <a:schemeClr val="accent2"/>
                </a:solidFill>
              </a:rPr>
              <a:t>1.5.3</a:t>
            </a:r>
            <a:endParaRPr lang="en-US" sz="1200" dirty="0"/>
          </a:p>
        </p:txBody>
      </p:sp>
      <p:sp>
        <p:nvSpPr>
          <p:cNvPr id="16" name="Text 12"/>
          <p:cNvSpPr txBox="1"/>
          <p:nvPr/>
        </p:nvSpPr>
        <p:spPr>
          <a:xfrm>
            <a:off x="1737360" y="3300984"/>
            <a:ext cx="6812280" cy="548640"/>
          </a:xfrm>
          <a:prstGeom prst="rect">
            <a:avLst/>
          </a:prstGeom>
          <a:noFill/>
          <a:ln/>
        </p:spPr>
        <p:txBody>
          <a:bodyPr wrap="square" lIns="0" tIns="0" rIns="0" bIns="0" rtlCol="0" anchor="ctr"/>
          <a:lstStyle/>
          <a:p>
            <a:pPr marL="0" indent="0">
              <a:buNone/>
            </a:pPr>
            <a:r>
              <a:rPr lang="en-US" sz="1300" dirty="0">
                <a:solidFill>
                  <a:schemeClr val="tx1"/>
                </a:solidFill>
              </a:rPr>
              <a:t>Describe ways of achieving communication effectiveness across cultures</a:t>
            </a:r>
            <a:endParaRPr lang="en-US" sz="1300" dirty="0"/>
          </a:p>
        </p:txBody>
      </p:sp>
      <p:sp>
        <p:nvSpPr>
          <p:cNvPr id="17" name="Outcome row 4"/>
          <p:cNvSpPr/>
          <p:nvPr/>
        </p:nvSpPr>
        <p:spPr>
          <a:xfrm>
            <a:off x="822960" y="3922776"/>
            <a:ext cx="7863840" cy="548640"/>
          </a:xfrm>
          <a:prstGeom prst="roundRect">
            <a:avLst>
              <a:gd name="adj" fmla="val 10000"/>
            </a:avLst>
          </a:prstGeom>
          <a:solidFill>
            <a:schemeClr val="bg2"/>
          </a:solidFill>
          <a:ln/>
        </p:spPr>
        <p:txBody>
          <a:bodyPr/>
          <a:lstStyle/>
          <a:p>
            <a:endParaRPr lang="en-GB"/>
          </a:p>
        </p:txBody>
      </p:sp>
      <p:sp>
        <p:nvSpPr>
          <p:cNvPr id="18" name="Text 14"/>
          <p:cNvSpPr txBox="1"/>
          <p:nvPr/>
        </p:nvSpPr>
        <p:spPr>
          <a:xfrm>
            <a:off x="960120" y="3922776"/>
            <a:ext cx="731520" cy="548640"/>
          </a:xfrm>
          <a:prstGeom prst="rect">
            <a:avLst/>
          </a:prstGeom>
          <a:noFill/>
          <a:ln/>
        </p:spPr>
        <p:txBody>
          <a:bodyPr wrap="square" lIns="0" tIns="0" rIns="0" bIns="0" rtlCol="0" anchor="ctr"/>
          <a:lstStyle/>
          <a:p>
            <a:pPr marL="0" indent="0">
              <a:buNone/>
            </a:pPr>
            <a:r>
              <a:rPr lang="en-US" sz="1200" b="1" dirty="0">
                <a:solidFill>
                  <a:schemeClr val="accent2"/>
                </a:solidFill>
              </a:rPr>
              <a:t>1.5.4</a:t>
            </a:r>
            <a:endParaRPr lang="en-US" sz="1200" dirty="0"/>
          </a:p>
        </p:txBody>
      </p:sp>
      <p:sp>
        <p:nvSpPr>
          <p:cNvPr id="19" name="Text 15"/>
          <p:cNvSpPr txBox="1"/>
          <p:nvPr/>
        </p:nvSpPr>
        <p:spPr>
          <a:xfrm>
            <a:off x="1737360" y="3922776"/>
            <a:ext cx="6812280" cy="548640"/>
          </a:xfrm>
          <a:prstGeom prst="rect">
            <a:avLst/>
          </a:prstGeom>
          <a:noFill/>
          <a:ln/>
        </p:spPr>
        <p:txBody>
          <a:bodyPr wrap="square" lIns="0" tIns="0" rIns="0" bIns="0" rtlCol="0" anchor="ctr"/>
          <a:lstStyle/>
          <a:p>
            <a:pPr marL="0" indent="0">
              <a:buNone/>
            </a:pPr>
            <a:r>
              <a:rPr lang="en-US" sz="1300" dirty="0">
                <a:solidFill>
                  <a:schemeClr val="tx1"/>
                </a:solidFill>
              </a:rPr>
              <a:t>Outline the five steps of the negotiation process and how culture affects tactics</a:t>
            </a:r>
            <a:endParaRPr lang="en-US" sz="13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Communication Across Cultures: Context</a:t>
            </a:r>
            <a:endParaRPr lang="en-US" sz="2400" dirty="0"/>
          </a:p>
        </p:txBody>
      </p:sp>
      <p:sp>
        <p:nvSpPr>
          <p:cNvPr id="4" name="Text 1"/>
          <p:cNvSpPr txBox="1"/>
          <p:nvPr/>
        </p:nvSpPr>
        <p:spPr>
          <a:xfrm>
            <a:off x="457200" y="1005840"/>
            <a:ext cx="8229600" cy="457200"/>
          </a:xfrm>
          <a:prstGeom prst="rect">
            <a:avLst/>
          </a:prstGeom>
          <a:noFill/>
          <a:ln/>
        </p:spPr>
        <p:txBody>
          <a:bodyPr wrap="square" lIns="0" tIns="0" rIns="0" bIns="0" rtlCol="0" anchor="ctr"/>
          <a:lstStyle/>
          <a:p>
            <a:pPr marL="0" indent="0">
              <a:buNone/>
            </a:pPr>
            <a:r>
              <a:rPr lang="en-US" sz="1250" dirty="0">
                <a:solidFill>
                  <a:schemeClr val="tx1"/>
                </a:solidFill>
              </a:rPr>
              <a:t>Communication is the process of transferring meanings from sender to receiver. How much meaning sits in the words, rather than the context, varies by culture.</a:t>
            </a:r>
            <a:endParaRPr lang="en-US" sz="1250" dirty="0"/>
          </a:p>
        </p:txBody>
      </p:sp>
      <p:sp>
        <p:nvSpPr>
          <p:cNvPr id="5" name="Culture German"/>
          <p:cNvSpPr/>
          <p:nvPr/>
        </p:nvSpPr>
        <p:spPr>
          <a:xfrm>
            <a:off x="457200" y="1600200"/>
            <a:ext cx="960120" cy="457200"/>
          </a:xfrm>
          <a:prstGeom prst="roundRect">
            <a:avLst>
              <a:gd name="adj" fmla="val 12000"/>
            </a:avLst>
          </a:prstGeom>
          <a:solidFill>
            <a:schemeClr val="accent6"/>
          </a:solidFill>
          <a:ln/>
        </p:spPr>
        <p:txBody>
          <a:bodyPr/>
          <a:lstStyle/>
          <a:p>
            <a:endParaRPr lang="en-GB"/>
          </a:p>
        </p:txBody>
      </p:sp>
      <p:sp>
        <p:nvSpPr>
          <p:cNvPr id="6" name="Text 3"/>
          <p:cNvSpPr txBox="1"/>
          <p:nvPr/>
        </p:nvSpPr>
        <p:spPr>
          <a:xfrm>
            <a:off x="457200"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German</a:t>
            </a:r>
            <a:endParaRPr lang="en-US" sz="1000" dirty="0"/>
          </a:p>
        </p:txBody>
      </p:sp>
      <p:sp>
        <p:nvSpPr>
          <p:cNvPr id="7" name="Culture Scandinavian"/>
          <p:cNvSpPr/>
          <p:nvPr/>
        </p:nvSpPr>
        <p:spPr>
          <a:xfrm>
            <a:off x="1490472" y="1600200"/>
            <a:ext cx="960120" cy="457200"/>
          </a:xfrm>
          <a:prstGeom prst="roundRect">
            <a:avLst>
              <a:gd name="adj" fmla="val 12000"/>
            </a:avLst>
          </a:prstGeom>
          <a:solidFill>
            <a:schemeClr val="accent6"/>
          </a:solidFill>
          <a:ln/>
        </p:spPr>
        <p:txBody>
          <a:bodyPr/>
          <a:lstStyle/>
          <a:p>
            <a:endParaRPr lang="en-GB"/>
          </a:p>
        </p:txBody>
      </p:sp>
      <p:sp>
        <p:nvSpPr>
          <p:cNvPr id="8" name="Text 5"/>
          <p:cNvSpPr txBox="1"/>
          <p:nvPr/>
        </p:nvSpPr>
        <p:spPr>
          <a:xfrm>
            <a:off x="1490472"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Scandinavian</a:t>
            </a:r>
            <a:endParaRPr lang="en-US" sz="1000" dirty="0"/>
          </a:p>
        </p:txBody>
      </p:sp>
      <p:sp>
        <p:nvSpPr>
          <p:cNvPr id="9" name="Culture North American"/>
          <p:cNvSpPr/>
          <p:nvPr/>
        </p:nvSpPr>
        <p:spPr>
          <a:xfrm>
            <a:off x="2523744" y="1600200"/>
            <a:ext cx="960120" cy="457200"/>
          </a:xfrm>
          <a:prstGeom prst="roundRect">
            <a:avLst>
              <a:gd name="adj" fmla="val 12000"/>
            </a:avLst>
          </a:prstGeom>
          <a:solidFill>
            <a:schemeClr val="bg2"/>
          </a:solidFill>
          <a:ln/>
        </p:spPr>
        <p:txBody>
          <a:bodyPr/>
          <a:lstStyle/>
          <a:p>
            <a:endParaRPr lang="en-GB"/>
          </a:p>
        </p:txBody>
      </p:sp>
      <p:sp>
        <p:nvSpPr>
          <p:cNvPr id="10" name="Text 7"/>
          <p:cNvSpPr txBox="1"/>
          <p:nvPr/>
        </p:nvSpPr>
        <p:spPr>
          <a:xfrm>
            <a:off x="2523744"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North American</a:t>
            </a:r>
            <a:endParaRPr lang="en-US" sz="1000" dirty="0"/>
          </a:p>
        </p:txBody>
      </p:sp>
      <p:sp>
        <p:nvSpPr>
          <p:cNvPr id="11" name="Culture English"/>
          <p:cNvSpPr/>
          <p:nvPr/>
        </p:nvSpPr>
        <p:spPr>
          <a:xfrm>
            <a:off x="3557016" y="1600200"/>
            <a:ext cx="960120" cy="457200"/>
          </a:xfrm>
          <a:prstGeom prst="roundRect">
            <a:avLst>
              <a:gd name="adj" fmla="val 12000"/>
            </a:avLst>
          </a:prstGeom>
          <a:solidFill>
            <a:schemeClr val="bg2"/>
          </a:solidFill>
          <a:ln/>
        </p:spPr>
        <p:txBody>
          <a:bodyPr/>
          <a:lstStyle/>
          <a:p>
            <a:endParaRPr lang="en-GB"/>
          </a:p>
        </p:txBody>
      </p:sp>
      <p:sp>
        <p:nvSpPr>
          <p:cNvPr id="12" name="Text 9"/>
          <p:cNvSpPr txBox="1"/>
          <p:nvPr/>
        </p:nvSpPr>
        <p:spPr>
          <a:xfrm>
            <a:off x="3557016"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English</a:t>
            </a:r>
            <a:endParaRPr lang="en-US" sz="1000" dirty="0"/>
          </a:p>
        </p:txBody>
      </p:sp>
      <p:sp>
        <p:nvSpPr>
          <p:cNvPr id="13" name="Culture Italian"/>
          <p:cNvSpPr/>
          <p:nvPr/>
        </p:nvSpPr>
        <p:spPr>
          <a:xfrm>
            <a:off x="4590288" y="1600200"/>
            <a:ext cx="960120" cy="457200"/>
          </a:xfrm>
          <a:prstGeom prst="roundRect">
            <a:avLst>
              <a:gd name="adj" fmla="val 12000"/>
            </a:avLst>
          </a:prstGeom>
          <a:solidFill>
            <a:schemeClr val="accent5"/>
          </a:solidFill>
          <a:ln/>
        </p:spPr>
        <p:txBody>
          <a:bodyPr/>
          <a:lstStyle/>
          <a:p>
            <a:endParaRPr lang="en-GB"/>
          </a:p>
        </p:txBody>
      </p:sp>
      <p:sp>
        <p:nvSpPr>
          <p:cNvPr id="14" name="Text 11"/>
          <p:cNvSpPr txBox="1"/>
          <p:nvPr/>
        </p:nvSpPr>
        <p:spPr>
          <a:xfrm>
            <a:off x="4590288"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Italian</a:t>
            </a:r>
            <a:endParaRPr lang="en-US" sz="1000" dirty="0"/>
          </a:p>
        </p:txBody>
      </p:sp>
      <p:sp>
        <p:nvSpPr>
          <p:cNvPr id="15" name="Culture Arab"/>
          <p:cNvSpPr/>
          <p:nvPr/>
        </p:nvSpPr>
        <p:spPr>
          <a:xfrm>
            <a:off x="5623560" y="1600200"/>
            <a:ext cx="960120" cy="457200"/>
          </a:xfrm>
          <a:prstGeom prst="roundRect">
            <a:avLst>
              <a:gd name="adj" fmla="val 12000"/>
            </a:avLst>
          </a:prstGeom>
          <a:solidFill>
            <a:schemeClr val="accent5"/>
          </a:solidFill>
          <a:ln/>
        </p:spPr>
        <p:txBody>
          <a:bodyPr/>
          <a:lstStyle/>
          <a:p>
            <a:endParaRPr lang="en-GB"/>
          </a:p>
        </p:txBody>
      </p:sp>
      <p:sp>
        <p:nvSpPr>
          <p:cNvPr id="16" name="Text 13"/>
          <p:cNvSpPr txBox="1"/>
          <p:nvPr/>
        </p:nvSpPr>
        <p:spPr>
          <a:xfrm>
            <a:off x="5623560" y="1600200"/>
            <a:ext cx="960120" cy="457200"/>
          </a:xfrm>
          <a:prstGeom prst="rect">
            <a:avLst/>
          </a:prstGeom>
          <a:noFill/>
          <a:ln/>
        </p:spPr>
        <p:txBody>
          <a:bodyPr wrap="square" lIns="0" tIns="0" rIns="0" bIns="0" rtlCol="0" anchor="ctr"/>
          <a:lstStyle/>
          <a:p>
            <a:pPr marL="0" indent="0" algn="ctr">
              <a:buNone/>
            </a:pPr>
            <a:r>
              <a:rPr lang="en-US" sz="1000" b="1" dirty="0">
                <a:solidFill>
                  <a:schemeClr val="tx2"/>
                </a:solidFill>
              </a:rPr>
              <a:t>Arab</a:t>
            </a:r>
            <a:endParaRPr lang="en-US" sz="1000" dirty="0"/>
          </a:p>
        </p:txBody>
      </p:sp>
      <p:sp>
        <p:nvSpPr>
          <p:cNvPr id="17" name="Culture Chinese"/>
          <p:cNvSpPr/>
          <p:nvPr/>
        </p:nvSpPr>
        <p:spPr>
          <a:xfrm>
            <a:off x="6656832" y="1600200"/>
            <a:ext cx="960120" cy="457200"/>
          </a:xfrm>
          <a:prstGeom prst="roundRect">
            <a:avLst>
              <a:gd name="adj" fmla="val 12000"/>
            </a:avLst>
          </a:prstGeom>
          <a:solidFill>
            <a:schemeClr val="accent2"/>
          </a:solidFill>
          <a:ln/>
        </p:spPr>
        <p:txBody>
          <a:bodyPr/>
          <a:lstStyle/>
          <a:p>
            <a:endParaRPr lang="en-GB"/>
          </a:p>
        </p:txBody>
      </p:sp>
      <p:sp>
        <p:nvSpPr>
          <p:cNvPr id="18" name="Text 15"/>
          <p:cNvSpPr txBox="1"/>
          <p:nvPr/>
        </p:nvSpPr>
        <p:spPr>
          <a:xfrm>
            <a:off x="6656832" y="1600200"/>
            <a:ext cx="960120" cy="457200"/>
          </a:xfrm>
          <a:prstGeom prst="rect">
            <a:avLst/>
          </a:prstGeom>
          <a:noFill/>
          <a:ln/>
        </p:spPr>
        <p:txBody>
          <a:bodyPr wrap="square" lIns="0" tIns="0" rIns="0" bIns="0" rtlCol="0" anchor="ctr"/>
          <a:lstStyle/>
          <a:p>
            <a:pPr marL="0" indent="0" algn="ctr">
              <a:buNone/>
            </a:pPr>
            <a:r>
              <a:rPr lang="en-US" sz="1000" b="1" dirty="0">
                <a:solidFill>
                  <a:schemeClr val="bg1"/>
                </a:solidFill>
              </a:rPr>
              <a:t>Chinese</a:t>
            </a:r>
            <a:endParaRPr lang="en-US" sz="1000" dirty="0"/>
          </a:p>
        </p:txBody>
      </p:sp>
      <p:sp>
        <p:nvSpPr>
          <p:cNvPr id="19" name="Culture Japanese"/>
          <p:cNvSpPr/>
          <p:nvPr/>
        </p:nvSpPr>
        <p:spPr>
          <a:xfrm>
            <a:off x="7690104" y="1600200"/>
            <a:ext cx="960120" cy="457200"/>
          </a:xfrm>
          <a:prstGeom prst="roundRect">
            <a:avLst>
              <a:gd name="adj" fmla="val 12000"/>
            </a:avLst>
          </a:prstGeom>
          <a:solidFill>
            <a:schemeClr val="tx2"/>
          </a:solidFill>
          <a:ln/>
        </p:spPr>
        <p:txBody>
          <a:bodyPr/>
          <a:lstStyle/>
          <a:p>
            <a:endParaRPr lang="en-GB"/>
          </a:p>
        </p:txBody>
      </p:sp>
      <p:sp>
        <p:nvSpPr>
          <p:cNvPr id="20" name="Text 17"/>
          <p:cNvSpPr txBox="1"/>
          <p:nvPr/>
        </p:nvSpPr>
        <p:spPr>
          <a:xfrm>
            <a:off x="7690104" y="1600200"/>
            <a:ext cx="960120" cy="457200"/>
          </a:xfrm>
          <a:prstGeom prst="rect">
            <a:avLst/>
          </a:prstGeom>
          <a:noFill/>
          <a:ln/>
        </p:spPr>
        <p:txBody>
          <a:bodyPr wrap="square" lIns="0" tIns="0" rIns="0" bIns="0" rtlCol="0" anchor="ctr"/>
          <a:lstStyle/>
          <a:p>
            <a:pPr marL="0" indent="0" algn="ctr">
              <a:buNone/>
            </a:pPr>
            <a:r>
              <a:rPr lang="en-US" sz="1000" b="1" dirty="0">
                <a:solidFill>
                  <a:schemeClr val="bg1"/>
                </a:solidFill>
              </a:rPr>
              <a:t>Japanese</a:t>
            </a:r>
            <a:endParaRPr lang="en-US" sz="1000" dirty="0"/>
          </a:p>
        </p:txBody>
      </p:sp>
      <p:sp>
        <p:nvSpPr>
          <p:cNvPr id="21" name="Context arrow"/>
          <p:cNvSpPr/>
          <p:nvPr/>
        </p:nvSpPr>
        <p:spPr>
          <a:xfrm>
            <a:off x="457200" y="2212848"/>
            <a:ext cx="8193024" cy="0"/>
          </a:xfrm>
          <a:prstGeom prst="line">
            <a:avLst/>
          </a:prstGeom>
          <a:noFill/>
          <a:ln w="28575">
            <a:solidFill>
              <a:schemeClr val="accent1"/>
            </a:solidFill>
            <a:prstDash val="solid"/>
            <a:headEnd type="triangle"/>
            <a:tailEnd type="triangle"/>
          </a:ln>
        </p:spPr>
        <p:txBody>
          <a:bodyPr/>
          <a:lstStyle/>
          <a:p>
            <a:endParaRPr lang="en-GB"/>
          </a:p>
        </p:txBody>
      </p:sp>
      <p:sp>
        <p:nvSpPr>
          <p:cNvPr id="22" name="Text 19"/>
          <p:cNvSpPr txBox="1"/>
          <p:nvPr/>
        </p:nvSpPr>
        <p:spPr>
          <a:xfrm>
            <a:off x="457200" y="2286000"/>
            <a:ext cx="1828800" cy="256032"/>
          </a:xfrm>
          <a:prstGeom prst="rect">
            <a:avLst/>
          </a:prstGeom>
          <a:noFill/>
          <a:ln/>
        </p:spPr>
        <p:txBody>
          <a:bodyPr wrap="square" lIns="0" tIns="0" rIns="0" bIns="0" rtlCol="0" anchor="ctr"/>
          <a:lstStyle/>
          <a:p>
            <a:pPr marL="0" indent="0">
              <a:buNone/>
            </a:pPr>
            <a:r>
              <a:rPr lang="en-US" sz="1100" b="1" dirty="0">
                <a:solidFill>
                  <a:schemeClr val="accent3"/>
                </a:solidFill>
              </a:rPr>
              <a:t>Low context</a:t>
            </a:r>
            <a:endParaRPr lang="en-US" sz="1100" dirty="0"/>
          </a:p>
        </p:txBody>
      </p:sp>
      <p:sp>
        <p:nvSpPr>
          <p:cNvPr id="23" name="Text 20"/>
          <p:cNvSpPr txBox="1"/>
          <p:nvPr/>
        </p:nvSpPr>
        <p:spPr>
          <a:xfrm>
            <a:off x="6821424" y="2286000"/>
            <a:ext cx="1828800" cy="256032"/>
          </a:xfrm>
          <a:prstGeom prst="rect">
            <a:avLst/>
          </a:prstGeom>
          <a:noFill/>
          <a:ln/>
        </p:spPr>
        <p:txBody>
          <a:bodyPr wrap="square" lIns="0" tIns="0" rIns="0" bIns="0" rtlCol="0" anchor="ctr"/>
          <a:lstStyle/>
          <a:p>
            <a:pPr marL="0" indent="0" algn="r">
              <a:buNone/>
            </a:pPr>
            <a:r>
              <a:rPr lang="en-US" sz="1100" b="1" dirty="0">
                <a:solidFill>
                  <a:schemeClr val="accent3"/>
                </a:solidFill>
              </a:rPr>
              <a:t>High context</a:t>
            </a:r>
            <a:endParaRPr lang="en-US" sz="1100" dirty="0"/>
          </a:p>
        </p:txBody>
      </p:sp>
      <p:sp>
        <p:nvSpPr>
          <p:cNvPr id="24" name="Low context card"/>
          <p:cNvSpPr/>
          <p:nvPr/>
        </p:nvSpPr>
        <p:spPr>
          <a:xfrm>
            <a:off x="457200" y="2697480"/>
            <a:ext cx="4023360" cy="1463040"/>
          </a:xfrm>
          <a:prstGeom prst="roundRect">
            <a:avLst>
              <a:gd name="adj" fmla="val 5000"/>
            </a:avLst>
          </a:prstGeom>
          <a:solidFill>
            <a:schemeClr val="bg2"/>
          </a:solidFill>
          <a:ln/>
        </p:spPr>
        <p:txBody>
          <a:bodyPr/>
          <a:lstStyle/>
          <a:p>
            <a:endParaRPr lang="en-GB"/>
          </a:p>
        </p:txBody>
      </p:sp>
      <p:sp>
        <p:nvSpPr>
          <p:cNvPr id="25" name="Text 22"/>
          <p:cNvSpPr txBox="1"/>
          <p:nvPr/>
        </p:nvSpPr>
        <p:spPr>
          <a:xfrm>
            <a:off x="640080" y="2697480"/>
            <a:ext cx="3657600" cy="1463040"/>
          </a:xfrm>
          <a:prstGeom prst="rect">
            <a:avLst/>
          </a:prstGeom>
          <a:noFill/>
          <a:ln/>
        </p:spPr>
        <p:txBody>
          <a:bodyPr wrap="square" lIns="0" tIns="0" rIns="0" bIns="0" rtlCol="0" anchor="ctr"/>
          <a:lstStyle/>
          <a:p>
            <a:pPr marL="0" indent="0">
              <a:buNone/>
            </a:pPr>
            <a:r>
              <a:rPr lang="en-US" sz="1400" b="1" dirty="0">
                <a:solidFill>
                  <a:schemeClr val="tx2"/>
                </a:solidFill>
              </a:rPr>
              <a:t>Low context</a:t>
            </a:r>
            <a:endParaRPr lang="en-US" sz="1400" dirty="0"/>
          </a:p>
          <a:p>
            <a:pPr marL="0" indent="0">
              <a:buNone/>
            </a:pPr>
            <a:r>
              <a:rPr lang="en-US" sz="1200" dirty="0">
                <a:solidFill>
                  <a:schemeClr val="tx1"/>
                </a:solidFill>
              </a:rPr>
              <a:t>Meaning is stated explicitly in words. Communication is direct, written agreements carry weight, and business can start before a relationship is built.</a:t>
            </a:r>
            <a:endParaRPr lang="en-US" sz="1400" dirty="0"/>
          </a:p>
        </p:txBody>
      </p:sp>
      <p:sp>
        <p:nvSpPr>
          <p:cNvPr id="26" name="High context card"/>
          <p:cNvSpPr/>
          <p:nvPr/>
        </p:nvSpPr>
        <p:spPr>
          <a:xfrm>
            <a:off x="4663440" y="2697480"/>
            <a:ext cx="4023360" cy="1463040"/>
          </a:xfrm>
          <a:prstGeom prst="roundRect">
            <a:avLst>
              <a:gd name="adj" fmla="val 5000"/>
            </a:avLst>
          </a:prstGeom>
          <a:solidFill>
            <a:schemeClr val="tx2"/>
          </a:solidFill>
          <a:ln/>
        </p:spPr>
        <p:txBody>
          <a:bodyPr/>
          <a:lstStyle/>
          <a:p>
            <a:endParaRPr lang="en-GB"/>
          </a:p>
        </p:txBody>
      </p:sp>
      <p:sp>
        <p:nvSpPr>
          <p:cNvPr id="27" name="Text 24"/>
          <p:cNvSpPr txBox="1"/>
          <p:nvPr/>
        </p:nvSpPr>
        <p:spPr>
          <a:xfrm>
            <a:off x="4846320" y="2697480"/>
            <a:ext cx="3657600" cy="1463040"/>
          </a:xfrm>
          <a:prstGeom prst="rect">
            <a:avLst/>
          </a:prstGeom>
          <a:noFill/>
          <a:ln/>
        </p:spPr>
        <p:txBody>
          <a:bodyPr wrap="square" lIns="0" tIns="0" rIns="0" bIns="0" rtlCol="0" anchor="ctr"/>
          <a:lstStyle/>
          <a:p>
            <a:pPr marL="0" indent="0">
              <a:buNone/>
            </a:pPr>
            <a:r>
              <a:rPr lang="en-US" sz="1400" b="1" dirty="0">
                <a:solidFill>
                  <a:schemeClr val="accent1"/>
                </a:solidFill>
              </a:rPr>
              <a:t>High context</a:t>
            </a:r>
            <a:endParaRPr lang="en-US" sz="1400" dirty="0"/>
          </a:p>
          <a:p>
            <a:pPr marL="0" indent="0">
              <a:buNone/>
            </a:pPr>
            <a:r>
              <a:rPr lang="en-US" sz="1200" dirty="0">
                <a:solidFill>
                  <a:schemeClr val="bg1"/>
                </a:solidFill>
              </a:rPr>
              <a:t>Meaning is carried by the setting, status, relationships and nonverbal cues. Communication is indirect, and trust usually comes before business.</a:t>
            </a:r>
            <a:endParaRPr lang="en-US" sz="1400" dirty="0"/>
          </a:p>
        </p:txBody>
      </p:sp>
      <p:sp>
        <p:nvSpPr>
          <p:cNvPr id="28" name="Academic caption"/>
          <p:cNvSpPr txBox="1"/>
          <p:nvPr/>
        </p:nvSpPr>
        <p:spPr>
          <a:xfrm>
            <a:off x="457200" y="425196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The context continuum (illustrative placements), after Hall (1976); discussed in Luthans and Doh (2018, ch. 7).</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Verbal Communication Styles</a:t>
            </a:r>
            <a:endParaRPr lang="en-US" sz="2400" dirty="0"/>
          </a:p>
        </p:txBody>
      </p:sp>
      <p:sp>
        <p:nvSpPr>
          <p:cNvPr id="4" name="Indirect vs direct"/>
          <p:cNvSpPr/>
          <p:nvPr/>
        </p:nvSpPr>
        <p:spPr>
          <a:xfrm>
            <a:off x="457200" y="1051560"/>
            <a:ext cx="4023360" cy="1444752"/>
          </a:xfrm>
          <a:prstGeom prst="roundRect">
            <a:avLst>
              <a:gd name="adj" fmla="val 5063"/>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Indirect vs direct circle"/>
          <p:cNvSpPr/>
          <p:nvPr/>
        </p:nvSpPr>
        <p:spPr>
          <a:xfrm>
            <a:off x="621792" y="1216152"/>
            <a:ext cx="502920" cy="502920"/>
          </a:xfrm>
          <a:prstGeom prst="ellipse">
            <a:avLst/>
          </a:prstGeom>
          <a:solidFill>
            <a:schemeClr val="tx2"/>
          </a:solidFill>
          <a:ln w="12700">
            <a:solidFill>
              <a:schemeClr val="tx2"/>
            </a:solidFill>
            <a:prstDash val="solid"/>
          </a:ln>
        </p:spPr>
        <p:txBody>
          <a:bodyPr/>
          <a:lstStyle/>
          <a:p>
            <a:endParaRPr lang="en-GB"/>
          </a:p>
        </p:txBody>
      </p:sp>
      <p:pic>
        <p:nvPicPr>
          <p:cNvPr id="6" name="Indirect vs direct icon" descr="preencoded.png"/>
          <p:cNvPicPr>
            <a:picLocks noChangeAspect="1"/>
          </p:cNvPicPr>
          <p:nvPr/>
        </p:nvPicPr>
        <p:blipFill>
          <a:blip r:embed="rId3"/>
          <a:stretch>
            <a:fillRect/>
          </a:stretch>
        </p:blipFill>
        <p:spPr>
          <a:xfrm>
            <a:off x="742493" y="1336853"/>
            <a:ext cx="261518" cy="261518"/>
          </a:xfrm>
          <a:prstGeom prst="rect">
            <a:avLst/>
          </a:prstGeom>
        </p:spPr>
      </p:pic>
      <p:sp>
        <p:nvSpPr>
          <p:cNvPr id="7" name="Text 3"/>
          <p:cNvSpPr txBox="1"/>
          <p:nvPr/>
        </p:nvSpPr>
        <p:spPr>
          <a:xfrm>
            <a:off x="1280160" y="1216152"/>
            <a:ext cx="3063240" cy="502920"/>
          </a:xfrm>
          <a:prstGeom prst="rect">
            <a:avLst/>
          </a:prstGeom>
          <a:noFill/>
          <a:ln/>
        </p:spPr>
        <p:txBody>
          <a:bodyPr wrap="square" lIns="0" tIns="0" rIns="0" bIns="0" rtlCol="0" anchor="ctr"/>
          <a:lstStyle/>
          <a:p>
            <a:pPr marL="0" indent="0">
              <a:buNone/>
            </a:pPr>
            <a:r>
              <a:rPr lang="en-US" sz="1400" b="1" dirty="0">
                <a:solidFill>
                  <a:schemeClr val="tx2"/>
                </a:solidFill>
              </a:rPr>
              <a:t>Indirect vs direct</a:t>
            </a:r>
            <a:endParaRPr lang="en-US" sz="1400" dirty="0"/>
          </a:p>
        </p:txBody>
      </p:sp>
      <p:sp>
        <p:nvSpPr>
          <p:cNvPr id="8" name="Text 4"/>
          <p:cNvSpPr txBox="1"/>
          <p:nvPr/>
        </p:nvSpPr>
        <p:spPr>
          <a:xfrm>
            <a:off x="640080" y="1764792"/>
            <a:ext cx="3657600" cy="685800"/>
          </a:xfrm>
          <a:prstGeom prst="rect">
            <a:avLst/>
          </a:prstGeom>
          <a:noFill/>
          <a:ln/>
        </p:spPr>
        <p:txBody>
          <a:bodyPr wrap="square" lIns="0" tIns="0" rIns="0" bIns="0" rtlCol="0" anchor="t"/>
          <a:lstStyle/>
          <a:p>
            <a:pPr marL="0" indent="0">
              <a:buNone/>
            </a:pPr>
            <a:r>
              <a:rPr lang="en-US" sz="1050" dirty="0">
                <a:solidFill>
                  <a:schemeClr val="tx1"/>
                </a:solidFill>
              </a:rPr>
              <a:t>Indirect styles imply needs and intentions through context; direct styles state them openly. Indirect speech is often associated with East Asian cultures, direct speech with the United States and Germany.</a:t>
            </a:r>
            <a:endParaRPr lang="en-US" sz="1050" dirty="0"/>
          </a:p>
        </p:txBody>
      </p:sp>
      <p:sp>
        <p:nvSpPr>
          <p:cNvPr id="9" name="Elaborate, exacting, succinct"/>
          <p:cNvSpPr/>
          <p:nvPr/>
        </p:nvSpPr>
        <p:spPr>
          <a:xfrm>
            <a:off x="4663440" y="1051560"/>
            <a:ext cx="4023360" cy="1444752"/>
          </a:xfrm>
          <a:prstGeom prst="roundRect">
            <a:avLst>
              <a:gd name="adj" fmla="val 5063"/>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0" name="Elaborate, exacting, succinct circle"/>
          <p:cNvSpPr/>
          <p:nvPr/>
        </p:nvSpPr>
        <p:spPr>
          <a:xfrm>
            <a:off x="4828032" y="1216152"/>
            <a:ext cx="502920" cy="502920"/>
          </a:xfrm>
          <a:prstGeom prst="ellipse">
            <a:avLst/>
          </a:prstGeom>
          <a:solidFill>
            <a:schemeClr val="tx2"/>
          </a:solidFill>
          <a:ln w="12700">
            <a:solidFill>
              <a:schemeClr val="tx2"/>
            </a:solidFill>
            <a:prstDash val="solid"/>
          </a:ln>
        </p:spPr>
        <p:txBody>
          <a:bodyPr/>
          <a:lstStyle/>
          <a:p>
            <a:endParaRPr lang="en-GB"/>
          </a:p>
        </p:txBody>
      </p:sp>
      <p:pic>
        <p:nvPicPr>
          <p:cNvPr id="11" name="Elaborate, exacting, succinct icon" descr="preencoded.png"/>
          <p:cNvPicPr>
            <a:picLocks noChangeAspect="1"/>
          </p:cNvPicPr>
          <p:nvPr/>
        </p:nvPicPr>
        <p:blipFill>
          <a:blip r:embed="rId4"/>
          <a:stretch>
            <a:fillRect/>
          </a:stretch>
        </p:blipFill>
        <p:spPr>
          <a:xfrm>
            <a:off x="4948733" y="1336853"/>
            <a:ext cx="261518" cy="261518"/>
          </a:xfrm>
          <a:prstGeom prst="rect">
            <a:avLst/>
          </a:prstGeom>
        </p:spPr>
      </p:pic>
      <p:sp>
        <p:nvSpPr>
          <p:cNvPr id="12" name="Text 7"/>
          <p:cNvSpPr txBox="1"/>
          <p:nvPr/>
        </p:nvSpPr>
        <p:spPr>
          <a:xfrm>
            <a:off x="5486400" y="1216152"/>
            <a:ext cx="3063240" cy="502920"/>
          </a:xfrm>
          <a:prstGeom prst="rect">
            <a:avLst/>
          </a:prstGeom>
          <a:noFill/>
          <a:ln/>
        </p:spPr>
        <p:txBody>
          <a:bodyPr wrap="square" lIns="0" tIns="0" rIns="0" bIns="0" rtlCol="0" anchor="ctr"/>
          <a:lstStyle/>
          <a:p>
            <a:pPr marL="0" indent="0">
              <a:buNone/>
            </a:pPr>
            <a:r>
              <a:rPr lang="en-US" sz="1400" b="1" dirty="0">
                <a:solidFill>
                  <a:schemeClr val="tx2"/>
                </a:solidFill>
              </a:rPr>
              <a:t>Elaborate, exacting, succinct</a:t>
            </a:r>
            <a:endParaRPr lang="en-US" sz="1400" dirty="0"/>
          </a:p>
        </p:txBody>
      </p:sp>
      <p:sp>
        <p:nvSpPr>
          <p:cNvPr id="13" name="Text 8"/>
          <p:cNvSpPr txBox="1"/>
          <p:nvPr/>
        </p:nvSpPr>
        <p:spPr>
          <a:xfrm>
            <a:off x="4846320" y="1764792"/>
            <a:ext cx="3657600" cy="685800"/>
          </a:xfrm>
          <a:prstGeom prst="rect">
            <a:avLst/>
          </a:prstGeom>
          <a:noFill/>
          <a:ln/>
        </p:spPr>
        <p:txBody>
          <a:bodyPr wrap="square" lIns="0" tIns="0" rIns="0" bIns="0" rtlCol="0" anchor="t"/>
          <a:lstStyle/>
          <a:p>
            <a:pPr marL="0" indent="0">
              <a:buNone/>
            </a:pPr>
            <a:r>
              <a:rPr lang="en-US" sz="1050" dirty="0">
                <a:solidFill>
                  <a:schemeClr val="tx1"/>
                </a:solidFill>
              </a:rPr>
              <a:t>Elaborate styles use rich, expressive language; exacting styles say no more and no less than is needed; succinct styles use understatement and silence.</a:t>
            </a:r>
            <a:endParaRPr lang="en-US" sz="1050" dirty="0"/>
          </a:p>
        </p:txBody>
      </p:sp>
      <p:sp>
        <p:nvSpPr>
          <p:cNvPr id="14" name="Contextual vs personal"/>
          <p:cNvSpPr/>
          <p:nvPr/>
        </p:nvSpPr>
        <p:spPr>
          <a:xfrm>
            <a:off x="457200" y="2624328"/>
            <a:ext cx="4023360" cy="1444752"/>
          </a:xfrm>
          <a:prstGeom prst="roundRect">
            <a:avLst>
              <a:gd name="adj" fmla="val 5063"/>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5" name="Contextual vs personal circle"/>
          <p:cNvSpPr/>
          <p:nvPr/>
        </p:nvSpPr>
        <p:spPr>
          <a:xfrm>
            <a:off x="621792" y="2788920"/>
            <a:ext cx="502920" cy="502920"/>
          </a:xfrm>
          <a:prstGeom prst="ellipse">
            <a:avLst/>
          </a:prstGeom>
          <a:solidFill>
            <a:schemeClr val="tx2"/>
          </a:solidFill>
          <a:ln w="12700">
            <a:solidFill>
              <a:schemeClr val="tx2"/>
            </a:solidFill>
            <a:prstDash val="solid"/>
          </a:ln>
        </p:spPr>
        <p:txBody>
          <a:bodyPr/>
          <a:lstStyle/>
          <a:p>
            <a:endParaRPr lang="en-GB"/>
          </a:p>
        </p:txBody>
      </p:sp>
      <p:pic>
        <p:nvPicPr>
          <p:cNvPr id="16" name="Contextual vs personal icon" descr="preencoded.png"/>
          <p:cNvPicPr>
            <a:picLocks noChangeAspect="1"/>
          </p:cNvPicPr>
          <p:nvPr/>
        </p:nvPicPr>
        <p:blipFill>
          <a:blip r:embed="rId5"/>
          <a:stretch>
            <a:fillRect/>
          </a:stretch>
        </p:blipFill>
        <p:spPr>
          <a:xfrm>
            <a:off x="742493" y="2909621"/>
            <a:ext cx="261518" cy="261518"/>
          </a:xfrm>
          <a:prstGeom prst="rect">
            <a:avLst/>
          </a:prstGeom>
        </p:spPr>
      </p:pic>
      <p:sp>
        <p:nvSpPr>
          <p:cNvPr id="17" name="Text 11"/>
          <p:cNvSpPr txBox="1"/>
          <p:nvPr/>
        </p:nvSpPr>
        <p:spPr>
          <a:xfrm>
            <a:off x="1280160" y="2788920"/>
            <a:ext cx="3063240" cy="502920"/>
          </a:xfrm>
          <a:prstGeom prst="rect">
            <a:avLst/>
          </a:prstGeom>
          <a:noFill/>
          <a:ln/>
        </p:spPr>
        <p:txBody>
          <a:bodyPr wrap="square" lIns="0" tIns="0" rIns="0" bIns="0" rtlCol="0" anchor="ctr"/>
          <a:lstStyle/>
          <a:p>
            <a:pPr marL="0" indent="0">
              <a:buNone/>
            </a:pPr>
            <a:r>
              <a:rPr lang="en-US" sz="1400" b="1" dirty="0">
                <a:solidFill>
                  <a:schemeClr val="tx2"/>
                </a:solidFill>
              </a:rPr>
              <a:t>Contextual vs personal</a:t>
            </a:r>
            <a:endParaRPr lang="en-US" sz="1400" dirty="0"/>
          </a:p>
        </p:txBody>
      </p:sp>
      <p:sp>
        <p:nvSpPr>
          <p:cNvPr id="18" name="Text 12"/>
          <p:cNvSpPr txBox="1"/>
          <p:nvPr/>
        </p:nvSpPr>
        <p:spPr>
          <a:xfrm>
            <a:off x="640080" y="3337560"/>
            <a:ext cx="3657600" cy="685800"/>
          </a:xfrm>
          <a:prstGeom prst="rect">
            <a:avLst/>
          </a:prstGeom>
          <a:noFill/>
          <a:ln/>
        </p:spPr>
        <p:txBody>
          <a:bodyPr wrap="square" lIns="0" tIns="0" rIns="0" bIns="0" rtlCol="0" anchor="t"/>
          <a:lstStyle/>
          <a:p>
            <a:pPr marL="0" indent="0">
              <a:buNone/>
            </a:pPr>
            <a:r>
              <a:rPr lang="en-US" sz="1050" dirty="0">
                <a:solidFill>
                  <a:schemeClr val="tx1"/>
                </a:solidFill>
              </a:rPr>
              <a:t>Contextual styles adjust language to the speaker's role and status; personal styles emphasise the individual and equality between speakers.</a:t>
            </a:r>
            <a:endParaRPr lang="en-US" sz="1050" dirty="0"/>
          </a:p>
        </p:txBody>
      </p:sp>
      <p:sp>
        <p:nvSpPr>
          <p:cNvPr id="19" name="Affective vs instrumental"/>
          <p:cNvSpPr/>
          <p:nvPr/>
        </p:nvSpPr>
        <p:spPr>
          <a:xfrm>
            <a:off x="4663440" y="2624328"/>
            <a:ext cx="4023360" cy="1444752"/>
          </a:xfrm>
          <a:prstGeom prst="roundRect">
            <a:avLst>
              <a:gd name="adj" fmla="val 5063"/>
            </a:avLst>
          </a:prstGeom>
          <a:solidFill>
            <a:schemeClr val="bg1"/>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0" name="Affective vs instrumental circle"/>
          <p:cNvSpPr/>
          <p:nvPr/>
        </p:nvSpPr>
        <p:spPr>
          <a:xfrm>
            <a:off x="4828032" y="2788920"/>
            <a:ext cx="502920" cy="502920"/>
          </a:xfrm>
          <a:prstGeom prst="ellipse">
            <a:avLst/>
          </a:prstGeom>
          <a:solidFill>
            <a:schemeClr val="tx2"/>
          </a:solidFill>
          <a:ln w="12700">
            <a:solidFill>
              <a:schemeClr val="tx2"/>
            </a:solidFill>
            <a:prstDash val="solid"/>
          </a:ln>
        </p:spPr>
        <p:txBody>
          <a:bodyPr/>
          <a:lstStyle/>
          <a:p>
            <a:endParaRPr lang="en-GB"/>
          </a:p>
        </p:txBody>
      </p:sp>
      <p:pic>
        <p:nvPicPr>
          <p:cNvPr id="21" name="Affective vs instrumental icon" descr="preencoded.png"/>
          <p:cNvPicPr>
            <a:picLocks noChangeAspect="1"/>
          </p:cNvPicPr>
          <p:nvPr/>
        </p:nvPicPr>
        <p:blipFill>
          <a:blip r:embed="rId6"/>
          <a:stretch>
            <a:fillRect/>
          </a:stretch>
        </p:blipFill>
        <p:spPr>
          <a:xfrm>
            <a:off x="4948733" y="2909621"/>
            <a:ext cx="261518" cy="261518"/>
          </a:xfrm>
          <a:prstGeom prst="rect">
            <a:avLst/>
          </a:prstGeom>
        </p:spPr>
      </p:pic>
      <p:sp>
        <p:nvSpPr>
          <p:cNvPr id="22" name="Text 15"/>
          <p:cNvSpPr txBox="1"/>
          <p:nvPr/>
        </p:nvSpPr>
        <p:spPr>
          <a:xfrm>
            <a:off x="5486400" y="2788920"/>
            <a:ext cx="3063240" cy="502920"/>
          </a:xfrm>
          <a:prstGeom prst="rect">
            <a:avLst/>
          </a:prstGeom>
          <a:noFill/>
          <a:ln/>
        </p:spPr>
        <p:txBody>
          <a:bodyPr wrap="square" lIns="0" tIns="0" rIns="0" bIns="0" rtlCol="0" anchor="ctr"/>
          <a:lstStyle/>
          <a:p>
            <a:pPr marL="0" indent="0">
              <a:buNone/>
            </a:pPr>
            <a:r>
              <a:rPr lang="en-US" sz="1400" b="1" dirty="0">
                <a:solidFill>
                  <a:schemeClr val="tx2"/>
                </a:solidFill>
              </a:rPr>
              <a:t>Affective vs instrumental</a:t>
            </a:r>
            <a:endParaRPr lang="en-US" sz="1400" dirty="0"/>
          </a:p>
        </p:txBody>
      </p:sp>
      <p:sp>
        <p:nvSpPr>
          <p:cNvPr id="23" name="Text 16"/>
          <p:cNvSpPr txBox="1"/>
          <p:nvPr/>
        </p:nvSpPr>
        <p:spPr>
          <a:xfrm>
            <a:off x="4846320" y="3337560"/>
            <a:ext cx="3657600" cy="685800"/>
          </a:xfrm>
          <a:prstGeom prst="rect">
            <a:avLst/>
          </a:prstGeom>
          <a:noFill/>
          <a:ln/>
        </p:spPr>
        <p:txBody>
          <a:bodyPr wrap="square" lIns="0" tIns="0" rIns="0" bIns="0" rtlCol="0" anchor="t"/>
          <a:lstStyle/>
          <a:p>
            <a:pPr marL="0" indent="0">
              <a:buNone/>
            </a:pPr>
            <a:r>
              <a:rPr lang="en-US" sz="1050" dirty="0">
                <a:solidFill>
                  <a:schemeClr val="tx1"/>
                </a:solidFill>
              </a:rPr>
              <a:t>Affective styles expect the listener to read meaning from nonverbal cues and the relationship; instrumental styles are goal oriented and sender focused.</a:t>
            </a:r>
            <a:endParaRPr lang="en-US" sz="1050" dirty="0"/>
          </a:p>
        </p:txBody>
      </p:sp>
      <p:sp>
        <p:nvSpPr>
          <p:cNvPr id="24" name="Academic caption"/>
          <p:cNvSpPr txBox="1"/>
          <p:nvPr/>
        </p:nvSpPr>
        <p:spPr>
          <a:xfrm>
            <a:off x="457200" y="425196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Source: Gudykunst and Ting-Toomey (1988), as discussed in Luthans and Doh (2018, ch. 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Communication Flows in International Organisations</a:t>
            </a:r>
            <a:endParaRPr lang="en-US" sz="2400" dirty="0"/>
          </a:p>
        </p:txBody>
      </p:sp>
      <p:sp>
        <p:nvSpPr>
          <p:cNvPr id="4" name="Senior management"/>
          <p:cNvSpPr/>
          <p:nvPr/>
        </p:nvSpPr>
        <p:spPr>
          <a:xfrm>
            <a:off x="3063240" y="1143000"/>
            <a:ext cx="2011680" cy="731520"/>
          </a:xfrm>
          <a:prstGeom prst="roundRect">
            <a:avLst>
              <a:gd name="adj" fmla="val 7500"/>
            </a:avLst>
          </a:prstGeom>
          <a:solidFill>
            <a:schemeClr val="tx2"/>
          </a:solidFill>
          <a:ln/>
        </p:spPr>
        <p:txBody>
          <a:bodyPr/>
          <a:lstStyle/>
          <a:p>
            <a:endParaRPr lang="en-GB"/>
          </a:p>
        </p:txBody>
      </p:sp>
      <p:sp>
        <p:nvSpPr>
          <p:cNvPr id="5" name="Text 2"/>
          <p:cNvSpPr txBox="1"/>
          <p:nvPr/>
        </p:nvSpPr>
        <p:spPr>
          <a:xfrm>
            <a:off x="3063240" y="1143000"/>
            <a:ext cx="2011680" cy="731520"/>
          </a:xfrm>
          <a:prstGeom prst="rect">
            <a:avLst/>
          </a:prstGeom>
          <a:noFill/>
          <a:ln/>
        </p:spPr>
        <p:txBody>
          <a:bodyPr wrap="square" lIns="0" tIns="0" rIns="0" bIns="0" rtlCol="0" anchor="ctr"/>
          <a:lstStyle/>
          <a:p>
            <a:pPr marL="0" indent="0" algn="ctr">
              <a:buNone/>
            </a:pPr>
            <a:r>
              <a:rPr lang="en-US" sz="1300" b="1" dirty="0">
                <a:solidFill>
                  <a:schemeClr val="bg1"/>
                </a:solidFill>
              </a:rPr>
              <a:t>Senior management</a:t>
            </a:r>
            <a:endParaRPr lang="en-US" sz="1300" dirty="0"/>
          </a:p>
        </p:txBody>
      </p:sp>
      <p:sp>
        <p:nvSpPr>
          <p:cNvPr id="6" name="Middle management"/>
          <p:cNvSpPr/>
          <p:nvPr/>
        </p:nvSpPr>
        <p:spPr>
          <a:xfrm>
            <a:off x="2651760" y="2194560"/>
            <a:ext cx="2834640" cy="731520"/>
          </a:xfrm>
          <a:prstGeom prst="roundRect">
            <a:avLst>
              <a:gd name="adj" fmla="val 7500"/>
            </a:avLst>
          </a:prstGeom>
          <a:solidFill>
            <a:schemeClr val="accent2"/>
          </a:solidFill>
          <a:ln/>
        </p:spPr>
        <p:txBody>
          <a:bodyPr/>
          <a:lstStyle/>
          <a:p>
            <a:endParaRPr lang="en-GB"/>
          </a:p>
        </p:txBody>
      </p:sp>
      <p:sp>
        <p:nvSpPr>
          <p:cNvPr id="7" name="Text 4"/>
          <p:cNvSpPr txBox="1"/>
          <p:nvPr/>
        </p:nvSpPr>
        <p:spPr>
          <a:xfrm>
            <a:off x="2651760" y="2194560"/>
            <a:ext cx="2834640" cy="731520"/>
          </a:xfrm>
          <a:prstGeom prst="rect">
            <a:avLst/>
          </a:prstGeom>
          <a:noFill/>
          <a:ln/>
        </p:spPr>
        <p:txBody>
          <a:bodyPr wrap="square" lIns="0" tIns="0" rIns="0" bIns="0" rtlCol="0" anchor="ctr"/>
          <a:lstStyle/>
          <a:p>
            <a:pPr marL="0" indent="0" algn="ctr">
              <a:buNone/>
            </a:pPr>
            <a:r>
              <a:rPr lang="en-US" sz="1300" b="1" dirty="0">
                <a:solidFill>
                  <a:schemeClr val="bg1"/>
                </a:solidFill>
              </a:rPr>
              <a:t>Middle management</a:t>
            </a:r>
            <a:endParaRPr lang="en-US" sz="1300" dirty="0"/>
          </a:p>
        </p:txBody>
      </p:sp>
      <p:sp>
        <p:nvSpPr>
          <p:cNvPr id="8" name="Employees"/>
          <p:cNvSpPr/>
          <p:nvPr/>
        </p:nvSpPr>
        <p:spPr>
          <a:xfrm>
            <a:off x="2240280" y="3246120"/>
            <a:ext cx="3657600" cy="731520"/>
          </a:xfrm>
          <a:prstGeom prst="roundRect">
            <a:avLst>
              <a:gd name="adj" fmla="val 7500"/>
            </a:avLst>
          </a:prstGeom>
          <a:solidFill>
            <a:schemeClr val="accent5"/>
          </a:solidFill>
          <a:ln/>
        </p:spPr>
        <p:txBody>
          <a:bodyPr/>
          <a:lstStyle/>
          <a:p>
            <a:endParaRPr lang="en-GB"/>
          </a:p>
        </p:txBody>
      </p:sp>
      <p:sp>
        <p:nvSpPr>
          <p:cNvPr id="9" name="Text 6"/>
          <p:cNvSpPr txBox="1"/>
          <p:nvPr/>
        </p:nvSpPr>
        <p:spPr>
          <a:xfrm>
            <a:off x="2240280" y="3246120"/>
            <a:ext cx="3657600" cy="731520"/>
          </a:xfrm>
          <a:prstGeom prst="rect">
            <a:avLst/>
          </a:prstGeom>
          <a:noFill/>
          <a:ln/>
        </p:spPr>
        <p:txBody>
          <a:bodyPr wrap="square" lIns="0" tIns="0" rIns="0" bIns="0" rtlCol="0" anchor="ctr"/>
          <a:lstStyle/>
          <a:p>
            <a:pPr marL="0" indent="0" algn="ctr">
              <a:buNone/>
            </a:pPr>
            <a:r>
              <a:rPr lang="en-US" sz="1300" b="1" dirty="0">
                <a:solidFill>
                  <a:schemeClr val="tx2"/>
                </a:solidFill>
              </a:rPr>
              <a:t>Employees</a:t>
            </a:r>
            <a:endParaRPr lang="en-US" sz="1300" dirty="0"/>
          </a:p>
        </p:txBody>
      </p:sp>
      <p:sp>
        <p:nvSpPr>
          <p:cNvPr id="10" name="Downward arrow"/>
          <p:cNvSpPr/>
          <p:nvPr/>
        </p:nvSpPr>
        <p:spPr>
          <a:xfrm>
            <a:off x="1737360" y="1234440"/>
            <a:ext cx="0" cy="2743200"/>
          </a:xfrm>
          <a:prstGeom prst="line">
            <a:avLst/>
          </a:prstGeom>
          <a:noFill/>
          <a:ln w="38100">
            <a:solidFill>
              <a:schemeClr val="accent1"/>
            </a:solidFill>
            <a:prstDash val="solid"/>
            <a:tailEnd type="triangle"/>
          </a:ln>
        </p:spPr>
        <p:txBody>
          <a:bodyPr/>
          <a:lstStyle/>
          <a:p>
            <a:endParaRPr lang="en-GB"/>
          </a:p>
        </p:txBody>
      </p:sp>
      <p:sp>
        <p:nvSpPr>
          <p:cNvPr id="11" name="Upward arrow"/>
          <p:cNvSpPr/>
          <p:nvPr/>
        </p:nvSpPr>
        <p:spPr>
          <a:xfrm>
            <a:off x="6400800" y="1234440"/>
            <a:ext cx="0" cy="2743200"/>
          </a:xfrm>
          <a:prstGeom prst="line">
            <a:avLst/>
          </a:prstGeom>
          <a:noFill/>
          <a:ln w="38100">
            <a:solidFill>
              <a:schemeClr val="accent4"/>
            </a:solidFill>
            <a:prstDash val="solid"/>
            <a:headEnd type="triangle"/>
          </a:ln>
        </p:spPr>
        <p:txBody>
          <a:bodyPr/>
          <a:lstStyle/>
          <a:p>
            <a:endParaRPr lang="en-GB"/>
          </a:p>
        </p:txBody>
      </p:sp>
      <p:sp>
        <p:nvSpPr>
          <p:cNvPr id="12" name="Text 9"/>
          <p:cNvSpPr txBox="1"/>
          <p:nvPr/>
        </p:nvSpPr>
        <p:spPr>
          <a:xfrm>
            <a:off x="365760" y="1234440"/>
            <a:ext cx="1234440" cy="2743200"/>
          </a:xfrm>
          <a:prstGeom prst="rect">
            <a:avLst/>
          </a:prstGeom>
          <a:noFill/>
          <a:ln/>
        </p:spPr>
        <p:txBody>
          <a:bodyPr wrap="square" lIns="0" tIns="0" rIns="0" bIns="0" rtlCol="0" anchor="ctr"/>
          <a:lstStyle/>
          <a:p>
            <a:pPr marL="0" indent="0">
              <a:buNone/>
            </a:pPr>
            <a:r>
              <a:rPr lang="en-US" sz="1400" b="1" dirty="0">
                <a:solidFill>
                  <a:schemeClr val="tx2"/>
                </a:solidFill>
              </a:rPr>
              <a:t>Downward</a:t>
            </a:r>
            <a:endParaRPr lang="en-US" sz="1400" dirty="0"/>
          </a:p>
          <a:p>
            <a:pPr marL="0" indent="0">
              <a:buNone/>
            </a:pPr>
            <a:r>
              <a:rPr lang="en-US" sz="1100" dirty="0">
                <a:solidFill>
                  <a:schemeClr val="tx1"/>
                </a:solidFill>
              </a:rPr>
              <a:t>Instructions, goals and feedback from managers. Dominant in high power distance cultures.</a:t>
            </a:r>
            <a:endParaRPr lang="en-US" sz="1400" dirty="0"/>
          </a:p>
        </p:txBody>
      </p:sp>
      <p:sp>
        <p:nvSpPr>
          <p:cNvPr id="13" name="Text 10"/>
          <p:cNvSpPr txBox="1"/>
          <p:nvPr/>
        </p:nvSpPr>
        <p:spPr>
          <a:xfrm>
            <a:off x="6583680" y="1234440"/>
            <a:ext cx="2103120" cy="2743200"/>
          </a:xfrm>
          <a:prstGeom prst="rect">
            <a:avLst/>
          </a:prstGeom>
          <a:noFill/>
          <a:ln/>
        </p:spPr>
        <p:txBody>
          <a:bodyPr wrap="square" lIns="0" tIns="0" rIns="0" bIns="0" rtlCol="0" anchor="ctr"/>
          <a:lstStyle/>
          <a:p>
            <a:pPr marL="0" indent="0">
              <a:buNone/>
            </a:pPr>
            <a:r>
              <a:rPr lang="en-US" sz="1400" b="1" dirty="0">
                <a:solidFill>
                  <a:schemeClr val="tx2"/>
                </a:solidFill>
              </a:rPr>
              <a:t>Upward</a:t>
            </a:r>
            <a:endParaRPr lang="en-US" sz="1400" dirty="0"/>
          </a:p>
          <a:p>
            <a:pPr marL="0" indent="0">
              <a:buNone/>
            </a:pPr>
            <a:r>
              <a:rPr lang="en-US" sz="1100" dirty="0">
                <a:solidFill>
                  <a:schemeClr val="tx1"/>
                </a:solidFill>
              </a:rPr>
              <a:t>Suggestions, problems and ideas from staff. Encouraged in egalitarian cultures; formalised in Japanese consultation (ringi).</a:t>
            </a:r>
            <a:endParaRPr lang="en-US" sz="1400" dirty="0"/>
          </a:p>
        </p:txBody>
      </p:sp>
      <p:sp>
        <p:nvSpPr>
          <p:cNvPr id="14" name="Academic caption"/>
          <p:cNvSpPr txBox="1"/>
          <p:nvPr/>
        </p:nvSpPr>
        <p:spPr>
          <a:xfrm>
            <a:off x="457200" y="429768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Downward and upward communication flows, based on Luthans and Doh (2018, ch. 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Barriers to Communication Across Cultures</a:t>
            </a:r>
            <a:endParaRPr lang="en-US" sz="2400" dirty="0"/>
          </a:p>
        </p:txBody>
      </p:sp>
      <p:sp>
        <p:nvSpPr>
          <p:cNvPr id="4" name="Language barrier"/>
          <p:cNvSpPr/>
          <p:nvPr/>
        </p:nvSpPr>
        <p:spPr>
          <a:xfrm>
            <a:off x="457200" y="1051560"/>
            <a:ext cx="4023360" cy="1463040"/>
          </a:xfrm>
          <a:prstGeom prst="roundRect">
            <a:avLst>
              <a:gd name="adj" fmla="val 5000"/>
            </a:avLst>
          </a:prstGeom>
          <a:solidFill>
            <a:schemeClr val="bg2"/>
          </a:solidFill>
          <a:ln/>
        </p:spPr>
        <p:txBody>
          <a:bodyPr/>
          <a:lstStyle/>
          <a:p>
            <a:endParaRPr lang="en-GB"/>
          </a:p>
        </p:txBody>
      </p:sp>
      <p:sp>
        <p:nvSpPr>
          <p:cNvPr id="5" name="Language circle"/>
          <p:cNvSpPr/>
          <p:nvPr/>
        </p:nvSpPr>
        <p:spPr>
          <a:xfrm>
            <a:off x="640080" y="1234440"/>
            <a:ext cx="502920" cy="502920"/>
          </a:xfrm>
          <a:prstGeom prst="ellipse">
            <a:avLst/>
          </a:prstGeom>
          <a:solidFill>
            <a:schemeClr val="tx2"/>
          </a:solidFill>
          <a:ln w="12700">
            <a:solidFill>
              <a:schemeClr val="tx2"/>
            </a:solidFill>
            <a:prstDash val="solid"/>
          </a:ln>
        </p:spPr>
        <p:txBody>
          <a:bodyPr/>
          <a:lstStyle/>
          <a:p>
            <a:endParaRPr lang="en-GB"/>
          </a:p>
        </p:txBody>
      </p:sp>
      <p:pic>
        <p:nvPicPr>
          <p:cNvPr id="6" name="Language icon" descr="preencoded.png"/>
          <p:cNvPicPr>
            <a:picLocks noChangeAspect="1"/>
          </p:cNvPicPr>
          <p:nvPr/>
        </p:nvPicPr>
        <p:blipFill>
          <a:blip r:embed="rId3"/>
          <a:stretch>
            <a:fillRect/>
          </a:stretch>
        </p:blipFill>
        <p:spPr>
          <a:xfrm>
            <a:off x="760781" y="1355141"/>
            <a:ext cx="261518" cy="261518"/>
          </a:xfrm>
          <a:prstGeom prst="rect">
            <a:avLst/>
          </a:prstGeom>
        </p:spPr>
      </p:pic>
      <p:sp>
        <p:nvSpPr>
          <p:cNvPr id="7" name="Text 3"/>
          <p:cNvSpPr txBox="1"/>
          <p:nvPr/>
        </p:nvSpPr>
        <p:spPr>
          <a:xfrm>
            <a:off x="1280160" y="1188720"/>
            <a:ext cx="2377440" cy="1234440"/>
          </a:xfrm>
          <a:prstGeom prst="rect">
            <a:avLst/>
          </a:prstGeom>
          <a:noFill/>
          <a:ln/>
        </p:spPr>
        <p:txBody>
          <a:bodyPr wrap="square" lIns="0" tIns="0" rIns="0" bIns="0" rtlCol="0" anchor="t"/>
          <a:lstStyle/>
          <a:p>
            <a:pPr marL="0" indent="0">
              <a:buNone/>
            </a:pPr>
            <a:r>
              <a:rPr lang="en-US" sz="1400" b="1" dirty="0">
                <a:solidFill>
                  <a:schemeClr val="tx2"/>
                </a:solidFill>
              </a:rPr>
              <a:t>Language barriers</a:t>
            </a:r>
            <a:endParaRPr lang="en-US" sz="1400" dirty="0"/>
          </a:p>
          <a:p>
            <a:pPr marL="0" indent="0">
              <a:buNone/>
            </a:pPr>
            <a:r>
              <a:rPr lang="en-US" sz="1150" dirty="0">
                <a:solidFill>
                  <a:schemeClr val="tx1"/>
                </a:solidFill>
              </a:rPr>
              <a:t>Translation errors, idioms and false friends; the same language can differ between countries.</a:t>
            </a:r>
            <a:endParaRPr lang="en-US" sz="1400" dirty="0"/>
          </a:p>
        </p:txBody>
      </p:sp>
      <p:sp>
        <p:nvSpPr>
          <p:cNvPr id="8" name="Cultural barrier"/>
          <p:cNvSpPr/>
          <p:nvPr/>
        </p:nvSpPr>
        <p:spPr>
          <a:xfrm>
            <a:off x="4663440" y="1051560"/>
            <a:ext cx="4023360" cy="1463040"/>
          </a:xfrm>
          <a:prstGeom prst="roundRect">
            <a:avLst>
              <a:gd name="adj" fmla="val 5000"/>
            </a:avLst>
          </a:prstGeom>
          <a:solidFill>
            <a:schemeClr val="accent6"/>
          </a:solidFill>
          <a:ln/>
        </p:spPr>
        <p:txBody>
          <a:bodyPr/>
          <a:lstStyle/>
          <a:p>
            <a:endParaRPr lang="en-GB"/>
          </a:p>
        </p:txBody>
      </p:sp>
      <p:sp>
        <p:nvSpPr>
          <p:cNvPr id="9" name="Cultural circle"/>
          <p:cNvSpPr/>
          <p:nvPr/>
        </p:nvSpPr>
        <p:spPr>
          <a:xfrm>
            <a:off x="8001000" y="1234440"/>
            <a:ext cx="502920" cy="502920"/>
          </a:xfrm>
          <a:prstGeom prst="ellipse">
            <a:avLst/>
          </a:prstGeom>
          <a:solidFill>
            <a:schemeClr val="tx2"/>
          </a:solidFill>
          <a:ln w="12700">
            <a:solidFill>
              <a:schemeClr val="tx2"/>
            </a:solidFill>
            <a:prstDash val="solid"/>
          </a:ln>
        </p:spPr>
        <p:txBody>
          <a:bodyPr/>
          <a:lstStyle/>
          <a:p>
            <a:endParaRPr lang="en-GB"/>
          </a:p>
        </p:txBody>
      </p:sp>
      <p:pic>
        <p:nvPicPr>
          <p:cNvPr id="10" name="Cultural icon" descr="preencoded.png"/>
          <p:cNvPicPr>
            <a:picLocks noChangeAspect="1"/>
          </p:cNvPicPr>
          <p:nvPr/>
        </p:nvPicPr>
        <p:blipFill>
          <a:blip r:embed="rId4"/>
          <a:stretch>
            <a:fillRect/>
          </a:stretch>
        </p:blipFill>
        <p:spPr>
          <a:xfrm>
            <a:off x="8121701" y="1355141"/>
            <a:ext cx="261518" cy="261518"/>
          </a:xfrm>
          <a:prstGeom prst="rect">
            <a:avLst/>
          </a:prstGeom>
        </p:spPr>
      </p:pic>
      <p:sp>
        <p:nvSpPr>
          <p:cNvPr id="11" name="Text 6"/>
          <p:cNvSpPr txBox="1"/>
          <p:nvPr/>
        </p:nvSpPr>
        <p:spPr>
          <a:xfrm>
            <a:off x="5532120" y="1188720"/>
            <a:ext cx="2377440" cy="1234440"/>
          </a:xfrm>
          <a:prstGeom prst="rect">
            <a:avLst/>
          </a:prstGeom>
          <a:noFill/>
          <a:ln/>
        </p:spPr>
        <p:txBody>
          <a:bodyPr wrap="square" lIns="0" tIns="0" rIns="0" bIns="0" rtlCol="0" anchor="t"/>
          <a:lstStyle/>
          <a:p>
            <a:pPr marL="0" indent="0">
              <a:buNone/>
            </a:pPr>
            <a:r>
              <a:rPr lang="en-US" sz="1400" b="1" dirty="0">
                <a:solidFill>
                  <a:schemeClr val="tx2"/>
                </a:solidFill>
              </a:rPr>
              <a:t>Cultural barriers</a:t>
            </a:r>
            <a:endParaRPr lang="en-US" sz="1400" dirty="0"/>
          </a:p>
          <a:p>
            <a:pPr marL="0" indent="0">
              <a:buNone/>
            </a:pPr>
            <a:r>
              <a:rPr lang="en-US" sz="1150" dirty="0">
                <a:solidFill>
                  <a:schemeClr val="tx1"/>
                </a:solidFill>
              </a:rPr>
              <a:t>Values shape what is polite, such as first names, humour or open disagreement.</a:t>
            </a:r>
            <a:endParaRPr lang="en-US" sz="1400" dirty="0"/>
          </a:p>
        </p:txBody>
      </p:sp>
      <p:sp>
        <p:nvSpPr>
          <p:cNvPr id="12" name="Perceptual barrier"/>
          <p:cNvSpPr/>
          <p:nvPr/>
        </p:nvSpPr>
        <p:spPr>
          <a:xfrm>
            <a:off x="457200" y="2697480"/>
            <a:ext cx="4023360" cy="1463040"/>
          </a:xfrm>
          <a:prstGeom prst="roundRect">
            <a:avLst>
              <a:gd name="adj" fmla="val 5000"/>
            </a:avLst>
          </a:prstGeom>
          <a:solidFill>
            <a:schemeClr val="accent6"/>
          </a:solidFill>
          <a:ln/>
        </p:spPr>
        <p:txBody>
          <a:bodyPr/>
          <a:lstStyle/>
          <a:p>
            <a:endParaRPr lang="en-GB"/>
          </a:p>
        </p:txBody>
      </p:sp>
      <p:sp>
        <p:nvSpPr>
          <p:cNvPr id="13" name="Perceptual circle"/>
          <p:cNvSpPr/>
          <p:nvPr/>
        </p:nvSpPr>
        <p:spPr>
          <a:xfrm>
            <a:off x="640080"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14" name="Perceptual icon" descr="preencoded.png"/>
          <p:cNvPicPr>
            <a:picLocks noChangeAspect="1"/>
          </p:cNvPicPr>
          <p:nvPr/>
        </p:nvPicPr>
        <p:blipFill>
          <a:blip r:embed="rId5"/>
          <a:stretch>
            <a:fillRect/>
          </a:stretch>
        </p:blipFill>
        <p:spPr>
          <a:xfrm>
            <a:off x="760781" y="3001061"/>
            <a:ext cx="261518" cy="261518"/>
          </a:xfrm>
          <a:prstGeom prst="rect">
            <a:avLst/>
          </a:prstGeom>
        </p:spPr>
      </p:pic>
      <p:sp>
        <p:nvSpPr>
          <p:cNvPr id="15" name="Text 9"/>
          <p:cNvSpPr txBox="1"/>
          <p:nvPr/>
        </p:nvSpPr>
        <p:spPr>
          <a:xfrm>
            <a:off x="1280160" y="2834640"/>
            <a:ext cx="2377440" cy="1234440"/>
          </a:xfrm>
          <a:prstGeom prst="rect">
            <a:avLst/>
          </a:prstGeom>
          <a:noFill/>
          <a:ln/>
        </p:spPr>
        <p:txBody>
          <a:bodyPr wrap="square" lIns="0" tIns="0" rIns="0" bIns="0" rtlCol="0" anchor="t"/>
          <a:lstStyle/>
          <a:p>
            <a:pPr marL="0" indent="0">
              <a:buNone/>
            </a:pPr>
            <a:r>
              <a:rPr lang="en-US" sz="1400" b="1" dirty="0">
                <a:solidFill>
                  <a:schemeClr val="tx2"/>
                </a:solidFill>
              </a:rPr>
              <a:t>Perceptual barriers</a:t>
            </a:r>
            <a:endParaRPr lang="en-US" sz="1400" dirty="0"/>
          </a:p>
          <a:p>
            <a:pPr marL="0" indent="0">
              <a:buNone/>
            </a:pPr>
            <a:r>
              <a:rPr lang="en-US" sz="1150" dirty="0">
                <a:solidFill>
                  <a:schemeClr val="tx1"/>
                </a:solidFill>
              </a:rPr>
              <a:t>We interpret others through our own cultural lens, which can produce stereotypes.</a:t>
            </a:r>
            <a:endParaRPr lang="en-US" sz="1400" dirty="0"/>
          </a:p>
        </p:txBody>
      </p:sp>
      <p:sp>
        <p:nvSpPr>
          <p:cNvPr id="16" name="Nonverbal barrier"/>
          <p:cNvSpPr/>
          <p:nvPr/>
        </p:nvSpPr>
        <p:spPr>
          <a:xfrm>
            <a:off x="4663440" y="2697480"/>
            <a:ext cx="4023360" cy="1463040"/>
          </a:xfrm>
          <a:prstGeom prst="roundRect">
            <a:avLst>
              <a:gd name="adj" fmla="val 5000"/>
            </a:avLst>
          </a:prstGeom>
          <a:solidFill>
            <a:schemeClr val="bg2"/>
          </a:solidFill>
          <a:ln/>
        </p:spPr>
        <p:txBody>
          <a:bodyPr/>
          <a:lstStyle/>
          <a:p>
            <a:endParaRPr lang="en-GB"/>
          </a:p>
        </p:txBody>
      </p:sp>
      <p:sp>
        <p:nvSpPr>
          <p:cNvPr id="17" name="Nonverbal circle"/>
          <p:cNvSpPr/>
          <p:nvPr/>
        </p:nvSpPr>
        <p:spPr>
          <a:xfrm>
            <a:off x="8001000" y="2880360"/>
            <a:ext cx="502920" cy="502920"/>
          </a:xfrm>
          <a:prstGeom prst="ellipse">
            <a:avLst/>
          </a:prstGeom>
          <a:solidFill>
            <a:schemeClr val="tx2"/>
          </a:solidFill>
          <a:ln w="12700">
            <a:solidFill>
              <a:schemeClr val="tx2"/>
            </a:solidFill>
            <a:prstDash val="solid"/>
          </a:ln>
        </p:spPr>
        <p:txBody>
          <a:bodyPr/>
          <a:lstStyle/>
          <a:p>
            <a:endParaRPr lang="en-GB"/>
          </a:p>
        </p:txBody>
      </p:sp>
      <p:pic>
        <p:nvPicPr>
          <p:cNvPr id="18" name="Nonverbal icon" descr="preencoded.png"/>
          <p:cNvPicPr>
            <a:picLocks noChangeAspect="1"/>
          </p:cNvPicPr>
          <p:nvPr/>
        </p:nvPicPr>
        <p:blipFill>
          <a:blip r:embed="rId6"/>
          <a:stretch>
            <a:fillRect/>
          </a:stretch>
        </p:blipFill>
        <p:spPr>
          <a:xfrm>
            <a:off x="8121701" y="3001061"/>
            <a:ext cx="261518" cy="261518"/>
          </a:xfrm>
          <a:prstGeom prst="rect">
            <a:avLst/>
          </a:prstGeom>
        </p:spPr>
      </p:pic>
      <p:sp>
        <p:nvSpPr>
          <p:cNvPr id="19" name="Text 12"/>
          <p:cNvSpPr txBox="1"/>
          <p:nvPr/>
        </p:nvSpPr>
        <p:spPr>
          <a:xfrm>
            <a:off x="5532120" y="2834640"/>
            <a:ext cx="2377440" cy="1234440"/>
          </a:xfrm>
          <a:prstGeom prst="rect">
            <a:avLst/>
          </a:prstGeom>
          <a:noFill/>
          <a:ln/>
        </p:spPr>
        <p:txBody>
          <a:bodyPr wrap="square" lIns="0" tIns="0" rIns="0" bIns="0" rtlCol="0" anchor="t"/>
          <a:lstStyle/>
          <a:p>
            <a:pPr marL="0" indent="0">
              <a:buNone/>
            </a:pPr>
            <a:r>
              <a:rPr lang="en-US" sz="1400" b="1" dirty="0">
                <a:solidFill>
                  <a:schemeClr val="tx2"/>
                </a:solidFill>
              </a:rPr>
              <a:t>Nonverbal barriers</a:t>
            </a:r>
            <a:endParaRPr lang="en-US" sz="1400" dirty="0"/>
          </a:p>
          <a:p>
            <a:pPr marL="0" indent="0">
              <a:buNone/>
            </a:pPr>
            <a:r>
              <a:rPr lang="en-US" sz="1150" dirty="0">
                <a:solidFill>
                  <a:schemeClr val="tx1"/>
                </a:solidFill>
              </a:rPr>
              <a:t>Gestures, space, time and colour carry different meanings in different cultures.</a:t>
            </a:r>
            <a:endParaRPr lang="en-US" sz="1400" dirty="0"/>
          </a:p>
        </p:txBody>
      </p:sp>
      <p:sp>
        <p:nvSpPr>
          <p:cNvPr id="20" name="Meaning hub"/>
          <p:cNvSpPr/>
          <p:nvPr/>
        </p:nvSpPr>
        <p:spPr>
          <a:xfrm>
            <a:off x="3977640" y="2194560"/>
            <a:ext cx="1188720" cy="1188720"/>
          </a:xfrm>
          <a:prstGeom prst="ellipse">
            <a:avLst/>
          </a:prstGeom>
          <a:solidFill>
            <a:schemeClr val="accent1"/>
          </a:solidFill>
          <a:ln w="38100">
            <a:solidFill>
              <a:schemeClr val="bg1"/>
            </a:solidFill>
            <a:prstDash val="solid"/>
          </a:ln>
        </p:spPr>
        <p:txBody>
          <a:bodyPr/>
          <a:lstStyle/>
          <a:p>
            <a:endParaRPr lang="en-GB"/>
          </a:p>
        </p:txBody>
      </p:sp>
      <p:sp>
        <p:nvSpPr>
          <p:cNvPr id="21" name="Text 14"/>
          <p:cNvSpPr txBox="1"/>
          <p:nvPr/>
        </p:nvSpPr>
        <p:spPr>
          <a:xfrm>
            <a:off x="3977640" y="2194560"/>
            <a:ext cx="1188720" cy="1188720"/>
          </a:xfrm>
          <a:prstGeom prst="rect">
            <a:avLst/>
          </a:prstGeom>
          <a:noFill/>
          <a:ln/>
        </p:spPr>
        <p:txBody>
          <a:bodyPr wrap="square" lIns="0" tIns="0" rIns="0" bIns="0" rtlCol="0" anchor="ctr"/>
          <a:lstStyle/>
          <a:p>
            <a:pPr marL="0" indent="0" algn="ctr">
              <a:buNone/>
            </a:pPr>
            <a:r>
              <a:rPr lang="en-US" sz="1200" b="1" dirty="0">
                <a:solidFill>
                  <a:schemeClr val="tx2"/>
                </a:solidFill>
              </a:rPr>
              <a:t>Shared meaning</a:t>
            </a:r>
            <a:endParaRPr lang="en-US" sz="1200" dirty="0"/>
          </a:p>
        </p:txBody>
      </p:sp>
      <p:sp>
        <p:nvSpPr>
          <p:cNvPr id="22" name="Academic caption"/>
          <p:cNvSpPr txBox="1"/>
          <p:nvPr/>
        </p:nvSpPr>
        <p:spPr>
          <a:xfrm>
            <a:off x="457200" y="438912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Four barriers to shared meaning, based on Luthans and Doh (2018, ch. 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Nonverbal Communication Across Cultures</a:t>
            </a:r>
            <a:endParaRPr lang="en-US" sz="2400" dirty="0"/>
          </a:p>
        </p:txBody>
      </p:sp>
      <p:sp>
        <p:nvSpPr>
          <p:cNvPr id="4" name="Kinesics"/>
          <p:cNvSpPr/>
          <p:nvPr/>
        </p:nvSpPr>
        <p:spPr>
          <a:xfrm>
            <a:off x="457200" y="1051560"/>
            <a:ext cx="1920240" cy="2286000"/>
          </a:xfrm>
          <a:prstGeom prst="roundRect">
            <a:avLst>
              <a:gd name="adj" fmla="val 3810"/>
            </a:avLst>
          </a:prstGeom>
          <a:solidFill>
            <a:schemeClr val="tx2"/>
          </a:solidFill>
          <a:ln/>
        </p:spPr>
        <p:txBody>
          <a:bodyPr/>
          <a:lstStyle/>
          <a:p>
            <a:endParaRPr lang="en-GB"/>
          </a:p>
        </p:txBody>
      </p:sp>
      <p:sp>
        <p:nvSpPr>
          <p:cNvPr id="5" name="Kinesics circle"/>
          <p:cNvSpPr/>
          <p:nvPr/>
        </p:nvSpPr>
        <p:spPr>
          <a:xfrm>
            <a:off x="1097280" y="118872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6" name="Kinesics icon" descr="preencoded.png"/>
          <p:cNvPicPr>
            <a:picLocks noChangeAspect="1"/>
          </p:cNvPicPr>
          <p:nvPr/>
        </p:nvPicPr>
        <p:blipFill>
          <a:blip r:embed="rId3"/>
          <a:stretch>
            <a:fillRect/>
          </a:stretch>
        </p:blipFill>
        <p:spPr>
          <a:xfrm>
            <a:off x="1250899" y="1342339"/>
            <a:ext cx="332842" cy="332842"/>
          </a:xfrm>
          <a:prstGeom prst="rect">
            <a:avLst/>
          </a:prstGeom>
        </p:spPr>
      </p:pic>
      <p:sp>
        <p:nvSpPr>
          <p:cNvPr id="7" name="Text 3"/>
          <p:cNvSpPr txBox="1"/>
          <p:nvPr/>
        </p:nvSpPr>
        <p:spPr>
          <a:xfrm>
            <a:off x="548640" y="1901952"/>
            <a:ext cx="1737360" cy="365760"/>
          </a:xfrm>
          <a:prstGeom prst="rect">
            <a:avLst/>
          </a:prstGeom>
          <a:noFill/>
          <a:ln/>
        </p:spPr>
        <p:txBody>
          <a:bodyPr wrap="square" lIns="0" tIns="0" rIns="0" bIns="0" rtlCol="0" anchor="ctr"/>
          <a:lstStyle/>
          <a:p>
            <a:pPr marL="0" indent="0" algn="ctr">
              <a:buNone/>
            </a:pPr>
            <a:r>
              <a:rPr lang="en-US" sz="1500" b="1" dirty="0">
                <a:solidFill>
                  <a:schemeClr val="bg1"/>
                </a:solidFill>
              </a:rPr>
              <a:t>Kinesics</a:t>
            </a:r>
            <a:endParaRPr lang="en-US" sz="1500" dirty="0"/>
          </a:p>
        </p:txBody>
      </p:sp>
      <p:sp>
        <p:nvSpPr>
          <p:cNvPr id="8" name="Text 4"/>
          <p:cNvSpPr txBox="1"/>
          <p:nvPr/>
        </p:nvSpPr>
        <p:spPr>
          <a:xfrm>
            <a:off x="594360" y="2286000"/>
            <a:ext cx="1645920" cy="1005840"/>
          </a:xfrm>
          <a:prstGeom prst="rect">
            <a:avLst/>
          </a:prstGeom>
          <a:noFill/>
          <a:ln/>
        </p:spPr>
        <p:txBody>
          <a:bodyPr wrap="square" lIns="0" tIns="0" rIns="0" bIns="0" rtlCol="0" anchor="t"/>
          <a:lstStyle/>
          <a:p>
            <a:pPr marL="0" indent="0" algn="ctr">
              <a:buNone/>
            </a:pPr>
            <a:r>
              <a:rPr lang="en-US" sz="1050" dirty="0">
                <a:solidFill>
                  <a:schemeClr val="bg1"/>
                </a:solidFill>
              </a:rPr>
              <a:t>Body movement: posture, gestures, facial expression and eye contact.</a:t>
            </a:r>
            <a:endParaRPr lang="en-US" sz="1050" dirty="0"/>
          </a:p>
        </p:txBody>
      </p:sp>
      <p:sp>
        <p:nvSpPr>
          <p:cNvPr id="9" name="Proxemics"/>
          <p:cNvSpPr/>
          <p:nvPr/>
        </p:nvSpPr>
        <p:spPr>
          <a:xfrm>
            <a:off x="2560320" y="1051560"/>
            <a:ext cx="1920240" cy="2286000"/>
          </a:xfrm>
          <a:prstGeom prst="roundRect">
            <a:avLst>
              <a:gd name="adj" fmla="val 3810"/>
            </a:avLst>
          </a:prstGeom>
          <a:solidFill>
            <a:schemeClr val="bg2"/>
          </a:solidFill>
          <a:ln/>
        </p:spPr>
        <p:txBody>
          <a:bodyPr/>
          <a:lstStyle/>
          <a:p>
            <a:endParaRPr lang="en-GB"/>
          </a:p>
        </p:txBody>
      </p:sp>
      <p:sp>
        <p:nvSpPr>
          <p:cNvPr id="10" name="Proxemics circle"/>
          <p:cNvSpPr/>
          <p:nvPr/>
        </p:nvSpPr>
        <p:spPr>
          <a:xfrm>
            <a:off x="3200400" y="118872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1" name="Proxemics icon" descr="preencoded.png"/>
          <p:cNvPicPr>
            <a:picLocks noChangeAspect="1"/>
          </p:cNvPicPr>
          <p:nvPr/>
        </p:nvPicPr>
        <p:blipFill>
          <a:blip r:embed="rId4"/>
          <a:stretch>
            <a:fillRect/>
          </a:stretch>
        </p:blipFill>
        <p:spPr>
          <a:xfrm>
            <a:off x="3354019" y="1342339"/>
            <a:ext cx="332842" cy="332842"/>
          </a:xfrm>
          <a:prstGeom prst="rect">
            <a:avLst/>
          </a:prstGeom>
        </p:spPr>
      </p:pic>
      <p:sp>
        <p:nvSpPr>
          <p:cNvPr id="12" name="Text 7"/>
          <p:cNvSpPr txBox="1"/>
          <p:nvPr/>
        </p:nvSpPr>
        <p:spPr>
          <a:xfrm>
            <a:off x="2651760" y="1901952"/>
            <a:ext cx="1737360" cy="365760"/>
          </a:xfrm>
          <a:prstGeom prst="rect">
            <a:avLst/>
          </a:prstGeom>
          <a:noFill/>
          <a:ln/>
        </p:spPr>
        <p:txBody>
          <a:bodyPr wrap="square" lIns="0" tIns="0" rIns="0" bIns="0" rtlCol="0" anchor="ctr"/>
          <a:lstStyle/>
          <a:p>
            <a:pPr marL="0" indent="0" algn="ctr">
              <a:buNone/>
            </a:pPr>
            <a:r>
              <a:rPr lang="en-US" sz="1500" b="1" dirty="0">
                <a:solidFill>
                  <a:schemeClr val="tx2"/>
                </a:solidFill>
              </a:rPr>
              <a:t>Proxemics</a:t>
            </a:r>
            <a:endParaRPr lang="en-US" sz="1500" dirty="0"/>
          </a:p>
        </p:txBody>
      </p:sp>
      <p:sp>
        <p:nvSpPr>
          <p:cNvPr id="13" name="Text 8"/>
          <p:cNvSpPr txBox="1"/>
          <p:nvPr/>
        </p:nvSpPr>
        <p:spPr>
          <a:xfrm>
            <a:off x="2697480" y="2286000"/>
            <a:ext cx="1645920" cy="1005840"/>
          </a:xfrm>
          <a:prstGeom prst="rect">
            <a:avLst/>
          </a:prstGeom>
          <a:noFill/>
          <a:ln/>
        </p:spPr>
        <p:txBody>
          <a:bodyPr wrap="square" lIns="0" tIns="0" rIns="0" bIns="0" rtlCol="0" anchor="t"/>
          <a:lstStyle/>
          <a:p>
            <a:pPr marL="0" indent="0" algn="ctr">
              <a:buNone/>
            </a:pPr>
            <a:r>
              <a:rPr lang="en-US" sz="1050" dirty="0">
                <a:solidFill>
                  <a:schemeClr val="tx1"/>
                </a:solidFill>
              </a:rPr>
              <a:t>Use of physical space between people (see Hall's zones, slide 17).</a:t>
            </a:r>
            <a:endParaRPr lang="en-US" sz="1050" dirty="0"/>
          </a:p>
        </p:txBody>
      </p:sp>
      <p:sp>
        <p:nvSpPr>
          <p:cNvPr id="14" name="Chronemics"/>
          <p:cNvSpPr/>
          <p:nvPr/>
        </p:nvSpPr>
        <p:spPr>
          <a:xfrm>
            <a:off x="4663440" y="1051560"/>
            <a:ext cx="1920240" cy="2286000"/>
          </a:xfrm>
          <a:prstGeom prst="roundRect">
            <a:avLst>
              <a:gd name="adj" fmla="val 3810"/>
            </a:avLst>
          </a:prstGeom>
          <a:solidFill>
            <a:schemeClr val="tx2"/>
          </a:solidFill>
          <a:ln/>
        </p:spPr>
        <p:txBody>
          <a:bodyPr/>
          <a:lstStyle/>
          <a:p>
            <a:endParaRPr lang="en-GB"/>
          </a:p>
        </p:txBody>
      </p:sp>
      <p:sp>
        <p:nvSpPr>
          <p:cNvPr id="15" name="Chronemics circle"/>
          <p:cNvSpPr/>
          <p:nvPr/>
        </p:nvSpPr>
        <p:spPr>
          <a:xfrm>
            <a:off x="5303520" y="118872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6" name="Chronemics icon" descr="preencoded.png"/>
          <p:cNvPicPr>
            <a:picLocks noChangeAspect="1"/>
          </p:cNvPicPr>
          <p:nvPr/>
        </p:nvPicPr>
        <p:blipFill>
          <a:blip r:embed="rId5"/>
          <a:stretch>
            <a:fillRect/>
          </a:stretch>
        </p:blipFill>
        <p:spPr>
          <a:xfrm>
            <a:off x="5457139" y="1342339"/>
            <a:ext cx="332842" cy="332842"/>
          </a:xfrm>
          <a:prstGeom prst="rect">
            <a:avLst/>
          </a:prstGeom>
        </p:spPr>
      </p:pic>
      <p:sp>
        <p:nvSpPr>
          <p:cNvPr id="17" name="Text 11"/>
          <p:cNvSpPr txBox="1"/>
          <p:nvPr/>
        </p:nvSpPr>
        <p:spPr>
          <a:xfrm>
            <a:off x="4754880" y="1901952"/>
            <a:ext cx="1737360" cy="365760"/>
          </a:xfrm>
          <a:prstGeom prst="rect">
            <a:avLst/>
          </a:prstGeom>
          <a:noFill/>
          <a:ln/>
        </p:spPr>
        <p:txBody>
          <a:bodyPr wrap="square" lIns="0" tIns="0" rIns="0" bIns="0" rtlCol="0" anchor="ctr"/>
          <a:lstStyle/>
          <a:p>
            <a:pPr marL="0" indent="0" algn="ctr">
              <a:buNone/>
            </a:pPr>
            <a:r>
              <a:rPr lang="en-US" sz="1500" b="1" dirty="0">
                <a:solidFill>
                  <a:schemeClr val="bg1"/>
                </a:solidFill>
              </a:rPr>
              <a:t>Chronemics</a:t>
            </a:r>
            <a:endParaRPr lang="en-US" sz="1500" dirty="0"/>
          </a:p>
        </p:txBody>
      </p:sp>
      <p:sp>
        <p:nvSpPr>
          <p:cNvPr id="18" name="Text 12"/>
          <p:cNvSpPr txBox="1"/>
          <p:nvPr/>
        </p:nvSpPr>
        <p:spPr>
          <a:xfrm>
            <a:off x="4800600" y="2286000"/>
            <a:ext cx="1645920" cy="1005840"/>
          </a:xfrm>
          <a:prstGeom prst="rect">
            <a:avLst/>
          </a:prstGeom>
          <a:noFill/>
          <a:ln/>
        </p:spPr>
        <p:txBody>
          <a:bodyPr wrap="square" lIns="0" tIns="0" rIns="0" bIns="0" rtlCol="0" anchor="t"/>
          <a:lstStyle/>
          <a:p>
            <a:pPr marL="0" indent="0" algn="ctr">
              <a:buNone/>
            </a:pPr>
            <a:r>
              <a:rPr lang="en-US" sz="1050" dirty="0">
                <a:solidFill>
                  <a:schemeClr val="bg1"/>
                </a:solidFill>
              </a:rPr>
              <a:t>Use of time: monochronic (one task, punctual) or polychronic (many tasks, flexible).</a:t>
            </a:r>
            <a:endParaRPr lang="en-US" sz="1050" dirty="0"/>
          </a:p>
        </p:txBody>
      </p:sp>
      <p:sp>
        <p:nvSpPr>
          <p:cNvPr id="19" name="Chromatics"/>
          <p:cNvSpPr/>
          <p:nvPr/>
        </p:nvSpPr>
        <p:spPr>
          <a:xfrm>
            <a:off x="6766560" y="1051560"/>
            <a:ext cx="1920240" cy="2286000"/>
          </a:xfrm>
          <a:prstGeom prst="roundRect">
            <a:avLst>
              <a:gd name="adj" fmla="val 3810"/>
            </a:avLst>
          </a:prstGeom>
          <a:solidFill>
            <a:schemeClr val="bg2"/>
          </a:solidFill>
          <a:ln/>
        </p:spPr>
        <p:txBody>
          <a:bodyPr/>
          <a:lstStyle/>
          <a:p>
            <a:endParaRPr lang="en-GB"/>
          </a:p>
        </p:txBody>
      </p:sp>
      <p:sp>
        <p:nvSpPr>
          <p:cNvPr id="20" name="Chromatics circle"/>
          <p:cNvSpPr/>
          <p:nvPr/>
        </p:nvSpPr>
        <p:spPr>
          <a:xfrm>
            <a:off x="7406640" y="118872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21" name="Chromatics icon" descr="preencoded.png"/>
          <p:cNvPicPr>
            <a:picLocks noChangeAspect="1"/>
          </p:cNvPicPr>
          <p:nvPr/>
        </p:nvPicPr>
        <p:blipFill>
          <a:blip r:embed="rId6"/>
          <a:stretch>
            <a:fillRect/>
          </a:stretch>
        </p:blipFill>
        <p:spPr>
          <a:xfrm>
            <a:off x="7560259" y="1342339"/>
            <a:ext cx="332842" cy="332842"/>
          </a:xfrm>
          <a:prstGeom prst="rect">
            <a:avLst/>
          </a:prstGeom>
        </p:spPr>
      </p:pic>
      <p:sp>
        <p:nvSpPr>
          <p:cNvPr id="22" name="Text 15"/>
          <p:cNvSpPr txBox="1"/>
          <p:nvPr/>
        </p:nvSpPr>
        <p:spPr>
          <a:xfrm>
            <a:off x="6858000" y="1901952"/>
            <a:ext cx="1737360" cy="365760"/>
          </a:xfrm>
          <a:prstGeom prst="rect">
            <a:avLst/>
          </a:prstGeom>
          <a:noFill/>
          <a:ln/>
        </p:spPr>
        <p:txBody>
          <a:bodyPr wrap="square" lIns="0" tIns="0" rIns="0" bIns="0" rtlCol="0" anchor="ctr"/>
          <a:lstStyle/>
          <a:p>
            <a:pPr marL="0" indent="0" algn="ctr">
              <a:buNone/>
            </a:pPr>
            <a:r>
              <a:rPr lang="en-US" sz="1500" b="1" dirty="0">
                <a:solidFill>
                  <a:schemeClr val="tx2"/>
                </a:solidFill>
              </a:rPr>
              <a:t>Chromatics</a:t>
            </a:r>
            <a:endParaRPr lang="en-US" sz="1500" dirty="0"/>
          </a:p>
        </p:txBody>
      </p:sp>
      <p:sp>
        <p:nvSpPr>
          <p:cNvPr id="23" name="Text 16"/>
          <p:cNvSpPr txBox="1"/>
          <p:nvPr/>
        </p:nvSpPr>
        <p:spPr>
          <a:xfrm>
            <a:off x="6903720" y="2286000"/>
            <a:ext cx="1645920" cy="1005840"/>
          </a:xfrm>
          <a:prstGeom prst="rect">
            <a:avLst/>
          </a:prstGeom>
          <a:noFill/>
          <a:ln/>
        </p:spPr>
        <p:txBody>
          <a:bodyPr wrap="square" lIns="0" tIns="0" rIns="0" bIns="0" rtlCol="0" anchor="t"/>
          <a:lstStyle/>
          <a:p>
            <a:pPr marL="0" indent="0" algn="ctr">
              <a:buNone/>
            </a:pPr>
            <a:r>
              <a:rPr lang="en-US" sz="1050" dirty="0">
                <a:solidFill>
                  <a:schemeClr val="tx1"/>
                </a:solidFill>
              </a:rPr>
              <a:t>Use and meaning of colour, which varies widely between cultures.</a:t>
            </a:r>
            <a:endParaRPr lang="en-US" sz="1050" dirty="0"/>
          </a:p>
        </p:txBody>
      </p:sp>
      <p:sp>
        <p:nvSpPr>
          <p:cNvPr id="24" name="Text 17"/>
          <p:cNvSpPr txBox="1"/>
          <p:nvPr/>
        </p:nvSpPr>
        <p:spPr>
          <a:xfrm>
            <a:off x="457200" y="3520440"/>
            <a:ext cx="8229600" cy="274320"/>
          </a:xfrm>
          <a:prstGeom prst="rect">
            <a:avLst/>
          </a:prstGeom>
          <a:noFill/>
          <a:ln/>
        </p:spPr>
        <p:txBody>
          <a:bodyPr wrap="square" lIns="0" tIns="0" rIns="0" bIns="0" rtlCol="0" anchor="ctr"/>
          <a:lstStyle/>
          <a:p>
            <a:pPr marL="0" indent="0">
              <a:buNone/>
            </a:pPr>
            <a:r>
              <a:rPr lang="en-US" sz="1200" b="1" dirty="0">
                <a:solidFill>
                  <a:schemeClr val="accent2"/>
                </a:solidFill>
              </a:rPr>
              <a:t>Time across cultures (Hall and Hall, 1990)</a:t>
            </a:r>
            <a:endParaRPr lang="en-US" sz="1200" dirty="0"/>
          </a:p>
        </p:txBody>
      </p:sp>
      <p:sp>
        <p:nvSpPr>
          <p:cNvPr id="25" name="Monochronic"/>
          <p:cNvSpPr/>
          <p:nvPr/>
        </p:nvSpPr>
        <p:spPr>
          <a:xfrm>
            <a:off x="457200" y="3840480"/>
            <a:ext cx="4023360" cy="594360"/>
          </a:xfrm>
          <a:prstGeom prst="roundRect">
            <a:avLst>
              <a:gd name="adj" fmla="val 9231"/>
            </a:avLst>
          </a:prstGeom>
          <a:solidFill>
            <a:schemeClr val="accent6"/>
          </a:solidFill>
          <a:ln/>
        </p:spPr>
        <p:txBody>
          <a:bodyPr/>
          <a:lstStyle/>
          <a:p>
            <a:endParaRPr lang="en-GB"/>
          </a:p>
        </p:txBody>
      </p:sp>
      <p:sp>
        <p:nvSpPr>
          <p:cNvPr id="26" name="Text 19"/>
          <p:cNvSpPr txBox="1"/>
          <p:nvPr/>
        </p:nvSpPr>
        <p:spPr>
          <a:xfrm>
            <a:off x="594360" y="3840480"/>
            <a:ext cx="3794760" cy="594360"/>
          </a:xfrm>
          <a:prstGeom prst="rect">
            <a:avLst/>
          </a:prstGeom>
          <a:noFill/>
          <a:ln/>
        </p:spPr>
        <p:txBody>
          <a:bodyPr wrap="square" lIns="0" tIns="0" rIns="0" bIns="0" rtlCol="0" anchor="ctr"/>
          <a:lstStyle/>
          <a:p>
            <a:pPr marL="0" indent="0">
              <a:buNone/>
            </a:pPr>
            <a:r>
              <a:rPr lang="en-US" sz="1100" b="1" dirty="0">
                <a:solidFill>
                  <a:schemeClr val="tx2"/>
                </a:solidFill>
              </a:rPr>
              <a:t>Monochronic: </a:t>
            </a:r>
            <a:r>
              <a:rPr lang="en-US" sz="1100" dirty="0">
                <a:solidFill>
                  <a:schemeClr val="tx1"/>
                </a:solidFill>
              </a:rPr>
              <a:t>one thing at a time, schedules and punctuality matter</a:t>
            </a:r>
            <a:endParaRPr lang="en-US" sz="1100" dirty="0"/>
          </a:p>
        </p:txBody>
      </p:sp>
      <p:sp>
        <p:nvSpPr>
          <p:cNvPr id="27" name="Polychronic"/>
          <p:cNvSpPr/>
          <p:nvPr/>
        </p:nvSpPr>
        <p:spPr>
          <a:xfrm>
            <a:off x="4663440" y="3840480"/>
            <a:ext cx="4023360" cy="594360"/>
          </a:xfrm>
          <a:prstGeom prst="roundRect">
            <a:avLst>
              <a:gd name="adj" fmla="val 9231"/>
            </a:avLst>
          </a:prstGeom>
          <a:solidFill>
            <a:schemeClr val="bg2"/>
          </a:solidFill>
          <a:ln/>
        </p:spPr>
        <p:txBody>
          <a:bodyPr/>
          <a:lstStyle/>
          <a:p>
            <a:endParaRPr lang="en-GB"/>
          </a:p>
        </p:txBody>
      </p:sp>
      <p:sp>
        <p:nvSpPr>
          <p:cNvPr id="28" name="Text 21"/>
          <p:cNvSpPr txBox="1"/>
          <p:nvPr/>
        </p:nvSpPr>
        <p:spPr>
          <a:xfrm>
            <a:off x="4800600" y="3840480"/>
            <a:ext cx="3794760" cy="594360"/>
          </a:xfrm>
          <a:prstGeom prst="rect">
            <a:avLst/>
          </a:prstGeom>
          <a:noFill/>
          <a:ln/>
        </p:spPr>
        <p:txBody>
          <a:bodyPr wrap="square" lIns="0" tIns="0" rIns="0" bIns="0" rtlCol="0" anchor="ctr"/>
          <a:lstStyle/>
          <a:p>
            <a:pPr marL="0" indent="0">
              <a:buNone/>
            </a:pPr>
            <a:r>
              <a:rPr lang="en-US" sz="1100" b="1" dirty="0">
                <a:solidFill>
                  <a:schemeClr val="tx2"/>
                </a:solidFill>
              </a:rPr>
              <a:t>Polychronic: </a:t>
            </a:r>
            <a:r>
              <a:rPr lang="en-US" sz="1100" dirty="0">
                <a:solidFill>
                  <a:schemeClr val="tx1"/>
                </a:solidFill>
              </a:rPr>
              <a:t>several things at once, relationships before schedules</a:t>
            </a:r>
            <a:endParaRPr lang="en-US" sz="110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Achieving Communication Effectiveness</a:t>
            </a:r>
            <a:endParaRPr lang="en-US" sz="2400" dirty="0"/>
          </a:p>
        </p:txBody>
      </p:sp>
      <p:sp>
        <p:nvSpPr>
          <p:cNvPr id="4" name="Step 1"/>
          <p:cNvSpPr/>
          <p:nvPr/>
        </p:nvSpPr>
        <p:spPr>
          <a:xfrm>
            <a:off x="457200" y="1143000"/>
            <a:ext cx="2011680" cy="685800"/>
          </a:xfrm>
          <a:prstGeom prst="chevron">
            <a:avLst/>
          </a:prstGeom>
          <a:solidFill>
            <a:schemeClr val="tx2"/>
          </a:solidFill>
          <a:ln w="12700">
            <a:solidFill>
              <a:schemeClr val="bg1"/>
            </a:solidFill>
            <a:prstDash val="solid"/>
          </a:ln>
        </p:spPr>
        <p:txBody>
          <a:bodyPr/>
          <a:lstStyle/>
          <a:p>
            <a:endParaRPr lang="en-GB"/>
          </a:p>
        </p:txBody>
      </p:sp>
      <p:sp>
        <p:nvSpPr>
          <p:cNvPr id="5" name="Text 2"/>
          <p:cNvSpPr txBox="1"/>
          <p:nvPr/>
        </p:nvSpPr>
        <p:spPr>
          <a:xfrm>
            <a:off x="960120" y="1143000"/>
            <a:ext cx="1005840" cy="685800"/>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1</a:t>
            </a:r>
            <a:endParaRPr lang="en-US" sz="2000" dirty="0"/>
          </a:p>
        </p:txBody>
      </p:sp>
      <p:sp>
        <p:nvSpPr>
          <p:cNvPr id="6" name="Improve feedback systems circle"/>
          <p:cNvSpPr/>
          <p:nvPr/>
        </p:nvSpPr>
        <p:spPr>
          <a:xfrm>
            <a:off x="1097280" y="2057400"/>
            <a:ext cx="594360" cy="594360"/>
          </a:xfrm>
          <a:prstGeom prst="ellipse">
            <a:avLst/>
          </a:prstGeom>
          <a:solidFill>
            <a:schemeClr val="bg2"/>
          </a:solidFill>
          <a:ln w="12700">
            <a:solidFill>
              <a:schemeClr val="bg2"/>
            </a:solidFill>
            <a:prstDash val="solid"/>
          </a:ln>
        </p:spPr>
        <p:txBody>
          <a:bodyPr/>
          <a:lstStyle/>
          <a:p>
            <a:endParaRPr lang="en-GB"/>
          </a:p>
        </p:txBody>
      </p:sp>
      <p:pic>
        <p:nvPicPr>
          <p:cNvPr id="7" name="Improve feedback systems icon" descr="preencoded.png"/>
          <p:cNvPicPr>
            <a:picLocks noChangeAspect="1"/>
          </p:cNvPicPr>
          <p:nvPr/>
        </p:nvPicPr>
        <p:blipFill>
          <a:blip r:embed="rId3"/>
          <a:stretch>
            <a:fillRect/>
          </a:stretch>
        </p:blipFill>
        <p:spPr>
          <a:xfrm>
            <a:off x="1239926" y="2200046"/>
            <a:ext cx="309067" cy="309067"/>
          </a:xfrm>
          <a:prstGeom prst="rect">
            <a:avLst/>
          </a:prstGeom>
        </p:spPr>
      </p:pic>
      <p:sp>
        <p:nvSpPr>
          <p:cNvPr id="8" name="Text 4"/>
          <p:cNvSpPr txBox="1"/>
          <p:nvPr/>
        </p:nvSpPr>
        <p:spPr>
          <a:xfrm>
            <a:off x="502920" y="2743200"/>
            <a:ext cx="1874520" cy="548640"/>
          </a:xfrm>
          <a:prstGeom prst="rect">
            <a:avLst/>
          </a:prstGeom>
          <a:noFill/>
          <a:ln/>
        </p:spPr>
        <p:txBody>
          <a:bodyPr wrap="square" lIns="0" tIns="0" rIns="0" bIns="0" rtlCol="0" anchor="t"/>
          <a:lstStyle/>
          <a:p>
            <a:pPr marL="0" indent="0" algn="ctr">
              <a:buNone/>
            </a:pPr>
            <a:r>
              <a:rPr lang="en-US" sz="1300" b="1" dirty="0">
                <a:solidFill>
                  <a:schemeClr val="tx2"/>
                </a:solidFill>
              </a:rPr>
              <a:t>Improve feedback systems</a:t>
            </a:r>
            <a:endParaRPr lang="en-US" sz="1300" dirty="0"/>
          </a:p>
        </p:txBody>
      </p:sp>
      <p:sp>
        <p:nvSpPr>
          <p:cNvPr id="9" name="Text 5"/>
          <p:cNvSpPr txBox="1"/>
          <p:nvPr/>
        </p:nvSpPr>
        <p:spPr>
          <a:xfrm>
            <a:off x="548640" y="3291840"/>
            <a:ext cx="1783080" cy="914400"/>
          </a:xfrm>
          <a:prstGeom prst="rect">
            <a:avLst/>
          </a:prstGeom>
          <a:noFill/>
          <a:ln/>
        </p:spPr>
        <p:txBody>
          <a:bodyPr wrap="square" lIns="0" tIns="0" rIns="0" bIns="0" rtlCol="0" anchor="t"/>
          <a:lstStyle/>
          <a:p>
            <a:pPr marL="0" indent="0" algn="ctr">
              <a:buNone/>
            </a:pPr>
            <a:r>
              <a:rPr lang="en-US" sz="1050" dirty="0">
                <a:solidFill>
                  <a:schemeClr val="tx1"/>
                </a:solidFill>
              </a:rPr>
              <a:t>Formal and informal channels so misunderstandings surface early.</a:t>
            </a:r>
            <a:endParaRPr lang="en-US" sz="1050" dirty="0"/>
          </a:p>
        </p:txBody>
      </p:sp>
      <p:sp>
        <p:nvSpPr>
          <p:cNvPr id="10" name="Step 2"/>
          <p:cNvSpPr/>
          <p:nvPr/>
        </p:nvSpPr>
        <p:spPr>
          <a:xfrm>
            <a:off x="2560320" y="1143000"/>
            <a:ext cx="2011680" cy="685800"/>
          </a:xfrm>
          <a:prstGeom prst="chevron">
            <a:avLst/>
          </a:prstGeom>
          <a:solidFill>
            <a:schemeClr val="accent2"/>
          </a:solidFill>
          <a:ln w="12700">
            <a:solidFill>
              <a:schemeClr val="bg1"/>
            </a:solidFill>
            <a:prstDash val="solid"/>
          </a:ln>
        </p:spPr>
        <p:txBody>
          <a:bodyPr/>
          <a:lstStyle/>
          <a:p>
            <a:endParaRPr lang="en-GB"/>
          </a:p>
        </p:txBody>
      </p:sp>
      <p:sp>
        <p:nvSpPr>
          <p:cNvPr id="11" name="Text 7"/>
          <p:cNvSpPr txBox="1"/>
          <p:nvPr/>
        </p:nvSpPr>
        <p:spPr>
          <a:xfrm>
            <a:off x="3063240" y="1143000"/>
            <a:ext cx="1005840" cy="685800"/>
          </a:xfrm>
          <a:prstGeom prst="rect">
            <a:avLst/>
          </a:prstGeom>
          <a:noFill/>
          <a:ln/>
        </p:spPr>
        <p:txBody>
          <a:bodyPr wrap="square" lIns="0" tIns="0" rIns="0" bIns="0" rtlCol="0" anchor="ctr"/>
          <a:lstStyle/>
          <a:p>
            <a:pPr marL="0" indent="0" algn="ctr">
              <a:buNone/>
            </a:pPr>
            <a:r>
              <a:rPr lang="en-US" sz="2000" b="1" dirty="0">
                <a:solidFill>
                  <a:schemeClr val="bg1"/>
                </a:solidFill>
                <a:latin typeface="Cambria" pitchFamily="34" charset="0"/>
                <a:ea typeface="Cambria" pitchFamily="34" charset="-122"/>
                <a:cs typeface="Cambria" pitchFamily="34" charset="-120"/>
              </a:rPr>
              <a:t>2</a:t>
            </a:r>
            <a:endParaRPr lang="en-US" sz="2000" dirty="0"/>
          </a:p>
        </p:txBody>
      </p:sp>
      <p:sp>
        <p:nvSpPr>
          <p:cNvPr id="12" name="Language training circle"/>
          <p:cNvSpPr/>
          <p:nvPr/>
        </p:nvSpPr>
        <p:spPr>
          <a:xfrm>
            <a:off x="3200400" y="2057400"/>
            <a:ext cx="594360" cy="594360"/>
          </a:xfrm>
          <a:prstGeom prst="ellipse">
            <a:avLst/>
          </a:prstGeom>
          <a:solidFill>
            <a:schemeClr val="bg2"/>
          </a:solidFill>
          <a:ln w="12700">
            <a:solidFill>
              <a:schemeClr val="bg2"/>
            </a:solidFill>
            <a:prstDash val="solid"/>
          </a:ln>
        </p:spPr>
        <p:txBody>
          <a:bodyPr/>
          <a:lstStyle/>
          <a:p>
            <a:endParaRPr lang="en-GB"/>
          </a:p>
        </p:txBody>
      </p:sp>
      <p:pic>
        <p:nvPicPr>
          <p:cNvPr id="13" name="Language training icon" descr="preencoded.png"/>
          <p:cNvPicPr>
            <a:picLocks noChangeAspect="1"/>
          </p:cNvPicPr>
          <p:nvPr/>
        </p:nvPicPr>
        <p:blipFill>
          <a:blip r:embed="rId4"/>
          <a:stretch>
            <a:fillRect/>
          </a:stretch>
        </p:blipFill>
        <p:spPr>
          <a:xfrm>
            <a:off x="3343046" y="2200046"/>
            <a:ext cx="309067" cy="309067"/>
          </a:xfrm>
          <a:prstGeom prst="rect">
            <a:avLst/>
          </a:prstGeom>
        </p:spPr>
      </p:pic>
      <p:sp>
        <p:nvSpPr>
          <p:cNvPr id="14" name="Text 9"/>
          <p:cNvSpPr txBox="1"/>
          <p:nvPr/>
        </p:nvSpPr>
        <p:spPr>
          <a:xfrm>
            <a:off x="2606040" y="2743200"/>
            <a:ext cx="1874520" cy="548640"/>
          </a:xfrm>
          <a:prstGeom prst="rect">
            <a:avLst/>
          </a:prstGeom>
          <a:noFill/>
          <a:ln/>
        </p:spPr>
        <p:txBody>
          <a:bodyPr wrap="square" lIns="0" tIns="0" rIns="0" bIns="0" rtlCol="0" anchor="t"/>
          <a:lstStyle/>
          <a:p>
            <a:pPr marL="0" indent="0" algn="ctr">
              <a:buNone/>
            </a:pPr>
            <a:r>
              <a:rPr lang="en-US" sz="1300" b="1" dirty="0">
                <a:solidFill>
                  <a:schemeClr val="tx2"/>
                </a:solidFill>
              </a:rPr>
              <a:t>Language training</a:t>
            </a:r>
            <a:endParaRPr lang="en-US" sz="1300" dirty="0"/>
          </a:p>
        </p:txBody>
      </p:sp>
      <p:sp>
        <p:nvSpPr>
          <p:cNvPr id="15" name="Text 10"/>
          <p:cNvSpPr txBox="1"/>
          <p:nvPr/>
        </p:nvSpPr>
        <p:spPr>
          <a:xfrm>
            <a:off x="2651760" y="3291840"/>
            <a:ext cx="1783080" cy="914400"/>
          </a:xfrm>
          <a:prstGeom prst="rect">
            <a:avLst/>
          </a:prstGeom>
          <a:noFill/>
          <a:ln/>
        </p:spPr>
        <p:txBody>
          <a:bodyPr wrap="square" lIns="0" tIns="0" rIns="0" bIns="0" rtlCol="0" anchor="t"/>
          <a:lstStyle/>
          <a:p>
            <a:pPr marL="0" indent="0" algn="ctr">
              <a:buNone/>
            </a:pPr>
            <a:r>
              <a:rPr lang="en-US" sz="1050" dirty="0">
                <a:solidFill>
                  <a:schemeClr val="tx1"/>
                </a:solidFill>
              </a:rPr>
              <a:t>Even basic phrases build goodwill and reduce dependence on translators.</a:t>
            </a:r>
            <a:endParaRPr lang="en-US" sz="1050" dirty="0"/>
          </a:p>
        </p:txBody>
      </p:sp>
      <p:sp>
        <p:nvSpPr>
          <p:cNvPr id="16" name="Step 3"/>
          <p:cNvSpPr/>
          <p:nvPr/>
        </p:nvSpPr>
        <p:spPr>
          <a:xfrm>
            <a:off x="4663440" y="1143000"/>
            <a:ext cx="2011680" cy="685800"/>
          </a:xfrm>
          <a:prstGeom prst="chevron">
            <a:avLst/>
          </a:prstGeom>
          <a:solidFill>
            <a:schemeClr val="accent5"/>
          </a:solidFill>
          <a:ln w="12700">
            <a:solidFill>
              <a:schemeClr val="bg1"/>
            </a:solidFill>
            <a:prstDash val="solid"/>
          </a:ln>
        </p:spPr>
        <p:txBody>
          <a:bodyPr/>
          <a:lstStyle/>
          <a:p>
            <a:endParaRPr lang="en-GB"/>
          </a:p>
        </p:txBody>
      </p:sp>
      <p:sp>
        <p:nvSpPr>
          <p:cNvPr id="17" name="Text 12"/>
          <p:cNvSpPr txBox="1"/>
          <p:nvPr/>
        </p:nvSpPr>
        <p:spPr>
          <a:xfrm>
            <a:off x="5166360" y="1143000"/>
            <a:ext cx="1005840" cy="685800"/>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3</a:t>
            </a:r>
            <a:endParaRPr lang="en-US" sz="2000" dirty="0"/>
          </a:p>
        </p:txBody>
      </p:sp>
      <p:sp>
        <p:nvSpPr>
          <p:cNvPr id="18" name="Cultural training circle"/>
          <p:cNvSpPr/>
          <p:nvPr/>
        </p:nvSpPr>
        <p:spPr>
          <a:xfrm>
            <a:off x="5303520" y="2057400"/>
            <a:ext cx="594360" cy="594360"/>
          </a:xfrm>
          <a:prstGeom prst="ellipse">
            <a:avLst/>
          </a:prstGeom>
          <a:solidFill>
            <a:schemeClr val="bg2"/>
          </a:solidFill>
          <a:ln w="12700">
            <a:solidFill>
              <a:schemeClr val="bg2"/>
            </a:solidFill>
            <a:prstDash val="solid"/>
          </a:ln>
        </p:spPr>
        <p:txBody>
          <a:bodyPr/>
          <a:lstStyle/>
          <a:p>
            <a:endParaRPr lang="en-GB"/>
          </a:p>
        </p:txBody>
      </p:sp>
      <p:pic>
        <p:nvPicPr>
          <p:cNvPr id="19" name="Cultural training icon" descr="preencoded.png"/>
          <p:cNvPicPr>
            <a:picLocks noChangeAspect="1"/>
          </p:cNvPicPr>
          <p:nvPr/>
        </p:nvPicPr>
        <p:blipFill>
          <a:blip r:embed="rId5"/>
          <a:stretch>
            <a:fillRect/>
          </a:stretch>
        </p:blipFill>
        <p:spPr>
          <a:xfrm>
            <a:off x="5446166" y="2200046"/>
            <a:ext cx="309067" cy="309067"/>
          </a:xfrm>
          <a:prstGeom prst="rect">
            <a:avLst/>
          </a:prstGeom>
        </p:spPr>
      </p:pic>
      <p:sp>
        <p:nvSpPr>
          <p:cNvPr id="20" name="Text 14"/>
          <p:cNvSpPr txBox="1"/>
          <p:nvPr/>
        </p:nvSpPr>
        <p:spPr>
          <a:xfrm>
            <a:off x="4709160" y="2743200"/>
            <a:ext cx="1874520" cy="548640"/>
          </a:xfrm>
          <a:prstGeom prst="rect">
            <a:avLst/>
          </a:prstGeom>
          <a:noFill/>
          <a:ln/>
        </p:spPr>
        <p:txBody>
          <a:bodyPr wrap="square" lIns="0" tIns="0" rIns="0" bIns="0" rtlCol="0" anchor="t"/>
          <a:lstStyle/>
          <a:p>
            <a:pPr marL="0" indent="0" algn="ctr">
              <a:buNone/>
            </a:pPr>
            <a:r>
              <a:rPr lang="en-US" sz="1300" b="1" dirty="0">
                <a:solidFill>
                  <a:schemeClr val="tx2"/>
                </a:solidFill>
              </a:rPr>
              <a:t>Cultural training</a:t>
            </a:r>
            <a:endParaRPr lang="en-US" sz="1300" dirty="0"/>
          </a:p>
        </p:txBody>
      </p:sp>
      <p:sp>
        <p:nvSpPr>
          <p:cNvPr id="21" name="Text 15"/>
          <p:cNvSpPr txBox="1"/>
          <p:nvPr/>
        </p:nvSpPr>
        <p:spPr>
          <a:xfrm>
            <a:off x="4754880" y="3291840"/>
            <a:ext cx="1783080" cy="914400"/>
          </a:xfrm>
          <a:prstGeom prst="rect">
            <a:avLst/>
          </a:prstGeom>
          <a:noFill/>
          <a:ln/>
        </p:spPr>
        <p:txBody>
          <a:bodyPr wrap="square" lIns="0" tIns="0" rIns="0" bIns="0" rtlCol="0" anchor="t"/>
          <a:lstStyle/>
          <a:p>
            <a:pPr marL="0" indent="0" algn="ctr">
              <a:buNone/>
            </a:pPr>
            <a:r>
              <a:rPr lang="en-US" sz="1050" dirty="0">
                <a:solidFill>
                  <a:schemeClr val="tx1"/>
                </a:solidFill>
              </a:rPr>
              <a:t>Preparation on values, norms and nonverbal cues before and during assignments.</a:t>
            </a:r>
            <a:endParaRPr lang="en-US" sz="1050" dirty="0"/>
          </a:p>
        </p:txBody>
      </p:sp>
      <p:sp>
        <p:nvSpPr>
          <p:cNvPr id="22" name="Step 4"/>
          <p:cNvSpPr/>
          <p:nvPr/>
        </p:nvSpPr>
        <p:spPr>
          <a:xfrm>
            <a:off x="6766560" y="1143000"/>
            <a:ext cx="2011680" cy="685800"/>
          </a:xfrm>
          <a:prstGeom prst="chevron">
            <a:avLst/>
          </a:prstGeom>
          <a:solidFill>
            <a:schemeClr val="accent1"/>
          </a:solidFill>
          <a:ln w="12700">
            <a:solidFill>
              <a:schemeClr val="bg1"/>
            </a:solidFill>
            <a:prstDash val="solid"/>
          </a:ln>
        </p:spPr>
        <p:txBody>
          <a:bodyPr/>
          <a:lstStyle/>
          <a:p>
            <a:endParaRPr lang="en-GB"/>
          </a:p>
        </p:txBody>
      </p:sp>
      <p:sp>
        <p:nvSpPr>
          <p:cNvPr id="23" name="Text 17"/>
          <p:cNvSpPr txBox="1"/>
          <p:nvPr/>
        </p:nvSpPr>
        <p:spPr>
          <a:xfrm>
            <a:off x="7269480" y="1143000"/>
            <a:ext cx="1005840" cy="685800"/>
          </a:xfrm>
          <a:prstGeom prst="rect">
            <a:avLst/>
          </a:prstGeom>
          <a:noFill/>
          <a:ln/>
        </p:spPr>
        <p:txBody>
          <a:bodyPr wrap="square" lIns="0" tIns="0" rIns="0" bIns="0" rtlCol="0" anchor="ctr"/>
          <a:lstStyle/>
          <a:p>
            <a:pPr marL="0" indent="0" algn="ctr">
              <a:buNone/>
            </a:pPr>
            <a:r>
              <a:rPr lang="en-US" sz="2000" b="1" dirty="0">
                <a:solidFill>
                  <a:schemeClr val="tx2"/>
                </a:solidFill>
                <a:latin typeface="Cambria" pitchFamily="34" charset="0"/>
                <a:ea typeface="Cambria" pitchFamily="34" charset="-122"/>
                <a:cs typeface="Cambria" pitchFamily="34" charset="-120"/>
              </a:rPr>
              <a:t>4</a:t>
            </a:r>
            <a:endParaRPr lang="en-US" sz="2000" dirty="0"/>
          </a:p>
        </p:txBody>
      </p:sp>
      <p:sp>
        <p:nvSpPr>
          <p:cNvPr id="24" name="Flexibility and cooperation circle"/>
          <p:cNvSpPr/>
          <p:nvPr/>
        </p:nvSpPr>
        <p:spPr>
          <a:xfrm>
            <a:off x="7406640" y="2057400"/>
            <a:ext cx="594360" cy="594360"/>
          </a:xfrm>
          <a:prstGeom prst="ellipse">
            <a:avLst/>
          </a:prstGeom>
          <a:solidFill>
            <a:schemeClr val="bg2"/>
          </a:solidFill>
          <a:ln w="12700">
            <a:solidFill>
              <a:schemeClr val="bg2"/>
            </a:solidFill>
            <a:prstDash val="solid"/>
          </a:ln>
        </p:spPr>
        <p:txBody>
          <a:bodyPr/>
          <a:lstStyle/>
          <a:p>
            <a:endParaRPr lang="en-GB"/>
          </a:p>
        </p:txBody>
      </p:sp>
      <p:pic>
        <p:nvPicPr>
          <p:cNvPr id="25" name="Flexibility and cooperation icon" descr="preencoded.png"/>
          <p:cNvPicPr>
            <a:picLocks noChangeAspect="1"/>
          </p:cNvPicPr>
          <p:nvPr/>
        </p:nvPicPr>
        <p:blipFill>
          <a:blip r:embed="rId6"/>
          <a:stretch>
            <a:fillRect/>
          </a:stretch>
        </p:blipFill>
        <p:spPr>
          <a:xfrm>
            <a:off x="7549286" y="2200046"/>
            <a:ext cx="309067" cy="309067"/>
          </a:xfrm>
          <a:prstGeom prst="rect">
            <a:avLst/>
          </a:prstGeom>
        </p:spPr>
      </p:pic>
      <p:sp>
        <p:nvSpPr>
          <p:cNvPr id="26" name="Text 19"/>
          <p:cNvSpPr txBox="1"/>
          <p:nvPr/>
        </p:nvSpPr>
        <p:spPr>
          <a:xfrm>
            <a:off x="6812280" y="2743200"/>
            <a:ext cx="1874520" cy="548640"/>
          </a:xfrm>
          <a:prstGeom prst="rect">
            <a:avLst/>
          </a:prstGeom>
          <a:noFill/>
          <a:ln/>
        </p:spPr>
        <p:txBody>
          <a:bodyPr wrap="square" lIns="0" tIns="0" rIns="0" bIns="0" rtlCol="0" anchor="t"/>
          <a:lstStyle/>
          <a:p>
            <a:pPr marL="0" indent="0" algn="ctr">
              <a:buNone/>
            </a:pPr>
            <a:r>
              <a:rPr lang="en-US" sz="1300" b="1" dirty="0">
                <a:solidFill>
                  <a:schemeClr val="tx2"/>
                </a:solidFill>
              </a:rPr>
              <a:t>Flexibility and cooperation</a:t>
            </a:r>
            <a:endParaRPr lang="en-US" sz="1300" dirty="0"/>
          </a:p>
        </p:txBody>
      </p:sp>
      <p:sp>
        <p:nvSpPr>
          <p:cNvPr id="27" name="Text 20"/>
          <p:cNvSpPr txBox="1"/>
          <p:nvPr/>
        </p:nvSpPr>
        <p:spPr>
          <a:xfrm>
            <a:off x="6858000" y="3291840"/>
            <a:ext cx="1783080" cy="914400"/>
          </a:xfrm>
          <a:prstGeom prst="rect">
            <a:avLst/>
          </a:prstGeom>
          <a:noFill/>
          <a:ln/>
        </p:spPr>
        <p:txBody>
          <a:bodyPr wrap="square" lIns="0" tIns="0" rIns="0" bIns="0" rtlCol="0" anchor="t"/>
          <a:lstStyle/>
          <a:p>
            <a:pPr marL="0" indent="0" algn="ctr">
              <a:buNone/>
            </a:pPr>
            <a:r>
              <a:rPr lang="en-US" sz="1050" dirty="0">
                <a:solidFill>
                  <a:schemeClr val="tx1"/>
                </a:solidFill>
              </a:rPr>
              <a:t>Both sides adapt and meet partway rather than expecting the other to change.</a:t>
            </a:r>
            <a:endParaRPr lang="en-US" sz="1050" dirty="0"/>
          </a:p>
        </p:txBody>
      </p:sp>
      <p:sp>
        <p:nvSpPr>
          <p:cNvPr id="28" name="Academic caption"/>
          <p:cNvSpPr txBox="1"/>
          <p:nvPr/>
        </p:nvSpPr>
        <p:spPr>
          <a:xfrm>
            <a:off x="457200" y="434340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Four routes to communication effectiveness, based on Luthans and Doh (2018, ch. 7).</a:t>
            </a:r>
            <a:endParaRPr lang="en-US" sz="95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The Negotiation Process</a:t>
            </a:r>
            <a:endParaRPr lang="en-US" sz="2400" dirty="0"/>
          </a:p>
        </p:txBody>
      </p:sp>
      <p:sp>
        <p:nvSpPr>
          <p:cNvPr id="4" name="Negotiation step 1"/>
          <p:cNvSpPr/>
          <p:nvPr/>
        </p:nvSpPr>
        <p:spPr>
          <a:xfrm>
            <a:off x="457200" y="1188720"/>
            <a:ext cx="1645920" cy="777240"/>
          </a:xfrm>
          <a:prstGeom prst="chevron">
            <a:avLst/>
          </a:prstGeom>
          <a:solidFill>
            <a:schemeClr val="tx2"/>
          </a:solidFill>
          <a:ln w="12700">
            <a:solidFill>
              <a:schemeClr val="bg1"/>
            </a:solidFill>
            <a:prstDash val="solid"/>
          </a:ln>
        </p:spPr>
        <p:txBody>
          <a:bodyPr/>
          <a:lstStyle/>
          <a:p>
            <a:endParaRPr lang="en-GB"/>
          </a:p>
        </p:txBody>
      </p:sp>
      <p:sp>
        <p:nvSpPr>
          <p:cNvPr id="5" name="Text 2"/>
          <p:cNvSpPr txBox="1"/>
          <p:nvPr/>
        </p:nvSpPr>
        <p:spPr>
          <a:xfrm>
            <a:off x="868680" y="1188720"/>
            <a:ext cx="868680" cy="777240"/>
          </a:xfrm>
          <a:prstGeom prst="rect">
            <a:avLst/>
          </a:prstGeom>
          <a:noFill/>
          <a:ln/>
        </p:spPr>
        <p:txBody>
          <a:bodyPr wrap="square" lIns="0" tIns="0" rIns="0" bIns="0" rtlCol="0" anchor="ctr"/>
          <a:lstStyle/>
          <a:p>
            <a:pPr marL="0" indent="0" algn="ctr">
              <a:buNone/>
            </a:pPr>
            <a:r>
              <a:rPr lang="en-US" sz="2200" b="1" dirty="0">
                <a:solidFill>
                  <a:schemeClr val="bg1"/>
                </a:solidFill>
                <a:latin typeface="Cambria" pitchFamily="34" charset="0"/>
                <a:ea typeface="Cambria" pitchFamily="34" charset="-122"/>
                <a:cs typeface="Cambria" pitchFamily="34" charset="-120"/>
              </a:rPr>
              <a:t>1</a:t>
            </a:r>
            <a:endParaRPr lang="en-US" sz="2200" dirty="0"/>
          </a:p>
        </p:txBody>
      </p:sp>
      <p:sp>
        <p:nvSpPr>
          <p:cNvPr id="6" name="Step detail 1"/>
          <p:cNvSpPr/>
          <p:nvPr/>
        </p:nvSpPr>
        <p:spPr>
          <a:xfrm>
            <a:off x="502920" y="2194560"/>
            <a:ext cx="1536192" cy="1600200"/>
          </a:xfrm>
          <a:prstGeom prst="roundRect">
            <a:avLst>
              <a:gd name="adj" fmla="val 4762"/>
            </a:avLst>
          </a:prstGeom>
          <a:solidFill>
            <a:schemeClr val="accent6"/>
          </a:solidFill>
          <a:ln/>
        </p:spPr>
        <p:txBody>
          <a:bodyPr/>
          <a:lstStyle/>
          <a:p>
            <a:endParaRPr lang="en-GB"/>
          </a:p>
        </p:txBody>
      </p:sp>
      <p:sp>
        <p:nvSpPr>
          <p:cNvPr id="7" name="Text 4"/>
          <p:cNvSpPr txBox="1"/>
          <p:nvPr/>
        </p:nvSpPr>
        <p:spPr>
          <a:xfrm>
            <a:off x="594360" y="2286000"/>
            <a:ext cx="1353312" cy="1417320"/>
          </a:xfrm>
          <a:prstGeom prst="rect">
            <a:avLst/>
          </a:prstGeom>
          <a:noFill/>
          <a:ln/>
        </p:spPr>
        <p:txBody>
          <a:bodyPr wrap="square" lIns="0" tIns="0" rIns="0" bIns="0" rtlCol="0" anchor="t"/>
          <a:lstStyle/>
          <a:p>
            <a:pPr marL="0" indent="0" algn="ctr">
              <a:spcAft>
                <a:spcPts val="600"/>
              </a:spcAft>
              <a:buNone/>
            </a:pPr>
            <a:r>
              <a:rPr lang="en-US" sz="1250" b="1" dirty="0">
                <a:solidFill>
                  <a:schemeClr val="tx2"/>
                </a:solidFill>
              </a:rPr>
              <a:t>Planning</a:t>
            </a:r>
            <a:endParaRPr lang="en-US" sz="1250" dirty="0"/>
          </a:p>
          <a:p>
            <a:pPr marL="0" indent="0" algn="ctr">
              <a:spcAft>
                <a:spcPts val="600"/>
              </a:spcAft>
              <a:buNone/>
            </a:pPr>
            <a:r>
              <a:rPr lang="en-US" sz="1050" dirty="0">
                <a:solidFill>
                  <a:schemeClr val="tx1"/>
                </a:solidFill>
              </a:rPr>
              <a:t>Objectives, acceptable range and concessions</a:t>
            </a:r>
            <a:endParaRPr lang="en-US" sz="1250" dirty="0"/>
          </a:p>
        </p:txBody>
      </p:sp>
      <p:sp>
        <p:nvSpPr>
          <p:cNvPr id="8" name="Negotiation step 2"/>
          <p:cNvSpPr/>
          <p:nvPr/>
        </p:nvSpPr>
        <p:spPr>
          <a:xfrm>
            <a:off x="2093976" y="1188720"/>
            <a:ext cx="1645920" cy="777240"/>
          </a:xfrm>
          <a:prstGeom prst="chevron">
            <a:avLst/>
          </a:prstGeom>
          <a:solidFill>
            <a:schemeClr val="accent2"/>
          </a:solidFill>
          <a:ln w="12700">
            <a:solidFill>
              <a:schemeClr val="bg1"/>
            </a:solidFill>
            <a:prstDash val="solid"/>
          </a:ln>
        </p:spPr>
        <p:txBody>
          <a:bodyPr/>
          <a:lstStyle/>
          <a:p>
            <a:endParaRPr lang="en-GB"/>
          </a:p>
        </p:txBody>
      </p:sp>
      <p:sp>
        <p:nvSpPr>
          <p:cNvPr id="9" name="Text 6"/>
          <p:cNvSpPr txBox="1"/>
          <p:nvPr/>
        </p:nvSpPr>
        <p:spPr>
          <a:xfrm>
            <a:off x="2505456" y="1188720"/>
            <a:ext cx="868680" cy="777240"/>
          </a:xfrm>
          <a:prstGeom prst="rect">
            <a:avLst/>
          </a:prstGeom>
          <a:noFill/>
          <a:ln/>
        </p:spPr>
        <p:txBody>
          <a:bodyPr wrap="square" lIns="0" tIns="0" rIns="0" bIns="0" rtlCol="0" anchor="ctr"/>
          <a:lstStyle/>
          <a:p>
            <a:pPr marL="0" indent="0" algn="ctr">
              <a:buNone/>
            </a:pPr>
            <a:r>
              <a:rPr lang="en-US" sz="2200" b="1" dirty="0">
                <a:solidFill>
                  <a:schemeClr val="bg1"/>
                </a:solidFill>
                <a:latin typeface="Cambria" pitchFamily="34" charset="0"/>
                <a:ea typeface="Cambria" pitchFamily="34" charset="-122"/>
                <a:cs typeface="Cambria" pitchFamily="34" charset="-120"/>
              </a:rPr>
              <a:t>2</a:t>
            </a:r>
            <a:endParaRPr lang="en-US" sz="2200" dirty="0"/>
          </a:p>
        </p:txBody>
      </p:sp>
      <p:sp>
        <p:nvSpPr>
          <p:cNvPr id="10" name="Step detail 2"/>
          <p:cNvSpPr/>
          <p:nvPr/>
        </p:nvSpPr>
        <p:spPr>
          <a:xfrm>
            <a:off x="2139696" y="2194560"/>
            <a:ext cx="1536192" cy="1600200"/>
          </a:xfrm>
          <a:prstGeom prst="roundRect">
            <a:avLst>
              <a:gd name="adj" fmla="val 4762"/>
            </a:avLst>
          </a:prstGeom>
          <a:solidFill>
            <a:schemeClr val="accent6"/>
          </a:solidFill>
          <a:ln/>
        </p:spPr>
        <p:txBody>
          <a:bodyPr/>
          <a:lstStyle/>
          <a:p>
            <a:endParaRPr lang="en-GB"/>
          </a:p>
        </p:txBody>
      </p:sp>
      <p:sp>
        <p:nvSpPr>
          <p:cNvPr id="11" name="Text 8"/>
          <p:cNvSpPr txBox="1"/>
          <p:nvPr/>
        </p:nvSpPr>
        <p:spPr>
          <a:xfrm>
            <a:off x="2231136" y="2286000"/>
            <a:ext cx="1353312" cy="1417320"/>
          </a:xfrm>
          <a:prstGeom prst="rect">
            <a:avLst/>
          </a:prstGeom>
          <a:noFill/>
          <a:ln/>
        </p:spPr>
        <p:txBody>
          <a:bodyPr wrap="square" lIns="0" tIns="0" rIns="0" bIns="0" rtlCol="0" anchor="t"/>
          <a:lstStyle/>
          <a:p>
            <a:pPr marL="0" indent="0" algn="ctr">
              <a:spcAft>
                <a:spcPts val="600"/>
              </a:spcAft>
              <a:buNone/>
            </a:pPr>
            <a:r>
              <a:rPr lang="en-US" sz="1250" b="1" dirty="0">
                <a:solidFill>
                  <a:schemeClr val="tx2"/>
                </a:solidFill>
              </a:rPr>
              <a:t>Relationship building</a:t>
            </a:r>
            <a:endParaRPr lang="en-US" sz="1250" dirty="0"/>
          </a:p>
          <a:p>
            <a:pPr marL="0" indent="0" algn="ctr">
              <a:spcAft>
                <a:spcPts val="600"/>
              </a:spcAft>
              <a:buNone/>
            </a:pPr>
            <a:r>
              <a:rPr lang="en-US" sz="1050" dirty="0">
                <a:solidFill>
                  <a:schemeClr val="tx1"/>
                </a:solidFill>
              </a:rPr>
              <a:t>Getting to know the other party</a:t>
            </a:r>
            <a:endParaRPr lang="en-US" sz="1250" dirty="0"/>
          </a:p>
        </p:txBody>
      </p:sp>
      <p:sp>
        <p:nvSpPr>
          <p:cNvPr id="12" name="Negotiation step 3"/>
          <p:cNvSpPr/>
          <p:nvPr/>
        </p:nvSpPr>
        <p:spPr>
          <a:xfrm>
            <a:off x="3730752" y="1188720"/>
            <a:ext cx="1645920" cy="777240"/>
          </a:xfrm>
          <a:prstGeom prst="chevron">
            <a:avLst/>
          </a:prstGeom>
          <a:solidFill>
            <a:schemeClr val="accent5"/>
          </a:solidFill>
          <a:ln w="12700">
            <a:solidFill>
              <a:schemeClr val="bg1"/>
            </a:solidFill>
            <a:prstDash val="solid"/>
          </a:ln>
        </p:spPr>
        <p:txBody>
          <a:bodyPr/>
          <a:lstStyle/>
          <a:p>
            <a:endParaRPr lang="en-GB"/>
          </a:p>
        </p:txBody>
      </p:sp>
      <p:sp>
        <p:nvSpPr>
          <p:cNvPr id="13" name="Text 10"/>
          <p:cNvSpPr txBox="1"/>
          <p:nvPr/>
        </p:nvSpPr>
        <p:spPr>
          <a:xfrm>
            <a:off x="4142232" y="1188720"/>
            <a:ext cx="868680" cy="777240"/>
          </a:xfrm>
          <a:prstGeom prst="rect">
            <a:avLst/>
          </a:prstGeom>
          <a:noFill/>
          <a:ln/>
        </p:spPr>
        <p:txBody>
          <a:bodyPr wrap="square" lIns="0" tIns="0" rIns="0" bIns="0" rtlCol="0" anchor="ctr"/>
          <a:lstStyle/>
          <a:p>
            <a:pPr marL="0" indent="0" algn="ctr">
              <a:buNone/>
            </a:pPr>
            <a:r>
              <a:rPr lang="en-US" sz="2200" b="1" dirty="0">
                <a:solidFill>
                  <a:schemeClr val="tx2"/>
                </a:solidFill>
                <a:latin typeface="Cambria" pitchFamily="34" charset="0"/>
                <a:ea typeface="Cambria" pitchFamily="34" charset="-122"/>
                <a:cs typeface="Cambria" pitchFamily="34" charset="-120"/>
              </a:rPr>
              <a:t>3</a:t>
            </a:r>
            <a:endParaRPr lang="en-US" sz="2200" dirty="0"/>
          </a:p>
        </p:txBody>
      </p:sp>
      <p:sp>
        <p:nvSpPr>
          <p:cNvPr id="14" name="Step detail 3"/>
          <p:cNvSpPr/>
          <p:nvPr/>
        </p:nvSpPr>
        <p:spPr>
          <a:xfrm>
            <a:off x="3776472" y="2194560"/>
            <a:ext cx="1536192" cy="1600200"/>
          </a:xfrm>
          <a:prstGeom prst="roundRect">
            <a:avLst>
              <a:gd name="adj" fmla="val 4762"/>
            </a:avLst>
          </a:prstGeom>
          <a:solidFill>
            <a:schemeClr val="accent6"/>
          </a:solidFill>
          <a:ln/>
        </p:spPr>
        <p:txBody>
          <a:bodyPr/>
          <a:lstStyle/>
          <a:p>
            <a:endParaRPr lang="en-GB"/>
          </a:p>
        </p:txBody>
      </p:sp>
      <p:sp>
        <p:nvSpPr>
          <p:cNvPr id="15" name="Text 12"/>
          <p:cNvSpPr txBox="1"/>
          <p:nvPr/>
        </p:nvSpPr>
        <p:spPr>
          <a:xfrm>
            <a:off x="3867912" y="2286000"/>
            <a:ext cx="1353312" cy="1417320"/>
          </a:xfrm>
          <a:prstGeom prst="rect">
            <a:avLst/>
          </a:prstGeom>
          <a:noFill/>
          <a:ln/>
        </p:spPr>
        <p:txBody>
          <a:bodyPr wrap="square" lIns="0" tIns="0" rIns="0" bIns="0" rtlCol="0" anchor="t"/>
          <a:lstStyle/>
          <a:p>
            <a:pPr marL="0" indent="0" algn="ctr">
              <a:spcAft>
                <a:spcPts val="600"/>
              </a:spcAft>
              <a:buNone/>
            </a:pPr>
            <a:r>
              <a:rPr lang="en-US" sz="1250" b="1" dirty="0">
                <a:solidFill>
                  <a:schemeClr val="tx2"/>
                </a:solidFill>
              </a:rPr>
              <a:t>Exchanging task related information</a:t>
            </a:r>
            <a:endParaRPr lang="en-US" sz="1250" dirty="0"/>
          </a:p>
          <a:p>
            <a:pPr marL="0" indent="0" algn="ctr">
              <a:spcAft>
                <a:spcPts val="600"/>
              </a:spcAft>
              <a:buNone/>
            </a:pPr>
            <a:r>
              <a:rPr lang="en-US" sz="1050" dirty="0">
                <a:solidFill>
                  <a:schemeClr val="tx1"/>
                </a:solidFill>
              </a:rPr>
              <a:t>Positions set out and questioned</a:t>
            </a:r>
            <a:endParaRPr lang="en-US" sz="1250" dirty="0"/>
          </a:p>
        </p:txBody>
      </p:sp>
      <p:sp>
        <p:nvSpPr>
          <p:cNvPr id="16" name="Negotiation step 4"/>
          <p:cNvSpPr/>
          <p:nvPr/>
        </p:nvSpPr>
        <p:spPr>
          <a:xfrm>
            <a:off x="5367528" y="1188720"/>
            <a:ext cx="1645920" cy="777240"/>
          </a:xfrm>
          <a:prstGeom prst="chevron">
            <a:avLst/>
          </a:prstGeom>
          <a:solidFill>
            <a:schemeClr val="bg2"/>
          </a:solidFill>
          <a:ln w="12700">
            <a:solidFill>
              <a:schemeClr val="bg1"/>
            </a:solidFill>
            <a:prstDash val="solid"/>
          </a:ln>
        </p:spPr>
        <p:txBody>
          <a:bodyPr/>
          <a:lstStyle/>
          <a:p>
            <a:endParaRPr lang="en-GB"/>
          </a:p>
        </p:txBody>
      </p:sp>
      <p:sp>
        <p:nvSpPr>
          <p:cNvPr id="17" name="Text 14"/>
          <p:cNvSpPr txBox="1"/>
          <p:nvPr/>
        </p:nvSpPr>
        <p:spPr>
          <a:xfrm>
            <a:off x="5779008" y="1188720"/>
            <a:ext cx="868680" cy="777240"/>
          </a:xfrm>
          <a:prstGeom prst="rect">
            <a:avLst/>
          </a:prstGeom>
          <a:noFill/>
          <a:ln/>
        </p:spPr>
        <p:txBody>
          <a:bodyPr wrap="square" lIns="0" tIns="0" rIns="0" bIns="0" rtlCol="0" anchor="ctr"/>
          <a:lstStyle/>
          <a:p>
            <a:pPr marL="0" indent="0" algn="ctr">
              <a:buNone/>
            </a:pPr>
            <a:r>
              <a:rPr lang="en-US" sz="2200" b="1" dirty="0">
                <a:solidFill>
                  <a:schemeClr val="tx2"/>
                </a:solidFill>
                <a:latin typeface="Cambria" pitchFamily="34" charset="0"/>
                <a:ea typeface="Cambria" pitchFamily="34" charset="-122"/>
                <a:cs typeface="Cambria" pitchFamily="34" charset="-120"/>
              </a:rPr>
              <a:t>4</a:t>
            </a:r>
            <a:endParaRPr lang="en-US" sz="2200" dirty="0"/>
          </a:p>
        </p:txBody>
      </p:sp>
      <p:sp>
        <p:nvSpPr>
          <p:cNvPr id="18" name="Step detail 4"/>
          <p:cNvSpPr/>
          <p:nvPr/>
        </p:nvSpPr>
        <p:spPr>
          <a:xfrm>
            <a:off x="5413248" y="2194560"/>
            <a:ext cx="1536192" cy="1600200"/>
          </a:xfrm>
          <a:prstGeom prst="roundRect">
            <a:avLst>
              <a:gd name="adj" fmla="val 4762"/>
            </a:avLst>
          </a:prstGeom>
          <a:solidFill>
            <a:schemeClr val="accent6"/>
          </a:solidFill>
          <a:ln/>
        </p:spPr>
        <p:txBody>
          <a:bodyPr/>
          <a:lstStyle/>
          <a:p>
            <a:endParaRPr lang="en-GB"/>
          </a:p>
        </p:txBody>
      </p:sp>
      <p:sp>
        <p:nvSpPr>
          <p:cNvPr id="19" name="Text 16"/>
          <p:cNvSpPr txBox="1"/>
          <p:nvPr/>
        </p:nvSpPr>
        <p:spPr>
          <a:xfrm>
            <a:off x="5504688" y="2286000"/>
            <a:ext cx="1353312" cy="1417320"/>
          </a:xfrm>
          <a:prstGeom prst="rect">
            <a:avLst/>
          </a:prstGeom>
          <a:noFill/>
          <a:ln/>
        </p:spPr>
        <p:txBody>
          <a:bodyPr wrap="square" lIns="0" tIns="0" rIns="0" bIns="0" rtlCol="0" anchor="t"/>
          <a:lstStyle/>
          <a:p>
            <a:pPr marL="0" indent="0" algn="ctr">
              <a:spcAft>
                <a:spcPts val="600"/>
              </a:spcAft>
              <a:buNone/>
            </a:pPr>
            <a:r>
              <a:rPr lang="en-US" sz="1250" b="1" dirty="0">
                <a:solidFill>
                  <a:schemeClr val="tx2"/>
                </a:solidFill>
              </a:rPr>
              <a:t>Persuasion</a:t>
            </a:r>
            <a:endParaRPr lang="en-US" sz="1250" dirty="0"/>
          </a:p>
          <a:p>
            <a:pPr marL="0" indent="0" algn="ctr">
              <a:spcAft>
                <a:spcPts val="600"/>
              </a:spcAft>
              <a:buNone/>
            </a:pPr>
            <a:r>
              <a:rPr lang="en-US" sz="1050" dirty="0">
                <a:solidFill>
                  <a:schemeClr val="tx1"/>
                </a:solidFill>
              </a:rPr>
              <a:t>Each side seeks to win the other over</a:t>
            </a:r>
            <a:endParaRPr lang="en-US" sz="1250" dirty="0"/>
          </a:p>
        </p:txBody>
      </p:sp>
      <p:sp>
        <p:nvSpPr>
          <p:cNvPr id="20" name="Negotiation step 5"/>
          <p:cNvSpPr/>
          <p:nvPr/>
        </p:nvSpPr>
        <p:spPr>
          <a:xfrm>
            <a:off x="7004304" y="1188720"/>
            <a:ext cx="1645920" cy="777240"/>
          </a:xfrm>
          <a:prstGeom prst="chevron">
            <a:avLst/>
          </a:prstGeom>
          <a:solidFill>
            <a:schemeClr val="accent1"/>
          </a:solidFill>
          <a:ln w="12700">
            <a:solidFill>
              <a:schemeClr val="bg1"/>
            </a:solidFill>
            <a:prstDash val="solid"/>
          </a:ln>
        </p:spPr>
        <p:txBody>
          <a:bodyPr/>
          <a:lstStyle/>
          <a:p>
            <a:endParaRPr lang="en-GB"/>
          </a:p>
        </p:txBody>
      </p:sp>
      <p:sp>
        <p:nvSpPr>
          <p:cNvPr id="21" name="Text 18"/>
          <p:cNvSpPr txBox="1"/>
          <p:nvPr/>
        </p:nvSpPr>
        <p:spPr>
          <a:xfrm>
            <a:off x="7415784" y="1188720"/>
            <a:ext cx="868680" cy="777240"/>
          </a:xfrm>
          <a:prstGeom prst="rect">
            <a:avLst/>
          </a:prstGeom>
          <a:noFill/>
          <a:ln/>
        </p:spPr>
        <p:txBody>
          <a:bodyPr wrap="square" lIns="0" tIns="0" rIns="0" bIns="0" rtlCol="0" anchor="ctr"/>
          <a:lstStyle/>
          <a:p>
            <a:pPr marL="0" indent="0" algn="ctr">
              <a:buNone/>
            </a:pPr>
            <a:r>
              <a:rPr lang="en-US" sz="2200" b="1" dirty="0">
                <a:solidFill>
                  <a:schemeClr val="tx2"/>
                </a:solidFill>
                <a:latin typeface="Cambria" pitchFamily="34" charset="0"/>
                <a:ea typeface="Cambria" pitchFamily="34" charset="-122"/>
                <a:cs typeface="Cambria" pitchFamily="34" charset="-120"/>
              </a:rPr>
              <a:t>5</a:t>
            </a:r>
            <a:endParaRPr lang="en-US" sz="2200" dirty="0"/>
          </a:p>
        </p:txBody>
      </p:sp>
      <p:sp>
        <p:nvSpPr>
          <p:cNvPr id="22" name="Step detail 5"/>
          <p:cNvSpPr/>
          <p:nvPr/>
        </p:nvSpPr>
        <p:spPr>
          <a:xfrm>
            <a:off x="7050024" y="2194560"/>
            <a:ext cx="1536192" cy="1600200"/>
          </a:xfrm>
          <a:prstGeom prst="roundRect">
            <a:avLst>
              <a:gd name="adj" fmla="val 4762"/>
            </a:avLst>
          </a:prstGeom>
          <a:solidFill>
            <a:schemeClr val="accent6"/>
          </a:solidFill>
          <a:ln/>
        </p:spPr>
        <p:txBody>
          <a:bodyPr/>
          <a:lstStyle/>
          <a:p>
            <a:endParaRPr lang="en-GB"/>
          </a:p>
        </p:txBody>
      </p:sp>
      <p:sp>
        <p:nvSpPr>
          <p:cNvPr id="23" name="Text 20"/>
          <p:cNvSpPr txBox="1"/>
          <p:nvPr/>
        </p:nvSpPr>
        <p:spPr>
          <a:xfrm>
            <a:off x="7141464" y="2286000"/>
            <a:ext cx="1353312" cy="1417320"/>
          </a:xfrm>
          <a:prstGeom prst="rect">
            <a:avLst/>
          </a:prstGeom>
          <a:noFill/>
          <a:ln/>
        </p:spPr>
        <p:txBody>
          <a:bodyPr wrap="square" lIns="0" tIns="0" rIns="0" bIns="0" rtlCol="0" anchor="t"/>
          <a:lstStyle/>
          <a:p>
            <a:pPr marL="0" indent="0" algn="ctr">
              <a:spcAft>
                <a:spcPts val="600"/>
              </a:spcAft>
              <a:buNone/>
            </a:pPr>
            <a:r>
              <a:rPr lang="en-US" sz="1250" b="1" dirty="0">
                <a:solidFill>
                  <a:schemeClr val="tx2"/>
                </a:solidFill>
              </a:rPr>
              <a:t>Agreement</a:t>
            </a:r>
            <a:endParaRPr lang="en-US" sz="1250" dirty="0"/>
          </a:p>
          <a:p>
            <a:pPr marL="0" indent="0" algn="ctr">
              <a:spcAft>
                <a:spcPts val="600"/>
              </a:spcAft>
              <a:buNone/>
            </a:pPr>
            <a:r>
              <a:rPr lang="en-US" sz="1050" dirty="0">
                <a:solidFill>
                  <a:schemeClr val="tx1"/>
                </a:solidFill>
              </a:rPr>
              <a:t>Concessions made and the deal closed</a:t>
            </a:r>
            <a:endParaRPr lang="en-US" sz="1250" dirty="0"/>
          </a:p>
        </p:txBody>
      </p:sp>
      <p:sp>
        <p:nvSpPr>
          <p:cNvPr id="24" name="Academic caption"/>
          <p:cNvSpPr txBox="1"/>
          <p:nvPr/>
        </p:nvSpPr>
        <p:spPr>
          <a:xfrm>
            <a:off x="457200" y="402336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Figure: The five steps of the negotiation process, based on Luthans and Doh (2018, ch. 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Types of Negotiation</a:t>
            </a:r>
            <a:endParaRPr lang="en-US" sz="2400" dirty="0"/>
          </a:p>
        </p:txBody>
      </p:sp>
      <p:sp>
        <p:nvSpPr>
          <p:cNvPr id="4" name="Distributive (win lose)"/>
          <p:cNvSpPr/>
          <p:nvPr/>
        </p:nvSpPr>
        <p:spPr>
          <a:xfrm>
            <a:off x="457200" y="1051560"/>
            <a:ext cx="4023360" cy="3108960"/>
          </a:xfrm>
          <a:prstGeom prst="roundRect">
            <a:avLst>
              <a:gd name="adj" fmla="val 2353"/>
            </a:avLst>
          </a:prstGeom>
          <a:solidFill>
            <a:schemeClr val="tx2"/>
          </a:solidFill>
          <a:ln/>
        </p:spPr>
        <p:txBody>
          <a:bodyPr/>
          <a:lstStyle/>
          <a:p>
            <a:endParaRPr lang="en-GB"/>
          </a:p>
        </p:txBody>
      </p:sp>
      <p:sp>
        <p:nvSpPr>
          <p:cNvPr id="5" name="Distributive (win lose) circle"/>
          <p:cNvSpPr/>
          <p:nvPr/>
        </p:nvSpPr>
        <p:spPr>
          <a:xfrm>
            <a:off x="685800" y="12344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6" name="Distributive (win lose) icon" descr="preencoded.png"/>
          <p:cNvPicPr>
            <a:picLocks noChangeAspect="1"/>
          </p:cNvPicPr>
          <p:nvPr/>
        </p:nvPicPr>
        <p:blipFill>
          <a:blip r:embed="rId3"/>
          <a:stretch>
            <a:fillRect/>
          </a:stretch>
        </p:blipFill>
        <p:spPr>
          <a:xfrm>
            <a:off x="839419" y="1388059"/>
            <a:ext cx="332842" cy="332842"/>
          </a:xfrm>
          <a:prstGeom prst="rect">
            <a:avLst/>
          </a:prstGeom>
        </p:spPr>
      </p:pic>
      <p:sp>
        <p:nvSpPr>
          <p:cNvPr id="7" name="Text 3"/>
          <p:cNvSpPr txBox="1"/>
          <p:nvPr/>
        </p:nvSpPr>
        <p:spPr>
          <a:xfrm>
            <a:off x="1463040" y="1234440"/>
            <a:ext cx="2834640" cy="640080"/>
          </a:xfrm>
          <a:prstGeom prst="rect">
            <a:avLst/>
          </a:prstGeom>
          <a:noFill/>
          <a:ln/>
        </p:spPr>
        <p:txBody>
          <a:bodyPr wrap="square" lIns="0" tIns="0" rIns="0" bIns="0" rtlCol="0" anchor="ctr"/>
          <a:lstStyle/>
          <a:p>
            <a:pPr marL="0" indent="0">
              <a:buNone/>
            </a:pPr>
            <a:r>
              <a:rPr lang="en-US" sz="1600" b="1" dirty="0">
                <a:solidFill>
                  <a:schemeClr val="bg1"/>
                </a:solidFill>
              </a:rPr>
              <a:t>Distributive (win lose)</a:t>
            </a:r>
            <a:endParaRPr lang="en-US" sz="1600" dirty="0"/>
          </a:p>
        </p:txBody>
      </p:sp>
      <p:sp>
        <p:nvSpPr>
          <p:cNvPr id="8" name="Text 4"/>
          <p:cNvSpPr txBox="1"/>
          <p:nvPr/>
        </p:nvSpPr>
        <p:spPr>
          <a:xfrm>
            <a:off x="777240" y="2103120"/>
            <a:ext cx="3520440" cy="1920240"/>
          </a:xfrm>
          <a:prstGeom prst="rect">
            <a:avLst/>
          </a:prstGeom>
          <a:noFill/>
          <a:ln/>
        </p:spPr>
        <p:txBody>
          <a:bodyPr wrap="square" lIns="0" tIns="0" rIns="0" bIns="0" rtlCol="0" anchor="t"/>
          <a:lstStyle/>
          <a:p>
            <a:pPr marL="342900" indent="-342900">
              <a:spcAft>
                <a:spcPts val="800"/>
              </a:spcAft>
              <a:buSzPct val="100000"/>
              <a:buChar char="•"/>
            </a:pPr>
            <a:r>
              <a:rPr lang="en-US" sz="1300" dirty="0">
                <a:solidFill>
                  <a:schemeClr val="bg1"/>
                </a:solidFill>
              </a:rPr>
              <a:t>A fixed pie is divided</a:t>
            </a:r>
            <a:endParaRPr lang="en-US" sz="1300" dirty="0"/>
          </a:p>
          <a:p>
            <a:pPr marL="342900" indent="-342900">
              <a:spcAft>
                <a:spcPts val="800"/>
              </a:spcAft>
              <a:buSzPct val="100000"/>
              <a:buChar char="•"/>
            </a:pPr>
            <a:r>
              <a:rPr lang="en-US" sz="1300" dirty="0">
                <a:solidFill>
                  <a:schemeClr val="bg1"/>
                </a:solidFill>
              </a:rPr>
              <a:t>One side's gain is the other's loss</a:t>
            </a:r>
            <a:endParaRPr lang="en-US" sz="1300" dirty="0"/>
          </a:p>
          <a:p>
            <a:pPr marL="342900" indent="-342900">
              <a:spcAft>
                <a:spcPts val="800"/>
              </a:spcAft>
              <a:buSzPct val="100000"/>
              <a:buChar char="•"/>
            </a:pPr>
            <a:r>
              <a:rPr lang="en-US" sz="1300" dirty="0">
                <a:solidFill>
                  <a:schemeClr val="bg1"/>
                </a:solidFill>
              </a:rPr>
              <a:t>Focus on positions and price</a:t>
            </a:r>
            <a:endParaRPr lang="en-US" sz="1300" dirty="0"/>
          </a:p>
          <a:p>
            <a:pPr marL="342900" indent="-342900">
              <a:spcAft>
                <a:spcPts val="800"/>
              </a:spcAft>
              <a:buSzPct val="100000"/>
              <a:buChar char="•"/>
            </a:pPr>
            <a:r>
              <a:rPr lang="en-US" sz="1300" dirty="0">
                <a:solidFill>
                  <a:schemeClr val="bg1"/>
                </a:solidFill>
              </a:rPr>
              <a:t>Often a one off transaction</a:t>
            </a:r>
            <a:endParaRPr lang="en-US" sz="1300" dirty="0"/>
          </a:p>
        </p:txBody>
      </p:sp>
      <p:sp>
        <p:nvSpPr>
          <p:cNvPr id="9" name="Integrative (win win)"/>
          <p:cNvSpPr/>
          <p:nvPr/>
        </p:nvSpPr>
        <p:spPr>
          <a:xfrm>
            <a:off x="4663440" y="1051560"/>
            <a:ext cx="4023360" cy="3108960"/>
          </a:xfrm>
          <a:prstGeom prst="roundRect">
            <a:avLst>
              <a:gd name="adj" fmla="val 2353"/>
            </a:avLst>
          </a:prstGeom>
          <a:solidFill>
            <a:schemeClr val="bg2"/>
          </a:solidFill>
          <a:ln/>
        </p:spPr>
        <p:txBody>
          <a:bodyPr/>
          <a:lstStyle/>
          <a:p>
            <a:endParaRPr lang="en-GB"/>
          </a:p>
        </p:txBody>
      </p:sp>
      <p:sp>
        <p:nvSpPr>
          <p:cNvPr id="10" name="Integrative (win win) circle"/>
          <p:cNvSpPr/>
          <p:nvPr/>
        </p:nvSpPr>
        <p:spPr>
          <a:xfrm>
            <a:off x="4892040" y="12344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11" name="Integrative (win win) icon" descr="preencoded.png"/>
          <p:cNvPicPr>
            <a:picLocks noChangeAspect="1"/>
          </p:cNvPicPr>
          <p:nvPr/>
        </p:nvPicPr>
        <p:blipFill>
          <a:blip r:embed="rId4"/>
          <a:stretch>
            <a:fillRect/>
          </a:stretch>
        </p:blipFill>
        <p:spPr>
          <a:xfrm>
            <a:off x="5045659" y="1388059"/>
            <a:ext cx="332842" cy="332842"/>
          </a:xfrm>
          <a:prstGeom prst="rect">
            <a:avLst/>
          </a:prstGeom>
        </p:spPr>
      </p:pic>
      <p:sp>
        <p:nvSpPr>
          <p:cNvPr id="12" name="Text 7"/>
          <p:cNvSpPr txBox="1"/>
          <p:nvPr/>
        </p:nvSpPr>
        <p:spPr>
          <a:xfrm>
            <a:off x="5669280" y="1234440"/>
            <a:ext cx="2834640" cy="640080"/>
          </a:xfrm>
          <a:prstGeom prst="rect">
            <a:avLst/>
          </a:prstGeom>
          <a:noFill/>
          <a:ln/>
        </p:spPr>
        <p:txBody>
          <a:bodyPr wrap="square" lIns="0" tIns="0" rIns="0" bIns="0" rtlCol="0" anchor="ctr"/>
          <a:lstStyle/>
          <a:p>
            <a:pPr marL="0" indent="0">
              <a:buNone/>
            </a:pPr>
            <a:r>
              <a:rPr lang="en-US" sz="1600" b="1" dirty="0">
                <a:solidFill>
                  <a:schemeClr val="tx2"/>
                </a:solidFill>
              </a:rPr>
              <a:t>Integrative (win win)</a:t>
            </a:r>
            <a:endParaRPr lang="en-US" sz="1600" dirty="0"/>
          </a:p>
        </p:txBody>
      </p:sp>
      <p:sp>
        <p:nvSpPr>
          <p:cNvPr id="13" name="Text 8"/>
          <p:cNvSpPr txBox="1"/>
          <p:nvPr/>
        </p:nvSpPr>
        <p:spPr>
          <a:xfrm>
            <a:off x="4983480" y="2103120"/>
            <a:ext cx="3520440" cy="1920240"/>
          </a:xfrm>
          <a:prstGeom prst="rect">
            <a:avLst/>
          </a:prstGeom>
          <a:noFill/>
          <a:ln/>
        </p:spPr>
        <p:txBody>
          <a:bodyPr wrap="square" lIns="0" tIns="0" rIns="0" bIns="0" rtlCol="0" anchor="t"/>
          <a:lstStyle/>
          <a:p>
            <a:pPr marL="342900" indent="-342900">
              <a:spcAft>
                <a:spcPts val="800"/>
              </a:spcAft>
              <a:buSzPct val="100000"/>
              <a:buChar char="•"/>
            </a:pPr>
            <a:r>
              <a:rPr lang="en-US" sz="1300" dirty="0">
                <a:solidFill>
                  <a:schemeClr val="tx1"/>
                </a:solidFill>
              </a:rPr>
              <a:t>The parties try to enlarge the pie</a:t>
            </a:r>
            <a:endParaRPr lang="en-US" sz="1300" dirty="0"/>
          </a:p>
          <a:p>
            <a:pPr marL="342900" indent="-342900">
              <a:spcAft>
                <a:spcPts val="800"/>
              </a:spcAft>
              <a:buSzPct val="100000"/>
              <a:buChar char="•"/>
            </a:pPr>
            <a:r>
              <a:rPr lang="en-US" sz="1300" dirty="0">
                <a:solidFill>
                  <a:schemeClr val="tx1"/>
                </a:solidFill>
              </a:rPr>
              <a:t>Outcomes can benefit both sides</a:t>
            </a:r>
            <a:endParaRPr lang="en-US" sz="1300" dirty="0"/>
          </a:p>
          <a:p>
            <a:pPr marL="342900" indent="-342900">
              <a:spcAft>
                <a:spcPts val="800"/>
              </a:spcAft>
              <a:buSzPct val="100000"/>
              <a:buChar char="•"/>
            </a:pPr>
            <a:r>
              <a:rPr lang="en-US" sz="1300" dirty="0">
                <a:solidFill>
                  <a:schemeClr val="tx1"/>
                </a:solidFill>
              </a:rPr>
              <a:t>Focus on underlying interests</a:t>
            </a:r>
            <a:endParaRPr lang="en-US" sz="1300" dirty="0"/>
          </a:p>
          <a:p>
            <a:pPr marL="342900" indent="-342900">
              <a:spcAft>
                <a:spcPts val="800"/>
              </a:spcAft>
              <a:buSzPct val="100000"/>
              <a:buChar char="•"/>
            </a:pPr>
            <a:r>
              <a:rPr lang="en-US" sz="1300" dirty="0">
                <a:solidFill>
                  <a:schemeClr val="tx1"/>
                </a:solidFill>
              </a:rPr>
              <a:t>Builds a long term relationship</a:t>
            </a:r>
            <a:endParaRPr lang="en-US" sz="1300" dirty="0"/>
          </a:p>
        </p:txBody>
      </p:sp>
      <p:sp>
        <p:nvSpPr>
          <p:cNvPr id="14" name="Academic caption"/>
          <p:cNvSpPr txBox="1"/>
          <p:nvPr/>
        </p:nvSpPr>
        <p:spPr>
          <a:xfrm>
            <a:off x="457200" y="429768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Sources: Walton and McKersie (1965); Fisher and Ury (1981); Luthans and Doh (2018, ch. 7).</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Culture, Negotiation Tactics and Bargaining Behaviour</a:t>
            </a:r>
            <a:endParaRPr lang="en-US" sz="2400" dirty="0"/>
          </a:p>
        </p:txBody>
      </p:sp>
      <p:sp>
        <p:nvSpPr>
          <p:cNvPr id="4" name="Text 1"/>
          <p:cNvSpPr txBox="1"/>
          <p:nvPr/>
        </p:nvSpPr>
        <p:spPr>
          <a:xfrm>
            <a:off x="457200" y="1005840"/>
            <a:ext cx="4023360" cy="320040"/>
          </a:xfrm>
          <a:prstGeom prst="rect">
            <a:avLst/>
          </a:prstGeom>
          <a:noFill/>
          <a:ln/>
        </p:spPr>
        <p:txBody>
          <a:bodyPr wrap="square" lIns="0" tIns="0" rIns="0" bIns="0" rtlCol="0" anchor="ctr"/>
          <a:lstStyle/>
          <a:p>
            <a:pPr marL="0" indent="0">
              <a:buNone/>
            </a:pPr>
            <a:r>
              <a:rPr lang="en-US" sz="1400" b="1" dirty="0">
                <a:solidFill>
                  <a:schemeClr val="accent2"/>
                </a:solidFill>
              </a:rPr>
              <a:t>Negotiation tactics</a:t>
            </a:r>
            <a:endParaRPr lang="en-US" sz="1400" dirty="0"/>
          </a:p>
        </p:txBody>
      </p:sp>
      <p:sp>
        <p:nvSpPr>
          <p:cNvPr id="5" name="Location"/>
          <p:cNvSpPr/>
          <p:nvPr/>
        </p:nvSpPr>
        <p:spPr>
          <a:xfrm>
            <a:off x="457200" y="1417320"/>
            <a:ext cx="4023360" cy="822960"/>
          </a:xfrm>
          <a:prstGeom prst="roundRect">
            <a:avLst>
              <a:gd name="adj" fmla="val 8889"/>
            </a:avLst>
          </a:prstGeom>
          <a:solidFill>
            <a:schemeClr val="bg2"/>
          </a:solidFill>
          <a:ln/>
        </p:spPr>
        <p:txBody>
          <a:bodyPr/>
          <a:lstStyle/>
          <a:p>
            <a:endParaRPr lang="en-GB"/>
          </a:p>
        </p:txBody>
      </p:sp>
      <p:sp>
        <p:nvSpPr>
          <p:cNvPr id="6" name="Location circle"/>
          <p:cNvSpPr/>
          <p:nvPr/>
        </p:nvSpPr>
        <p:spPr>
          <a:xfrm>
            <a:off x="594360" y="1572768"/>
            <a:ext cx="512064" cy="512064"/>
          </a:xfrm>
          <a:prstGeom prst="ellipse">
            <a:avLst/>
          </a:prstGeom>
          <a:solidFill>
            <a:schemeClr val="tx2"/>
          </a:solidFill>
          <a:ln w="12700">
            <a:solidFill>
              <a:schemeClr val="tx2"/>
            </a:solidFill>
            <a:prstDash val="solid"/>
          </a:ln>
        </p:spPr>
        <p:txBody>
          <a:bodyPr/>
          <a:lstStyle/>
          <a:p>
            <a:endParaRPr lang="en-GB"/>
          </a:p>
        </p:txBody>
      </p:sp>
      <p:pic>
        <p:nvPicPr>
          <p:cNvPr id="7" name="Location icon" descr="preencoded.png"/>
          <p:cNvPicPr>
            <a:picLocks noChangeAspect="1"/>
          </p:cNvPicPr>
          <p:nvPr/>
        </p:nvPicPr>
        <p:blipFill>
          <a:blip r:embed="rId3"/>
          <a:stretch>
            <a:fillRect/>
          </a:stretch>
        </p:blipFill>
        <p:spPr>
          <a:xfrm>
            <a:off x="717255" y="1695663"/>
            <a:ext cx="266273" cy="266273"/>
          </a:xfrm>
          <a:prstGeom prst="rect">
            <a:avLst/>
          </a:prstGeom>
        </p:spPr>
      </p:pic>
      <p:sp>
        <p:nvSpPr>
          <p:cNvPr id="8" name="Text 4"/>
          <p:cNvSpPr txBox="1"/>
          <p:nvPr/>
        </p:nvSpPr>
        <p:spPr>
          <a:xfrm>
            <a:off x="1280160" y="1417320"/>
            <a:ext cx="3108960" cy="822960"/>
          </a:xfrm>
          <a:prstGeom prst="rect">
            <a:avLst/>
          </a:prstGeom>
          <a:noFill/>
          <a:ln/>
        </p:spPr>
        <p:txBody>
          <a:bodyPr wrap="square" lIns="0" tIns="0" rIns="0" bIns="0" rtlCol="0" anchor="ctr"/>
          <a:lstStyle/>
          <a:p>
            <a:pPr marL="0" indent="0">
              <a:buNone/>
            </a:pPr>
            <a:r>
              <a:rPr lang="en-US" sz="1300" b="1" dirty="0">
                <a:solidFill>
                  <a:schemeClr val="tx2"/>
                </a:solidFill>
              </a:rPr>
              <a:t>Location</a:t>
            </a:r>
            <a:endParaRPr lang="en-US" sz="1300" dirty="0"/>
          </a:p>
          <a:p>
            <a:pPr marL="0" indent="0">
              <a:buNone/>
            </a:pPr>
            <a:r>
              <a:rPr lang="en-US" sz="1100" dirty="0">
                <a:solidFill>
                  <a:schemeClr val="tx1"/>
                </a:solidFill>
              </a:rPr>
              <a:t>Home advantage or a neutral venue</a:t>
            </a:r>
            <a:endParaRPr lang="en-US" sz="1300" dirty="0"/>
          </a:p>
        </p:txBody>
      </p:sp>
      <p:sp>
        <p:nvSpPr>
          <p:cNvPr id="9" name="Time limits"/>
          <p:cNvSpPr/>
          <p:nvPr/>
        </p:nvSpPr>
        <p:spPr>
          <a:xfrm>
            <a:off x="457200" y="2377440"/>
            <a:ext cx="4023360" cy="822960"/>
          </a:xfrm>
          <a:prstGeom prst="roundRect">
            <a:avLst>
              <a:gd name="adj" fmla="val 8889"/>
            </a:avLst>
          </a:prstGeom>
          <a:solidFill>
            <a:schemeClr val="bg2"/>
          </a:solidFill>
          <a:ln/>
        </p:spPr>
        <p:txBody>
          <a:bodyPr/>
          <a:lstStyle/>
          <a:p>
            <a:endParaRPr lang="en-GB"/>
          </a:p>
        </p:txBody>
      </p:sp>
      <p:sp>
        <p:nvSpPr>
          <p:cNvPr id="10" name="Time limits circle"/>
          <p:cNvSpPr/>
          <p:nvPr/>
        </p:nvSpPr>
        <p:spPr>
          <a:xfrm>
            <a:off x="594360" y="2532888"/>
            <a:ext cx="512064" cy="512064"/>
          </a:xfrm>
          <a:prstGeom prst="ellipse">
            <a:avLst/>
          </a:prstGeom>
          <a:solidFill>
            <a:schemeClr val="tx2"/>
          </a:solidFill>
          <a:ln w="12700">
            <a:solidFill>
              <a:schemeClr val="tx2"/>
            </a:solidFill>
            <a:prstDash val="solid"/>
          </a:ln>
        </p:spPr>
        <p:txBody>
          <a:bodyPr/>
          <a:lstStyle/>
          <a:p>
            <a:endParaRPr lang="en-GB"/>
          </a:p>
        </p:txBody>
      </p:sp>
      <p:pic>
        <p:nvPicPr>
          <p:cNvPr id="11" name="Time limits icon" descr="preencoded.png"/>
          <p:cNvPicPr>
            <a:picLocks noChangeAspect="1"/>
          </p:cNvPicPr>
          <p:nvPr/>
        </p:nvPicPr>
        <p:blipFill>
          <a:blip r:embed="rId4"/>
          <a:stretch>
            <a:fillRect/>
          </a:stretch>
        </p:blipFill>
        <p:spPr>
          <a:xfrm>
            <a:off x="717255" y="2655783"/>
            <a:ext cx="266273" cy="266273"/>
          </a:xfrm>
          <a:prstGeom prst="rect">
            <a:avLst/>
          </a:prstGeom>
        </p:spPr>
      </p:pic>
      <p:sp>
        <p:nvSpPr>
          <p:cNvPr id="12" name="Text 7"/>
          <p:cNvSpPr txBox="1"/>
          <p:nvPr/>
        </p:nvSpPr>
        <p:spPr>
          <a:xfrm>
            <a:off x="1280160" y="2377440"/>
            <a:ext cx="3108960" cy="822960"/>
          </a:xfrm>
          <a:prstGeom prst="rect">
            <a:avLst/>
          </a:prstGeom>
          <a:noFill/>
          <a:ln/>
        </p:spPr>
        <p:txBody>
          <a:bodyPr wrap="square" lIns="0" tIns="0" rIns="0" bIns="0" rtlCol="0" anchor="ctr"/>
          <a:lstStyle/>
          <a:p>
            <a:pPr marL="0" indent="0">
              <a:buNone/>
            </a:pPr>
            <a:r>
              <a:rPr lang="en-US" sz="1300" b="1" dirty="0">
                <a:solidFill>
                  <a:schemeClr val="tx2"/>
                </a:solidFill>
              </a:rPr>
              <a:t>Time limits</a:t>
            </a:r>
            <a:endParaRPr lang="en-US" sz="1300" dirty="0"/>
          </a:p>
          <a:p>
            <a:pPr marL="0" indent="0">
              <a:buNone/>
            </a:pPr>
            <a:r>
              <a:rPr lang="en-US" sz="1100" dirty="0">
                <a:solidFill>
                  <a:schemeClr val="tx1"/>
                </a:solidFill>
              </a:rPr>
              <a:t>Deadlines can be used as pressure</a:t>
            </a:r>
            <a:endParaRPr lang="en-US" sz="1300" dirty="0"/>
          </a:p>
        </p:txBody>
      </p:sp>
      <p:sp>
        <p:nvSpPr>
          <p:cNvPr id="13" name="Buyer seller relations"/>
          <p:cNvSpPr/>
          <p:nvPr/>
        </p:nvSpPr>
        <p:spPr>
          <a:xfrm>
            <a:off x="457200" y="3337560"/>
            <a:ext cx="4023360" cy="822960"/>
          </a:xfrm>
          <a:prstGeom prst="roundRect">
            <a:avLst>
              <a:gd name="adj" fmla="val 8889"/>
            </a:avLst>
          </a:prstGeom>
          <a:solidFill>
            <a:schemeClr val="bg2"/>
          </a:solidFill>
          <a:ln/>
        </p:spPr>
        <p:txBody>
          <a:bodyPr/>
          <a:lstStyle/>
          <a:p>
            <a:endParaRPr lang="en-GB"/>
          </a:p>
        </p:txBody>
      </p:sp>
      <p:sp>
        <p:nvSpPr>
          <p:cNvPr id="14" name="Buyer seller relations circle"/>
          <p:cNvSpPr/>
          <p:nvPr/>
        </p:nvSpPr>
        <p:spPr>
          <a:xfrm>
            <a:off x="594360" y="3493008"/>
            <a:ext cx="512064" cy="512064"/>
          </a:xfrm>
          <a:prstGeom prst="ellipse">
            <a:avLst/>
          </a:prstGeom>
          <a:solidFill>
            <a:schemeClr val="tx2"/>
          </a:solidFill>
          <a:ln w="12700">
            <a:solidFill>
              <a:schemeClr val="tx2"/>
            </a:solidFill>
            <a:prstDash val="solid"/>
          </a:ln>
        </p:spPr>
        <p:txBody>
          <a:bodyPr/>
          <a:lstStyle/>
          <a:p>
            <a:endParaRPr lang="en-GB"/>
          </a:p>
        </p:txBody>
      </p:sp>
      <p:pic>
        <p:nvPicPr>
          <p:cNvPr id="15" name="Buyer seller relations icon" descr="preencoded.png"/>
          <p:cNvPicPr>
            <a:picLocks noChangeAspect="1"/>
          </p:cNvPicPr>
          <p:nvPr/>
        </p:nvPicPr>
        <p:blipFill>
          <a:blip r:embed="rId5"/>
          <a:stretch>
            <a:fillRect/>
          </a:stretch>
        </p:blipFill>
        <p:spPr>
          <a:xfrm>
            <a:off x="717255" y="3615903"/>
            <a:ext cx="266273" cy="266273"/>
          </a:xfrm>
          <a:prstGeom prst="rect">
            <a:avLst/>
          </a:prstGeom>
        </p:spPr>
      </p:pic>
      <p:sp>
        <p:nvSpPr>
          <p:cNvPr id="16" name="Text 10"/>
          <p:cNvSpPr txBox="1"/>
          <p:nvPr/>
        </p:nvSpPr>
        <p:spPr>
          <a:xfrm>
            <a:off x="1280160" y="3337560"/>
            <a:ext cx="3108960" cy="822960"/>
          </a:xfrm>
          <a:prstGeom prst="rect">
            <a:avLst/>
          </a:prstGeom>
          <a:noFill/>
          <a:ln/>
        </p:spPr>
        <p:txBody>
          <a:bodyPr wrap="square" lIns="0" tIns="0" rIns="0" bIns="0" rtlCol="0" anchor="ctr"/>
          <a:lstStyle/>
          <a:p>
            <a:pPr marL="0" indent="0">
              <a:buNone/>
            </a:pPr>
            <a:r>
              <a:rPr lang="en-US" sz="1300" b="1" dirty="0">
                <a:solidFill>
                  <a:schemeClr val="tx2"/>
                </a:solidFill>
              </a:rPr>
              <a:t>Buyer seller relations</a:t>
            </a:r>
            <a:endParaRPr lang="en-US" sz="1300" dirty="0"/>
          </a:p>
          <a:p>
            <a:pPr marL="0" indent="0">
              <a:buNone/>
            </a:pPr>
            <a:r>
              <a:rPr lang="en-US" sz="1100" dirty="0">
                <a:solidFill>
                  <a:schemeClr val="tx1"/>
                </a:solidFill>
              </a:rPr>
              <a:t>Status of buyer and seller differs by culture</a:t>
            </a:r>
            <a:endParaRPr lang="en-US" sz="1300" dirty="0"/>
          </a:p>
        </p:txBody>
      </p:sp>
      <p:sp>
        <p:nvSpPr>
          <p:cNvPr id="17" name="Text 11"/>
          <p:cNvSpPr txBox="1"/>
          <p:nvPr/>
        </p:nvSpPr>
        <p:spPr>
          <a:xfrm>
            <a:off x="4663440" y="1005840"/>
            <a:ext cx="4023360" cy="320040"/>
          </a:xfrm>
          <a:prstGeom prst="rect">
            <a:avLst/>
          </a:prstGeom>
          <a:noFill/>
          <a:ln/>
        </p:spPr>
        <p:txBody>
          <a:bodyPr wrap="square" lIns="0" tIns="0" rIns="0" bIns="0" rtlCol="0" anchor="ctr"/>
          <a:lstStyle/>
          <a:p>
            <a:pPr marL="0" indent="0">
              <a:buNone/>
            </a:pPr>
            <a:r>
              <a:rPr lang="en-US" sz="1400" b="1" dirty="0">
                <a:solidFill>
                  <a:schemeClr val="accent2"/>
                </a:solidFill>
              </a:rPr>
              <a:t>Bargaining behaviours</a:t>
            </a:r>
            <a:endParaRPr lang="en-US" sz="1400" dirty="0"/>
          </a:p>
        </p:txBody>
      </p:sp>
      <p:sp>
        <p:nvSpPr>
          <p:cNvPr id="18" name="Bargaining card"/>
          <p:cNvSpPr/>
          <p:nvPr/>
        </p:nvSpPr>
        <p:spPr>
          <a:xfrm>
            <a:off x="4663440" y="1417320"/>
            <a:ext cx="4023360" cy="2743200"/>
          </a:xfrm>
          <a:prstGeom prst="roundRect">
            <a:avLst>
              <a:gd name="adj" fmla="val 2667"/>
            </a:avLst>
          </a:prstGeom>
          <a:solidFill>
            <a:schemeClr val="tx2"/>
          </a:solidFill>
          <a:ln/>
        </p:spPr>
        <p:txBody>
          <a:bodyPr/>
          <a:lstStyle/>
          <a:p>
            <a:endParaRPr lang="en-GB"/>
          </a:p>
        </p:txBody>
      </p:sp>
      <p:sp>
        <p:nvSpPr>
          <p:cNvPr id="19" name="Text 13"/>
          <p:cNvSpPr txBox="1"/>
          <p:nvPr/>
        </p:nvSpPr>
        <p:spPr>
          <a:xfrm>
            <a:off x="4846320" y="1508760"/>
            <a:ext cx="3657600" cy="2560320"/>
          </a:xfrm>
          <a:prstGeom prst="rect">
            <a:avLst/>
          </a:prstGeom>
          <a:noFill/>
          <a:ln/>
        </p:spPr>
        <p:txBody>
          <a:bodyPr wrap="square" lIns="0" tIns="0" rIns="0" bIns="0" rtlCol="0" anchor="t"/>
          <a:lstStyle/>
          <a:p>
            <a:pPr marL="0" indent="0">
              <a:spcAft>
                <a:spcPts val="500"/>
              </a:spcAft>
              <a:buNone/>
            </a:pPr>
            <a:r>
              <a:rPr lang="en-US" sz="1200" b="1" dirty="0">
                <a:solidFill>
                  <a:schemeClr val="accent1"/>
                </a:solidFill>
              </a:rPr>
              <a:t>Extreme behaviours: </a:t>
            </a:r>
            <a:r>
              <a:rPr lang="en-US" sz="1200" dirty="0">
                <a:solidFill>
                  <a:schemeClr val="bg1"/>
                </a:solidFill>
              </a:rPr>
              <a:t>very high or low opening offers</a:t>
            </a:r>
            <a:endParaRPr lang="en-US" sz="1200" dirty="0"/>
          </a:p>
          <a:p>
            <a:pPr marL="0" indent="0">
              <a:spcAft>
                <a:spcPts val="500"/>
              </a:spcAft>
              <a:buNone/>
            </a:pPr>
            <a:r>
              <a:rPr lang="en-US" sz="1200" b="1" dirty="0">
                <a:solidFill>
                  <a:schemeClr val="accent1"/>
                </a:solidFill>
              </a:rPr>
              <a:t>Persuasive behaviours: </a:t>
            </a:r>
            <a:r>
              <a:rPr lang="en-US" sz="1200" dirty="0">
                <a:solidFill>
                  <a:schemeClr val="bg1"/>
                </a:solidFill>
              </a:rPr>
              <a:t>promises, threats, recommendations</a:t>
            </a:r>
            <a:endParaRPr lang="en-US" sz="1200" dirty="0"/>
          </a:p>
          <a:p>
            <a:pPr marL="0" indent="0">
              <a:spcAft>
                <a:spcPts val="500"/>
              </a:spcAft>
              <a:buNone/>
            </a:pPr>
            <a:r>
              <a:rPr lang="en-US" sz="1200" b="1" dirty="0">
                <a:solidFill>
                  <a:schemeClr val="accent1"/>
                </a:solidFill>
              </a:rPr>
              <a:t>Nonverbal behaviours (Graham, 1985):</a:t>
            </a:r>
            <a:endParaRPr lang="en-US" sz="1200" dirty="0"/>
          </a:p>
          <a:p>
            <a:pPr marL="342900" indent="-342900">
              <a:spcAft>
                <a:spcPts val="500"/>
              </a:spcAft>
              <a:buSzPct val="100000"/>
              <a:buChar char="•"/>
            </a:pPr>
            <a:r>
              <a:rPr lang="en-US" sz="1200" dirty="0">
                <a:solidFill>
                  <a:schemeClr val="bg1"/>
                </a:solidFill>
              </a:rPr>
              <a:t>Silent periods</a:t>
            </a:r>
            <a:endParaRPr lang="en-US" sz="1200" dirty="0"/>
          </a:p>
          <a:p>
            <a:pPr marL="342900" indent="-342900">
              <a:spcAft>
                <a:spcPts val="500"/>
              </a:spcAft>
              <a:buSzPct val="100000"/>
              <a:buChar char="•"/>
            </a:pPr>
            <a:r>
              <a:rPr lang="en-US" sz="1200" dirty="0">
                <a:solidFill>
                  <a:schemeClr val="bg1"/>
                </a:solidFill>
              </a:rPr>
              <a:t>Facial gazing</a:t>
            </a:r>
            <a:endParaRPr lang="en-US" sz="1200" dirty="0"/>
          </a:p>
          <a:p>
            <a:pPr marL="342900" indent="-342900">
              <a:spcAft>
                <a:spcPts val="500"/>
              </a:spcAft>
              <a:buSzPct val="100000"/>
              <a:buChar char="•"/>
            </a:pPr>
            <a:r>
              <a:rPr lang="en-US" sz="1200" dirty="0">
                <a:solidFill>
                  <a:schemeClr val="bg1"/>
                </a:solidFill>
              </a:rPr>
              <a:t>Touching</a:t>
            </a:r>
            <a:endParaRPr lang="en-US" sz="1200" dirty="0"/>
          </a:p>
          <a:p>
            <a:pPr marL="342900" indent="-342900">
              <a:spcAft>
                <a:spcPts val="500"/>
              </a:spcAft>
              <a:buSzPct val="100000"/>
              <a:buChar char="•"/>
            </a:pPr>
            <a:r>
              <a:rPr lang="en-US" sz="1200" dirty="0">
                <a:solidFill>
                  <a:schemeClr val="bg1"/>
                </a:solidFill>
              </a:rPr>
              <a:t>Conversational overlaps</a:t>
            </a:r>
            <a:endParaRPr lang="en-US" sz="1200" dirty="0"/>
          </a:p>
        </p:txBody>
      </p:sp>
      <p:sp>
        <p:nvSpPr>
          <p:cNvPr id="20" name="Academic caption"/>
          <p:cNvSpPr txBox="1"/>
          <p:nvPr/>
        </p:nvSpPr>
        <p:spPr>
          <a:xfrm>
            <a:off x="457200" y="4297680"/>
            <a:ext cx="8229600" cy="274320"/>
          </a:xfrm>
          <a:prstGeom prst="rect">
            <a:avLst/>
          </a:prstGeom>
          <a:noFill/>
          <a:ln/>
        </p:spPr>
        <p:txBody>
          <a:bodyPr wrap="square" lIns="0" tIns="0" rIns="0" bIns="0" rtlCol="0" anchor="t"/>
          <a:lstStyle/>
          <a:p>
            <a:pPr marL="0" indent="0" algn="l">
              <a:buNone/>
            </a:pPr>
            <a:r>
              <a:rPr lang="en-US" sz="950" i="1" dirty="0">
                <a:solidFill>
                  <a:schemeClr val="accent3"/>
                </a:solidFill>
              </a:rPr>
              <a:t>Sources: Luthans and Doh (2018, ch. 7); Graham (1985).</a:t>
            </a:r>
            <a:endParaRPr lang="en-US" sz="9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Activity: Negotiating Across Cultures</a:t>
            </a:r>
            <a:endParaRPr lang="en-US" sz="2400" dirty="0"/>
          </a:p>
        </p:txBody>
      </p:sp>
      <p:sp>
        <p:nvSpPr>
          <p:cNvPr id="4" name="Case card"/>
          <p:cNvSpPr/>
          <p:nvPr/>
        </p:nvSpPr>
        <p:spPr>
          <a:xfrm>
            <a:off x="457200" y="1051560"/>
            <a:ext cx="8229600" cy="1234440"/>
          </a:xfrm>
          <a:prstGeom prst="roundRect">
            <a:avLst>
              <a:gd name="adj" fmla="val 5926"/>
            </a:avLst>
          </a:prstGeom>
          <a:solidFill>
            <a:schemeClr val="tx2"/>
          </a:solidFill>
          <a:ln/>
        </p:spPr>
        <p:txBody>
          <a:bodyPr/>
          <a:lstStyle/>
          <a:p>
            <a:endParaRPr lang="en-GB"/>
          </a:p>
        </p:txBody>
      </p:sp>
      <p:sp>
        <p:nvSpPr>
          <p:cNvPr id="5" name="Hotel circle"/>
          <p:cNvSpPr/>
          <p:nvPr/>
        </p:nvSpPr>
        <p:spPr>
          <a:xfrm>
            <a:off x="658368" y="13258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6" name="Hotel icon" descr="preencoded.png"/>
          <p:cNvPicPr>
            <a:picLocks noChangeAspect="1"/>
          </p:cNvPicPr>
          <p:nvPr/>
        </p:nvPicPr>
        <p:blipFill>
          <a:blip r:embed="rId3"/>
          <a:stretch>
            <a:fillRect/>
          </a:stretch>
        </p:blipFill>
        <p:spPr>
          <a:xfrm>
            <a:off x="822960" y="1490472"/>
            <a:ext cx="356616" cy="356616"/>
          </a:xfrm>
          <a:prstGeom prst="rect">
            <a:avLst/>
          </a:prstGeom>
        </p:spPr>
      </p:pic>
      <p:sp>
        <p:nvSpPr>
          <p:cNvPr id="7" name="Text 3"/>
          <p:cNvSpPr txBox="1"/>
          <p:nvPr/>
        </p:nvSpPr>
        <p:spPr>
          <a:xfrm>
            <a:off x="1554480" y="1051560"/>
            <a:ext cx="6949440" cy="1234440"/>
          </a:xfrm>
          <a:prstGeom prst="rect">
            <a:avLst/>
          </a:prstGeom>
          <a:noFill/>
          <a:ln/>
        </p:spPr>
        <p:txBody>
          <a:bodyPr wrap="square" lIns="0" tIns="0" rIns="0" bIns="0" rtlCol="0" anchor="ctr"/>
          <a:lstStyle/>
          <a:p>
            <a:pPr marL="0" indent="0">
              <a:buNone/>
            </a:pPr>
            <a:r>
              <a:rPr lang="en-US" sz="1350" dirty="0">
                <a:solidFill>
                  <a:schemeClr val="bg1"/>
                </a:solidFill>
              </a:rPr>
              <a:t>A UK hotel group is negotiating a management contract with a family owned hotel company in Japan. The UK team has two days in Tokyo and wants a signed agreement before it flies home.</a:t>
            </a:r>
            <a:endParaRPr lang="en-US" sz="1350" dirty="0"/>
          </a:p>
        </p:txBody>
      </p:sp>
      <p:sp>
        <p:nvSpPr>
          <p:cNvPr id="8" name="Activity question 1"/>
          <p:cNvSpPr/>
          <p:nvPr/>
        </p:nvSpPr>
        <p:spPr>
          <a:xfrm>
            <a:off x="457200" y="2514600"/>
            <a:ext cx="4023360" cy="777240"/>
          </a:xfrm>
          <a:prstGeom prst="roundRect">
            <a:avLst>
              <a:gd name="adj" fmla="val 9412"/>
            </a:avLst>
          </a:prstGeom>
          <a:solidFill>
            <a:schemeClr val="bg2"/>
          </a:solidFill>
          <a:ln/>
        </p:spPr>
        <p:txBody>
          <a:bodyPr/>
          <a:lstStyle/>
          <a:p>
            <a:endParaRPr lang="en-GB"/>
          </a:p>
        </p:txBody>
      </p:sp>
      <p:sp>
        <p:nvSpPr>
          <p:cNvPr id="9" name="Q num 1"/>
          <p:cNvSpPr/>
          <p:nvPr/>
        </p:nvSpPr>
        <p:spPr>
          <a:xfrm>
            <a:off x="594360" y="2697480"/>
            <a:ext cx="411480" cy="411480"/>
          </a:xfrm>
          <a:prstGeom prst="ellipse">
            <a:avLst/>
          </a:prstGeom>
          <a:solidFill>
            <a:schemeClr val="accent1"/>
          </a:solidFill>
          <a:ln w="12700">
            <a:solidFill>
              <a:schemeClr val="accent1"/>
            </a:solidFill>
            <a:prstDash val="solid"/>
          </a:ln>
        </p:spPr>
        <p:txBody>
          <a:bodyPr/>
          <a:lstStyle/>
          <a:p>
            <a:endParaRPr lang="en-GB"/>
          </a:p>
        </p:txBody>
      </p:sp>
      <p:sp>
        <p:nvSpPr>
          <p:cNvPr id="10" name="Text 6"/>
          <p:cNvSpPr txBox="1"/>
          <p:nvPr/>
        </p:nvSpPr>
        <p:spPr>
          <a:xfrm>
            <a:off x="594360" y="2697480"/>
            <a:ext cx="411480" cy="411480"/>
          </a:xfrm>
          <a:prstGeom prst="rect">
            <a:avLst/>
          </a:prstGeom>
          <a:noFill/>
          <a:ln/>
        </p:spPr>
        <p:txBody>
          <a:bodyPr wrap="square" lIns="0" tIns="0" rIns="0" bIns="0" rtlCol="0" anchor="ctr"/>
          <a:lstStyle/>
          <a:p>
            <a:pPr marL="0" indent="0" algn="ctr">
              <a:buNone/>
            </a:pPr>
            <a:r>
              <a:rPr lang="en-US" sz="1300" b="1" dirty="0">
                <a:solidFill>
                  <a:schemeClr val="tx2"/>
                </a:solidFill>
              </a:rPr>
              <a:t>1</a:t>
            </a:r>
            <a:endParaRPr lang="en-US" sz="1300" dirty="0"/>
          </a:p>
        </p:txBody>
      </p:sp>
      <p:sp>
        <p:nvSpPr>
          <p:cNvPr id="11" name="Text 7"/>
          <p:cNvSpPr txBox="1"/>
          <p:nvPr/>
        </p:nvSpPr>
        <p:spPr>
          <a:xfrm>
            <a:off x="1143000" y="2514600"/>
            <a:ext cx="3200400" cy="777240"/>
          </a:xfrm>
          <a:prstGeom prst="rect">
            <a:avLst/>
          </a:prstGeom>
          <a:noFill/>
          <a:ln/>
        </p:spPr>
        <p:txBody>
          <a:bodyPr wrap="square" lIns="0" tIns="0" rIns="0" bIns="0" rtlCol="0" anchor="ctr"/>
          <a:lstStyle/>
          <a:p>
            <a:pPr marL="0" indent="0">
              <a:buNone/>
            </a:pPr>
            <a:r>
              <a:rPr lang="en-US" sz="1150" dirty="0">
                <a:solidFill>
                  <a:schemeClr val="tx1"/>
                </a:solidFill>
              </a:rPr>
              <a:t>Which step of the negotiation process is the UK team most likely to rush, and why does it matter?</a:t>
            </a:r>
            <a:endParaRPr lang="en-US" sz="1150" dirty="0"/>
          </a:p>
        </p:txBody>
      </p:sp>
      <p:sp>
        <p:nvSpPr>
          <p:cNvPr id="12" name="Activity question 2"/>
          <p:cNvSpPr/>
          <p:nvPr/>
        </p:nvSpPr>
        <p:spPr>
          <a:xfrm>
            <a:off x="4663440" y="2514600"/>
            <a:ext cx="4023360" cy="777240"/>
          </a:xfrm>
          <a:prstGeom prst="roundRect">
            <a:avLst>
              <a:gd name="adj" fmla="val 9412"/>
            </a:avLst>
          </a:prstGeom>
          <a:solidFill>
            <a:schemeClr val="bg2"/>
          </a:solidFill>
          <a:ln/>
        </p:spPr>
        <p:txBody>
          <a:bodyPr/>
          <a:lstStyle/>
          <a:p>
            <a:endParaRPr lang="en-GB"/>
          </a:p>
        </p:txBody>
      </p:sp>
      <p:sp>
        <p:nvSpPr>
          <p:cNvPr id="13" name="Q num 2"/>
          <p:cNvSpPr/>
          <p:nvPr/>
        </p:nvSpPr>
        <p:spPr>
          <a:xfrm>
            <a:off x="4800600" y="2697480"/>
            <a:ext cx="411480" cy="411480"/>
          </a:xfrm>
          <a:prstGeom prst="ellipse">
            <a:avLst/>
          </a:prstGeom>
          <a:solidFill>
            <a:schemeClr val="accent1"/>
          </a:solidFill>
          <a:ln w="12700">
            <a:solidFill>
              <a:schemeClr val="accent1"/>
            </a:solidFill>
            <a:prstDash val="solid"/>
          </a:ln>
        </p:spPr>
        <p:txBody>
          <a:bodyPr/>
          <a:lstStyle/>
          <a:p>
            <a:endParaRPr lang="en-GB"/>
          </a:p>
        </p:txBody>
      </p:sp>
      <p:sp>
        <p:nvSpPr>
          <p:cNvPr id="14" name="Text 10"/>
          <p:cNvSpPr txBox="1"/>
          <p:nvPr/>
        </p:nvSpPr>
        <p:spPr>
          <a:xfrm>
            <a:off x="4800600" y="2697480"/>
            <a:ext cx="411480" cy="411480"/>
          </a:xfrm>
          <a:prstGeom prst="rect">
            <a:avLst/>
          </a:prstGeom>
          <a:noFill/>
          <a:ln/>
        </p:spPr>
        <p:txBody>
          <a:bodyPr wrap="square" lIns="0" tIns="0" rIns="0" bIns="0" rtlCol="0" anchor="ctr"/>
          <a:lstStyle/>
          <a:p>
            <a:pPr marL="0" indent="0" algn="ctr">
              <a:buNone/>
            </a:pPr>
            <a:r>
              <a:rPr lang="en-US" sz="1300" b="1" dirty="0">
                <a:solidFill>
                  <a:schemeClr val="tx2"/>
                </a:solidFill>
              </a:rPr>
              <a:t>2</a:t>
            </a:r>
            <a:endParaRPr lang="en-US" sz="1300" dirty="0"/>
          </a:p>
        </p:txBody>
      </p:sp>
      <p:sp>
        <p:nvSpPr>
          <p:cNvPr id="15" name="Text 11"/>
          <p:cNvSpPr txBox="1"/>
          <p:nvPr/>
        </p:nvSpPr>
        <p:spPr>
          <a:xfrm>
            <a:off x="5349240" y="2514600"/>
            <a:ext cx="3200400" cy="777240"/>
          </a:xfrm>
          <a:prstGeom prst="rect">
            <a:avLst/>
          </a:prstGeom>
          <a:noFill/>
          <a:ln/>
        </p:spPr>
        <p:txBody>
          <a:bodyPr wrap="square" lIns="0" tIns="0" rIns="0" bIns="0" rtlCol="0" anchor="ctr"/>
          <a:lstStyle/>
          <a:p>
            <a:pPr marL="0" indent="0">
              <a:buNone/>
            </a:pPr>
            <a:r>
              <a:rPr lang="en-US" sz="1150" dirty="0">
                <a:solidFill>
                  <a:schemeClr val="tx1"/>
                </a:solidFill>
              </a:rPr>
              <a:t>Which verbal communication styles might each side use?</a:t>
            </a:r>
            <a:endParaRPr lang="en-US" sz="1150" dirty="0"/>
          </a:p>
        </p:txBody>
      </p:sp>
      <p:sp>
        <p:nvSpPr>
          <p:cNvPr id="16" name="Activity question 3"/>
          <p:cNvSpPr/>
          <p:nvPr/>
        </p:nvSpPr>
        <p:spPr>
          <a:xfrm>
            <a:off x="457200" y="3429000"/>
            <a:ext cx="4023360" cy="777240"/>
          </a:xfrm>
          <a:prstGeom prst="roundRect">
            <a:avLst>
              <a:gd name="adj" fmla="val 9412"/>
            </a:avLst>
          </a:prstGeom>
          <a:solidFill>
            <a:schemeClr val="bg2"/>
          </a:solidFill>
          <a:ln/>
        </p:spPr>
        <p:txBody>
          <a:bodyPr/>
          <a:lstStyle/>
          <a:p>
            <a:endParaRPr lang="en-GB"/>
          </a:p>
        </p:txBody>
      </p:sp>
      <p:sp>
        <p:nvSpPr>
          <p:cNvPr id="17" name="Q num 3"/>
          <p:cNvSpPr/>
          <p:nvPr/>
        </p:nvSpPr>
        <p:spPr>
          <a:xfrm>
            <a:off x="594360" y="3611880"/>
            <a:ext cx="411480" cy="411480"/>
          </a:xfrm>
          <a:prstGeom prst="ellipse">
            <a:avLst/>
          </a:prstGeom>
          <a:solidFill>
            <a:schemeClr val="accent1"/>
          </a:solidFill>
          <a:ln w="12700">
            <a:solidFill>
              <a:schemeClr val="accent1"/>
            </a:solidFill>
            <a:prstDash val="solid"/>
          </a:ln>
        </p:spPr>
        <p:txBody>
          <a:bodyPr/>
          <a:lstStyle/>
          <a:p>
            <a:endParaRPr lang="en-GB"/>
          </a:p>
        </p:txBody>
      </p:sp>
      <p:sp>
        <p:nvSpPr>
          <p:cNvPr id="18" name="Text 14"/>
          <p:cNvSpPr txBox="1"/>
          <p:nvPr/>
        </p:nvSpPr>
        <p:spPr>
          <a:xfrm>
            <a:off x="594360" y="3611880"/>
            <a:ext cx="411480" cy="411480"/>
          </a:xfrm>
          <a:prstGeom prst="rect">
            <a:avLst/>
          </a:prstGeom>
          <a:noFill/>
          <a:ln/>
        </p:spPr>
        <p:txBody>
          <a:bodyPr wrap="square" lIns="0" tIns="0" rIns="0" bIns="0" rtlCol="0" anchor="ctr"/>
          <a:lstStyle/>
          <a:p>
            <a:pPr marL="0" indent="0" algn="ctr">
              <a:buNone/>
            </a:pPr>
            <a:r>
              <a:rPr lang="en-US" sz="1300" b="1" dirty="0">
                <a:solidFill>
                  <a:schemeClr val="tx2"/>
                </a:solidFill>
              </a:rPr>
              <a:t>3</a:t>
            </a:r>
            <a:endParaRPr lang="en-US" sz="1300" dirty="0"/>
          </a:p>
        </p:txBody>
      </p:sp>
      <p:sp>
        <p:nvSpPr>
          <p:cNvPr id="19" name="Text 15"/>
          <p:cNvSpPr txBox="1"/>
          <p:nvPr/>
        </p:nvSpPr>
        <p:spPr>
          <a:xfrm>
            <a:off x="1143000" y="3429000"/>
            <a:ext cx="3200400" cy="777240"/>
          </a:xfrm>
          <a:prstGeom prst="rect">
            <a:avLst/>
          </a:prstGeom>
          <a:noFill/>
          <a:ln/>
        </p:spPr>
        <p:txBody>
          <a:bodyPr wrap="square" lIns="0" tIns="0" rIns="0" bIns="0" rtlCol="0" anchor="ctr"/>
          <a:lstStyle/>
          <a:p>
            <a:pPr marL="0" indent="0">
              <a:buNone/>
            </a:pPr>
            <a:r>
              <a:rPr lang="en-US" sz="1150" dirty="0">
                <a:solidFill>
                  <a:schemeClr val="tx1"/>
                </a:solidFill>
              </a:rPr>
              <a:t>How might silence during the meeting be misread?</a:t>
            </a:r>
            <a:endParaRPr lang="en-US" sz="1150" dirty="0"/>
          </a:p>
        </p:txBody>
      </p:sp>
      <p:sp>
        <p:nvSpPr>
          <p:cNvPr id="20" name="Activity question 4"/>
          <p:cNvSpPr/>
          <p:nvPr/>
        </p:nvSpPr>
        <p:spPr>
          <a:xfrm>
            <a:off x="4663440" y="3429000"/>
            <a:ext cx="4023360" cy="777240"/>
          </a:xfrm>
          <a:prstGeom prst="roundRect">
            <a:avLst>
              <a:gd name="adj" fmla="val 9412"/>
            </a:avLst>
          </a:prstGeom>
          <a:solidFill>
            <a:schemeClr val="bg2"/>
          </a:solidFill>
          <a:ln/>
        </p:spPr>
        <p:txBody>
          <a:bodyPr/>
          <a:lstStyle/>
          <a:p>
            <a:endParaRPr lang="en-GB"/>
          </a:p>
        </p:txBody>
      </p:sp>
      <p:sp>
        <p:nvSpPr>
          <p:cNvPr id="21" name="Q num 4"/>
          <p:cNvSpPr/>
          <p:nvPr/>
        </p:nvSpPr>
        <p:spPr>
          <a:xfrm>
            <a:off x="4800600" y="3611880"/>
            <a:ext cx="411480" cy="411480"/>
          </a:xfrm>
          <a:prstGeom prst="ellipse">
            <a:avLst/>
          </a:prstGeom>
          <a:solidFill>
            <a:schemeClr val="accent1"/>
          </a:solidFill>
          <a:ln w="12700">
            <a:solidFill>
              <a:schemeClr val="accent1"/>
            </a:solidFill>
            <a:prstDash val="solid"/>
          </a:ln>
        </p:spPr>
        <p:txBody>
          <a:bodyPr/>
          <a:lstStyle/>
          <a:p>
            <a:endParaRPr lang="en-GB"/>
          </a:p>
        </p:txBody>
      </p:sp>
      <p:sp>
        <p:nvSpPr>
          <p:cNvPr id="22" name="Text 18"/>
          <p:cNvSpPr txBox="1"/>
          <p:nvPr/>
        </p:nvSpPr>
        <p:spPr>
          <a:xfrm>
            <a:off x="4800600" y="3611880"/>
            <a:ext cx="411480" cy="411480"/>
          </a:xfrm>
          <a:prstGeom prst="rect">
            <a:avLst/>
          </a:prstGeom>
          <a:noFill/>
          <a:ln/>
        </p:spPr>
        <p:txBody>
          <a:bodyPr wrap="square" lIns="0" tIns="0" rIns="0" bIns="0" rtlCol="0" anchor="ctr"/>
          <a:lstStyle/>
          <a:p>
            <a:pPr marL="0" indent="0" algn="ctr">
              <a:buNone/>
            </a:pPr>
            <a:r>
              <a:rPr lang="en-US" sz="1300" b="1" dirty="0">
                <a:solidFill>
                  <a:schemeClr val="tx2"/>
                </a:solidFill>
              </a:rPr>
              <a:t>4</a:t>
            </a:r>
            <a:endParaRPr lang="en-US" sz="1300" dirty="0"/>
          </a:p>
        </p:txBody>
      </p:sp>
      <p:sp>
        <p:nvSpPr>
          <p:cNvPr id="23" name="Text 19"/>
          <p:cNvSpPr txBox="1"/>
          <p:nvPr/>
        </p:nvSpPr>
        <p:spPr>
          <a:xfrm>
            <a:off x="5349240" y="3429000"/>
            <a:ext cx="3200400" cy="777240"/>
          </a:xfrm>
          <a:prstGeom prst="rect">
            <a:avLst/>
          </a:prstGeom>
          <a:noFill/>
          <a:ln/>
        </p:spPr>
        <p:txBody>
          <a:bodyPr wrap="square" lIns="0" tIns="0" rIns="0" bIns="0" rtlCol="0" anchor="ctr"/>
          <a:lstStyle/>
          <a:p>
            <a:pPr marL="0" indent="0">
              <a:buNone/>
            </a:pPr>
            <a:r>
              <a:rPr lang="en-US" sz="1150" dirty="0">
                <a:solidFill>
                  <a:schemeClr val="tx1"/>
                </a:solidFill>
              </a:rPr>
              <a:t>What would you change in the UK team's plan?</a:t>
            </a:r>
            <a:endParaRPr lang="en-US" sz="11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Practice Question 3</a:t>
            </a:r>
            <a:endParaRPr lang="en-US" sz="2400" dirty="0"/>
          </a:p>
        </p:txBody>
      </p:sp>
      <p:sp>
        <p:nvSpPr>
          <p:cNvPr id="4" name="Stem"/>
          <p:cNvSpPr/>
          <p:nvPr/>
        </p:nvSpPr>
        <p:spPr>
          <a:xfrm>
            <a:off x="457200" y="1051560"/>
            <a:ext cx="8229600" cy="914400"/>
          </a:xfrm>
          <a:prstGeom prst="roundRect">
            <a:avLst>
              <a:gd name="adj" fmla="val 8000"/>
            </a:avLst>
          </a:prstGeom>
          <a:solidFill>
            <a:schemeClr val="tx2"/>
          </a:solidFill>
          <a:ln/>
        </p:spPr>
        <p:txBody>
          <a:bodyPr/>
          <a:lstStyle/>
          <a:p>
            <a:endParaRPr lang="en-GB"/>
          </a:p>
        </p:txBody>
      </p:sp>
      <p:sp>
        <p:nvSpPr>
          <p:cNvPr id="5" name="Text 2"/>
          <p:cNvSpPr txBox="1"/>
          <p:nvPr/>
        </p:nvSpPr>
        <p:spPr>
          <a:xfrm>
            <a:off x="731520" y="1051560"/>
            <a:ext cx="7680960" cy="914400"/>
          </a:xfrm>
          <a:prstGeom prst="rect">
            <a:avLst/>
          </a:prstGeom>
          <a:noFill/>
          <a:ln/>
        </p:spPr>
        <p:txBody>
          <a:bodyPr wrap="square" lIns="0" tIns="0" rIns="0" bIns="0" rtlCol="0" anchor="ctr"/>
          <a:lstStyle/>
          <a:p>
            <a:pPr marL="0" indent="0">
              <a:buNone/>
            </a:pPr>
            <a:r>
              <a:rPr lang="en-US" sz="1600" b="1" dirty="0">
                <a:solidFill>
                  <a:schemeClr val="bg1"/>
                </a:solidFill>
              </a:rPr>
              <a:t>In which step of the negotiation process do the parties get to know one another before discussing business?</a:t>
            </a:r>
            <a:endParaRPr lang="en-US" sz="1600" dirty="0"/>
          </a:p>
        </p:txBody>
      </p:sp>
      <p:sp>
        <p:nvSpPr>
          <p:cNvPr id="6" name="Option a"/>
          <p:cNvSpPr/>
          <p:nvPr/>
        </p:nvSpPr>
        <p:spPr>
          <a:xfrm>
            <a:off x="457200" y="2148840"/>
            <a:ext cx="8229600" cy="512064"/>
          </a:xfrm>
          <a:prstGeom prst="roundRect">
            <a:avLst>
              <a:gd name="adj" fmla="val 14286"/>
            </a:avLst>
          </a:prstGeom>
          <a:solidFill>
            <a:schemeClr val="bg2"/>
          </a:solidFill>
          <a:ln/>
        </p:spPr>
        <p:txBody>
          <a:bodyPr/>
          <a:lstStyle/>
          <a:p>
            <a:endParaRPr lang="en-GB"/>
          </a:p>
        </p:txBody>
      </p:sp>
      <p:sp>
        <p:nvSpPr>
          <p:cNvPr id="7" name="Letter a"/>
          <p:cNvSpPr/>
          <p:nvPr/>
        </p:nvSpPr>
        <p:spPr>
          <a:xfrm>
            <a:off x="640080" y="2212848"/>
            <a:ext cx="384048" cy="384048"/>
          </a:xfrm>
          <a:prstGeom prst="ellipse">
            <a:avLst/>
          </a:prstGeom>
          <a:solidFill>
            <a:schemeClr val="accent1"/>
          </a:solidFill>
          <a:ln w="12700">
            <a:solidFill>
              <a:schemeClr val="accent1"/>
            </a:solidFill>
            <a:prstDash val="solid"/>
          </a:ln>
        </p:spPr>
        <p:txBody>
          <a:bodyPr/>
          <a:lstStyle/>
          <a:p>
            <a:endParaRPr lang="en-GB"/>
          </a:p>
        </p:txBody>
      </p:sp>
      <p:sp>
        <p:nvSpPr>
          <p:cNvPr id="8" name="Text 5"/>
          <p:cNvSpPr txBox="1"/>
          <p:nvPr/>
        </p:nvSpPr>
        <p:spPr>
          <a:xfrm>
            <a:off x="640080" y="2212848"/>
            <a:ext cx="384048" cy="384048"/>
          </a:xfrm>
          <a:prstGeom prst="rect">
            <a:avLst/>
          </a:prstGeom>
          <a:noFill/>
          <a:ln/>
        </p:spPr>
        <p:txBody>
          <a:bodyPr wrap="square" lIns="0" tIns="0" rIns="0" bIns="0" rtlCol="0" anchor="ctr"/>
          <a:lstStyle/>
          <a:p>
            <a:pPr marL="0" indent="0" algn="ctr">
              <a:buNone/>
            </a:pPr>
            <a:r>
              <a:rPr lang="en-US" sz="1300" b="1" dirty="0">
                <a:solidFill>
                  <a:schemeClr val="tx2"/>
                </a:solidFill>
              </a:rPr>
              <a:t>a</a:t>
            </a:r>
            <a:endParaRPr lang="en-US" sz="1300" dirty="0"/>
          </a:p>
        </p:txBody>
      </p:sp>
      <p:sp>
        <p:nvSpPr>
          <p:cNvPr id="9" name="Text 6"/>
          <p:cNvSpPr txBox="1"/>
          <p:nvPr/>
        </p:nvSpPr>
        <p:spPr>
          <a:xfrm>
            <a:off x="1234440" y="2148840"/>
            <a:ext cx="7223760" cy="512064"/>
          </a:xfrm>
          <a:prstGeom prst="rect">
            <a:avLst/>
          </a:prstGeom>
          <a:noFill/>
          <a:ln/>
        </p:spPr>
        <p:txBody>
          <a:bodyPr wrap="square" lIns="0" tIns="0" rIns="0" bIns="0" rtlCol="0" anchor="ctr"/>
          <a:lstStyle/>
          <a:p>
            <a:pPr marL="0" indent="0">
              <a:buNone/>
            </a:pPr>
            <a:r>
              <a:rPr lang="en-US" sz="1400" dirty="0">
                <a:solidFill>
                  <a:schemeClr val="tx1"/>
                </a:solidFill>
              </a:rPr>
              <a:t>Planning</a:t>
            </a:r>
            <a:endParaRPr lang="en-US" sz="1400" dirty="0"/>
          </a:p>
        </p:txBody>
      </p:sp>
      <p:sp>
        <p:nvSpPr>
          <p:cNvPr id="10" name="Option b"/>
          <p:cNvSpPr/>
          <p:nvPr/>
        </p:nvSpPr>
        <p:spPr>
          <a:xfrm>
            <a:off x="457200" y="2752344"/>
            <a:ext cx="8229600" cy="512064"/>
          </a:xfrm>
          <a:prstGeom prst="roundRect">
            <a:avLst>
              <a:gd name="adj" fmla="val 14286"/>
            </a:avLst>
          </a:prstGeom>
          <a:solidFill>
            <a:schemeClr val="bg2"/>
          </a:solidFill>
          <a:ln/>
        </p:spPr>
        <p:txBody>
          <a:bodyPr/>
          <a:lstStyle/>
          <a:p>
            <a:endParaRPr lang="en-GB"/>
          </a:p>
        </p:txBody>
      </p:sp>
      <p:sp>
        <p:nvSpPr>
          <p:cNvPr id="11" name="Letter b"/>
          <p:cNvSpPr/>
          <p:nvPr/>
        </p:nvSpPr>
        <p:spPr>
          <a:xfrm>
            <a:off x="640080" y="2816352"/>
            <a:ext cx="384048" cy="384048"/>
          </a:xfrm>
          <a:prstGeom prst="ellipse">
            <a:avLst/>
          </a:prstGeom>
          <a:solidFill>
            <a:schemeClr val="accent1"/>
          </a:solidFill>
          <a:ln w="12700">
            <a:solidFill>
              <a:schemeClr val="accent1"/>
            </a:solidFill>
            <a:prstDash val="solid"/>
          </a:ln>
        </p:spPr>
        <p:txBody>
          <a:bodyPr/>
          <a:lstStyle/>
          <a:p>
            <a:endParaRPr lang="en-GB"/>
          </a:p>
        </p:txBody>
      </p:sp>
      <p:sp>
        <p:nvSpPr>
          <p:cNvPr id="12" name="Text 9"/>
          <p:cNvSpPr txBox="1"/>
          <p:nvPr/>
        </p:nvSpPr>
        <p:spPr>
          <a:xfrm>
            <a:off x="640080" y="2816352"/>
            <a:ext cx="384048" cy="384048"/>
          </a:xfrm>
          <a:prstGeom prst="rect">
            <a:avLst/>
          </a:prstGeom>
          <a:noFill/>
          <a:ln/>
        </p:spPr>
        <p:txBody>
          <a:bodyPr wrap="square" lIns="0" tIns="0" rIns="0" bIns="0" rtlCol="0" anchor="ctr"/>
          <a:lstStyle/>
          <a:p>
            <a:pPr marL="0" indent="0" algn="ctr">
              <a:buNone/>
            </a:pPr>
            <a:r>
              <a:rPr lang="en-US" sz="1300" b="1" dirty="0">
                <a:solidFill>
                  <a:schemeClr val="tx2"/>
                </a:solidFill>
              </a:rPr>
              <a:t>b</a:t>
            </a:r>
            <a:endParaRPr lang="en-US" sz="1300" dirty="0"/>
          </a:p>
        </p:txBody>
      </p:sp>
      <p:sp>
        <p:nvSpPr>
          <p:cNvPr id="13" name="Text 10"/>
          <p:cNvSpPr txBox="1"/>
          <p:nvPr/>
        </p:nvSpPr>
        <p:spPr>
          <a:xfrm>
            <a:off x="1234440" y="2752344"/>
            <a:ext cx="7223760" cy="512064"/>
          </a:xfrm>
          <a:prstGeom prst="rect">
            <a:avLst/>
          </a:prstGeom>
          <a:noFill/>
          <a:ln/>
        </p:spPr>
        <p:txBody>
          <a:bodyPr wrap="square" lIns="0" tIns="0" rIns="0" bIns="0" rtlCol="0" anchor="ctr"/>
          <a:lstStyle/>
          <a:p>
            <a:pPr marL="0" indent="0">
              <a:buNone/>
            </a:pPr>
            <a:r>
              <a:rPr lang="en-US" sz="1400" dirty="0">
                <a:solidFill>
                  <a:schemeClr val="tx1"/>
                </a:solidFill>
              </a:rPr>
              <a:t>Interpersonal relationship building</a:t>
            </a:r>
            <a:endParaRPr lang="en-US" sz="1400" dirty="0"/>
          </a:p>
        </p:txBody>
      </p:sp>
      <p:sp>
        <p:nvSpPr>
          <p:cNvPr id="14" name="Option c"/>
          <p:cNvSpPr/>
          <p:nvPr/>
        </p:nvSpPr>
        <p:spPr>
          <a:xfrm>
            <a:off x="457200" y="3355848"/>
            <a:ext cx="8229600" cy="512064"/>
          </a:xfrm>
          <a:prstGeom prst="roundRect">
            <a:avLst>
              <a:gd name="adj" fmla="val 14286"/>
            </a:avLst>
          </a:prstGeom>
          <a:solidFill>
            <a:schemeClr val="bg2"/>
          </a:solidFill>
          <a:ln/>
        </p:spPr>
        <p:txBody>
          <a:bodyPr/>
          <a:lstStyle/>
          <a:p>
            <a:endParaRPr lang="en-GB"/>
          </a:p>
        </p:txBody>
      </p:sp>
      <p:sp>
        <p:nvSpPr>
          <p:cNvPr id="15" name="Letter c"/>
          <p:cNvSpPr/>
          <p:nvPr/>
        </p:nvSpPr>
        <p:spPr>
          <a:xfrm>
            <a:off x="640080" y="3419856"/>
            <a:ext cx="384048" cy="384048"/>
          </a:xfrm>
          <a:prstGeom prst="ellipse">
            <a:avLst/>
          </a:prstGeom>
          <a:solidFill>
            <a:schemeClr val="accent1"/>
          </a:solidFill>
          <a:ln w="12700">
            <a:solidFill>
              <a:schemeClr val="accent1"/>
            </a:solidFill>
            <a:prstDash val="solid"/>
          </a:ln>
        </p:spPr>
        <p:txBody>
          <a:bodyPr/>
          <a:lstStyle/>
          <a:p>
            <a:endParaRPr lang="en-GB"/>
          </a:p>
        </p:txBody>
      </p:sp>
      <p:sp>
        <p:nvSpPr>
          <p:cNvPr id="16" name="Text 13"/>
          <p:cNvSpPr txBox="1"/>
          <p:nvPr/>
        </p:nvSpPr>
        <p:spPr>
          <a:xfrm>
            <a:off x="640080" y="3419856"/>
            <a:ext cx="384048" cy="384048"/>
          </a:xfrm>
          <a:prstGeom prst="rect">
            <a:avLst/>
          </a:prstGeom>
          <a:noFill/>
          <a:ln/>
        </p:spPr>
        <p:txBody>
          <a:bodyPr wrap="square" lIns="0" tIns="0" rIns="0" bIns="0" rtlCol="0" anchor="ctr"/>
          <a:lstStyle/>
          <a:p>
            <a:pPr marL="0" indent="0" algn="ctr">
              <a:buNone/>
            </a:pPr>
            <a:r>
              <a:rPr lang="en-US" sz="1300" b="1" dirty="0">
                <a:solidFill>
                  <a:schemeClr val="tx2"/>
                </a:solidFill>
              </a:rPr>
              <a:t>c</a:t>
            </a:r>
            <a:endParaRPr lang="en-US" sz="1300" dirty="0"/>
          </a:p>
        </p:txBody>
      </p:sp>
      <p:sp>
        <p:nvSpPr>
          <p:cNvPr id="17" name="Text 14"/>
          <p:cNvSpPr txBox="1"/>
          <p:nvPr/>
        </p:nvSpPr>
        <p:spPr>
          <a:xfrm>
            <a:off x="1234440" y="3355848"/>
            <a:ext cx="7223760" cy="512064"/>
          </a:xfrm>
          <a:prstGeom prst="rect">
            <a:avLst/>
          </a:prstGeom>
          <a:noFill/>
          <a:ln/>
        </p:spPr>
        <p:txBody>
          <a:bodyPr wrap="square" lIns="0" tIns="0" rIns="0" bIns="0" rtlCol="0" anchor="ctr"/>
          <a:lstStyle/>
          <a:p>
            <a:pPr marL="0" indent="0">
              <a:buNone/>
            </a:pPr>
            <a:r>
              <a:rPr lang="en-US" sz="1400" dirty="0">
                <a:solidFill>
                  <a:schemeClr val="tx1"/>
                </a:solidFill>
              </a:rPr>
              <a:t>Persuasion</a:t>
            </a:r>
            <a:endParaRPr lang="en-US" sz="1400" dirty="0"/>
          </a:p>
        </p:txBody>
      </p:sp>
      <p:sp>
        <p:nvSpPr>
          <p:cNvPr id="18" name="Option d"/>
          <p:cNvSpPr/>
          <p:nvPr/>
        </p:nvSpPr>
        <p:spPr>
          <a:xfrm>
            <a:off x="457200" y="3959352"/>
            <a:ext cx="8229600" cy="512064"/>
          </a:xfrm>
          <a:prstGeom prst="roundRect">
            <a:avLst>
              <a:gd name="adj" fmla="val 14286"/>
            </a:avLst>
          </a:prstGeom>
          <a:solidFill>
            <a:schemeClr val="bg2"/>
          </a:solidFill>
          <a:ln/>
        </p:spPr>
        <p:txBody>
          <a:bodyPr/>
          <a:lstStyle/>
          <a:p>
            <a:endParaRPr lang="en-GB"/>
          </a:p>
        </p:txBody>
      </p:sp>
      <p:sp>
        <p:nvSpPr>
          <p:cNvPr id="19" name="Letter d"/>
          <p:cNvSpPr/>
          <p:nvPr/>
        </p:nvSpPr>
        <p:spPr>
          <a:xfrm>
            <a:off x="640080" y="4023360"/>
            <a:ext cx="384048" cy="384048"/>
          </a:xfrm>
          <a:prstGeom prst="ellipse">
            <a:avLst/>
          </a:prstGeom>
          <a:solidFill>
            <a:schemeClr val="accent1"/>
          </a:solidFill>
          <a:ln w="12700">
            <a:solidFill>
              <a:schemeClr val="accent1"/>
            </a:solidFill>
            <a:prstDash val="solid"/>
          </a:ln>
        </p:spPr>
        <p:txBody>
          <a:bodyPr/>
          <a:lstStyle/>
          <a:p>
            <a:endParaRPr lang="en-GB"/>
          </a:p>
        </p:txBody>
      </p:sp>
      <p:sp>
        <p:nvSpPr>
          <p:cNvPr id="20" name="Text 17"/>
          <p:cNvSpPr txBox="1"/>
          <p:nvPr/>
        </p:nvSpPr>
        <p:spPr>
          <a:xfrm>
            <a:off x="640080" y="4023360"/>
            <a:ext cx="384048" cy="384048"/>
          </a:xfrm>
          <a:prstGeom prst="rect">
            <a:avLst/>
          </a:prstGeom>
          <a:noFill/>
          <a:ln/>
        </p:spPr>
        <p:txBody>
          <a:bodyPr wrap="square" lIns="0" tIns="0" rIns="0" bIns="0" rtlCol="0" anchor="ctr"/>
          <a:lstStyle/>
          <a:p>
            <a:pPr marL="0" indent="0" algn="ctr">
              <a:buNone/>
            </a:pPr>
            <a:r>
              <a:rPr lang="en-US" sz="1300" b="1" dirty="0">
                <a:solidFill>
                  <a:schemeClr val="tx2"/>
                </a:solidFill>
              </a:rPr>
              <a:t>d</a:t>
            </a:r>
            <a:endParaRPr lang="en-US" sz="1300" dirty="0"/>
          </a:p>
        </p:txBody>
      </p:sp>
      <p:sp>
        <p:nvSpPr>
          <p:cNvPr id="21" name="Text 18"/>
          <p:cNvSpPr txBox="1"/>
          <p:nvPr/>
        </p:nvSpPr>
        <p:spPr>
          <a:xfrm>
            <a:off x="1234440" y="3959352"/>
            <a:ext cx="7223760" cy="512064"/>
          </a:xfrm>
          <a:prstGeom prst="rect">
            <a:avLst/>
          </a:prstGeom>
          <a:noFill/>
          <a:ln/>
        </p:spPr>
        <p:txBody>
          <a:bodyPr wrap="square" lIns="0" tIns="0" rIns="0" bIns="0" rtlCol="0" anchor="ctr"/>
          <a:lstStyle/>
          <a:p>
            <a:pPr marL="0" indent="0">
              <a:buNone/>
            </a:pPr>
            <a:r>
              <a:rPr lang="en-US" sz="1400" dirty="0">
                <a:solidFill>
                  <a:schemeClr val="tx1"/>
                </a:solidFill>
              </a:rPr>
              <a:t>Agreement</a:t>
            </a:r>
            <a:endParaRPr lang="en-US" sz="140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41</a:t>
            </a:fld>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Quick Review</a:t>
            </a:r>
            <a:endParaRPr lang="en-US" sz="2400" dirty="0"/>
          </a:p>
        </p:txBody>
      </p:sp>
      <p:sp>
        <p:nvSpPr>
          <p:cNvPr id="4" name="Review 1"/>
          <p:cNvSpPr/>
          <p:nvPr/>
        </p:nvSpPr>
        <p:spPr>
          <a:xfrm>
            <a:off x="457200" y="1051560"/>
            <a:ext cx="4023360" cy="1051560"/>
          </a:xfrm>
          <a:prstGeom prst="roundRect">
            <a:avLst>
              <a:gd name="adj" fmla="val 6957"/>
            </a:avLst>
          </a:prstGeom>
          <a:solidFill>
            <a:schemeClr val="tx2"/>
          </a:solidFill>
          <a:ln/>
        </p:spPr>
        <p:txBody>
          <a:bodyPr/>
          <a:lstStyle/>
          <a:p>
            <a:endParaRPr lang="en-GB"/>
          </a:p>
        </p:txBody>
      </p:sp>
      <p:sp>
        <p:nvSpPr>
          <p:cNvPr id="5" name="Review num 1"/>
          <p:cNvSpPr/>
          <p:nvPr/>
        </p:nvSpPr>
        <p:spPr>
          <a:xfrm>
            <a:off x="594360" y="13441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6" name="Text 3"/>
          <p:cNvSpPr txBox="1"/>
          <p:nvPr/>
        </p:nvSpPr>
        <p:spPr>
          <a:xfrm>
            <a:off x="594360" y="13441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1</a:t>
            </a:r>
            <a:endParaRPr lang="en-US" sz="1400" dirty="0"/>
          </a:p>
        </p:txBody>
      </p:sp>
      <p:sp>
        <p:nvSpPr>
          <p:cNvPr id="7" name="Text 4"/>
          <p:cNvSpPr txBox="1"/>
          <p:nvPr/>
        </p:nvSpPr>
        <p:spPr>
          <a:xfrm>
            <a:off x="1188720" y="1051560"/>
            <a:ext cx="3154680" cy="1051560"/>
          </a:xfrm>
          <a:prstGeom prst="rect">
            <a:avLst/>
          </a:prstGeom>
          <a:noFill/>
          <a:ln/>
        </p:spPr>
        <p:txBody>
          <a:bodyPr wrap="square" lIns="0" tIns="0" rIns="0" bIns="0" rtlCol="0" anchor="ctr"/>
          <a:lstStyle/>
          <a:p>
            <a:pPr marL="0" indent="0">
              <a:buNone/>
            </a:pPr>
            <a:r>
              <a:rPr lang="en-US" sz="1200" dirty="0">
                <a:solidFill>
                  <a:schemeClr val="bg1"/>
                </a:solidFill>
              </a:rPr>
              <a:t>What are some ways that you can evaluate conversations using the seven principles of business communication?</a:t>
            </a:r>
            <a:endParaRPr lang="en-US" sz="1200" dirty="0"/>
          </a:p>
        </p:txBody>
      </p:sp>
      <p:sp>
        <p:nvSpPr>
          <p:cNvPr id="8" name="Review 2"/>
          <p:cNvSpPr/>
          <p:nvPr/>
        </p:nvSpPr>
        <p:spPr>
          <a:xfrm>
            <a:off x="4663440" y="1051560"/>
            <a:ext cx="4023360" cy="1051560"/>
          </a:xfrm>
          <a:prstGeom prst="roundRect">
            <a:avLst>
              <a:gd name="adj" fmla="val 6957"/>
            </a:avLst>
          </a:prstGeom>
          <a:solidFill>
            <a:schemeClr val="bg2"/>
          </a:solidFill>
          <a:ln/>
        </p:spPr>
        <p:txBody>
          <a:bodyPr/>
          <a:lstStyle/>
          <a:p>
            <a:endParaRPr lang="en-GB"/>
          </a:p>
        </p:txBody>
      </p:sp>
      <p:sp>
        <p:nvSpPr>
          <p:cNvPr id="9" name="Review num 2"/>
          <p:cNvSpPr/>
          <p:nvPr/>
        </p:nvSpPr>
        <p:spPr>
          <a:xfrm>
            <a:off x="4800600" y="13441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0" name="Text 7"/>
          <p:cNvSpPr txBox="1"/>
          <p:nvPr/>
        </p:nvSpPr>
        <p:spPr>
          <a:xfrm>
            <a:off x="4800600" y="13441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2</a:t>
            </a:r>
            <a:endParaRPr lang="en-US" sz="1400" dirty="0"/>
          </a:p>
        </p:txBody>
      </p:sp>
      <p:sp>
        <p:nvSpPr>
          <p:cNvPr id="11" name="Text 8"/>
          <p:cNvSpPr txBox="1"/>
          <p:nvPr/>
        </p:nvSpPr>
        <p:spPr>
          <a:xfrm>
            <a:off x="5394960" y="1051560"/>
            <a:ext cx="3154680" cy="1051560"/>
          </a:xfrm>
          <a:prstGeom prst="rect">
            <a:avLst/>
          </a:prstGeom>
          <a:noFill/>
          <a:ln/>
        </p:spPr>
        <p:txBody>
          <a:bodyPr wrap="square" lIns="0" tIns="0" rIns="0" bIns="0" rtlCol="0" anchor="ctr"/>
          <a:lstStyle/>
          <a:p>
            <a:pPr marL="0" indent="0">
              <a:buNone/>
            </a:pPr>
            <a:r>
              <a:rPr lang="en-US" sz="1200" dirty="0">
                <a:solidFill>
                  <a:schemeClr val="tx1"/>
                </a:solidFill>
              </a:rPr>
              <a:t>How would you describe the features of the Social Communication Model?</a:t>
            </a:r>
            <a:endParaRPr lang="en-US" sz="1200" dirty="0"/>
          </a:p>
        </p:txBody>
      </p:sp>
      <p:sp>
        <p:nvSpPr>
          <p:cNvPr id="12" name="Review 3"/>
          <p:cNvSpPr/>
          <p:nvPr/>
        </p:nvSpPr>
        <p:spPr>
          <a:xfrm>
            <a:off x="457200" y="2240280"/>
            <a:ext cx="4023360" cy="1051560"/>
          </a:xfrm>
          <a:prstGeom prst="roundRect">
            <a:avLst>
              <a:gd name="adj" fmla="val 6957"/>
            </a:avLst>
          </a:prstGeom>
          <a:solidFill>
            <a:schemeClr val="bg2"/>
          </a:solidFill>
          <a:ln/>
        </p:spPr>
        <p:txBody>
          <a:bodyPr/>
          <a:lstStyle/>
          <a:p>
            <a:endParaRPr lang="en-GB"/>
          </a:p>
        </p:txBody>
      </p:sp>
      <p:sp>
        <p:nvSpPr>
          <p:cNvPr id="13" name="Review num 3"/>
          <p:cNvSpPr/>
          <p:nvPr/>
        </p:nvSpPr>
        <p:spPr>
          <a:xfrm>
            <a:off x="594360" y="253288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4" name="Text 11"/>
          <p:cNvSpPr txBox="1"/>
          <p:nvPr/>
        </p:nvSpPr>
        <p:spPr>
          <a:xfrm>
            <a:off x="594360" y="253288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3</a:t>
            </a:r>
            <a:endParaRPr lang="en-US" sz="1400" dirty="0"/>
          </a:p>
        </p:txBody>
      </p:sp>
      <p:sp>
        <p:nvSpPr>
          <p:cNvPr id="15" name="Text 12"/>
          <p:cNvSpPr txBox="1"/>
          <p:nvPr/>
        </p:nvSpPr>
        <p:spPr>
          <a:xfrm>
            <a:off x="1188720" y="2240280"/>
            <a:ext cx="3154680" cy="1051560"/>
          </a:xfrm>
          <a:prstGeom prst="rect">
            <a:avLst/>
          </a:prstGeom>
          <a:noFill/>
          <a:ln/>
        </p:spPr>
        <p:txBody>
          <a:bodyPr wrap="square" lIns="0" tIns="0" rIns="0" bIns="0" rtlCol="0" anchor="ctr"/>
          <a:lstStyle/>
          <a:p>
            <a:pPr marL="0" indent="0">
              <a:buNone/>
            </a:pPr>
            <a:r>
              <a:rPr lang="en-US" sz="1200" dirty="0">
                <a:solidFill>
                  <a:schemeClr val="tx1"/>
                </a:solidFill>
              </a:rPr>
              <a:t>What are the positive and negative consequences of verbal communication?</a:t>
            </a:r>
            <a:endParaRPr lang="en-US" sz="1200" dirty="0"/>
          </a:p>
        </p:txBody>
      </p:sp>
      <p:sp>
        <p:nvSpPr>
          <p:cNvPr id="16" name="Review 4"/>
          <p:cNvSpPr/>
          <p:nvPr/>
        </p:nvSpPr>
        <p:spPr>
          <a:xfrm>
            <a:off x="4663440" y="2240280"/>
            <a:ext cx="4023360" cy="1051560"/>
          </a:xfrm>
          <a:prstGeom prst="roundRect">
            <a:avLst>
              <a:gd name="adj" fmla="val 6957"/>
            </a:avLst>
          </a:prstGeom>
          <a:solidFill>
            <a:schemeClr val="tx2"/>
          </a:solidFill>
          <a:ln/>
        </p:spPr>
        <p:txBody>
          <a:bodyPr/>
          <a:lstStyle/>
          <a:p>
            <a:endParaRPr lang="en-GB"/>
          </a:p>
        </p:txBody>
      </p:sp>
      <p:sp>
        <p:nvSpPr>
          <p:cNvPr id="17" name="Review num 4"/>
          <p:cNvSpPr/>
          <p:nvPr/>
        </p:nvSpPr>
        <p:spPr>
          <a:xfrm>
            <a:off x="4800600" y="253288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8" name="Text 15"/>
          <p:cNvSpPr txBox="1"/>
          <p:nvPr/>
        </p:nvSpPr>
        <p:spPr>
          <a:xfrm>
            <a:off x="4800600" y="253288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4</a:t>
            </a:r>
            <a:endParaRPr lang="en-US" sz="1400" dirty="0"/>
          </a:p>
        </p:txBody>
      </p:sp>
      <p:sp>
        <p:nvSpPr>
          <p:cNvPr id="19" name="Text 16"/>
          <p:cNvSpPr txBox="1"/>
          <p:nvPr/>
        </p:nvSpPr>
        <p:spPr>
          <a:xfrm>
            <a:off x="5394960" y="2240280"/>
            <a:ext cx="3154680" cy="1051560"/>
          </a:xfrm>
          <a:prstGeom prst="rect">
            <a:avLst/>
          </a:prstGeom>
          <a:noFill/>
          <a:ln/>
        </p:spPr>
        <p:txBody>
          <a:bodyPr wrap="square" lIns="0" tIns="0" rIns="0" bIns="0" rtlCol="0" anchor="ctr"/>
          <a:lstStyle/>
          <a:p>
            <a:pPr marL="0" indent="0">
              <a:buNone/>
            </a:pPr>
            <a:r>
              <a:rPr lang="en-US" sz="1200" dirty="0">
                <a:solidFill>
                  <a:schemeClr val="bg1"/>
                </a:solidFill>
              </a:rPr>
              <a:t>What are the positive and negative consequences of nonverbal communication?</a:t>
            </a:r>
            <a:endParaRPr lang="en-US" sz="1200" dirty="0"/>
          </a:p>
        </p:txBody>
      </p:sp>
      <p:sp>
        <p:nvSpPr>
          <p:cNvPr id="20" name="Review 5"/>
          <p:cNvSpPr/>
          <p:nvPr/>
        </p:nvSpPr>
        <p:spPr>
          <a:xfrm>
            <a:off x="457200" y="3429000"/>
            <a:ext cx="4023360" cy="1051560"/>
          </a:xfrm>
          <a:prstGeom prst="roundRect">
            <a:avLst>
              <a:gd name="adj" fmla="val 6957"/>
            </a:avLst>
          </a:prstGeom>
          <a:solidFill>
            <a:schemeClr val="bg2"/>
          </a:solidFill>
          <a:ln/>
        </p:spPr>
        <p:txBody>
          <a:bodyPr/>
          <a:lstStyle/>
          <a:p>
            <a:endParaRPr lang="en-GB"/>
          </a:p>
        </p:txBody>
      </p:sp>
      <p:sp>
        <p:nvSpPr>
          <p:cNvPr id="21" name="Review num 5"/>
          <p:cNvSpPr/>
          <p:nvPr/>
        </p:nvSpPr>
        <p:spPr>
          <a:xfrm>
            <a:off x="594360" y="372160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22" name="Text 19"/>
          <p:cNvSpPr txBox="1"/>
          <p:nvPr/>
        </p:nvSpPr>
        <p:spPr>
          <a:xfrm>
            <a:off x="594360" y="372160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5</a:t>
            </a:r>
            <a:endParaRPr lang="en-US" sz="1400" dirty="0"/>
          </a:p>
        </p:txBody>
      </p:sp>
      <p:sp>
        <p:nvSpPr>
          <p:cNvPr id="23" name="Text 20"/>
          <p:cNvSpPr txBox="1"/>
          <p:nvPr/>
        </p:nvSpPr>
        <p:spPr>
          <a:xfrm>
            <a:off x="1188720" y="3429000"/>
            <a:ext cx="3154680" cy="1051560"/>
          </a:xfrm>
          <a:prstGeom prst="rect">
            <a:avLst/>
          </a:prstGeom>
          <a:noFill/>
          <a:ln/>
        </p:spPr>
        <p:txBody>
          <a:bodyPr wrap="square" lIns="0" tIns="0" rIns="0" bIns="0" rtlCol="0" anchor="ctr"/>
          <a:lstStyle/>
          <a:p>
            <a:pPr marL="0" indent="0">
              <a:buNone/>
            </a:pPr>
            <a:r>
              <a:rPr lang="en-US" sz="1200" dirty="0">
                <a:solidFill>
                  <a:schemeClr val="tx1"/>
                </a:solidFill>
              </a:rPr>
              <a:t>Why is ethical communication?</a:t>
            </a:r>
            <a:endParaRPr lang="en-US" sz="1200" dirty="0"/>
          </a:p>
        </p:txBody>
      </p:sp>
      <p:sp>
        <p:nvSpPr>
          <p:cNvPr id="24" name="Review 6"/>
          <p:cNvSpPr/>
          <p:nvPr/>
        </p:nvSpPr>
        <p:spPr>
          <a:xfrm>
            <a:off x="4663440" y="3429000"/>
            <a:ext cx="4023360" cy="1051560"/>
          </a:xfrm>
          <a:prstGeom prst="roundRect">
            <a:avLst>
              <a:gd name="adj" fmla="val 6957"/>
            </a:avLst>
          </a:prstGeom>
          <a:solidFill>
            <a:schemeClr val="bg2"/>
          </a:solidFill>
          <a:ln/>
        </p:spPr>
        <p:txBody>
          <a:bodyPr/>
          <a:lstStyle/>
          <a:p>
            <a:endParaRPr lang="en-GB"/>
          </a:p>
        </p:txBody>
      </p:sp>
      <p:sp>
        <p:nvSpPr>
          <p:cNvPr id="25" name="Review num 6"/>
          <p:cNvSpPr/>
          <p:nvPr/>
        </p:nvSpPr>
        <p:spPr>
          <a:xfrm>
            <a:off x="4800600" y="372160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26" name="Text 23"/>
          <p:cNvSpPr txBox="1"/>
          <p:nvPr/>
        </p:nvSpPr>
        <p:spPr>
          <a:xfrm>
            <a:off x="4800600" y="372160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6</a:t>
            </a:r>
            <a:endParaRPr lang="en-US" sz="1400" dirty="0"/>
          </a:p>
        </p:txBody>
      </p:sp>
      <p:sp>
        <p:nvSpPr>
          <p:cNvPr id="27" name="Text 24"/>
          <p:cNvSpPr txBox="1"/>
          <p:nvPr/>
        </p:nvSpPr>
        <p:spPr>
          <a:xfrm>
            <a:off x="5394960" y="3429000"/>
            <a:ext cx="3154680" cy="1051560"/>
          </a:xfrm>
          <a:prstGeom prst="rect">
            <a:avLst/>
          </a:prstGeom>
          <a:noFill/>
          <a:ln/>
        </p:spPr>
        <p:txBody>
          <a:bodyPr wrap="square" lIns="0" tIns="0" rIns="0" bIns="0" rtlCol="0" anchor="ctr"/>
          <a:lstStyle/>
          <a:p>
            <a:pPr marL="0" indent="0">
              <a:buNone/>
            </a:pPr>
            <a:r>
              <a:rPr lang="en-US" sz="1200" dirty="0">
                <a:solidFill>
                  <a:schemeClr val="tx1"/>
                </a:solidFill>
              </a:rPr>
              <a:t>What are some ways that you can stay connected with coworkers and customers?</a:t>
            </a:r>
            <a:endParaRPr lang="en-US" sz="1200" dirty="0"/>
          </a:p>
        </p:txBody>
      </p:sp>
      <p:sp>
        <p:nvSpPr>
          <p:cNvPr id="3"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Quick Review (Continued)</a:t>
            </a:r>
            <a:endParaRPr lang="en-US" sz="2400" dirty="0"/>
          </a:p>
        </p:txBody>
      </p:sp>
      <p:sp>
        <p:nvSpPr>
          <p:cNvPr id="4" name="Review 7"/>
          <p:cNvSpPr/>
          <p:nvPr/>
        </p:nvSpPr>
        <p:spPr>
          <a:xfrm>
            <a:off x="457200" y="1097280"/>
            <a:ext cx="4023360" cy="1417320"/>
          </a:xfrm>
          <a:prstGeom prst="roundRect">
            <a:avLst>
              <a:gd name="adj" fmla="val 5161"/>
            </a:avLst>
          </a:prstGeom>
          <a:solidFill>
            <a:schemeClr val="tx2"/>
          </a:solidFill>
          <a:ln/>
        </p:spPr>
        <p:txBody>
          <a:bodyPr/>
          <a:lstStyle/>
          <a:p>
            <a:endParaRPr lang="en-GB"/>
          </a:p>
        </p:txBody>
      </p:sp>
      <p:sp>
        <p:nvSpPr>
          <p:cNvPr id="5" name="Review num 7"/>
          <p:cNvSpPr/>
          <p:nvPr/>
        </p:nvSpPr>
        <p:spPr>
          <a:xfrm>
            <a:off x="594360" y="15727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6" name="Text 3"/>
          <p:cNvSpPr txBox="1"/>
          <p:nvPr/>
        </p:nvSpPr>
        <p:spPr>
          <a:xfrm>
            <a:off x="594360" y="15727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7</a:t>
            </a:r>
            <a:endParaRPr lang="en-US" sz="1400" dirty="0"/>
          </a:p>
        </p:txBody>
      </p:sp>
      <p:sp>
        <p:nvSpPr>
          <p:cNvPr id="7" name="Text 4"/>
          <p:cNvSpPr txBox="1"/>
          <p:nvPr/>
        </p:nvSpPr>
        <p:spPr>
          <a:xfrm>
            <a:off x="1188720" y="1097280"/>
            <a:ext cx="3154680" cy="1417320"/>
          </a:xfrm>
          <a:prstGeom prst="rect">
            <a:avLst/>
          </a:prstGeom>
          <a:noFill/>
          <a:ln/>
        </p:spPr>
        <p:txBody>
          <a:bodyPr wrap="square" lIns="0" tIns="0" rIns="0" bIns="0" rtlCol="0" anchor="ctr"/>
          <a:lstStyle/>
          <a:p>
            <a:pPr marL="0" indent="0">
              <a:buNone/>
            </a:pPr>
            <a:r>
              <a:rPr lang="en-US" sz="1250" dirty="0">
                <a:solidFill>
                  <a:schemeClr val="bg1"/>
                </a:solidFill>
              </a:rPr>
              <a:t>How do high context and low context cultures differ in the way they communicate?</a:t>
            </a:r>
            <a:endParaRPr lang="en-US" sz="1250" dirty="0"/>
          </a:p>
        </p:txBody>
      </p:sp>
      <p:sp>
        <p:nvSpPr>
          <p:cNvPr id="8" name="Review 8"/>
          <p:cNvSpPr/>
          <p:nvPr/>
        </p:nvSpPr>
        <p:spPr>
          <a:xfrm>
            <a:off x="4663440" y="1097280"/>
            <a:ext cx="4023360" cy="1417320"/>
          </a:xfrm>
          <a:prstGeom prst="roundRect">
            <a:avLst>
              <a:gd name="adj" fmla="val 5161"/>
            </a:avLst>
          </a:prstGeom>
          <a:solidFill>
            <a:schemeClr val="bg2"/>
          </a:solidFill>
          <a:ln/>
        </p:spPr>
        <p:txBody>
          <a:bodyPr/>
          <a:lstStyle/>
          <a:p>
            <a:endParaRPr lang="en-GB"/>
          </a:p>
        </p:txBody>
      </p:sp>
      <p:sp>
        <p:nvSpPr>
          <p:cNvPr id="9" name="Review num 8"/>
          <p:cNvSpPr/>
          <p:nvPr/>
        </p:nvSpPr>
        <p:spPr>
          <a:xfrm>
            <a:off x="4800600" y="15727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0" name="Text 7"/>
          <p:cNvSpPr txBox="1"/>
          <p:nvPr/>
        </p:nvSpPr>
        <p:spPr>
          <a:xfrm>
            <a:off x="4800600" y="15727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8</a:t>
            </a:r>
            <a:endParaRPr lang="en-US" sz="1400" dirty="0"/>
          </a:p>
        </p:txBody>
      </p:sp>
      <p:sp>
        <p:nvSpPr>
          <p:cNvPr id="11" name="Text 8"/>
          <p:cNvSpPr txBox="1"/>
          <p:nvPr/>
        </p:nvSpPr>
        <p:spPr>
          <a:xfrm>
            <a:off x="5394960" y="1097280"/>
            <a:ext cx="3154680" cy="1417320"/>
          </a:xfrm>
          <a:prstGeom prst="rect">
            <a:avLst/>
          </a:prstGeom>
          <a:noFill/>
          <a:ln/>
        </p:spPr>
        <p:txBody>
          <a:bodyPr wrap="square" lIns="0" tIns="0" rIns="0" bIns="0" rtlCol="0" anchor="ctr"/>
          <a:lstStyle/>
          <a:p>
            <a:pPr marL="0" indent="0">
              <a:buNone/>
            </a:pPr>
            <a:r>
              <a:rPr lang="en-US" sz="1250" dirty="0">
                <a:solidFill>
                  <a:schemeClr val="tx1"/>
                </a:solidFill>
              </a:rPr>
              <a:t>Describe two of the four verbal communication styles and give an example of each.</a:t>
            </a:r>
            <a:endParaRPr lang="en-US" sz="1250" dirty="0"/>
          </a:p>
        </p:txBody>
      </p:sp>
      <p:sp>
        <p:nvSpPr>
          <p:cNvPr id="12" name="Review 9"/>
          <p:cNvSpPr/>
          <p:nvPr/>
        </p:nvSpPr>
        <p:spPr>
          <a:xfrm>
            <a:off x="457200" y="2697480"/>
            <a:ext cx="4023360" cy="1417320"/>
          </a:xfrm>
          <a:prstGeom prst="roundRect">
            <a:avLst>
              <a:gd name="adj" fmla="val 5161"/>
            </a:avLst>
          </a:prstGeom>
          <a:solidFill>
            <a:schemeClr val="bg2"/>
          </a:solidFill>
          <a:ln/>
        </p:spPr>
        <p:txBody>
          <a:bodyPr/>
          <a:lstStyle/>
          <a:p>
            <a:endParaRPr lang="en-GB"/>
          </a:p>
        </p:txBody>
      </p:sp>
      <p:sp>
        <p:nvSpPr>
          <p:cNvPr id="13" name="Review num 9"/>
          <p:cNvSpPr/>
          <p:nvPr/>
        </p:nvSpPr>
        <p:spPr>
          <a:xfrm>
            <a:off x="594360" y="31729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4" name="Text 11"/>
          <p:cNvSpPr txBox="1"/>
          <p:nvPr/>
        </p:nvSpPr>
        <p:spPr>
          <a:xfrm>
            <a:off x="594360" y="31729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9</a:t>
            </a:r>
            <a:endParaRPr lang="en-US" sz="1400" dirty="0"/>
          </a:p>
        </p:txBody>
      </p:sp>
      <p:sp>
        <p:nvSpPr>
          <p:cNvPr id="15" name="Text 12"/>
          <p:cNvSpPr txBox="1"/>
          <p:nvPr/>
        </p:nvSpPr>
        <p:spPr>
          <a:xfrm>
            <a:off x="1188720" y="2697480"/>
            <a:ext cx="3154680" cy="1417320"/>
          </a:xfrm>
          <a:prstGeom prst="rect">
            <a:avLst/>
          </a:prstGeom>
          <a:noFill/>
          <a:ln/>
        </p:spPr>
        <p:txBody>
          <a:bodyPr wrap="square" lIns="0" tIns="0" rIns="0" bIns="0" rtlCol="0" anchor="ctr"/>
          <a:lstStyle/>
          <a:p>
            <a:pPr marL="0" indent="0">
              <a:buNone/>
            </a:pPr>
            <a:r>
              <a:rPr lang="en-US" sz="1250" dirty="0">
                <a:solidFill>
                  <a:schemeClr val="tx1"/>
                </a:solidFill>
              </a:rPr>
              <a:t>What are the four main barriers to communication across cultures?</a:t>
            </a:r>
            <a:endParaRPr lang="en-US" sz="1250" dirty="0"/>
          </a:p>
        </p:txBody>
      </p:sp>
      <p:sp>
        <p:nvSpPr>
          <p:cNvPr id="16" name="Review 10"/>
          <p:cNvSpPr/>
          <p:nvPr/>
        </p:nvSpPr>
        <p:spPr>
          <a:xfrm>
            <a:off x="4663440" y="2697480"/>
            <a:ext cx="4023360" cy="1417320"/>
          </a:xfrm>
          <a:prstGeom prst="roundRect">
            <a:avLst>
              <a:gd name="adj" fmla="val 5161"/>
            </a:avLst>
          </a:prstGeom>
          <a:solidFill>
            <a:schemeClr val="tx2"/>
          </a:solidFill>
          <a:ln/>
        </p:spPr>
        <p:txBody>
          <a:bodyPr/>
          <a:lstStyle/>
          <a:p>
            <a:endParaRPr lang="en-GB"/>
          </a:p>
        </p:txBody>
      </p:sp>
      <p:sp>
        <p:nvSpPr>
          <p:cNvPr id="17" name="Review num 10"/>
          <p:cNvSpPr/>
          <p:nvPr/>
        </p:nvSpPr>
        <p:spPr>
          <a:xfrm>
            <a:off x="4800600" y="3172968"/>
            <a:ext cx="457200" cy="457200"/>
          </a:xfrm>
          <a:prstGeom prst="ellipse">
            <a:avLst/>
          </a:prstGeom>
          <a:solidFill>
            <a:schemeClr val="accent1"/>
          </a:solidFill>
          <a:ln w="12700">
            <a:solidFill>
              <a:schemeClr val="accent1"/>
            </a:solidFill>
            <a:prstDash val="solid"/>
          </a:ln>
        </p:spPr>
        <p:txBody>
          <a:bodyPr/>
          <a:lstStyle/>
          <a:p>
            <a:endParaRPr lang="en-GB"/>
          </a:p>
        </p:txBody>
      </p:sp>
      <p:sp>
        <p:nvSpPr>
          <p:cNvPr id="18" name="Text 15"/>
          <p:cNvSpPr txBox="1"/>
          <p:nvPr/>
        </p:nvSpPr>
        <p:spPr>
          <a:xfrm>
            <a:off x="4800600" y="3172968"/>
            <a:ext cx="457200" cy="457200"/>
          </a:xfrm>
          <a:prstGeom prst="rect">
            <a:avLst/>
          </a:prstGeom>
          <a:noFill/>
          <a:ln/>
        </p:spPr>
        <p:txBody>
          <a:bodyPr wrap="square" lIns="0" tIns="0" rIns="0" bIns="0" rtlCol="0" anchor="ctr"/>
          <a:lstStyle/>
          <a:p>
            <a:pPr marL="0" indent="0" algn="ctr">
              <a:buNone/>
            </a:pPr>
            <a:r>
              <a:rPr lang="en-US" sz="1400" b="1" dirty="0">
                <a:solidFill>
                  <a:schemeClr val="tx2"/>
                </a:solidFill>
              </a:rPr>
              <a:t>10</a:t>
            </a:r>
            <a:endParaRPr lang="en-US" sz="1400" dirty="0"/>
          </a:p>
        </p:txBody>
      </p:sp>
      <p:sp>
        <p:nvSpPr>
          <p:cNvPr id="19" name="Text 16"/>
          <p:cNvSpPr txBox="1"/>
          <p:nvPr/>
        </p:nvSpPr>
        <p:spPr>
          <a:xfrm>
            <a:off x="5394960" y="2697480"/>
            <a:ext cx="3154680" cy="1417320"/>
          </a:xfrm>
          <a:prstGeom prst="rect">
            <a:avLst/>
          </a:prstGeom>
          <a:noFill/>
          <a:ln/>
        </p:spPr>
        <p:txBody>
          <a:bodyPr wrap="square" lIns="0" tIns="0" rIns="0" bIns="0" rtlCol="0" anchor="ctr"/>
          <a:lstStyle/>
          <a:p>
            <a:pPr marL="0" indent="0">
              <a:buNone/>
            </a:pPr>
            <a:r>
              <a:rPr lang="en-US" sz="1250" dirty="0">
                <a:solidFill>
                  <a:schemeClr val="bg1"/>
                </a:solidFill>
              </a:rPr>
              <a:t>Outline the five steps of the negotiation process. Which step do Western negotiators often rush?</a:t>
            </a:r>
            <a:endParaRPr lang="en-US" sz="12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References</a:t>
            </a:r>
            <a:endParaRPr lang="en-US" sz="2400" dirty="0"/>
          </a:p>
        </p:txBody>
      </p:sp>
      <p:sp>
        <p:nvSpPr>
          <p:cNvPr id="3" name="References panel"/>
          <p:cNvSpPr/>
          <p:nvPr/>
        </p:nvSpPr>
        <p:spPr>
          <a:xfrm>
            <a:off x="457200" y="1005840"/>
            <a:ext cx="8229600" cy="3611880"/>
          </a:xfrm>
          <a:prstGeom prst="roundRect">
            <a:avLst>
              <a:gd name="adj" fmla="val 1519"/>
            </a:avLst>
          </a:prstGeom>
          <a:solidFill>
            <a:schemeClr val="accent6"/>
          </a:solidFill>
          <a:ln/>
        </p:spPr>
        <p:txBody>
          <a:bodyPr/>
          <a:lstStyle/>
          <a:p>
            <a:endParaRPr lang="en-GB"/>
          </a:p>
        </p:txBody>
      </p:sp>
      <p:sp>
        <p:nvSpPr>
          <p:cNvPr id="4" name="Text 2"/>
          <p:cNvSpPr txBox="1"/>
          <p:nvPr/>
        </p:nvSpPr>
        <p:spPr>
          <a:xfrm>
            <a:off x="640080" y="1097280"/>
            <a:ext cx="7863840" cy="3429000"/>
          </a:xfrm>
          <a:prstGeom prst="rect">
            <a:avLst/>
          </a:prstGeom>
          <a:noFill/>
          <a:ln/>
        </p:spPr>
        <p:txBody>
          <a:bodyPr wrap="square" lIns="0" tIns="0" rIns="0" bIns="0" rtlCol="0" anchor="t"/>
          <a:lstStyle/>
          <a:p>
            <a:pPr marL="0" indent="0">
              <a:spcAft>
                <a:spcPts val="400"/>
              </a:spcAft>
              <a:buNone/>
            </a:pPr>
            <a:r>
              <a:rPr lang="en-US" sz="1150" dirty="0">
                <a:solidFill>
                  <a:schemeClr val="tx1"/>
                </a:solidFill>
              </a:rPr>
              <a:t>Bovée, C.L. and Thill, J.V. (2021) </a:t>
            </a:r>
            <a:r>
              <a:rPr lang="en-US" sz="1150" i="1" dirty="0">
                <a:solidFill>
                  <a:schemeClr val="tx1"/>
                </a:solidFill>
              </a:rPr>
              <a:t>Business Communication Today</a:t>
            </a:r>
            <a:r>
              <a:rPr lang="en-US" sz="1150" dirty="0">
                <a:solidFill>
                  <a:schemeClr val="tx1"/>
                </a:solidFill>
              </a:rPr>
              <a:t>. 15th edn. Harlow: Pearson.</a:t>
            </a:r>
            <a:endParaRPr lang="en-US" sz="1150" dirty="0"/>
          </a:p>
          <a:p>
            <a:pPr marL="0" indent="0">
              <a:spcAft>
                <a:spcPts val="400"/>
              </a:spcAft>
              <a:buNone/>
            </a:pPr>
            <a:r>
              <a:rPr lang="en-US" sz="1150" dirty="0">
                <a:solidFill>
                  <a:schemeClr val="tx1"/>
                </a:solidFill>
              </a:rPr>
              <a:t>Daft, R.L. and Lengel, R.H. (1986) ‘Organizational information requirements, media richness and structural design’, </a:t>
            </a:r>
            <a:r>
              <a:rPr lang="en-US" sz="1150" i="1" dirty="0">
                <a:solidFill>
                  <a:schemeClr val="tx1"/>
                </a:solidFill>
              </a:rPr>
              <a:t>Management Science</a:t>
            </a:r>
            <a:r>
              <a:rPr lang="en-US" sz="1150" dirty="0">
                <a:solidFill>
                  <a:schemeClr val="tx1"/>
                </a:solidFill>
              </a:rPr>
              <a:t>, 32(5), pp. 554–571.</a:t>
            </a:r>
            <a:endParaRPr lang="en-US" sz="1150" dirty="0"/>
          </a:p>
          <a:p>
            <a:pPr marL="0" indent="0">
              <a:spcAft>
                <a:spcPts val="400"/>
              </a:spcAft>
              <a:buNone/>
            </a:pPr>
            <a:r>
              <a:rPr lang="en-US" sz="1150" dirty="0">
                <a:solidFill>
                  <a:schemeClr val="tx1"/>
                </a:solidFill>
              </a:rPr>
              <a:t>Fisher, R. and Ury, W. (1981) </a:t>
            </a:r>
            <a:r>
              <a:rPr lang="en-US" sz="1150" i="1" dirty="0">
                <a:solidFill>
                  <a:schemeClr val="tx1"/>
                </a:solidFill>
              </a:rPr>
              <a:t>Getting to Yes: Negotiating Agreement Without Giving In</a:t>
            </a:r>
            <a:r>
              <a:rPr lang="en-US" sz="1150" dirty="0">
                <a:solidFill>
                  <a:schemeClr val="tx1"/>
                </a:solidFill>
              </a:rPr>
              <a:t>. Boston: Houghton Mifflin.</a:t>
            </a:r>
            <a:endParaRPr lang="en-US" sz="1150" dirty="0"/>
          </a:p>
          <a:p>
            <a:pPr marL="0" indent="0">
              <a:spcAft>
                <a:spcPts val="400"/>
              </a:spcAft>
              <a:buNone/>
            </a:pPr>
            <a:r>
              <a:rPr lang="en-US" sz="1150" dirty="0">
                <a:solidFill>
                  <a:schemeClr val="tx1"/>
                </a:solidFill>
              </a:rPr>
              <a:t>Graham, J.L. (1985) ‘The influence of culture on the process of business negotiations: an exploratory study’, </a:t>
            </a:r>
            <a:r>
              <a:rPr lang="en-US" sz="1150" i="1" dirty="0">
                <a:solidFill>
                  <a:schemeClr val="tx1"/>
                </a:solidFill>
              </a:rPr>
              <a:t>Journal of International Business Studies</a:t>
            </a:r>
            <a:r>
              <a:rPr lang="en-US" sz="1150" dirty="0">
                <a:solidFill>
                  <a:schemeClr val="tx1"/>
                </a:solidFill>
              </a:rPr>
              <a:t>, 16(1), pp. 81–96.</a:t>
            </a:r>
            <a:endParaRPr lang="en-US" sz="1150" dirty="0"/>
          </a:p>
          <a:p>
            <a:pPr marL="0" indent="0">
              <a:spcAft>
                <a:spcPts val="400"/>
              </a:spcAft>
              <a:buNone/>
            </a:pPr>
            <a:r>
              <a:rPr lang="en-US" sz="1150" dirty="0">
                <a:solidFill>
                  <a:schemeClr val="tx1"/>
                </a:solidFill>
              </a:rPr>
              <a:t>Grunig, J.E. and Hunt, T. (1984) </a:t>
            </a:r>
            <a:r>
              <a:rPr lang="en-US" sz="1150" i="1" dirty="0">
                <a:solidFill>
                  <a:schemeClr val="tx1"/>
                </a:solidFill>
              </a:rPr>
              <a:t>Managing Public Relations</a:t>
            </a:r>
            <a:r>
              <a:rPr lang="en-US" sz="1150" dirty="0">
                <a:solidFill>
                  <a:schemeClr val="tx1"/>
                </a:solidFill>
              </a:rPr>
              <a:t>. New York: Holt, Rinehart and Winston.</a:t>
            </a:r>
            <a:endParaRPr lang="en-US" sz="1150" dirty="0"/>
          </a:p>
          <a:p>
            <a:pPr marL="0" indent="0">
              <a:spcAft>
                <a:spcPts val="400"/>
              </a:spcAft>
              <a:buNone/>
            </a:pPr>
            <a:r>
              <a:rPr lang="en-US" sz="1150" dirty="0">
                <a:solidFill>
                  <a:schemeClr val="tx1"/>
                </a:solidFill>
              </a:rPr>
              <a:t>Gudykunst, W.B. and Ting-Toomey, S. (1988) </a:t>
            </a:r>
            <a:r>
              <a:rPr lang="en-US" sz="1150" i="1" dirty="0">
                <a:solidFill>
                  <a:schemeClr val="tx1"/>
                </a:solidFill>
              </a:rPr>
              <a:t>Culture and Interpersonal Communication</a:t>
            </a:r>
            <a:r>
              <a:rPr lang="en-US" sz="1150" dirty="0">
                <a:solidFill>
                  <a:schemeClr val="tx1"/>
                </a:solidFill>
              </a:rPr>
              <a:t>. Newbury Park, CA: Sage.</a:t>
            </a:r>
            <a:endParaRPr lang="en-US" sz="1150" dirty="0"/>
          </a:p>
          <a:p>
            <a:pPr marL="0" indent="0">
              <a:spcAft>
                <a:spcPts val="400"/>
              </a:spcAft>
              <a:buNone/>
            </a:pPr>
            <a:r>
              <a:rPr lang="en-US" sz="1150" dirty="0">
                <a:solidFill>
                  <a:schemeClr val="tx1"/>
                </a:solidFill>
              </a:rPr>
              <a:t>Hall, E.T. (1966) </a:t>
            </a:r>
            <a:r>
              <a:rPr lang="en-US" sz="1150" i="1" dirty="0">
                <a:solidFill>
                  <a:schemeClr val="tx1"/>
                </a:solidFill>
              </a:rPr>
              <a:t>The Hidden Dimension</a:t>
            </a:r>
            <a:r>
              <a:rPr lang="en-US" sz="1150" dirty="0">
                <a:solidFill>
                  <a:schemeClr val="tx1"/>
                </a:solidFill>
              </a:rPr>
              <a:t>. New York: Doubleday.</a:t>
            </a:r>
            <a:endParaRPr lang="en-US" sz="1150" dirty="0"/>
          </a:p>
          <a:p>
            <a:pPr marL="0" indent="0">
              <a:spcAft>
                <a:spcPts val="400"/>
              </a:spcAft>
              <a:buNone/>
            </a:pPr>
            <a:r>
              <a:rPr lang="en-US" sz="1150" dirty="0">
                <a:solidFill>
                  <a:schemeClr val="tx1"/>
                </a:solidFill>
              </a:rPr>
              <a:t>Hall, E.T. (1976) </a:t>
            </a:r>
            <a:r>
              <a:rPr lang="en-US" sz="1150" i="1" dirty="0">
                <a:solidFill>
                  <a:schemeClr val="tx1"/>
                </a:solidFill>
              </a:rPr>
              <a:t>Beyond Culture</a:t>
            </a:r>
            <a:r>
              <a:rPr lang="en-US" sz="1150" dirty="0">
                <a:solidFill>
                  <a:schemeClr val="tx1"/>
                </a:solidFill>
              </a:rPr>
              <a:t>. New York: Anchor Press/Doubleday.</a:t>
            </a:r>
            <a:endParaRPr lang="en-US" sz="1150" dirty="0"/>
          </a:p>
          <a:p>
            <a:pPr marL="0" indent="0">
              <a:spcAft>
                <a:spcPts val="400"/>
              </a:spcAft>
              <a:buNone/>
            </a:pPr>
            <a:r>
              <a:rPr lang="en-US" sz="1150" dirty="0">
                <a:solidFill>
                  <a:schemeClr val="tx1"/>
                </a:solidFill>
              </a:rPr>
              <a:t>Hall, E.T. and Hall, M.R. (1990) </a:t>
            </a:r>
            <a:r>
              <a:rPr lang="en-US" sz="1150" i="1" dirty="0">
                <a:solidFill>
                  <a:schemeClr val="tx1"/>
                </a:solidFill>
              </a:rPr>
              <a:t>Understanding Cultural Differences</a:t>
            </a:r>
            <a:r>
              <a:rPr lang="en-US" sz="1150" dirty="0">
                <a:solidFill>
                  <a:schemeClr val="tx1"/>
                </a:solidFill>
              </a:rPr>
              <a:t>. Yarmouth, ME: Intercultural Press.</a:t>
            </a:r>
            <a:endParaRPr lang="en-US" sz="1150" dirty="0"/>
          </a:p>
          <a:p>
            <a:pPr marL="0" indent="0">
              <a:spcAft>
                <a:spcPts val="400"/>
              </a:spcAft>
              <a:buNone/>
            </a:pPr>
            <a:r>
              <a:rPr lang="en-US" sz="1150" dirty="0">
                <a:solidFill>
                  <a:schemeClr val="tx1"/>
                </a:solidFill>
              </a:rPr>
              <a:t>Hosmer, L.T. (2011) </a:t>
            </a:r>
            <a:r>
              <a:rPr lang="en-US" sz="1150" i="1" dirty="0">
                <a:solidFill>
                  <a:schemeClr val="tx1"/>
                </a:solidFill>
              </a:rPr>
              <a:t>The Ethics of Management</a:t>
            </a:r>
            <a:r>
              <a:rPr lang="en-US" sz="1150" dirty="0">
                <a:solidFill>
                  <a:schemeClr val="tx1"/>
                </a:solidFill>
              </a:rPr>
              <a:t>. 7th edn. New York: McGraw Hill/Irwin.</a:t>
            </a:r>
            <a:endParaRPr lang="en-US" sz="11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44</a:t>
            </a:fld>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01168"/>
            <a:ext cx="8229600" cy="749808"/>
          </a:xfrm>
          <a:prstGeom prst="rect">
            <a:avLst/>
          </a:prstGeom>
          <a:noFill/>
          <a:ln/>
        </p:spPr>
        <p:txBody>
          <a:bodyPr wrap="square" lIns="0" tIns="0" rIns="0" bIns="0" rtlCol="0" anchor="ctr"/>
          <a:lstStyle/>
          <a:p>
            <a:pPr marL="0" indent="0" algn="l">
              <a:buNone/>
            </a:pPr>
            <a:r>
              <a:rPr lang="en-US" sz="2400" b="1" dirty="0">
                <a:solidFill>
                  <a:schemeClr val="tx2"/>
                </a:solidFill>
                <a:latin typeface="Cambria" pitchFamily="34" charset="0"/>
                <a:ea typeface="Cambria" pitchFamily="34" charset="-122"/>
                <a:cs typeface="Cambria" pitchFamily="34" charset="-120"/>
              </a:rPr>
              <a:t>References (Continued)</a:t>
            </a:r>
            <a:endParaRPr lang="en-US" sz="2400" dirty="0"/>
          </a:p>
        </p:txBody>
      </p:sp>
      <p:sp>
        <p:nvSpPr>
          <p:cNvPr id="3" name="References panel"/>
          <p:cNvSpPr/>
          <p:nvPr/>
        </p:nvSpPr>
        <p:spPr>
          <a:xfrm>
            <a:off x="457200" y="1005840"/>
            <a:ext cx="8229600" cy="3611880"/>
          </a:xfrm>
          <a:prstGeom prst="roundRect">
            <a:avLst>
              <a:gd name="adj" fmla="val 1519"/>
            </a:avLst>
          </a:prstGeom>
          <a:solidFill>
            <a:schemeClr val="accent6"/>
          </a:solidFill>
          <a:ln/>
        </p:spPr>
        <p:txBody>
          <a:bodyPr/>
          <a:lstStyle/>
          <a:p>
            <a:endParaRPr lang="en-GB"/>
          </a:p>
        </p:txBody>
      </p:sp>
      <p:sp>
        <p:nvSpPr>
          <p:cNvPr id="4" name="Text 2"/>
          <p:cNvSpPr txBox="1"/>
          <p:nvPr/>
        </p:nvSpPr>
        <p:spPr>
          <a:xfrm>
            <a:off x="640080" y="1097280"/>
            <a:ext cx="7863840" cy="3429000"/>
          </a:xfrm>
          <a:prstGeom prst="rect">
            <a:avLst/>
          </a:prstGeom>
          <a:noFill/>
          <a:ln/>
        </p:spPr>
        <p:txBody>
          <a:bodyPr wrap="square" lIns="0" tIns="0" rIns="0" bIns="0" rtlCol="0" anchor="t"/>
          <a:lstStyle/>
          <a:p>
            <a:pPr marL="0" indent="0">
              <a:spcAft>
                <a:spcPts val="400"/>
              </a:spcAft>
              <a:buNone/>
            </a:pPr>
            <a:r>
              <a:rPr lang="en-US" sz="1150" dirty="0">
                <a:solidFill>
                  <a:schemeClr val="tx1"/>
                </a:solidFill>
              </a:rPr>
              <a:t>International Association of Business Communicators (n.d.) </a:t>
            </a:r>
            <a:r>
              <a:rPr lang="en-US" sz="1150" i="1" dirty="0">
                <a:solidFill>
                  <a:schemeClr val="tx1"/>
                </a:solidFill>
              </a:rPr>
              <a:t>IABC Code of Ethics for Professional Communicators</a:t>
            </a:r>
            <a:r>
              <a:rPr lang="en-US" sz="1150" dirty="0">
                <a:solidFill>
                  <a:schemeClr val="tx1"/>
                </a:solidFill>
              </a:rPr>
              <a:t>. Available at: https://www.iabc.com</a:t>
            </a:r>
            <a:endParaRPr lang="en-US" sz="1150" dirty="0"/>
          </a:p>
          <a:p>
            <a:pPr marL="0" indent="0">
              <a:spcAft>
                <a:spcPts val="400"/>
              </a:spcAft>
              <a:buNone/>
            </a:pPr>
            <a:r>
              <a:rPr lang="en-US" sz="1150" dirty="0">
                <a:solidFill>
                  <a:schemeClr val="tx1"/>
                </a:solidFill>
              </a:rPr>
              <a:t>Joos, M. (1967) </a:t>
            </a:r>
            <a:r>
              <a:rPr lang="en-US" sz="1150" i="1" dirty="0">
                <a:solidFill>
                  <a:schemeClr val="tx1"/>
                </a:solidFill>
              </a:rPr>
              <a:t>The Five Clocks</a:t>
            </a:r>
            <a:r>
              <a:rPr lang="en-US" sz="1150" dirty="0">
                <a:solidFill>
                  <a:schemeClr val="tx1"/>
                </a:solidFill>
              </a:rPr>
              <a:t>. New York: Harcourt, Brace and World.</a:t>
            </a:r>
            <a:endParaRPr lang="en-US" sz="1150" dirty="0"/>
          </a:p>
          <a:p>
            <a:pPr marL="0" indent="0">
              <a:spcAft>
                <a:spcPts val="400"/>
              </a:spcAft>
              <a:buNone/>
            </a:pPr>
            <a:r>
              <a:rPr lang="en-US" sz="1150" dirty="0">
                <a:solidFill>
                  <a:schemeClr val="tx1"/>
                </a:solidFill>
              </a:rPr>
              <a:t>Lumen Learning (n.d.) </a:t>
            </a:r>
            <a:r>
              <a:rPr lang="en-US" sz="1150" i="1" dirty="0">
                <a:solidFill>
                  <a:schemeClr val="tx1"/>
                </a:solidFill>
              </a:rPr>
              <a:t>Business Communication Skills for Managers</a:t>
            </a:r>
            <a:r>
              <a:rPr lang="en-US" sz="1150" dirty="0">
                <a:solidFill>
                  <a:schemeClr val="tx1"/>
                </a:solidFill>
              </a:rPr>
              <a:t>. Available at: https://courses.lumenlearning.com/wm-businesscommunicationmgrs/</a:t>
            </a:r>
            <a:endParaRPr lang="en-US" sz="1150" dirty="0"/>
          </a:p>
          <a:p>
            <a:pPr marL="0" indent="0">
              <a:spcAft>
                <a:spcPts val="400"/>
              </a:spcAft>
              <a:buNone/>
            </a:pPr>
            <a:r>
              <a:rPr lang="en-US" sz="1150" dirty="0">
                <a:solidFill>
                  <a:schemeClr val="tx1"/>
                </a:solidFill>
              </a:rPr>
              <a:t>Luthans, F. and Doh, J.P. (2018) </a:t>
            </a:r>
            <a:r>
              <a:rPr lang="en-US" sz="1150" i="1" dirty="0">
                <a:solidFill>
                  <a:schemeClr val="tx1"/>
                </a:solidFill>
              </a:rPr>
              <a:t>International Management: Culture, Strategy, and Behavior</a:t>
            </a:r>
            <a:r>
              <a:rPr lang="en-US" sz="1150" dirty="0">
                <a:solidFill>
                  <a:schemeClr val="tx1"/>
                </a:solidFill>
              </a:rPr>
              <a:t>. 10th edn. New York: McGraw Hill Education.</a:t>
            </a:r>
            <a:endParaRPr lang="en-US" sz="1150" dirty="0"/>
          </a:p>
          <a:p>
            <a:pPr marL="0" indent="0">
              <a:spcAft>
                <a:spcPts val="400"/>
              </a:spcAft>
              <a:buNone/>
            </a:pPr>
            <a:r>
              <a:rPr lang="en-US" sz="1150" dirty="0">
                <a:solidFill>
                  <a:schemeClr val="tx1"/>
                </a:solidFill>
              </a:rPr>
              <a:t>Murphy, H.A., Hildebrandt, H.W. and Thomas, J.P. (1997) </a:t>
            </a:r>
            <a:r>
              <a:rPr lang="en-US" sz="1150" i="1" dirty="0">
                <a:solidFill>
                  <a:schemeClr val="tx1"/>
                </a:solidFill>
              </a:rPr>
              <a:t>Effective Business Communications</a:t>
            </a:r>
            <a:r>
              <a:rPr lang="en-US" sz="1150" dirty="0">
                <a:solidFill>
                  <a:schemeClr val="tx1"/>
                </a:solidFill>
              </a:rPr>
              <a:t>. 7th edn. New York: McGraw Hill.</a:t>
            </a:r>
            <a:endParaRPr lang="en-US" sz="1150" dirty="0"/>
          </a:p>
          <a:p>
            <a:pPr marL="0" indent="0">
              <a:spcAft>
                <a:spcPts val="400"/>
              </a:spcAft>
              <a:buNone/>
            </a:pPr>
            <a:r>
              <a:rPr lang="en-US" sz="1150" dirty="0">
                <a:solidFill>
                  <a:schemeClr val="tx1"/>
                </a:solidFill>
              </a:rPr>
              <a:t>Rogers, C.R. and Farson, R.E. (1957) </a:t>
            </a:r>
            <a:r>
              <a:rPr lang="en-US" sz="1150" i="1" dirty="0">
                <a:solidFill>
                  <a:schemeClr val="tx1"/>
                </a:solidFill>
              </a:rPr>
              <a:t>Active Listening</a:t>
            </a:r>
            <a:r>
              <a:rPr lang="en-US" sz="1150" dirty="0">
                <a:solidFill>
                  <a:schemeClr val="tx1"/>
                </a:solidFill>
              </a:rPr>
              <a:t>. Chicago: Industrial Relations Center, University of Chicago.</a:t>
            </a:r>
            <a:endParaRPr lang="en-US" sz="1150" dirty="0"/>
          </a:p>
          <a:p>
            <a:pPr marL="0" indent="0">
              <a:spcAft>
                <a:spcPts val="400"/>
              </a:spcAft>
              <a:buNone/>
            </a:pPr>
            <a:r>
              <a:rPr lang="en-US" sz="1150" dirty="0">
                <a:solidFill>
                  <a:schemeClr val="tx1"/>
                </a:solidFill>
              </a:rPr>
              <a:t>Schramm, W. (1954) ‘How communication works’, in Schramm, W. (ed.) </a:t>
            </a:r>
            <a:r>
              <a:rPr lang="en-US" sz="1150" i="1" dirty="0">
                <a:solidFill>
                  <a:schemeClr val="tx1"/>
                </a:solidFill>
              </a:rPr>
              <a:t>The Process and Effects of Mass Communication</a:t>
            </a:r>
            <a:r>
              <a:rPr lang="en-US" sz="1150" dirty="0">
                <a:solidFill>
                  <a:schemeClr val="tx1"/>
                </a:solidFill>
              </a:rPr>
              <a:t>. Urbana: University of Illinois Press, pp. 3–26.</a:t>
            </a:r>
            <a:endParaRPr lang="en-US" sz="1150" dirty="0"/>
          </a:p>
          <a:p>
            <a:pPr marL="0" indent="0">
              <a:spcAft>
                <a:spcPts val="400"/>
              </a:spcAft>
              <a:buNone/>
            </a:pPr>
            <a:r>
              <a:rPr lang="en-US" sz="1150" dirty="0">
                <a:solidFill>
                  <a:schemeClr val="tx1"/>
                </a:solidFill>
              </a:rPr>
              <a:t>Shannon, C.E. and Weaver, W. (1949) </a:t>
            </a:r>
            <a:r>
              <a:rPr lang="en-US" sz="1150" i="1" dirty="0">
                <a:solidFill>
                  <a:schemeClr val="tx1"/>
                </a:solidFill>
              </a:rPr>
              <a:t>The Mathematical Theory of Communication</a:t>
            </a:r>
            <a:r>
              <a:rPr lang="en-US" sz="1150" dirty="0">
                <a:solidFill>
                  <a:schemeClr val="tx1"/>
                </a:solidFill>
              </a:rPr>
              <a:t>. Urbana: University of Illinois Press.</a:t>
            </a:r>
            <a:endParaRPr lang="en-US" sz="1150" dirty="0"/>
          </a:p>
          <a:p>
            <a:pPr marL="0" indent="0">
              <a:spcAft>
                <a:spcPts val="400"/>
              </a:spcAft>
              <a:buNone/>
            </a:pPr>
            <a:r>
              <a:rPr lang="en-US" sz="1150" dirty="0">
                <a:solidFill>
                  <a:schemeClr val="tx1"/>
                </a:solidFill>
              </a:rPr>
              <a:t>Walton, R.E. and McKersie, R.B. (1965) </a:t>
            </a:r>
            <a:r>
              <a:rPr lang="en-US" sz="1150" i="1" dirty="0">
                <a:solidFill>
                  <a:schemeClr val="tx1"/>
                </a:solidFill>
              </a:rPr>
              <a:t>A Behavioral Theory of Labor Negotiations</a:t>
            </a:r>
            <a:r>
              <a:rPr lang="en-US" sz="1150" dirty="0">
                <a:solidFill>
                  <a:schemeClr val="tx1"/>
                </a:solidFill>
              </a:rPr>
              <a:t>. New York: McGraw Hill.</a:t>
            </a:r>
            <a:endParaRPr lang="en-US" sz="1150" dirty="0"/>
          </a:p>
        </p:txBody>
      </p:sp>
      <p:sp>
        <p:nvSpPr>
          <p:cNvPr id="25" name="Slide Number Placeholder 0"/>
          <p:cNvSpPr>
            <a:spLocks noGrp="1"/>
          </p:cNvSpPr>
          <p:nvPr>
            <p:ph type="sldNum" sz="quarter" idx="4294967295"/>
          </p:nvPr>
        </p:nvSpPr>
        <p:spPr>
          <a:xfrm>
            <a:off x="8229600" y="4754880"/>
            <a:ext cx="457200" cy="256032"/>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3"/>
                </a:solidFill>
              </a:defRPr>
            </a:lvl1pPr>
          </a:lstStyle>
          <a:p>
            <a:pPr algn="r"/>
            <a:fld id="{F7021451-1387-4CA6-816F-3879F97B5CBC}" type="slidenum">
              <a:rPr lang="en-US" b="0"/>
              <a:t>45</a:t>
            </a:fld>
            <a:endParaRPr lang="en-US"/>
          </a:p>
        </p:txBody>
      </p:sp>
    </p:spTree>
  </p:cSld>
  <p:clrMapOvr>
    <a:masterClrMapping/>
  </p:clrMapOvr>
</p:sld>
</file>

<file path=ppt/theme/theme1.xml><?xml version="1.0" encoding="utf-8"?>
<a:theme xmlns:a="http://schemas.openxmlformats.org/drawingml/2006/main" name="Business Communication Week 2">
  <a:themeElements>
    <a:clrScheme name="Business Communication Week 2">
      <a:dk1>
        <a:srgbClr val="1F2937"/>
      </a:dk1>
      <a:lt1>
        <a:srgbClr val="FFFFFF"/>
      </a:lt1>
      <a:dk2>
        <a:srgbClr val="1B2A4A"/>
      </a:dk2>
      <a:lt2>
        <a:srgbClr val="DCE8F5"/>
      </a:lt2>
      <a:accent1>
        <a:srgbClr val="F2A541"/>
      </a:accent1>
      <a:accent2>
        <a:srgbClr val="2E6F95"/>
      </a:accent2>
      <a:accent3>
        <a:srgbClr val="5B6B82"/>
      </a:accent3>
      <a:accent4>
        <a:srgbClr val="C8553D"/>
      </a:accent4>
      <a:accent5>
        <a:srgbClr val="7FA7C9"/>
      </a:accent5>
      <a:accent6>
        <a:srgbClr val="EEF3F9"/>
      </a:accent6>
      <a:hlink>
        <a:srgbClr val="2E6F95"/>
      </a:hlink>
      <a:folHlink>
        <a:srgbClr val="5B6B82"/>
      </a:folHlink>
    </a:clrScheme>
    <a:fontScheme name="Business Communication Week 2">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7167</Words>
  <Application>Microsoft Office PowerPoint</Application>
  <PresentationFormat>On-screen Show (16:9)</PresentationFormat>
  <Paragraphs>527</Paragraphs>
  <Slides>45</Slides>
  <Notes>45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Cambria</vt:lpstr>
      <vt:lpstr>Business Communication Week 2</vt:lpstr>
      <vt:lpstr>International Business Communication</vt:lpstr>
      <vt:lpstr>Effective Communication in Business</vt:lpstr>
      <vt:lpstr>Why learn to effectively communicate in business?</vt:lpstr>
      <vt:lpstr>Learning Outcomes: Effective Communication in Business</vt:lpstr>
      <vt:lpstr>Effective Communication: OUR 4 C’s</vt:lpstr>
      <vt:lpstr>Discussion</vt:lpstr>
      <vt:lpstr>The Business Audience</vt:lpstr>
      <vt:lpstr>Writing in Business</vt:lpstr>
      <vt:lpstr>Activity</vt:lpstr>
      <vt:lpstr>Methods of Communication</vt:lpstr>
      <vt:lpstr>Learning Outcomes: Methods of Communication</vt:lpstr>
      <vt:lpstr>Five Keys Skills For Active Listening</vt:lpstr>
      <vt:lpstr>Practice Question 1</vt:lpstr>
      <vt:lpstr>Verbal and Nonverbal Communication</vt:lpstr>
      <vt:lpstr>Verbal Communication</vt:lpstr>
      <vt:lpstr>Nonverbal Communication</vt:lpstr>
      <vt:lpstr>Ethics in Business Communication</vt:lpstr>
      <vt:lpstr>Learning Outcomes: Ethics in Business Communication</vt:lpstr>
      <vt:lpstr>Guidelines for Ethical Communication</vt:lpstr>
      <vt:lpstr>Guidelines for Ethical Communication</vt:lpstr>
      <vt:lpstr>Guidelines for Ethical Communication (Continued)</vt:lpstr>
      <vt:lpstr>Practice Question 2</vt:lpstr>
      <vt:lpstr>Principles of Ethical Decision Making</vt:lpstr>
      <vt:lpstr>Being Ethical Online</vt:lpstr>
      <vt:lpstr>Staying Connected</vt:lpstr>
      <vt:lpstr>Learning Outcomes: Staying Connected</vt:lpstr>
      <vt:lpstr>Staying Connected: Colleagues</vt:lpstr>
      <vt:lpstr>Staying Connected: Customers</vt:lpstr>
      <vt:lpstr>Cross-Cultural Communication and Negotiation</vt:lpstr>
      <vt:lpstr>Learning Outcomes: Cross-Cultural Communication and Negotiation</vt:lpstr>
      <vt:lpstr>Communication Across Cultures: Context</vt:lpstr>
      <vt:lpstr>Verbal Communication Styles</vt:lpstr>
      <vt:lpstr>Communication Flows in International Organisations</vt:lpstr>
      <vt:lpstr>Barriers to Communication Across Cultures</vt:lpstr>
      <vt:lpstr>Nonverbal Communication Across Cultures</vt:lpstr>
      <vt:lpstr>Achieving Communication Effectiveness</vt:lpstr>
      <vt:lpstr>The Negotiation Process</vt:lpstr>
      <vt:lpstr>Types of Negotiation</vt:lpstr>
      <vt:lpstr>Culture, Negotiation Tactics and Bargaining Behaviour</vt:lpstr>
      <vt:lpstr>Activity: Negotiating Across Cultures</vt:lpstr>
      <vt:lpstr>Practice Question 3</vt:lpstr>
      <vt:lpstr>Quick Review</vt:lpstr>
      <vt:lpstr>Quick Review (Continued)</vt:lpstr>
      <vt:lpstr>References</vt:lpstr>
      <vt:lpstr>References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BMBM6021 International Business Communication: Week 2</dc:title>
  <dc:subject>PptxGenJS Presentation</dc:subject>
  <dc:creator>Jaliya De Silva</dc:creator>
  <cp:lastModifiedBy>Jaliya De Silva</cp:lastModifiedBy>
  <cp:revision>2</cp:revision>
  <dcterms:created xsi:type="dcterms:W3CDTF">2026-10-02T09:13:55Z</dcterms:created>
  <dcterms:modified xsi:type="dcterms:W3CDTF">2026-10-07T09:56:42Z</dcterms:modified>
</cp:coreProperties>
</file>