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5"/>
  </p:notesMasterIdLst>
  <p:handoutMasterIdLst>
    <p:handoutMasterId r:id="rId16"/>
  </p:handoutMasterIdLst>
  <p:sldIdLst>
    <p:sldId id="256" r:id="rId5"/>
    <p:sldId id="271" r:id="rId6"/>
    <p:sldId id="273" r:id="rId7"/>
    <p:sldId id="275" r:id="rId8"/>
    <p:sldId id="270" r:id="rId9"/>
    <p:sldId id="265" r:id="rId10"/>
    <p:sldId id="266" r:id="rId11"/>
    <p:sldId id="262" r:id="rId12"/>
    <p:sldId id="263" r:id="rId13"/>
    <p:sldId id="276" r:id="rId14"/>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102" d="100"/>
          <a:sy n="102" d="100"/>
        </p:scale>
        <p:origin x="144" y="108"/>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C482589-CB2F-4003-801D-095B67490E73}" type="datetimeFigureOut">
              <a:rPr lang="en-US"/>
              <a:t>7/31/2022</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34A4844B-5D5D-4D8E-9E71-6B297DF4019B}" type="slidenum">
              <a:rPr/>
              <a:t>‹#›</a:t>
            </a:fld>
            <a:endParaRPr/>
          </a:p>
        </p:txBody>
      </p:sp>
    </p:spTree>
    <p:extLst>
      <p:ext uri="{BB962C8B-B14F-4D97-AF65-F5344CB8AC3E}">
        <p14:creationId xmlns:p14="http://schemas.microsoft.com/office/powerpoint/2010/main" val="385898617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A7D4DBF-746C-4C25-853D-8A1CBE8404F4}" type="datetimeFigureOut">
              <a:rPr lang="en-US"/>
              <a:t>7/31/2022</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DE0FDE7-FE71-46E3-9512-437B13AD5F46}" type="slidenum">
              <a:rPr/>
              <a:t>‹#›</a:t>
            </a:fld>
            <a:endParaRPr/>
          </a:p>
        </p:txBody>
      </p:sp>
    </p:spTree>
    <p:extLst>
      <p:ext uri="{BB962C8B-B14F-4D97-AF65-F5344CB8AC3E}">
        <p14:creationId xmlns:p14="http://schemas.microsoft.com/office/powerpoint/2010/main" val="35669794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74812" y="1524000"/>
            <a:ext cx="8839201" cy="3200400"/>
          </a:xfrm>
        </p:spPr>
        <p:txBody>
          <a:bodyPr>
            <a:noAutofit/>
          </a:bodyPr>
          <a:lstStyle>
            <a:lvl1pPr>
              <a:defRPr sz="5400"/>
            </a:lvl1pPr>
          </a:lstStyle>
          <a:p>
            <a:r>
              <a:rPr lang="en-US"/>
              <a:t>Click to edit Master title style</a:t>
            </a:r>
            <a:endParaRPr/>
          </a:p>
        </p:txBody>
      </p:sp>
      <p:sp>
        <p:nvSpPr>
          <p:cNvPr id="3" name="Subtitle 2"/>
          <p:cNvSpPr>
            <a:spLocks noGrp="1"/>
          </p:cNvSpPr>
          <p:nvPr>
            <p:ph type="subTitle" idx="1"/>
          </p:nvPr>
        </p:nvSpPr>
        <p:spPr>
          <a:xfrm>
            <a:off x="1674813" y="4876800"/>
            <a:ext cx="7162799" cy="990600"/>
          </a:xfrm>
        </p:spPr>
        <p:txBody>
          <a:bodyPr lIns="91440">
            <a:normAutofit/>
          </a:bodyPr>
          <a:lstStyle>
            <a:lvl1pPr marL="0" indent="0" algn="l">
              <a:spcBef>
                <a:spcPts val="0"/>
              </a:spcBef>
              <a:buNone/>
              <a:defRPr sz="2000" cap="all" spc="250" baseline="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19887077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4" name="Date Placeholder 3"/>
          <p:cNvSpPr>
            <a:spLocks noGrp="1"/>
          </p:cNvSpPr>
          <p:nvPr>
            <p:ph type="dt" sz="half" idx="10"/>
          </p:nvPr>
        </p:nvSpPr>
        <p:spPr/>
        <p:txBody>
          <a:bodyPr/>
          <a:lstStyle>
            <a:lvl1pPr>
              <a:defRPr sz="1100"/>
            </a:lvl1pPr>
          </a:lstStyle>
          <a:p>
            <a:fld id="{881DC1F7-A9E9-4D8B-8C97-C74523B2CF2A}" type="datetimeFigureOut">
              <a:rPr lang="en-US" smtClean="0"/>
              <a:pPr/>
              <a:t>7/31/2022</a:t>
            </a:fld>
            <a:endParaRPr lang="en-US"/>
          </a:p>
        </p:txBody>
      </p:sp>
      <p:sp>
        <p:nvSpPr>
          <p:cNvPr id="6" name="Slide Number Placeholder 5"/>
          <p:cNvSpPr>
            <a:spLocks noGrp="1"/>
          </p:cNvSpPr>
          <p:nvPr>
            <p:ph type="sldNum" sz="quarter" idx="12"/>
          </p:nvPr>
        </p:nvSpPr>
        <p:spPr/>
        <p:txBody>
          <a:bodyPr/>
          <a:lstStyle>
            <a:lvl1pPr>
              <a:defRPr sz="1100"/>
            </a:lvl1pPr>
          </a:lstStyle>
          <a:p>
            <a:fld id="{299542E4-2CCF-42F6-9D92-ED568035133D}" type="slidenum">
              <a:rPr lang="en-US" smtClean="0"/>
              <a:pPr/>
              <a:t>‹#›</a:t>
            </a:fld>
            <a:endParaRPr lang="en-US"/>
          </a:p>
        </p:txBody>
      </p:sp>
    </p:spTree>
    <p:extLst>
      <p:ext uri="{BB962C8B-B14F-4D97-AF65-F5344CB8AC3E}">
        <p14:creationId xmlns:p14="http://schemas.microsoft.com/office/powerpoint/2010/main" val="4400869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3813" y="3429000"/>
            <a:ext cx="9601201" cy="2286000"/>
          </a:xfrm>
        </p:spPr>
        <p:txBody>
          <a:bodyPr anchor="b">
            <a:normAutofit/>
          </a:bodyPr>
          <a:lstStyle>
            <a:lvl1pPr algn="l">
              <a:defRPr sz="4800" b="0" cap="none" baseline="0"/>
            </a:lvl1pPr>
          </a:lstStyle>
          <a:p>
            <a:r>
              <a:rPr lang="en-US"/>
              <a:t>Click to edit Master title style</a:t>
            </a:r>
            <a:endParaRPr/>
          </a:p>
        </p:txBody>
      </p:sp>
      <p:sp>
        <p:nvSpPr>
          <p:cNvPr id="3" name="Text Placeholder 2"/>
          <p:cNvSpPr>
            <a:spLocks noGrp="1"/>
          </p:cNvSpPr>
          <p:nvPr>
            <p:ph type="body" idx="1"/>
          </p:nvPr>
        </p:nvSpPr>
        <p:spPr>
          <a:xfrm>
            <a:off x="1293813" y="685800"/>
            <a:ext cx="7543800" cy="1066800"/>
          </a:xfrm>
        </p:spPr>
        <p:txBody>
          <a:bodyPr lIns="91440" anchor="t"/>
          <a:lstStyle>
            <a:lvl1pPr marL="0" indent="0">
              <a:spcBef>
                <a:spcPts val="0"/>
              </a:spcBef>
              <a:buNone/>
              <a:defRPr sz="2000" cap="all" spc="250" baseline="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4" name="Date Placeholder 3"/>
          <p:cNvSpPr>
            <a:spLocks noGrp="1"/>
          </p:cNvSpPr>
          <p:nvPr>
            <p:ph type="dt" sz="half" idx="10"/>
          </p:nvPr>
        </p:nvSpPr>
        <p:spPr/>
        <p:txBody>
          <a:bodyPr/>
          <a:lstStyle>
            <a:lvl1pPr>
              <a:defRPr sz="1100"/>
            </a:lvl1pPr>
          </a:lstStyle>
          <a:p>
            <a:fld id="{881DC1F7-A9E9-4D8B-8C97-C74523B2CF2A}" type="datetimeFigureOut">
              <a:rPr lang="en-US" smtClean="0"/>
              <a:pPr/>
              <a:t>7/31/2022</a:t>
            </a:fld>
            <a:endParaRPr lang="en-US"/>
          </a:p>
        </p:txBody>
      </p:sp>
      <p:sp>
        <p:nvSpPr>
          <p:cNvPr id="6" name="Slide Number Placeholder 5"/>
          <p:cNvSpPr>
            <a:spLocks noGrp="1"/>
          </p:cNvSpPr>
          <p:nvPr>
            <p:ph type="sldNum" sz="quarter" idx="12"/>
          </p:nvPr>
        </p:nvSpPr>
        <p:spPr/>
        <p:txBody>
          <a:bodyPr/>
          <a:lstStyle>
            <a:lvl1pPr>
              <a:defRPr sz="1100"/>
            </a:lvl1pPr>
          </a:lstStyle>
          <a:p>
            <a:fld id="{299542E4-2CCF-42F6-9D92-ED568035133D}" type="slidenum">
              <a:rPr lang="en-US" smtClean="0"/>
              <a:pPr/>
              <a:t>‹#›</a:t>
            </a:fld>
            <a:endParaRPr lang="en-US"/>
          </a:p>
        </p:txBody>
      </p:sp>
    </p:spTree>
    <p:extLst>
      <p:ext uri="{BB962C8B-B14F-4D97-AF65-F5344CB8AC3E}">
        <p14:creationId xmlns:p14="http://schemas.microsoft.com/office/powerpoint/2010/main" val="33578891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93813" y="1828800"/>
            <a:ext cx="4648199"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46812" y="1828801"/>
            <a:ext cx="4648202"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lvl1pPr>
              <a:defRPr sz="1100"/>
            </a:lvl1pPr>
          </a:lstStyle>
          <a:p>
            <a:endParaRPr lang="en-US"/>
          </a:p>
        </p:txBody>
      </p:sp>
      <p:sp>
        <p:nvSpPr>
          <p:cNvPr id="5" name="Date Placeholder 4"/>
          <p:cNvSpPr>
            <a:spLocks noGrp="1"/>
          </p:cNvSpPr>
          <p:nvPr>
            <p:ph type="dt" sz="half" idx="10"/>
          </p:nvPr>
        </p:nvSpPr>
        <p:spPr/>
        <p:txBody>
          <a:bodyPr/>
          <a:lstStyle>
            <a:lvl1pPr>
              <a:defRPr sz="1100"/>
            </a:lvl1pPr>
          </a:lstStyle>
          <a:p>
            <a:fld id="{881DC1F7-A9E9-4D8B-8C97-C74523B2CF2A}" type="datetimeFigureOut">
              <a:rPr lang="en-US" smtClean="0"/>
              <a:pPr/>
              <a:t>7/31/2022</a:t>
            </a:fld>
            <a:endParaRPr lang="en-US"/>
          </a:p>
        </p:txBody>
      </p:sp>
      <p:sp>
        <p:nvSpPr>
          <p:cNvPr id="7" name="Slide Number Placeholder 6"/>
          <p:cNvSpPr>
            <a:spLocks noGrp="1"/>
          </p:cNvSpPr>
          <p:nvPr>
            <p:ph type="sldNum" sz="quarter" idx="12"/>
          </p:nvPr>
        </p:nvSpPr>
        <p:spPr/>
        <p:txBody>
          <a:bodyPr/>
          <a:lstStyle>
            <a:lvl1pPr>
              <a:defRPr sz="1100"/>
            </a:lvl1pPr>
          </a:lstStyle>
          <a:p>
            <a:fld id="{299542E4-2CCF-42F6-9D92-ED568035133D}" type="slidenum">
              <a:rPr lang="en-US" smtClean="0"/>
              <a:pPr/>
              <a:t>‹#›</a:t>
            </a:fld>
            <a:endParaRPr lang="en-US"/>
          </a:p>
        </p:txBody>
      </p:sp>
    </p:spTree>
    <p:extLst>
      <p:ext uri="{BB962C8B-B14F-4D97-AF65-F5344CB8AC3E}">
        <p14:creationId xmlns:p14="http://schemas.microsoft.com/office/powerpoint/2010/main" val="1413878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93813" y="1676400"/>
            <a:ext cx="4646376"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3813" y="2438400"/>
            <a:ext cx="4648199" cy="37338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46812" y="1676400"/>
            <a:ext cx="4648201"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46812" y="2438400"/>
            <a:ext cx="4648201" cy="37338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lvl1pPr>
              <a:defRPr sz="1100"/>
            </a:lvl1pPr>
          </a:lstStyle>
          <a:p>
            <a:endParaRPr lang="en-US"/>
          </a:p>
        </p:txBody>
      </p:sp>
      <p:sp>
        <p:nvSpPr>
          <p:cNvPr id="7" name="Date Placeholder 6"/>
          <p:cNvSpPr>
            <a:spLocks noGrp="1"/>
          </p:cNvSpPr>
          <p:nvPr>
            <p:ph type="dt" sz="half" idx="10"/>
          </p:nvPr>
        </p:nvSpPr>
        <p:spPr/>
        <p:txBody>
          <a:bodyPr/>
          <a:lstStyle>
            <a:lvl1pPr>
              <a:defRPr sz="1100"/>
            </a:lvl1pPr>
          </a:lstStyle>
          <a:p>
            <a:fld id="{881DC1F7-A9E9-4D8B-8C97-C74523B2CF2A}" type="datetimeFigureOut">
              <a:rPr lang="en-US" smtClean="0"/>
              <a:pPr/>
              <a:t>7/31/2022</a:t>
            </a:fld>
            <a:endParaRPr lang="en-US"/>
          </a:p>
        </p:txBody>
      </p:sp>
      <p:sp>
        <p:nvSpPr>
          <p:cNvPr id="9" name="Slide Number Placeholder 8"/>
          <p:cNvSpPr>
            <a:spLocks noGrp="1"/>
          </p:cNvSpPr>
          <p:nvPr>
            <p:ph type="sldNum" sz="quarter" idx="12"/>
          </p:nvPr>
        </p:nvSpPr>
        <p:spPr/>
        <p:txBody>
          <a:bodyPr/>
          <a:lstStyle>
            <a:lvl1pPr>
              <a:defRPr sz="1100"/>
            </a:lvl1pPr>
          </a:lstStyle>
          <a:p>
            <a:fld id="{299542E4-2CCF-42F6-9D92-ED568035133D}" type="slidenum">
              <a:rPr lang="en-US" smtClean="0"/>
              <a:pPr/>
              <a:t>‹#›</a:t>
            </a:fld>
            <a:endParaRPr lang="en-US"/>
          </a:p>
        </p:txBody>
      </p:sp>
    </p:spTree>
    <p:extLst>
      <p:ext uri="{BB962C8B-B14F-4D97-AF65-F5344CB8AC3E}">
        <p14:creationId xmlns:p14="http://schemas.microsoft.com/office/powerpoint/2010/main" val="31956920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lvl1pPr>
              <a:defRPr sz="1100"/>
            </a:lvl1pPr>
          </a:lstStyle>
          <a:p>
            <a:endParaRPr lang="en-US"/>
          </a:p>
        </p:txBody>
      </p:sp>
      <p:sp>
        <p:nvSpPr>
          <p:cNvPr id="3" name="Date Placeholder 2"/>
          <p:cNvSpPr>
            <a:spLocks noGrp="1"/>
          </p:cNvSpPr>
          <p:nvPr>
            <p:ph type="dt" sz="half" idx="10"/>
          </p:nvPr>
        </p:nvSpPr>
        <p:spPr/>
        <p:txBody>
          <a:bodyPr/>
          <a:lstStyle>
            <a:lvl1pPr>
              <a:defRPr sz="1100"/>
            </a:lvl1pPr>
          </a:lstStyle>
          <a:p>
            <a:fld id="{881DC1F7-A9E9-4D8B-8C97-C74523B2CF2A}" type="datetimeFigureOut">
              <a:rPr lang="en-US" smtClean="0"/>
              <a:pPr/>
              <a:t>7/31/2022</a:t>
            </a:fld>
            <a:endParaRPr lang="en-US"/>
          </a:p>
        </p:txBody>
      </p:sp>
      <p:sp>
        <p:nvSpPr>
          <p:cNvPr id="5" name="Slide Number Placeholder 4"/>
          <p:cNvSpPr>
            <a:spLocks noGrp="1"/>
          </p:cNvSpPr>
          <p:nvPr>
            <p:ph type="sldNum" sz="quarter" idx="12"/>
          </p:nvPr>
        </p:nvSpPr>
        <p:spPr/>
        <p:txBody>
          <a:bodyPr/>
          <a:lstStyle>
            <a:lvl1pPr>
              <a:defRPr sz="1100"/>
            </a:lvl1pPr>
          </a:lstStyle>
          <a:p>
            <a:fld id="{299542E4-2CCF-42F6-9D92-ED568035133D}" type="slidenum">
              <a:rPr lang="en-US" smtClean="0"/>
              <a:pPr/>
              <a:t>‹#›</a:t>
            </a:fld>
            <a:endParaRPr lang="en-US"/>
          </a:p>
        </p:txBody>
      </p:sp>
    </p:spTree>
    <p:extLst>
      <p:ext uri="{BB962C8B-B14F-4D97-AF65-F5344CB8AC3E}">
        <p14:creationId xmlns:p14="http://schemas.microsoft.com/office/powerpoint/2010/main" val="1021311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lvl1pPr>
              <a:defRPr sz="1100"/>
            </a:lvl1pPr>
          </a:lstStyle>
          <a:p>
            <a:endParaRPr lang="en-US"/>
          </a:p>
        </p:txBody>
      </p:sp>
      <p:sp>
        <p:nvSpPr>
          <p:cNvPr id="2" name="Date Placeholder 1"/>
          <p:cNvSpPr>
            <a:spLocks noGrp="1"/>
          </p:cNvSpPr>
          <p:nvPr>
            <p:ph type="dt" sz="half" idx="10"/>
          </p:nvPr>
        </p:nvSpPr>
        <p:spPr/>
        <p:txBody>
          <a:bodyPr/>
          <a:lstStyle>
            <a:lvl1pPr>
              <a:defRPr sz="1100"/>
            </a:lvl1pPr>
          </a:lstStyle>
          <a:p>
            <a:fld id="{881DC1F7-A9E9-4D8B-8C97-C74523B2CF2A}" type="datetimeFigureOut">
              <a:rPr lang="en-US" smtClean="0"/>
              <a:pPr/>
              <a:t>7/31/2022</a:t>
            </a:fld>
            <a:endParaRPr lang="en-US"/>
          </a:p>
        </p:txBody>
      </p:sp>
      <p:sp>
        <p:nvSpPr>
          <p:cNvPr id="4" name="Slide Number Placeholder 3"/>
          <p:cNvSpPr>
            <a:spLocks noGrp="1"/>
          </p:cNvSpPr>
          <p:nvPr>
            <p:ph type="sldNum" sz="quarter" idx="12"/>
          </p:nvPr>
        </p:nvSpPr>
        <p:spPr/>
        <p:txBody>
          <a:bodyPr/>
          <a:lstStyle>
            <a:lvl1pPr>
              <a:defRPr sz="1100"/>
            </a:lvl1pPr>
          </a:lstStyle>
          <a:p>
            <a:fld id="{299542E4-2CCF-42F6-9D92-ED568035133D}" type="slidenum">
              <a:rPr lang="en-US" smtClean="0"/>
              <a:pPr/>
              <a:t>‹#›</a:t>
            </a:fld>
            <a:endParaRPr lang="en-US"/>
          </a:p>
        </p:txBody>
      </p:sp>
    </p:spTree>
    <p:extLst>
      <p:ext uri="{BB962C8B-B14F-4D97-AF65-F5344CB8AC3E}">
        <p14:creationId xmlns:p14="http://schemas.microsoft.com/office/powerpoint/2010/main" val="25366312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 name="Rectangle 9"/>
          <p:cNvSpPr/>
          <p:nvPr/>
        </p:nvSpPr>
        <p:spPr>
          <a:xfrm>
            <a:off x="608012" y="0"/>
            <a:ext cx="4883563"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11" name="Rectangle 10"/>
          <p:cNvSpPr/>
          <p:nvPr/>
        </p:nvSpPr>
        <p:spPr>
          <a:xfrm>
            <a:off x="699452" y="0"/>
            <a:ext cx="4700684" cy="6858000"/>
          </a:xfrm>
          <a:prstGeom prst="rect">
            <a:avLst/>
          </a:prstGeom>
          <a:solidFill>
            <a:schemeClr val="accent2">
              <a:lumMod val="75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1293813" y="685800"/>
            <a:ext cx="3581400" cy="3886200"/>
          </a:xfrm>
        </p:spPr>
        <p:txBody>
          <a:bodyPr anchor="b">
            <a:noAutofit/>
          </a:bodyPr>
          <a:lstStyle>
            <a:lvl1pPr algn="l">
              <a:defRPr sz="4000" b="0"/>
            </a:lvl1pPr>
          </a:lstStyle>
          <a:p>
            <a:r>
              <a:rPr lang="en-US"/>
              <a:t>Click to edit Master title style</a:t>
            </a:r>
            <a:endParaRPr dirty="0"/>
          </a:p>
        </p:txBody>
      </p:sp>
      <p:sp>
        <p:nvSpPr>
          <p:cNvPr id="4" name="Text Placeholder 3"/>
          <p:cNvSpPr>
            <a:spLocks noGrp="1"/>
          </p:cNvSpPr>
          <p:nvPr>
            <p:ph type="body" sz="half" idx="2"/>
          </p:nvPr>
        </p:nvSpPr>
        <p:spPr>
          <a:xfrm>
            <a:off x="1293813" y="4724400"/>
            <a:ext cx="3581400" cy="1401764"/>
          </a:xfrm>
        </p:spPr>
        <p:txBody>
          <a:bodyPr>
            <a:normAutofit/>
          </a:bodyPr>
          <a:lstStyle>
            <a:lvl1pPr marL="0" indent="0">
              <a:spcBef>
                <a:spcPts val="12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Content Placeholder 2"/>
          <p:cNvSpPr>
            <a:spLocks noGrp="1"/>
          </p:cNvSpPr>
          <p:nvPr>
            <p:ph idx="1"/>
          </p:nvPr>
        </p:nvSpPr>
        <p:spPr>
          <a:xfrm>
            <a:off x="6094413" y="685800"/>
            <a:ext cx="548497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lvl1pPr>
              <a:defRPr sz="1100"/>
            </a:lvl1pPr>
          </a:lstStyle>
          <a:p>
            <a:endParaRPr lang="en-US"/>
          </a:p>
        </p:txBody>
      </p:sp>
      <p:sp>
        <p:nvSpPr>
          <p:cNvPr id="5" name="Date Placeholder 4"/>
          <p:cNvSpPr>
            <a:spLocks noGrp="1"/>
          </p:cNvSpPr>
          <p:nvPr>
            <p:ph type="dt" sz="half" idx="10"/>
          </p:nvPr>
        </p:nvSpPr>
        <p:spPr/>
        <p:txBody>
          <a:bodyPr/>
          <a:lstStyle>
            <a:lvl1pPr>
              <a:defRPr sz="1100"/>
            </a:lvl1pPr>
          </a:lstStyle>
          <a:p>
            <a:fld id="{881DC1F7-A9E9-4D8B-8C97-C74523B2CF2A}" type="datetimeFigureOut">
              <a:rPr lang="en-US" smtClean="0"/>
              <a:pPr/>
              <a:t>7/31/2022</a:t>
            </a:fld>
            <a:endParaRPr lang="en-US"/>
          </a:p>
        </p:txBody>
      </p:sp>
      <p:sp>
        <p:nvSpPr>
          <p:cNvPr id="7" name="Slide Number Placeholder 6"/>
          <p:cNvSpPr>
            <a:spLocks noGrp="1"/>
          </p:cNvSpPr>
          <p:nvPr>
            <p:ph type="sldNum" sz="quarter" idx="12"/>
          </p:nvPr>
        </p:nvSpPr>
        <p:spPr/>
        <p:txBody>
          <a:bodyPr/>
          <a:lstStyle>
            <a:lvl1pPr>
              <a:defRPr sz="1100"/>
            </a:lvl1pPr>
          </a:lstStyle>
          <a:p>
            <a:fld id="{299542E4-2CCF-42F6-9D92-ED568035133D}" type="slidenum">
              <a:rPr lang="en-US" smtClean="0"/>
              <a:pPr/>
              <a:t>‹#›</a:t>
            </a:fld>
            <a:endParaRPr lang="en-US"/>
          </a:p>
        </p:txBody>
      </p:sp>
    </p:spTree>
    <p:extLst>
      <p:ext uri="{BB962C8B-B14F-4D97-AF65-F5344CB8AC3E}">
        <p14:creationId xmlns:p14="http://schemas.microsoft.com/office/powerpoint/2010/main" val="1219575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2" name="Rectangle 11"/>
          <p:cNvSpPr/>
          <p:nvPr/>
        </p:nvSpPr>
        <p:spPr>
          <a:xfrm>
            <a:off x="608012" y="0"/>
            <a:ext cx="4883563"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13" name="Rectangle 12"/>
          <p:cNvSpPr/>
          <p:nvPr/>
        </p:nvSpPr>
        <p:spPr>
          <a:xfrm>
            <a:off x="699452" y="0"/>
            <a:ext cx="4700684" cy="6858000"/>
          </a:xfrm>
          <a:prstGeom prst="rect">
            <a:avLst/>
          </a:prstGeom>
          <a:solidFill>
            <a:schemeClr val="accent2">
              <a:lumMod val="75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1293813" y="685800"/>
            <a:ext cx="3581400" cy="3886200"/>
          </a:xfrm>
        </p:spPr>
        <p:txBody>
          <a:bodyPr anchor="b">
            <a:noAutofit/>
          </a:bodyPr>
          <a:lstStyle>
            <a:lvl1pPr algn="l">
              <a:defRPr sz="4000" b="0"/>
            </a:lvl1pPr>
          </a:lstStyle>
          <a:p>
            <a:r>
              <a:rPr lang="en-US"/>
              <a:t>Click to edit Master title style</a:t>
            </a:r>
            <a:endParaRPr/>
          </a:p>
        </p:txBody>
      </p:sp>
      <p:sp>
        <p:nvSpPr>
          <p:cNvPr id="4" name="Text Placeholder 3"/>
          <p:cNvSpPr>
            <a:spLocks noGrp="1"/>
          </p:cNvSpPr>
          <p:nvPr>
            <p:ph type="body" sz="half" idx="2"/>
          </p:nvPr>
        </p:nvSpPr>
        <p:spPr>
          <a:xfrm>
            <a:off x="1293813" y="4724400"/>
            <a:ext cx="3581400" cy="1401764"/>
          </a:xfrm>
        </p:spPr>
        <p:txBody>
          <a:bodyPr>
            <a:normAutofit/>
          </a:bodyPr>
          <a:lstStyle>
            <a:lvl1pPr marL="0" indent="0">
              <a:spcBef>
                <a:spcPts val="12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Picture Placeholder 2" descr="An empty placeholder to add an image. Click on the placeholder and select the image that you wish to add.&#10;"/>
          <p:cNvSpPr>
            <a:spLocks noGrp="1"/>
          </p:cNvSpPr>
          <p:nvPr>
            <p:ph type="pic" idx="1"/>
          </p:nvPr>
        </p:nvSpPr>
        <p:spPr>
          <a:xfrm>
            <a:off x="6094413" y="685800"/>
            <a:ext cx="5486400" cy="5486400"/>
          </a:xfrm>
          <a:solidFill>
            <a:schemeClr val="tx2">
              <a:lumMod val="10000"/>
            </a:schemeClr>
          </a:solidFill>
          <a:ln w="50800">
            <a:solidFill>
              <a:schemeClr val="tx1"/>
            </a:solidFill>
            <a:miter lim="800000"/>
          </a:ln>
          <a:effectLst>
            <a:outerShdw blurRad="190500" algn="ctr" rotWithShape="0">
              <a:prstClr val="black">
                <a:alpha val="50000"/>
              </a:prstClr>
            </a:outerShdw>
          </a:effectLst>
        </p:spPr>
        <p:txBody>
          <a:bodyPr>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6" name="Footer Placeholder 5"/>
          <p:cNvSpPr>
            <a:spLocks noGrp="1"/>
          </p:cNvSpPr>
          <p:nvPr>
            <p:ph type="ftr" sz="quarter" idx="11"/>
          </p:nvPr>
        </p:nvSpPr>
        <p:spPr/>
        <p:txBody>
          <a:bodyPr/>
          <a:lstStyle>
            <a:lvl1pPr>
              <a:defRPr sz="1100"/>
            </a:lvl1pPr>
          </a:lstStyle>
          <a:p>
            <a:endParaRPr lang="en-US"/>
          </a:p>
        </p:txBody>
      </p:sp>
      <p:sp>
        <p:nvSpPr>
          <p:cNvPr id="5" name="Date Placeholder 4"/>
          <p:cNvSpPr>
            <a:spLocks noGrp="1"/>
          </p:cNvSpPr>
          <p:nvPr>
            <p:ph type="dt" sz="half" idx="10"/>
          </p:nvPr>
        </p:nvSpPr>
        <p:spPr/>
        <p:txBody>
          <a:bodyPr/>
          <a:lstStyle>
            <a:lvl1pPr>
              <a:defRPr sz="1100"/>
            </a:lvl1pPr>
          </a:lstStyle>
          <a:p>
            <a:fld id="{881DC1F7-A9E9-4D8B-8C97-C74523B2CF2A}" type="datetimeFigureOut">
              <a:rPr lang="en-US" smtClean="0"/>
              <a:pPr/>
              <a:t>7/31/2022</a:t>
            </a:fld>
            <a:endParaRPr lang="en-US"/>
          </a:p>
        </p:txBody>
      </p:sp>
      <p:sp>
        <p:nvSpPr>
          <p:cNvPr id="7" name="Slide Number Placeholder 6"/>
          <p:cNvSpPr>
            <a:spLocks noGrp="1"/>
          </p:cNvSpPr>
          <p:nvPr>
            <p:ph type="sldNum" sz="quarter" idx="12"/>
          </p:nvPr>
        </p:nvSpPr>
        <p:spPr/>
        <p:txBody>
          <a:bodyPr/>
          <a:lstStyle>
            <a:lvl1pPr>
              <a:defRPr sz="1100"/>
            </a:lvl1pPr>
          </a:lstStyle>
          <a:p>
            <a:fld id="{299542E4-2CCF-42F6-9D92-ED568035133D}" type="slidenum">
              <a:rPr lang="en-US" smtClean="0"/>
              <a:pPr/>
              <a:t>‹#›</a:t>
            </a:fld>
            <a:endParaRPr lang="en-US"/>
          </a:p>
        </p:txBody>
      </p:sp>
    </p:spTree>
    <p:extLst>
      <p:ext uri="{BB962C8B-B14F-4D97-AF65-F5344CB8AC3E}">
        <p14:creationId xmlns:p14="http://schemas.microsoft.com/office/powerpoint/2010/main" val="39719340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Alternate Picture with Caption">
    <p:spTree>
      <p:nvGrpSpPr>
        <p:cNvPr id="1" name=""/>
        <p:cNvGrpSpPr/>
        <p:nvPr/>
      </p:nvGrpSpPr>
      <p:grpSpPr>
        <a:xfrm>
          <a:off x="0" y="0"/>
          <a:ext cx="0" cy="0"/>
          <a:chOff x="0" y="0"/>
          <a:chExt cx="0" cy="0"/>
        </a:xfrm>
      </p:grpSpPr>
      <p:sp>
        <p:nvSpPr>
          <p:cNvPr id="10" name="Rectangle 9"/>
          <p:cNvSpPr/>
          <p:nvPr/>
        </p:nvSpPr>
        <p:spPr>
          <a:xfrm>
            <a:off x="5393372" y="0"/>
            <a:ext cx="67954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11" name="Rectangle 10"/>
          <p:cNvSpPr/>
          <p:nvPr/>
        </p:nvSpPr>
        <p:spPr>
          <a:xfrm>
            <a:off x="5484812" y="0"/>
            <a:ext cx="6704012" cy="6858000"/>
          </a:xfrm>
          <a:prstGeom prst="rect">
            <a:avLst/>
          </a:prstGeom>
          <a:solidFill>
            <a:schemeClr val="accent2">
              <a:lumMod val="75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08013" y="685800"/>
            <a:ext cx="4267200" cy="3886200"/>
          </a:xfrm>
        </p:spPr>
        <p:txBody>
          <a:bodyPr anchor="b">
            <a:noAutofit/>
          </a:bodyPr>
          <a:lstStyle>
            <a:lvl1pPr algn="l">
              <a:defRPr sz="4000" b="0"/>
            </a:lvl1pPr>
          </a:lstStyle>
          <a:p>
            <a:r>
              <a:rPr lang="en-US"/>
              <a:t>Click to edit Master title style</a:t>
            </a:r>
            <a:endParaRPr/>
          </a:p>
        </p:txBody>
      </p:sp>
      <p:sp>
        <p:nvSpPr>
          <p:cNvPr id="4" name="Text Placeholder 3"/>
          <p:cNvSpPr>
            <a:spLocks noGrp="1"/>
          </p:cNvSpPr>
          <p:nvPr>
            <p:ph type="body" sz="half" idx="2"/>
          </p:nvPr>
        </p:nvSpPr>
        <p:spPr>
          <a:xfrm>
            <a:off x="608013" y="4724400"/>
            <a:ext cx="4267200" cy="1447800"/>
          </a:xfrm>
        </p:spPr>
        <p:txBody>
          <a:bodyPr>
            <a:normAutofit/>
          </a:bodyPr>
          <a:lstStyle>
            <a:lvl1pPr marL="0" indent="0">
              <a:spcBef>
                <a:spcPts val="12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Picture Placeholder 2" descr="An empty placeholder to add an image. Click on the placeholder and select the image that you wish to add.&#10;"/>
          <p:cNvSpPr>
            <a:spLocks noGrp="1"/>
          </p:cNvSpPr>
          <p:nvPr>
            <p:ph type="pic" idx="1"/>
          </p:nvPr>
        </p:nvSpPr>
        <p:spPr>
          <a:xfrm>
            <a:off x="6094413" y="685800"/>
            <a:ext cx="5486400" cy="5486400"/>
          </a:xfrm>
          <a:solidFill>
            <a:schemeClr val="tx2">
              <a:lumMod val="10000"/>
            </a:schemeClr>
          </a:solidFill>
          <a:ln w="50800">
            <a:solidFill>
              <a:schemeClr val="tx1"/>
            </a:solidFill>
            <a:miter lim="800000"/>
          </a:ln>
          <a:effectLst>
            <a:outerShdw blurRad="190500" algn="ctr" rotWithShape="0">
              <a:prstClr val="black">
                <a:alpha val="50000"/>
              </a:prstClr>
            </a:outerShdw>
          </a:effectLst>
        </p:spPr>
        <p:txBody>
          <a:bodyPr>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6" name="Footer Placeholder 5"/>
          <p:cNvSpPr>
            <a:spLocks noGrp="1"/>
          </p:cNvSpPr>
          <p:nvPr>
            <p:ph type="ftr" sz="quarter" idx="11"/>
          </p:nvPr>
        </p:nvSpPr>
        <p:spPr/>
        <p:txBody>
          <a:bodyPr/>
          <a:lstStyle>
            <a:lvl1pPr>
              <a:defRPr sz="1100"/>
            </a:lvl1pPr>
          </a:lstStyle>
          <a:p>
            <a:endParaRPr lang="en-US"/>
          </a:p>
        </p:txBody>
      </p:sp>
      <p:sp>
        <p:nvSpPr>
          <p:cNvPr id="5" name="Date Placeholder 4"/>
          <p:cNvSpPr>
            <a:spLocks noGrp="1"/>
          </p:cNvSpPr>
          <p:nvPr>
            <p:ph type="dt" sz="half" idx="10"/>
          </p:nvPr>
        </p:nvSpPr>
        <p:spPr/>
        <p:txBody>
          <a:bodyPr/>
          <a:lstStyle>
            <a:lvl1pPr>
              <a:defRPr sz="1100"/>
            </a:lvl1pPr>
          </a:lstStyle>
          <a:p>
            <a:fld id="{881DC1F7-A9E9-4D8B-8C97-C74523B2CF2A}" type="datetimeFigureOut">
              <a:rPr lang="en-US" smtClean="0"/>
              <a:pPr/>
              <a:t>7/31/2022</a:t>
            </a:fld>
            <a:endParaRPr lang="en-US"/>
          </a:p>
        </p:txBody>
      </p:sp>
      <p:sp>
        <p:nvSpPr>
          <p:cNvPr id="7" name="Slide Number Placeholder 6"/>
          <p:cNvSpPr>
            <a:spLocks noGrp="1"/>
          </p:cNvSpPr>
          <p:nvPr>
            <p:ph type="sldNum" sz="quarter" idx="12"/>
          </p:nvPr>
        </p:nvSpPr>
        <p:spPr/>
        <p:txBody>
          <a:bodyPr/>
          <a:lstStyle>
            <a:lvl1pPr>
              <a:defRPr sz="1100"/>
            </a:lvl1pPr>
          </a:lstStyle>
          <a:p>
            <a:fld id="{299542E4-2CCF-42F6-9D92-ED568035133D}" type="slidenum">
              <a:rPr lang="en-US" smtClean="0"/>
              <a:pPr/>
              <a:t>‹#›</a:t>
            </a:fld>
            <a:endParaRPr lang="en-US"/>
          </a:p>
        </p:txBody>
      </p:sp>
    </p:spTree>
    <p:extLst>
      <p:ext uri="{BB962C8B-B14F-4D97-AF65-F5344CB8AC3E}">
        <p14:creationId xmlns:p14="http://schemas.microsoft.com/office/powerpoint/2010/main" val="21395369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4" name="Date Placeholder 3"/>
          <p:cNvSpPr>
            <a:spLocks noGrp="1"/>
          </p:cNvSpPr>
          <p:nvPr>
            <p:ph type="dt" sz="half" idx="10"/>
          </p:nvPr>
        </p:nvSpPr>
        <p:spPr/>
        <p:txBody>
          <a:bodyPr/>
          <a:lstStyle>
            <a:lvl1pPr>
              <a:defRPr sz="1100"/>
            </a:lvl1pPr>
          </a:lstStyle>
          <a:p>
            <a:fld id="{881DC1F7-A9E9-4D8B-8C97-C74523B2CF2A}" type="datetimeFigureOut">
              <a:rPr lang="en-US" smtClean="0"/>
              <a:pPr/>
              <a:t>7/31/2022</a:t>
            </a:fld>
            <a:endParaRPr lang="en-US"/>
          </a:p>
        </p:txBody>
      </p:sp>
      <p:sp>
        <p:nvSpPr>
          <p:cNvPr id="6" name="Slide Number Placeholder 5"/>
          <p:cNvSpPr>
            <a:spLocks noGrp="1"/>
          </p:cNvSpPr>
          <p:nvPr>
            <p:ph type="sldNum" sz="quarter" idx="12"/>
          </p:nvPr>
        </p:nvSpPr>
        <p:spPr/>
        <p:txBody>
          <a:bodyPr/>
          <a:lstStyle>
            <a:lvl1pPr>
              <a:defRPr sz="1100"/>
            </a:lvl1pPr>
          </a:lstStyle>
          <a:p>
            <a:fld id="{299542E4-2CCF-42F6-9D92-ED568035133D}" type="slidenum">
              <a:rPr lang="en-US" smtClean="0"/>
              <a:pPr/>
              <a:t>‹#›</a:t>
            </a:fld>
            <a:endParaRPr lang="en-US"/>
          </a:p>
        </p:txBody>
      </p:sp>
    </p:spTree>
    <p:extLst>
      <p:ext uri="{BB962C8B-B14F-4D97-AF65-F5344CB8AC3E}">
        <p14:creationId xmlns:p14="http://schemas.microsoft.com/office/powerpoint/2010/main" val="2148996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675812" y="685801"/>
            <a:ext cx="1219201"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93813" y="685800"/>
            <a:ext cx="8153399" cy="5486400"/>
          </a:xfrm>
        </p:spPr>
        <p:txBody>
          <a:bodyPr vert="eaVert"/>
          <a:lstStyle>
            <a:lvl5pPr>
              <a:defRPr/>
            </a:lvl5pPr>
            <a:lvl6pPr>
              <a:defRPr/>
            </a:lvl6pPr>
            <a:lvl7pPr>
              <a:defRPr/>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4" name="Date Placeholder 3"/>
          <p:cNvSpPr>
            <a:spLocks noGrp="1"/>
          </p:cNvSpPr>
          <p:nvPr>
            <p:ph type="dt" sz="half" idx="10"/>
          </p:nvPr>
        </p:nvSpPr>
        <p:spPr/>
        <p:txBody>
          <a:bodyPr/>
          <a:lstStyle>
            <a:lvl1pPr>
              <a:defRPr sz="1100"/>
            </a:lvl1pPr>
          </a:lstStyle>
          <a:p>
            <a:fld id="{881DC1F7-A9E9-4D8B-8C97-C74523B2CF2A}" type="datetimeFigureOut">
              <a:rPr lang="en-US" smtClean="0"/>
              <a:pPr/>
              <a:t>7/31/2022</a:t>
            </a:fld>
            <a:endParaRPr lang="en-US"/>
          </a:p>
        </p:txBody>
      </p:sp>
      <p:sp>
        <p:nvSpPr>
          <p:cNvPr id="6" name="Slide Number Placeholder 5"/>
          <p:cNvSpPr>
            <a:spLocks noGrp="1"/>
          </p:cNvSpPr>
          <p:nvPr>
            <p:ph type="sldNum" sz="quarter" idx="12"/>
          </p:nvPr>
        </p:nvSpPr>
        <p:spPr/>
        <p:txBody>
          <a:bodyPr/>
          <a:lstStyle>
            <a:lvl1pPr>
              <a:defRPr sz="1100"/>
            </a:lvl1pPr>
          </a:lstStyle>
          <a:p>
            <a:fld id="{299542E4-2CCF-42F6-9D92-ED568035133D}" type="slidenum">
              <a:rPr lang="en-US" smtClean="0"/>
              <a:pPr/>
              <a:t>‹#›</a:t>
            </a:fld>
            <a:endParaRPr lang="en-US"/>
          </a:p>
        </p:txBody>
      </p:sp>
    </p:spTree>
    <p:extLst>
      <p:ext uri="{BB962C8B-B14F-4D97-AF65-F5344CB8AC3E}">
        <p14:creationId xmlns:p14="http://schemas.microsoft.com/office/powerpoint/2010/main" val="31272021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93812" y="381000"/>
            <a:ext cx="9601200" cy="1143000"/>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93814" y="1828800"/>
            <a:ext cx="9601200" cy="4343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93813" y="6400801"/>
            <a:ext cx="6324599" cy="276226"/>
          </a:xfrm>
          <a:prstGeom prst="rect">
            <a:avLst/>
          </a:prstGeom>
        </p:spPr>
        <p:txBody>
          <a:bodyPr vert="horz" lIns="91440" tIns="45720" rIns="91440" bIns="45720" rtlCol="0" anchor="ctr"/>
          <a:lstStyle>
            <a:lvl1pPr algn="l">
              <a:defRPr sz="1000" cap="all" baseline="0">
                <a:solidFill>
                  <a:schemeClr val="tx1">
                    <a:tint val="75000"/>
                  </a:schemeClr>
                </a:solidFill>
              </a:defRPr>
            </a:lvl1pPr>
          </a:lstStyle>
          <a:p>
            <a:endParaRPr/>
          </a:p>
        </p:txBody>
      </p:sp>
      <p:sp>
        <p:nvSpPr>
          <p:cNvPr id="4" name="Date Placeholder 3"/>
          <p:cNvSpPr>
            <a:spLocks noGrp="1"/>
          </p:cNvSpPr>
          <p:nvPr>
            <p:ph type="dt" sz="half" idx="2"/>
          </p:nvPr>
        </p:nvSpPr>
        <p:spPr>
          <a:xfrm>
            <a:off x="7999412" y="6400801"/>
            <a:ext cx="1320059" cy="276226"/>
          </a:xfrm>
          <a:prstGeom prst="rect">
            <a:avLst/>
          </a:prstGeom>
        </p:spPr>
        <p:txBody>
          <a:bodyPr vert="horz" lIns="91440" tIns="45720" rIns="91440" bIns="45720" rtlCol="0" anchor="ctr"/>
          <a:lstStyle>
            <a:lvl1pPr algn="r">
              <a:defRPr sz="1000">
                <a:solidFill>
                  <a:schemeClr val="tx1">
                    <a:tint val="75000"/>
                  </a:schemeClr>
                </a:solidFill>
              </a:defRPr>
            </a:lvl1pPr>
          </a:lstStyle>
          <a:p>
            <a:fld id="{881DC1F7-A9E9-4D8B-8C97-C74523B2CF2A}" type="datetimeFigureOut">
              <a:rPr lang="en-US"/>
              <a:pPr/>
              <a:t>7/31/2022</a:t>
            </a:fld>
            <a:endParaRPr/>
          </a:p>
        </p:txBody>
      </p:sp>
      <p:sp>
        <p:nvSpPr>
          <p:cNvPr id="6" name="Slide Number Placeholder 5"/>
          <p:cNvSpPr>
            <a:spLocks noGrp="1"/>
          </p:cNvSpPr>
          <p:nvPr>
            <p:ph type="sldNum" sz="quarter" idx="4"/>
          </p:nvPr>
        </p:nvSpPr>
        <p:spPr>
          <a:xfrm>
            <a:off x="9675812" y="6400801"/>
            <a:ext cx="1219202" cy="276226"/>
          </a:xfrm>
          <a:prstGeom prst="rect">
            <a:avLst/>
          </a:prstGeom>
        </p:spPr>
        <p:txBody>
          <a:bodyPr vert="horz" lIns="91440" tIns="45720" rIns="91440" bIns="45720" rtlCol="0" anchor="ctr"/>
          <a:lstStyle>
            <a:lvl1pPr algn="r">
              <a:defRPr sz="1000">
                <a:solidFill>
                  <a:schemeClr val="tx1">
                    <a:tint val="75000"/>
                  </a:schemeClr>
                </a:solidFill>
              </a:defRPr>
            </a:lvl1pPr>
          </a:lstStyle>
          <a:p>
            <a:fld id="{299542E4-2CCF-42F6-9D92-ED568035133D}" type="slidenum">
              <a:rPr/>
              <a:pPr/>
              <a:t>‹#›</a:t>
            </a:fld>
            <a:endParaRPr/>
          </a:p>
        </p:txBody>
      </p:sp>
    </p:spTree>
    <p:extLst>
      <p:ext uri="{BB962C8B-B14F-4D97-AF65-F5344CB8AC3E}">
        <p14:creationId xmlns:p14="http://schemas.microsoft.com/office/powerpoint/2010/main" val="4108209902"/>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2" r:id="rId10"/>
    <p:sldLayoutId id="2147483658" r:id="rId11"/>
    <p:sldLayoutId id="2147483659"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8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600"/>
        </a:spcBef>
        <a:buFont typeface="Arial" pitchFamily="34" charset="0"/>
        <a:buChar char="•"/>
        <a:defRPr sz="2400" kern="1200">
          <a:solidFill>
            <a:schemeClr val="tx1"/>
          </a:solidFill>
          <a:latin typeface="+mn-lt"/>
          <a:ea typeface="+mn-ea"/>
          <a:cs typeface="+mn-cs"/>
        </a:defRPr>
      </a:lvl1pPr>
      <a:lvl2pPr marL="594360" indent="-228600" algn="l" defTabSz="914400" rtl="0" eaLnBrk="1" latinLnBrk="0" hangingPunct="1">
        <a:lnSpc>
          <a:spcPct val="90000"/>
        </a:lnSpc>
        <a:spcBef>
          <a:spcPts val="800"/>
        </a:spcBef>
        <a:buFont typeface="Century" pitchFamily="18" charset="0"/>
        <a:buChar char="–"/>
        <a:defRPr sz="2000" kern="1200">
          <a:solidFill>
            <a:schemeClr val="tx1"/>
          </a:solidFill>
          <a:latin typeface="+mn-lt"/>
          <a:ea typeface="+mn-ea"/>
          <a:cs typeface="+mn-cs"/>
        </a:defRPr>
      </a:lvl2pPr>
      <a:lvl3pPr marL="960120" indent="-228600" algn="l" defTabSz="914400" rtl="0" eaLnBrk="1" latinLnBrk="0" hangingPunct="1">
        <a:lnSpc>
          <a:spcPct val="90000"/>
        </a:lnSpc>
        <a:spcBef>
          <a:spcPts val="600"/>
        </a:spcBef>
        <a:buFont typeface="Arial" pitchFamily="34" charset="0"/>
        <a:buChar char="•"/>
        <a:defRPr sz="1800" kern="1200">
          <a:solidFill>
            <a:schemeClr val="tx1"/>
          </a:solidFill>
          <a:latin typeface="+mn-lt"/>
          <a:ea typeface="+mn-ea"/>
          <a:cs typeface="+mn-cs"/>
        </a:defRPr>
      </a:lvl3pPr>
      <a:lvl4pPr marL="1325880" indent="-228600" algn="l" defTabSz="914400" rtl="0" eaLnBrk="1" latinLnBrk="0" hangingPunct="1">
        <a:lnSpc>
          <a:spcPct val="90000"/>
        </a:lnSpc>
        <a:spcBef>
          <a:spcPts val="600"/>
        </a:spcBef>
        <a:buFont typeface="Arial" pitchFamily="34" charset="0"/>
        <a:buChar char="–"/>
        <a:defRPr sz="1600" kern="1200">
          <a:solidFill>
            <a:schemeClr val="tx1"/>
          </a:solidFill>
          <a:latin typeface="+mn-lt"/>
          <a:ea typeface="+mn-ea"/>
          <a:cs typeface="+mn-cs"/>
        </a:defRPr>
      </a:lvl4pPr>
      <a:lvl5pPr marL="1691640" indent="-228600" algn="l" defTabSz="914400" rtl="0" eaLnBrk="1" latinLnBrk="0" hangingPunct="1">
        <a:lnSpc>
          <a:spcPct val="90000"/>
        </a:lnSpc>
        <a:spcBef>
          <a:spcPts val="600"/>
        </a:spcBef>
        <a:buFont typeface="Arial" pitchFamily="34" charset="0"/>
        <a:buChar char="•"/>
        <a:defRPr sz="1600" kern="1200">
          <a:solidFill>
            <a:schemeClr val="tx1"/>
          </a:solidFill>
          <a:latin typeface="+mn-lt"/>
          <a:ea typeface="+mn-ea"/>
          <a:cs typeface="+mn-cs"/>
        </a:defRPr>
      </a:lvl5pPr>
      <a:lvl6pPr marL="2057400" indent="-228600" algn="l" defTabSz="914400" rtl="0" eaLnBrk="1" latinLnBrk="0" hangingPunct="1">
        <a:spcBef>
          <a:spcPts val="600"/>
        </a:spcBef>
        <a:buFont typeface="Arial" pitchFamily="34" charset="0"/>
        <a:buChar char="–"/>
        <a:defRPr sz="1600" kern="1200">
          <a:solidFill>
            <a:schemeClr val="tx1"/>
          </a:solidFill>
          <a:latin typeface="+mn-lt"/>
          <a:ea typeface="+mn-ea"/>
          <a:cs typeface="+mn-cs"/>
        </a:defRPr>
      </a:lvl6pPr>
      <a:lvl7pPr marL="2423160" indent="-228600" algn="l" defTabSz="914400" rtl="0" eaLnBrk="1" latinLnBrk="0" hangingPunct="1">
        <a:spcBef>
          <a:spcPts val="600"/>
        </a:spcBef>
        <a:buFont typeface="Arial" pitchFamily="34" charset="0"/>
        <a:buChar char="•"/>
        <a:defRPr sz="1600" kern="1200">
          <a:solidFill>
            <a:schemeClr val="tx1"/>
          </a:solidFill>
          <a:latin typeface="+mn-lt"/>
          <a:ea typeface="+mn-ea"/>
          <a:cs typeface="+mn-cs"/>
        </a:defRPr>
      </a:lvl7pPr>
      <a:lvl8pPr marL="2788920" indent="-228600" algn="l" defTabSz="914400" rtl="0" eaLnBrk="1" latinLnBrk="0" hangingPunct="1">
        <a:spcBef>
          <a:spcPts val="600"/>
        </a:spcBef>
        <a:buFont typeface="Arial" pitchFamily="34" charset="0"/>
        <a:buChar char="–"/>
        <a:defRPr sz="1600" kern="1200">
          <a:solidFill>
            <a:schemeClr val="tx1"/>
          </a:solidFill>
          <a:latin typeface="+mn-lt"/>
          <a:ea typeface="+mn-ea"/>
          <a:cs typeface="+mn-cs"/>
        </a:defRPr>
      </a:lvl8pPr>
      <a:lvl9pPr marL="3154680" indent="-228600" algn="l" defTabSz="914400" rtl="0" eaLnBrk="1" latinLnBrk="0" hangingPunct="1">
        <a:spcBef>
          <a:spcPts val="600"/>
        </a:spcBef>
        <a:buFont typeface="Arial"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hyperlink" Target="https://www.nursingtimes.net/clinical-archive/assessment-skills/communication-skills-1-benefits-of-effective-communication-for-patients-20-11-2017/" TargetMode="External"/><Relationship Id="rId2" Type="http://schemas.openxmlformats.org/officeDocument/2006/relationships/hyperlink" Target="https://api.cqc.org.uk/public/v1/reports/edd20dfc-9c82-46ba-804a-9d01638d65ab?20211030120000" TargetMode="External"/><Relationship Id="rId1" Type="http://schemas.openxmlformats.org/officeDocument/2006/relationships/slideLayout" Target="../slideLayouts/slideLayout6.xml"/><Relationship Id="rId5" Type="http://schemas.openxmlformats.org/officeDocument/2006/relationships/hyperlink" Target="https://www.skillsyouneed.com/ips/what-is-communication.html" TargetMode="External"/><Relationship Id="rId4" Type="http://schemas.openxmlformats.org/officeDocument/2006/relationships/hyperlink" Target="https://www.ringcentral.com/us/en/blog/top-7-benefits-of-workplace-communication/"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3812" y="381000"/>
            <a:ext cx="9601200" cy="1143000"/>
          </a:xfrm>
        </p:spPr>
        <p:txBody>
          <a:bodyPr anchor="b">
            <a:normAutofit fontScale="90000"/>
          </a:bodyPr>
          <a:lstStyle/>
          <a:p>
            <a:r>
              <a:rPr lang="en-GB" sz="4000" b="1" cap="none" spc="150" dirty="0">
                <a:ln w="19050">
                  <a:gradFill>
                    <a:gsLst>
                      <a:gs pos="0">
                        <a:schemeClr val="accent5">
                          <a:lumMod val="7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bg2"/>
                </a:solidFill>
                <a:cs typeface="Cavolini" panose="020B0502040204020203" pitchFamily="66" charset="0"/>
              </a:rPr>
              <a:t>Strategies For Effective Communication:</a:t>
            </a:r>
            <a:br>
              <a:rPr lang="en-GB" sz="4000" b="1" cap="none" spc="100" dirty="0">
                <a:ln w="19050">
                  <a:gradFill>
                    <a:gsLst>
                      <a:gs pos="0">
                        <a:schemeClr val="accent5">
                          <a:lumMod val="7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bg2"/>
                </a:solidFill>
                <a:cs typeface="Cavolini" panose="020B0502040204020203" pitchFamily="66" charset="0"/>
              </a:rPr>
            </a:br>
            <a:r>
              <a:rPr lang="en-GB" sz="4000" b="1" cap="none" spc="50" dirty="0">
                <a:ln w="19050">
                  <a:gradFill>
                    <a:gsLst>
                      <a:gs pos="0">
                        <a:schemeClr val="accent5">
                          <a:lumMod val="7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bg2"/>
                </a:solidFill>
                <a:cs typeface="Cavolini" panose="020B0502040204020203" pitchFamily="66" charset="0"/>
              </a:rPr>
              <a:t> Waterbeach Lodge</a:t>
            </a:r>
            <a:r>
              <a:rPr lang="en-US" sz="4000" b="1" cap="none" spc="50" dirty="0">
                <a:ln w="19050">
                  <a:gradFill>
                    <a:gsLst>
                      <a:gs pos="0">
                        <a:schemeClr val="accent5">
                          <a:lumMod val="7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bg2"/>
                </a:solidFill>
                <a:cs typeface="Cavolini" panose="020B0502040204020203" pitchFamily="66" charset="0"/>
              </a:rPr>
              <a:t> Residential Care Home</a:t>
            </a:r>
            <a:endParaRPr lang="en-US" dirty="0">
              <a:solidFill>
                <a:schemeClr val="bg2"/>
              </a:solidFill>
            </a:endParaRPr>
          </a:p>
        </p:txBody>
      </p:sp>
      <p:sp>
        <p:nvSpPr>
          <p:cNvPr id="3" name="Subtitle 2"/>
          <p:cNvSpPr>
            <a:spLocks noGrp="1"/>
          </p:cNvSpPr>
          <p:nvPr>
            <p:ph type="body" idx="1"/>
          </p:nvPr>
        </p:nvSpPr>
        <p:spPr>
          <a:xfrm>
            <a:off x="285802" y="2460104"/>
            <a:ext cx="4752528" cy="576064"/>
          </a:xfrm>
        </p:spPr>
        <p:txBody>
          <a:bodyPr anchor="ctr">
            <a:normAutofit/>
          </a:bodyPr>
          <a:lstStyle/>
          <a:p>
            <a:pPr>
              <a:spcAft>
                <a:spcPts val="600"/>
              </a:spcAft>
            </a:pPr>
            <a:r>
              <a:rPr lang="en-GB" sz="2400" dirty="0">
                <a:solidFill>
                  <a:schemeClr val="bg2"/>
                </a:solidFill>
              </a:rPr>
              <a:t>Module</a:t>
            </a:r>
            <a:r>
              <a:rPr lang="en-GB" sz="2400" cap="none" dirty="0">
                <a:solidFill>
                  <a:schemeClr val="bg2"/>
                </a:solidFill>
              </a:rPr>
              <a:t>:/Module Code:/Lecturer:</a:t>
            </a:r>
            <a:endParaRPr lang="en-US" dirty="0">
              <a:solidFill>
                <a:schemeClr val="bg2"/>
              </a:solidFill>
            </a:endParaRPr>
          </a:p>
        </p:txBody>
      </p:sp>
      <p:sp>
        <p:nvSpPr>
          <p:cNvPr id="8" name="Content Placeholder 3">
            <a:extLst>
              <a:ext uri="{FF2B5EF4-FFF2-40B4-BE49-F238E27FC236}">
                <a16:creationId xmlns:a16="http://schemas.microsoft.com/office/drawing/2014/main" id="{AF723554-B19D-D7CC-C71B-A3B2ECC484CD}"/>
              </a:ext>
            </a:extLst>
          </p:cNvPr>
          <p:cNvSpPr>
            <a:spLocks noGrp="1"/>
          </p:cNvSpPr>
          <p:nvPr>
            <p:ph sz="half" idx="2"/>
          </p:nvPr>
        </p:nvSpPr>
        <p:spPr>
          <a:xfrm>
            <a:off x="765820" y="3252192"/>
            <a:ext cx="5564460" cy="1440160"/>
          </a:xfrm>
        </p:spPr>
        <p:txBody>
          <a:bodyPr/>
          <a:lstStyle/>
          <a:p>
            <a:pPr marL="0" indent="0">
              <a:lnSpc>
                <a:spcPct val="150000"/>
              </a:lnSpc>
              <a:buNone/>
            </a:pPr>
            <a:r>
              <a:rPr lang="en-GB" sz="2000" b="1" cap="none" dirty="0"/>
              <a:t>Effective Team Working And Communication</a:t>
            </a:r>
            <a:r>
              <a:rPr lang="en-GB" b="1" cap="none" dirty="0"/>
              <a:t>,</a:t>
            </a:r>
            <a:endParaRPr lang="en-US" b="1" dirty="0"/>
          </a:p>
          <a:p>
            <a:pPr marL="0" indent="0">
              <a:lnSpc>
                <a:spcPct val="150000"/>
              </a:lnSpc>
              <a:buNone/>
            </a:pPr>
            <a:r>
              <a:rPr lang="en-US" sz="1800" b="1" dirty="0"/>
              <a:t>BSMW4002</a:t>
            </a:r>
            <a:r>
              <a:rPr lang="en-US" dirty="0">
                <a:solidFill>
                  <a:schemeClr val="accent4">
                    <a:lumMod val="75000"/>
                  </a:schemeClr>
                </a:solidFill>
              </a:rPr>
              <a:t> </a:t>
            </a:r>
            <a:r>
              <a:rPr lang="en-US" dirty="0">
                <a:solidFill>
                  <a:schemeClr val="bg2"/>
                </a:solidFill>
              </a:rPr>
              <a:t>with</a:t>
            </a:r>
            <a:r>
              <a:rPr lang="en-US" dirty="0"/>
              <a:t> </a:t>
            </a:r>
            <a:r>
              <a:rPr lang="en-US" sz="2000" b="1" i="1" u="sng" dirty="0"/>
              <a:t>Joanne Davies</a:t>
            </a:r>
          </a:p>
          <a:p>
            <a:endParaRPr lang="en-US" dirty="0"/>
          </a:p>
        </p:txBody>
      </p:sp>
      <p:sp>
        <p:nvSpPr>
          <p:cNvPr id="10" name="Text Placeholder 4">
            <a:extLst>
              <a:ext uri="{FF2B5EF4-FFF2-40B4-BE49-F238E27FC236}">
                <a16:creationId xmlns:a16="http://schemas.microsoft.com/office/drawing/2014/main" id="{E32615CF-A117-87B2-BCC9-A554867FE4D2}"/>
              </a:ext>
            </a:extLst>
          </p:cNvPr>
          <p:cNvSpPr>
            <a:spLocks noGrp="1"/>
          </p:cNvSpPr>
          <p:nvPr>
            <p:ph type="body" sz="quarter" idx="3"/>
          </p:nvPr>
        </p:nvSpPr>
        <p:spPr>
          <a:xfrm>
            <a:off x="7150495" y="2204864"/>
            <a:ext cx="4648201" cy="576064"/>
          </a:xfrm>
        </p:spPr>
        <p:txBody>
          <a:bodyPr/>
          <a:lstStyle/>
          <a:p>
            <a:pPr algn="r"/>
            <a:r>
              <a:rPr lang="en-US" dirty="0">
                <a:solidFill>
                  <a:schemeClr val="bg2"/>
                </a:solidFill>
              </a:rPr>
              <a:t>Presenters:</a:t>
            </a:r>
          </a:p>
        </p:txBody>
      </p:sp>
      <p:sp>
        <p:nvSpPr>
          <p:cNvPr id="12" name="Content Placeholder 5">
            <a:extLst>
              <a:ext uri="{FF2B5EF4-FFF2-40B4-BE49-F238E27FC236}">
                <a16:creationId xmlns:a16="http://schemas.microsoft.com/office/drawing/2014/main" id="{5B1A823E-4D90-B932-B4F4-B37A95B6954C}"/>
              </a:ext>
            </a:extLst>
          </p:cNvPr>
          <p:cNvSpPr>
            <a:spLocks noGrp="1"/>
          </p:cNvSpPr>
          <p:nvPr>
            <p:ph sz="quarter" idx="4"/>
          </p:nvPr>
        </p:nvSpPr>
        <p:spPr>
          <a:xfrm>
            <a:off x="7030516" y="3068188"/>
            <a:ext cx="4888160" cy="3036540"/>
          </a:xfrm>
        </p:spPr>
        <p:txBody>
          <a:bodyPr/>
          <a:lstStyle/>
          <a:p>
            <a:pPr marL="0" indent="0" algn="r">
              <a:lnSpc>
                <a:spcPct val="50000"/>
              </a:lnSpc>
              <a:buNone/>
            </a:pPr>
            <a:r>
              <a:rPr lang="en-US" sz="1800" u="sng" dirty="0"/>
              <a:t>Stefana Tise</a:t>
            </a:r>
          </a:p>
          <a:p>
            <a:pPr marL="0" indent="0" algn="r">
              <a:lnSpc>
                <a:spcPct val="50000"/>
              </a:lnSpc>
              <a:buNone/>
            </a:pPr>
            <a:r>
              <a:rPr lang="en-US" sz="1600" dirty="0">
                <a:solidFill>
                  <a:schemeClr val="bg2"/>
                </a:solidFill>
              </a:rPr>
              <a:t>       Student ID: 2010412</a:t>
            </a:r>
            <a:endParaRPr lang="en-US" dirty="0">
              <a:solidFill>
                <a:schemeClr val="bg2"/>
              </a:solidFill>
            </a:endParaRPr>
          </a:p>
          <a:p>
            <a:pPr marL="0" indent="0" algn="r">
              <a:lnSpc>
                <a:spcPct val="50000"/>
              </a:lnSpc>
              <a:buNone/>
            </a:pPr>
            <a:r>
              <a:rPr lang="en-US" sz="1800" u="sng" dirty="0"/>
              <a:t>Noreen Shastha</a:t>
            </a:r>
          </a:p>
          <a:p>
            <a:pPr marL="0" indent="0" algn="r">
              <a:lnSpc>
                <a:spcPct val="50000"/>
              </a:lnSpc>
              <a:buNone/>
            </a:pPr>
            <a:r>
              <a:rPr lang="en-US" sz="1600" dirty="0"/>
              <a:t>       </a:t>
            </a:r>
            <a:r>
              <a:rPr lang="en-US" sz="1600" dirty="0">
                <a:solidFill>
                  <a:schemeClr val="bg2"/>
                </a:solidFill>
              </a:rPr>
              <a:t>Student ID: 2029247</a:t>
            </a:r>
          </a:p>
          <a:p>
            <a:pPr marL="0" indent="0" algn="r">
              <a:lnSpc>
                <a:spcPct val="50000"/>
              </a:lnSpc>
              <a:buNone/>
            </a:pPr>
            <a:r>
              <a:rPr lang="en-US" sz="1800" u="sng" dirty="0"/>
              <a:t>Isatou Manneh </a:t>
            </a:r>
          </a:p>
          <a:p>
            <a:pPr marL="0" indent="0" algn="r">
              <a:lnSpc>
                <a:spcPct val="50000"/>
              </a:lnSpc>
              <a:buNone/>
            </a:pPr>
            <a:r>
              <a:rPr lang="en-US" dirty="0">
                <a:solidFill>
                  <a:schemeClr val="bg2"/>
                </a:solidFill>
              </a:rPr>
              <a:t>      </a:t>
            </a:r>
            <a:r>
              <a:rPr lang="en-US" sz="1600" dirty="0">
                <a:solidFill>
                  <a:schemeClr val="bg2"/>
                </a:solidFill>
              </a:rPr>
              <a:t>Student ID- 2119473</a:t>
            </a:r>
          </a:p>
          <a:p>
            <a:pPr marL="0" indent="0" algn="r">
              <a:lnSpc>
                <a:spcPct val="50000"/>
              </a:lnSpc>
              <a:buNone/>
            </a:pPr>
            <a:r>
              <a:rPr lang="en-US" sz="1800" u="sng" dirty="0"/>
              <a:t>Mohammed Uddin Naim </a:t>
            </a:r>
          </a:p>
          <a:p>
            <a:pPr marL="0" indent="0" algn="r">
              <a:lnSpc>
                <a:spcPct val="50000"/>
              </a:lnSpc>
              <a:buNone/>
            </a:pPr>
            <a:r>
              <a:rPr lang="en-US" sz="1600" dirty="0"/>
              <a:t>       </a:t>
            </a:r>
            <a:r>
              <a:rPr lang="en-US" sz="1600" dirty="0">
                <a:solidFill>
                  <a:schemeClr val="bg2"/>
                </a:solidFill>
              </a:rPr>
              <a:t>Student ID- 2116841</a:t>
            </a:r>
          </a:p>
          <a:p>
            <a:endParaRPr lang="en-US" dirty="0"/>
          </a:p>
          <a:p>
            <a:endParaRPr lang="en-US" dirty="0"/>
          </a:p>
          <a:p>
            <a:endParaRPr lang="en-US" dirty="0"/>
          </a:p>
          <a:p>
            <a:endParaRPr lang="en-US" dirty="0"/>
          </a:p>
        </p:txBody>
      </p:sp>
      <p:sp>
        <p:nvSpPr>
          <p:cNvPr id="4" name="TextBox 3">
            <a:extLst>
              <a:ext uri="{FF2B5EF4-FFF2-40B4-BE49-F238E27FC236}">
                <a16:creationId xmlns:a16="http://schemas.microsoft.com/office/drawing/2014/main" id="{2E9BCBFF-A63B-5FE6-7804-93214A78074F}"/>
              </a:ext>
            </a:extLst>
          </p:cNvPr>
          <p:cNvSpPr txBox="1"/>
          <p:nvPr/>
        </p:nvSpPr>
        <p:spPr>
          <a:xfrm>
            <a:off x="333772" y="5733256"/>
            <a:ext cx="4248472" cy="369332"/>
          </a:xfrm>
          <a:prstGeom prst="rect">
            <a:avLst/>
          </a:prstGeom>
          <a:noFill/>
        </p:spPr>
        <p:txBody>
          <a:bodyPr wrap="square" rtlCol="0">
            <a:spAutoFit/>
          </a:bodyPr>
          <a:lstStyle/>
          <a:p>
            <a:pPr>
              <a:spcAft>
                <a:spcPts val="600"/>
              </a:spcAft>
            </a:pPr>
            <a:r>
              <a:rPr lang="en-US" dirty="0">
                <a:solidFill>
                  <a:schemeClr val="bg2"/>
                </a:solidFill>
              </a:rPr>
              <a:t>Presentation Date</a:t>
            </a:r>
            <a:r>
              <a:rPr lang="en-US" i="1" dirty="0">
                <a:solidFill>
                  <a:schemeClr val="bg2"/>
                </a:solidFill>
              </a:rPr>
              <a:t>: </a:t>
            </a:r>
            <a:r>
              <a:rPr lang="en-US" i="1" dirty="0"/>
              <a:t>4</a:t>
            </a:r>
            <a:r>
              <a:rPr lang="en-US" i="1" baseline="30000" dirty="0"/>
              <a:t>th</a:t>
            </a:r>
            <a:r>
              <a:rPr lang="en-US" i="1" dirty="0"/>
              <a:t> August 2022</a:t>
            </a:r>
          </a:p>
        </p:txBody>
      </p:sp>
    </p:spTree>
    <p:extLst>
      <p:ext uri="{BB962C8B-B14F-4D97-AF65-F5344CB8AC3E}">
        <p14:creationId xmlns:p14="http://schemas.microsoft.com/office/powerpoint/2010/main" val="36008201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ln w="19050">
                  <a:gradFill>
                    <a:gsLst>
                      <a:gs pos="0">
                        <a:schemeClr val="accent5">
                          <a:lumMod val="7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bg2"/>
                </a:solidFill>
              </a:rPr>
              <a:t>INTRODUCTION</a:t>
            </a:r>
            <a:endParaRPr lang="en-US" dirty="0">
              <a:solidFill>
                <a:schemeClr val="bg2"/>
              </a:solidFill>
            </a:endParaRPr>
          </a:p>
        </p:txBody>
      </p:sp>
      <p:sp>
        <p:nvSpPr>
          <p:cNvPr id="14" name="Content Placeholder 13"/>
          <p:cNvSpPr>
            <a:spLocks noGrp="1"/>
          </p:cNvSpPr>
          <p:nvPr>
            <p:ph idx="1"/>
          </p:nvPr>
        </p:nvSpPr>
        <p:spPr>
          <a:xfrm>
            <a:off x="837828" y="2132856"/>
            <a:ext cx="10057184" cy="3600400"/>
          </a:xfrm>
        </p:spPr>
        <p:txBody>
          <a:bodyPr>
            <a:normAutofit/>
          </a:bodyPr>
          <a:lstStyle/>
          <a:p>
            <a:pPr marL="0" indent="0" algn="l" rtl="0" fontAlgn="base">
              <a:buNone/>
            </a:pPr>
            <a:r>
              <a:rPr lang="en-US" sz="2000" b="0" i="0" u="none" strike="noStrike" spc="150" dirty="0">
                <a:effectLst/>
                <a:latin typeface="Arial" panose="020B0604020202020204" pitchFamily="34" charset="0"/>
                <a:cs typeface="Arial" panose="020B0604020202020204" pitchFamily="34" charset="0"/>
              </a:rPr>
              <a:t>Communication is the act of transmitting information </a:t>
            </a:r>
            <a:r>
              <a:rPr lang="en-US" sz="2000" spc="150" dirty="0">
                <a:latin typeface="Arial" panose="020B0604020202020204" pitchFamily="34" charset="0"/>
                <a:cs typeface="Arial" panose="020B0604020202020204" pitchFamily="34" charset="0"/>
              </a:rPr>
              <a:t>and for that reason, </a:t>
            </a:r>
            <a:r>
              <a:rPr lang="en-US" sz="2000" b="0" i="0" u="none" strike="noStrike" spc="150" dirty="0">
                <a:effectLst/>
                <a:latin typeface="Arial" panose="020B0604020202020204" pitchFamily="34" charset="0"/>
                <a:cs typeface="Arial" panose="020B0604020202020204" pitchFamily="34" charset="0"/>
              </a:rPr>
              <a:t>Effective communication is one of the highest significances </a:t>
            </a:r>
            <a:r>
              <a:rPr lang="en-US" sz="2000" b="0" i="0" spc="150" dirty="0">
                <a:effectLst/>
                <a:latin typeface="Arial" panose="020B0604020202020204" pitchFamily="34" charset="0"/>
                <a:cs typeface="Arial" panose="020B0604020202020204" pitchFamily="34" charset="0"/>
              </a:rPr>
              <a:t>​</a:t>
            </a:r>
            <a:r>
              <a:rPr lang="en-US" sz="2000" b="0" i="0" u="none" strike="noStrike" spc="150" dirty="0">
                <a:effectLst/>
                <a:latin typeface="Arial" panose="020B0604020202020204" pitchFamily="34" charset="0"/>
                <a:cs typeface="Arial" panose="020B0604020202020204" pitchFamily="34" charset="0"/>
              </a:rPr>
              <a:t>in the delivery of healthcare. </a:t>
            </a:r>
            <a:r>
              <a:rPr lang="en-US" sz="2000" b="0" i="0" spc="150" dirty="0">
                <a:effectLst/>
                <a:latin typeface="Arial" panose="020B0604020202020204" pitchFamily="34" charset="0"/>
                <a:cs typeface="Arial" panose="020B0604020202020204" pitchFamily="34" charset="0"/>
              </a:rPr>
              <a:t>​</a:t>
            </a:r>
            <a:r>
              <a:rPr lang="en-US" sz="2000" b="0" i="0" u="none" strike="noStrike" spc="150" dirty="0">
                <a:effectLst/>
                <a:latin typeface="Arial" panose="020B0604020202020204" pitchFamily="34" charset="0"/>
                <a:cs typeface="Arial" panose="020B0604020202020204" pitchFamily="34" charset="0"/>
              </a:rPr>
              <a:t>Without this, the standard of health services will be compromised. (</a:t>
            </a:r>
            <a:r>
              <a:rPr lang="en-US" sz="2000" b="0" i="0" u="none" strike="noStrike" spc="150" dirty="0" err="1">
                <a:effectLst/>
                <a:latin typeface="Arial" panose="020B0604020202020204" pitchFamily="34" charset="0"/>
                <a:cs typeface="Arial" panose="020B0604020202020204" pitchFamily="34" charset="0"/>
              </a:rPr>
              <a:t>Ratna</a:t>
            </a:r>
            <a:r>
              <a:rPr lang="en-US" sz="2000" b="0" i="0" u="none" strike="noStrike" spc="150" dirty="0">
                <a:effectLst/>
                <a:latin typeface="Arial" panose="020B0604020202020204" pitchFamily="34" charset="0"/>
                <a:cs typeface="Arial" panose="020B0604020202020204" pitchFamily="34" charset="0"/>
              </a:rPr>
              <a:t>, 2019).</a:t>
            </a:r>
          </a:p>
          <a:p>
            <a:pPr marL="0" indent="0" algn="l" rtl="0" fontAlgn="base">
              <a:buNone/>
            </a:pPr>
            <a:endParaRPr lang="en-US" sz="2000" b="0" i="0" spc="150" dirty="0">
              <a:effectLst/>
              <a:latin typeface="Arial" panose="020B0604020202020204" pitchFamily="34" charset="0"/>
              <a:cs typeface="Arial" panose="020B0604020202020204" pitchFamily="34" charset="0"/>
            </a:endParaRPr>
          </a:p>
          <a:p>
            <a:pPr marL="0" indent="0" algn="l" rtl="0" fontAlgn="base">
              <a:buNone/>
            </a:pPr>
            <a:endParaRPr lang="en-US" sz="2000" b="0" i="0" spc="150" dirty="0">
              <a:effectLst/>
              <a:latin typeface="Arial" panose="020B0604020202020204" pitchFamily="34" charset="0"/>
              <a:cs typeface="Arial" panose="020B0604020202020204" pitchFamily="34" charset="0"/>
            </a:endParaRPr>
          </a:p>
          <a:p>
            <a:pPr marL="0" indent="0">
              <a:buNone/>
            </a:pPr>
            <a:r>
              <a:rPr lang="en-US" sz="2000" spc="150" dirty="0">
                <a:latin typeface="Arial" panose="020B0604020202020204" pitchFamily="34" charset="0"/>
                <a:cs typeface="Arial" panose="020B0604020202020204" pitchFamily="34" charset="0"/>
              </a:rPr>
              <a:t>Throughout this presentation we are exploring the benefits that effective communication can bring in a Health And Social Care such as Waterbeach Lodge Residential Care Home, but also what barriers affect communication and what the implications are if communication is not carried out correctly. </a:t>
            </a:r>
          </a:p>
        </p:txBody>
      </p:sp>
    </p:spTree>
    <p:extLst>
      <p:ext uri="{BB962C8B-B14F-4D97-AF65-F5344CB8AC3E}">
        <p14:creationId xmlns:p14="http://schemas.microsoft.com/office/powerpoint/2010/main" val="39707986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7788" y="114299"/>
            <a:ext cx="9601200" cy="1143000"/>
          </a:xfrm>
        </p:spPr>
        <p:txBody>
          <a:bodyPr/>
          <a:lstStyle/>
          <a:p>
            <a:r>
              <a:rPr kumimoji="0" lang="en-GB" sz="4000" b="0" i="0" u="none" strike="noStrike" kern="1200" cap="all" spc="200" normalizeH="0" baseline="0" noProof="0" dirty="0">
                <a:ln w="19050">
                  <a:solidFill>
                    <a:srgbClr val="155463"/>
                  </a:solidFill>
                </a:ln>
                <a:solidFill>
                  <a:schemeClr val="bg2"/>
                </a:solidFill>
                <a:effectLst/>
                <a:uLnTx/>
                <a:uFillTx/>
                <a:latin typeface="Arial" panose="020B0604020202020204" pitchFamily="34" charset="0"/>
                <a:ea typeface="+mj-ea"/>
                <a:cs typeface="Arial" panose="020B0604020202020204" pitchFamily="34" charset="0"/>
              </a:rPr>
              <a:t>What is Communication?</a:t>
            </a:r>
            <a:endParaRPr lang="en-US" dirty="0">
              <a:solidFill>
                <a:schemeClr val="bg2"/>
              </a:solidFill>
            </a:endParaRPr>
          </a:p>
        </p:txBody>
      </p:sp>
      <p:sp>
        <p:nvSpPr>
          <p:cNvPr id="5" name="Content Placeholder 4"/>
          <p:cNvSpPr>
            <a:spLocks noGrp="1"/>
          </p:cNvSpPr>
          <p:nvPr>
            <p:ph sz="half" idx="1"/>
          </p:nvPr>
        </p:nvSpPr>
        <p:spPr/>
        <p:txBody>
          <a:bodyPr>
            <a:normAutofit fontScale="85000" lnSpcReduction="10000"/>
          </a:bodyPr>
          <a:lstStyle/>
          <a:p>
            <a:r>
              <a:rPr lang="en-US" sz="1700" i="0" spc="150" dirty="0">
                <a:latin typeface="Arial" panose="020B0604020202020204" pitchFamily="34" charset="0"/>
                <a:cs typeface="Arial" panose="020B0604020202020204" pitchFamily="34" charset="0"/>
              </a:rPr>
              <a:t>The act of communicating involves the exchange of information between two or more people, either face-to-face or with the aid of electronic devices.</a:t>
            </a:r>
            <a:endParaRPr lang="en-GB" sz="1700" spc="150" dirty="0">
              <a:latin typeface="Arial" panose="020B0604020202020204" pitchFamily="34" charset="0"/>
              <a:cs typeface="Arial" panose="020B0604020202020204" pitchFamily="34" charset="0"/>
            </a:endParaRPr>
          </a:p>
          <a:p>
            <a:r>
              <a:rPr lang="en-US" sz="1700" i="0" spc="150" dirty="0"/>
              <a:t>There are a lot of things that can affect the transmission of a message from the sender to the recipient. There are many factors to consider, including our emotions, the cultural context, the communication medium, and even our location. The complexity of communication is one of the reasons why employers around the world value good communication skills: accurate, effective, and unambiguous communication is extremely difficult.</a:t>
            </a:r>
          </a:p>
          <a:p>
            <a:r>
              <a:rPr lang="en-US" sz="1700" i="0" spc="150" dirty="0"/>
              <a:t>Using poor communication as a measure of the NHS's performance is estimated to cost more than £1bn per year, leading to poor medication adherence, repeat clinic visits, disputes, and ultimately litigation. (McDonald, 2016). </a:t>
            </a:r>
            <a:endParaRPr lang="en-GB" sz="1700" spc="150" dirty="0"/>
          </a:p>
          <a:p>
            <a:endParaRPr lang="en-GB" sz="1400" dirty="0"/>
          </a:p>
          <a:p>
            <a:endParaRPr lang="en-US" dirty="0"/>
          </a:p>
        </p:txBody>
      </p:sp>
      <p:sp>
        <p:nvSpPr>
          <p:cNvPr id="4" name="Content Placeholder 3">
            <a:extLst>
              <a:ext uri="{FF2B5EF4-FFF2-40B4-BE49-F238E27FC236}">
                <a16:creationId xmlns:a16="http://schemas.microsoft.com/office/drawing/2014/main" id="{01B337B7-C847-7B1A-6A5C-40CB4702B3AA}"/>
              </a:ext>
            </a:extLst>
          </p:cNvPr>
          <p:cNvSpPr>
            <a:spLocks noGrp="1"/>
          </p:cNvSpPr>
          <p:nvPr>
            <p:ph sz="half" idx="2"/>
          </p:nvPr>
        </p:nvSpPr>
        <p:spPr/>
        <p:txBody>
          <a:bodyPr>
            <a:normAutofit fontScale="85000" lnSpcReduction="10000"/>
          </a:bodyPr>
          <a:lstStyle/>
          <a:p>
            <a:r>
              <a:rPr lang="en-US" sz="1600" i="0" spc="150" dirty="0"/>
              <a:t>If a patient doesn't like the content of a message, he or she may subconsciously reframe or oversimplify it. It may be possible to rephrase your message to be understood if your message is not understood as intended.</a:t>
            </a:r>
            <a:endParaRPr lang="en-GB" sz="1600" spc="150" dirty="0"/>
          </a:p>
          <a:p>
            <a:r>
              <a:rPr lang="en-US" sz="1600" i="0" spc="150" dirty="0"/>
              <a:t>‘To check a patient's understanding, teach-back involves asking them to summaries a message they have been given;  Rather than checking the patient's understanding, you are testing your ability to communicate. Consider how your patient will receive your message and put yourself in their shoes. You may be able to help a patient avoid unnecessary worry by including a few reassuring words. Try to imagine how you, or someone close to you, would react if you were in their shoes.</a:t>
            </a:r>
            <a:endParaRPr lang="en-GB" sz="1600" spc="150" dirty="0"/>
          </a:p>
          <a:p>
            <a:endParaRPr lang="en-GB" dirty="0"/>
          </a:p>
        </p:txBody>
      </p:sp>
    </p:spTree>
    <p:extLst>
      <p:ext uri="{BB962C8B-B14F-4D97-AF65-F5344CB8AC3E}">
        <p14:creationId xmlns:p14="http://schemas.microsoft.com/office/powerpoint/2010/main" val="16481802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3932" y="908720"/>
            <a:ext cx="2496343" cy="5040560"/>
          </a:xfrm>
        </p:spPr>
        <p:txBody>
          <a:bodyPr/>
          <a:lstStyle/>
          <a:p>
            <a:pPr algn="ctr"/>
            <a:r>
              <a:rPr kumimoji="0" lang="en-GB" sz="2800" b="0" i="0" u="none" strike="noStrike" kern="1200" cap="all" spc="150" normalizeH="0" noProof="0" dirty="0">
                <a:ln w="19050">
                  <a:noFill/>
                </a:ln>
                <a:effectLst/>
                <a:uLnTx/>
                <a:uFillTx/>
                <a:latin typeface="Seaford Bold"/>
                <a:ea typeface="+mj-ea"/>
                <a:cs typeface="+mj-cs"/>
              </a:rPr>
              <a:t>What are the benefits of effective communication on the organization’s business </a:t>
            </a:r>
            <a:br>
              <a:rPr kumimoji="0" lang="en-GB" sz="2800" b="0" i="0" u="none" strike="noStrike" kern="1200" cap="all" spc="150" normalizeH="0" noProof="0" dirty="0">
                <a:ln w="19050">
                  <a:noFill/>
                </a:ln>
                <a:effectLst/>
                <a:uLnTx/>
                <a:uFillTx/>
                <a:latin typeface="Seaford Bold"/>
                <a:ea typeface="+mj-ea"/>
                <a:cs typeface="+mj-cs"/>
              </a:rPr>
            </a:br>
            <a:r>
              <a:rPr kumimoji="0" lang="en-GB" sz="2800" b="0" i="0" u="none" strike="noStrike" kern="1200" cap="all" spc="150" normalizeH="0" noProof="0" dirty="0">
                <a:ln w="19050">
                  <a:noFill/>
                </a:ln>
                <a:effectLst/>
                <a:uLnTx/>
                <a:uFillTx/>
                <a:latin typeface="Seaford Bold"/>
                <a:ea typeface="+mj-ea"/>
                <a:cs typeface="+mj-cs"/>
              </a:rPr>
              <a:t>process? </a:t>
            </a:r>
            <a:br>
              <a:rPr lang="en-GB" dirty="0"/>
            </a:br>
            <a:endParaRPr lang="en-US" dirty="0"/>
          </a:p>
        </p:txBody>
      </p:sp>
      <p:sp>
        <p:nvSpPr>
          <p:cNvPr id="3" name="Content Placeholder 2"/>
          <p:cNvSpPr>
            <a:spLocks noGrp="1"/>
          </p:cNvSpPr>
          <p:nvPr>
            <p:ph idx="1"/>
          </p:nvPr>
        </p:nvSpPr>
        <p:spPr>
          <a:xfrm>
            <a:off x="6094413" y="188640"/>
            <a:ext cx="5484970" cy="6480720"/>
          </a:xfrm>
        </p:spPr>
        <p:txBody>
          <a:bodyPr>
            <a:normAutofit lnSpcReduction="10000"/>
          </a:bodyPr>
          <a:lstStyle/>
          <a:p>
            <a:pPr marR="0" lvl="0"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400" b="1" i="0" u="none" strike="noStrike" kern="1200" cap="none" spc="150" normalizeH="0" noProof="0" dirty="0">
                <a:ln>
                  <a:noFill/>
                </a:ln>
                <a:solidFill>
                  <a:schemeClr val="bg2"/>
                </a:solidFill>
                <a:effectLst/>
                <a:uLnTx/>
                <a:uFillTx/>
                <a:latin typeface="Arial" panose="020B0604020202020204" pitchFamily="34" charset="0"/>
                <a:ea typeface="+mn-ea"/>
                <a:cs typeface="Arial" panose="020B0604020202020204" pitchFamily="34" charset="0"/>
              </a:rPr>
              <a:t>Good Communication helps improve relationships within an organization</a:t>
            </a:r>
          </a:p>
          <a:p>
            <a:pPr marR="0" lvl="0"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GB" sz="1400" b="1" i="0" u="none" strike="noStrike" kern="1200" cap="none" spc="150" normalizeH="0" noProof="0" dirty="0">
              <a:ln>
                <a:noFill/>
              </a:ln>
              <a:solidFill>
                <a:schemeClr val="bg2"/>
              </a:solidFill>
              <a:effectLst/>
              <a:uLnTx/>
              <a:uFillTx/>
              <a:latin typeface="Arial" panose="020B0604020202020204" pitchFamily="34" charset="0"/>
              <a:ea typeface="+mn-ea"/>
              <a:cs typeface="Arial" panose="020B0604020202020204" pitchFamily="34" charset="0"/>
            </a:endParaRPr>
          </a:p>
          <a:p>
            <a:pPr marR="0" lvl="0"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400" b="1" i="0" u="none" strike="noStrike" kern="1200" cap="none" spc="150" normalizeH="0" noProof="0" dirty="0">
                <a:ln>
                  <a:noFill/>
                </a:ln>
                <a:solidFill>
                  <a:schemeClr val="bg2"/>
                </a:solidFill>
                <a:effectLst/>
                <a:uLnTx/>
                <a:uFillTx/>
                <a:latin typeface="Arial" panose="020B0604020202020204" pitchFamily="34" charset="0"/>
                <a:ea typeface="+mn-ea"/>
                <a:cs typeface="Arial" panose="020B0604020202020204" pitchFamily="34" charset="0"/>
              </a:rPr>
              <a:t>Listening carefully and offering quality feedback helps people to feel heard and understood</a:t>
            </a:r>
          </a:p>
          <a:p>
            <a:pPr marR="0" lvl="0"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GB" sz="1400" b="1" i="0" u="none" strike="noStrike" kern="1200" cap="none" spc="150" normalizeH="0" noProof="0" dirty="0">
              <a:ln>
                <a:noFill/>
              </a:ln>
              <a:solidFill>
                <a:schemeClr val="bg2"/>
              </a:solidFill>
              <a:effectLst/>
              <a:uLnTx/>
              <a:uFillTx/>
              <a:latin typeface="Arial" panose="020B0604020202020204" pitchFamily="34" charset="0"/>
              <a:ea typeface="+mn-ea"/>
              <a:cs typeface="Arial" panose="020B0604020202020204" pitchFamily="34" charset="0"/>
            </a:endParaRPr>
          </a:p>
          <a:p>
            <a:pPr marR="0" lvl="0"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400" b="1" i="0" u="none" strike="noStrike" kern="1200" cap="none" spc="150" normalizeH="0" noProof="0" dirty="0">
                <a:ln>
                  <a:noFill/>
                </a:ln>
                <a:solidFill>
                  <a:schemeClr val="bg2"/>
                </a:solidFill>
                <a:effectLst/>
                <a:uLnTx/>
                <a:uFillTx/>
                <a:latin typeface="Arial" panose="020B0604020202020204" pitchFamily="34" charset="0"/>
                <a:ea typeface="+mn-ea"/>
                <a:cs typeface="Arial" panose="020B0604020202020204" pitchFamily="34" charset="0"/>
              </a:rPr>
              <a:t>Benefits of Effective communication protect patients from potential harm arising from misunderstandings.</a:t>
            </a:r>
          </a:p>
          <a:p>
            <a:pPr marR="0" lvl="0"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GB" sz="1400" b="1" i="0" u="none" strike="noStrike" kern="1200" cap="none" spc="150" normalizeH="0" noProof="0" dirty="0">
              <a:ln>
                <a:noFill/>
              </a:ln>
              <a:solidFill>
                <a:schemeClr val="bg2"/>
              </a:solidFill>
              <a:effectLst/>
              <a:uLnTx/>
              <a:uFillTx/>
              <a:latin typeface="Arial" panose="020B0604020202020204" pitchFamily="34" charset="0"/>
              <a:ea typeface="+mn-ea"/>
              <a:cs typeface="Arial" panose="020B0604020202020204" pitchFamily="34" charset="0"/>
            </a:endParaRPr>
          </a:p>
          <a:p>
            <a:pPr marR="0" lvl="0"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400" b="1" i="0" u="none" strike="noStrike" kern="1200" cap="none" spc="150" normalizeH="0" noProof="0" dirty="0">
                <a:ln>
                  <a:noFill/>
                </a:ln>
                <a:solidFill>
                  <a:schemeClr val="bg2"/>
                </a:solidFill>
                <a:effectLst/>
                <a:uLnTx/>
                <a:uFillTx/>
                <a:latin typeface="Arial" panose="020B0604020202020204" pitchFamily="34" charset="0"/>
                <a:ea typeface="+mn-ea"/>
                <a:cs typeface="Arial" panose="020B0604020202020204" pitchFamily="34" charset="0"/>
              </a:rPr>
              <a:t>Communication mitigates conflict</a:t>
            </a:r>
          </a:p>
          <a:p>
            <a:pPr marL="0" marR="0" lvl="0" indent="0" defTabSz="914400" rtl="0" eaLnBrk="1" fontAlgn="auto" latinLnBrk="0" hangingPunct="1">
              <a:lnSpc>
                <a:spcPct val="100000"/>
              </a:lnSpc>
              <a:spcBef>
                <a:spcPts val="0"/>
              </a:spcBef>
              <a:spcAft>
                <a:spcPts val="0"/>
              </a:spcAft>
              <a:buClrTx/>
              <a:buSzTx/>
              <a:buNone/>
              <a:tabLst/>
              <a:defRPr/>
            </a:pPr>
            <a:r>
              <a:rPr kumimoji="0" lang="en-GB" sz="1400" b="1" i="0" u="none" strike="noStrike" kern="1200" cap="none" spc="150" normalizeH="0" noProof="0" dirty="0">
                <a:ln>
                  <a:noFill/>
                </a:ln>
                <a:solidFill>
                  <a:schemeClr val="bg2"/>
                </a:solidFill>
                <a:effectLst/>
                <a:uLnTx/>
                <a:uFillTx/>
                <a:latin typeface="Arial" panose="020B0604020202020204" pitchFamily="34" charset="0"/>
                <a:ea typeface="+mn-ea"/>
                <a:cs typeface="Arial" panose="020B0604020202020204" pitchFamily="34" charset="0"/>
              </a:rPr>
              <a:t> </a:t>
            </a:r>
          </a:p>
          <a:p>
            <a:pPr marR="0" lvl="0"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400" b="1" i="0" u="none" strike="noStrike" kern="1200" cap="none" spc="150" normalizeH="0" noProof="0" dirty="0">
                <a:ln>
                  <a:noFill/>
                </a:ln>
                <a:solidFill>
                  <a:schemeClr val="bg2"/>
                </a:solidFill>
                <a:effectLst/>
                <a:uLnTx/>
                <a:uFillTx/>
                <a:latin typeface="Arial" panose="020B0604020202020204" pitchFamily="34" charset="0"/>
                <a:ea typeface="+mn-ea"/>
                <a:cs typeface="Arial" panose="020B0604020202020204" pitchFamily="34" charset="0"/>
              </a:rPr>
              <a:t>Communication builds on existing skills</a:t>
            </a:r>
          </a:p>
          <a:p>
            <a:pPr marR="0" lvl="0"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GB" sz="1400" b="1" i="0" u="none" strike="noStrike" kern="1200" cap="none" spc="150" normalizeH="0" noProof="0" dirty="0">
              <a:ln>
                <a:noFill/>
              </a:ln>
              <a:solidFill>
                <a:schemeClr val="bg2"/>
              </a:solidFill>
              <a:effectLst/>
              <a:uLnTx/>
              <a:uFillTx/>
              <a:latin typeface="Arial" panose="020B0604020202020204" pitchFamily="34" charset="0"/>
              <a:ea typeface="+mn-ea"/>
              <a:cs typeface="Arial" panose="020B0604020202020204" pitchFamily="34" charset="0"/>
            </a:endParaRPr>
          </a:p>
          <a:p>
            <a:pPr marR="0" lvl="0"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400" b="1" i="0" u="none" strike="noStrike" kern="1200" cap="none" spc="150" normalizeH="0" noProof="0" dirty="0">
                <a:ln>
                  <a:noFill/>
                </a:ln>
                <a:solidFill>
                  <a:schemeClr val="bg2"/>
                </a:solidFill>
                <a:effectLst/>
                <a:uLnTx/>
                <a:uFillTx/>
                <a:latin typeface="Arial" panose="020B0604020202020204" pitchFamily="34" charset="0"/>
                <a:ea typeface="+mn-ea"/>
                <a:cs typeface="Arial" panose="020B0604020202020204" pitchFamily="34" charset="0"/>
              </a:rPr>
              <a:t>Increases job satisfaction and loyalty</a:t>
            </a:r>
          </a:p>
          <a:p>
            <a:pPr marL="0" marR="0" lvl="0" indent="0" defTabSz="914400" rtl="0" eaLnBrk="1" fontAlgn="auto" latinLnBrk="0" hangingPunct="1">
              <a:lnSpc>
                <a:spcPct val="100000"/>
              </a:lnSpc>
              <a:spcBef>
                <a:spcPts val="0"/>
              </a:spcBef>
              <a:spcAft>
                <a:spcPts val="0"/>
              </a:spcAft>
              <a:buClrTx/>
              <a:buSzTx/>
              <a:buNone/>
              <a:tabLst/>
              <a:defRPr/>
            </a:pPr>
            <a:r>
              <a:rPr kumimoji="0" lang="en-GB" sz="1400" b="1" i="0" u="none" strike="noStrike" kern="1200" cap="none" spc="150" normalizeH="0" noProof="0" dirty="0">
                <a:ln>
                  <a:noFill/>
                </a:ln>
                <a:solidFill>
                  <a:schemeClr val="bg2"/>
                </a:solidFill>
                <a:effectLst/>
                <a:uLnTx/>
                <a:uFillTx/>
                <a:latin typeface="Arial" panose="020B0604020202020204" pitchFamily="34" charset="0"/>
                <a:ea typeface="+mn-ea"/>
                <a:cs typeface="Arial" panose="020B0604020202020204" pitchFamily="34" charset="0"/>
              </a:rPr>
              <a:t> </a:t>
            </a:r>
          </a:p>
          <a:p>
            <a:pPr marR="0" lvl="0"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400" b="1" i="0" u="none" strike="noStrike" kern="1200" cap="none" spc="150" normalizeH="0" noProof="0" dirty="0">
                <a:ln>
                  <a:noFill/>
                </a:ln>
                <a:solidFill>
                  <a:schemeClr val="bg2"/>
                </a:solidFill>
                <a:effectLst/>
                <a:uLnTx/>
                <a:uFillTx/>
                <a:latin typeface="Arial" panose="020B0604020202020204" pitchFamily="34" charset="0"/>
                <a:ea typeface="+mn-ea"/>
                <a:cs typeface="Arial" panose="020B0604020202020204" pitchFamily="34" charset="0"/>
              </a:rPr>
              <a:t>Communication powers productivity</a:t>
            </a:r>
          </a:p>
          <a:p>
            <a:pPr marL="0" marR="0" lvl="0" indent="0" defTabSz="914400" rtl="0" eaLnBrk="1" fontAlgn="auto" latinLnBrk="0" hangingPunct="1">
              <a:lnSpc>
                <a:spcPct val="100000"/>
              </a:lnSpc>
              <a:spcBef>
                <a:spcPts val="0"/>
              </a:spcBef>
              <a:spcAft>
                <a:spcPts val="0"/>
              </a:spcAft>
              <a:buClrTx/>
              <a:buSzTx/>
              <a:buNone/>
              <a:tabLst/>
              <a:defRPr/>
            </a:pPr>
            <a:r>
              <a:rPr kumimoji="0" lang="en-GB" sz="1400" b="1" i="0" u="none" strike="noStrike" kern="1200" cap="none" spc="150" normalizeH="0" noProof="0" dirty="0">
                <a:ln>
                  <a:noFill/>
                </a:ln>
                <a:solidFill>
                  <a:schemeClr val="bg2"/>
                </a:solidFill>
                <a:effectLst/>
                <a:uLnTx/>
                <a:uFillTx/>
                <a:latin typeface="Arial" panose="020B0604020202020204" pitchFamily="34" charset="0"/>
                <a:ea typeface="+mn-ea"/>
                <a:cs typeface="Arial" panose="020B0604020202020204" pitchFamily="34" charset="0"/>
              </a:rPr>
              <a:t> </a:t>
            </a:r>
          </a:p>
          <a:p>
            <a:pPr marR="0" lvl="0"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400" b="1" i="0" u="none" strike="noStrike" kern="1200" cap="none" spc="150" normalizeH="0" noProof="0" dirty="0">
                <a:ln>
                  <a:noFill/>
                </a:ln>
                <a:solidFill>
                  <a:schemeClr val="bg2"/>
                </a:solidFill>
                <a:effectLst/>
                <a:uLnTx/>
                <a:uFillTx/>
                <a:latin typeface="Arial" panose="020B0604020202020204" pitchFamily="34" charset="0"/>
                <a:ea typeface="+mn-ea"/>
                <a:cs typeface="Arial" panose="020B0604020202020204" pitchFamily="34" charset="0"/>
              </a:rPr>
              <a:t>Builds a culture of teamwork and trust</a:t>
            </a:r>
          </a:p>
          <a:p>
            <a:pPr marR="0" lvl="0"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GB" sz="1400" b="1" i="0" u="none" strike="noStrike" kern="1200" cap="none" spc="150" normalizeH="0" noProof="0" dirty="0">
              <a:ln>
                <a:noFill/>
              </a:ln>
              <a:solidFill>
                <a:schemeClr val="bg2"/>
              </a:solidFill>
              <a:effectLst/>
              <a:uLnTx/>
              <a:uFillTx/>
              <a:latin typeface="Arial" panose="020B0604020202020204" pitchFamily="34" charset="0"/>
              <a:ea typeface="+mn-ea"/>
              <a:cs typeface="Arial" panose="020B0604020202020204" pitchFamily="34" charset="0"/>
            </a:endParaRPr>
          </a:p>
          <a:p>
            <a:pPr marR="0" lvl="0"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400" b="1" i="0" u="none" strike="noStrike" kern="1200" cap="none" spc="150" normalizeH="0" noProof="0" dirty="0">
                <a:ln>
                  <a:noFill/>
                </a:ln>
                <a:solidFill>
                  <a:schemeClr val="bg2"/>
                </a:solidFill>
                <a:effectLst/>
                <a:uLnTx/>
                <a:uFillTx/>
                <a:latin typeface="Arial" panose="020B0604020202020204" pitchFamily="34" charset="0"/>
                <a:ea typeface="+mn-ea"/>
                <a:cs typeface="+mn-cs"/>
              </a:rPr>
              <a:t>Health professionals' communication and human interactions are more likely to be remembered by patients than technological interventions. It is more likely that they will follow treatment regimens or take advice when health professionals communicate effectively. (</a:t>
            </a:r>
            <a:r>
              <a:rPr kumimoji="0" lang="en-GB" sz="1400" b="1" i="0" u="none" strike="noStrike" kern="1200" cap="none" spc="150" normalizeH="0" noProof="0" dirty="0">
                <a:ln>
                  <a:noFill/>
                </a:ln>
                <a:solidFill>
                  <a:schemeClr val="bg2"/>
                </a:solidFill>
                <a:effectLst/>
                <a:uLnTx/>
                <a:uFillTx/>
                <a:latin typeface="Arial" panose="020B0604020202020204" pitchFamily="34" charset="0"/>
                <a:ea typeface="+mn-ea"/>
                <a:cs typeface="Arial" panose="020B0604020202020204" pitchFamily="34" charset="0"/>
              </a:rPr>
              <a:t>Jones, 2010)</a:t>
            </a:r>
          </a:p>
          <a:p>
            <a:pPr marL="0" marR="0" lvl="0" indent="0" defTabSz="914400" rtl="0" eaLnBrk="1" fontAlgn="auto" latinLnBrk="0" hangingPunct="1">
              <a:lnSpc>
                <a:spcPct val="100000"/>
              </a:lnSpc>
              <a:spcBef>
                <a:spcPts val="0"/>
              </a:spcBef>
              <a:spcAft>
                <a:spcPts val="0"/>
              </a:spcAft>
              <a:buClrTx/>
              <a:buSzTx/>
              <a:buNone/>
              <a:tabLst/>
              <a:defRPr/>
            </a:pPr>
            <a:endParaRPr kumimoji="0" lang="en-GB" sz="1400" b="1" i="0" u="none" strike="noStrike" kern="1200" cap="none" spc="150" normalizeH="0" noProof="0" dirty="0">
              <a:ln>
                <a:noFill/>
              </a:ln>
              <a:solidFill>
                <a:schemeClr val="bg2"/>
              </a:solidFill>
              <a:effectLst/>
              <a:uLnTx/>
              <a:uFillTx/>
              <a:latin typeface="Arial" panose="020B0604020202020204" pitchFamily="34" charset="0"/>
              <a:ea typeface="+mn-ea"/>
              <a:cs typeface="Arial" panose="020B0604020202020204" pitchFamily="34" charset="0"/>
            </a:endParaRPr>
          </a:p>
          <a:p>
            <a:pPr marR="0" lvl="0"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400" b="1" i="0" u="none" strike="noStrike" kern="1200" cap="none" spc="150" normalizeH="0" noProof="0" dirty="0">
                <a:ln>
                  <a:noFill/>
                </a:ln>
                <a:solidFill>
                  <a:schemeClr val="bg2"/>
                </a:solidFill>
                <a:effectLst/>
                <a:uLnTx/>
                <a:uFillTx/>
                <a:latin typeface="Arial" panose="020B0604020202020204" pitchFamily="34" charset="0"/>
                <a:ea typeface="+mn-ea"/>
                <a:cs typeface="+mn-cs"/>
              </a:rPr>
              <a:t>The benefits of being an effective communicator, including a better patient experience, can be reaped by reflecting on how an individual communicates and working to improve any weak areas</a:t>
            </a:r>
            <a:endParaRPr kumimoji="0" lang="en-GB" sz="1400" b="1" i="0" u="none" strike="noStrike" kern="1200" cap="none" spc="150" normalizeH="0" noProof="0" dirty="0">
              <a:ln>
                <a:noFill/>
              </a:ln>
              <a:solidFill>
                <a:schemeClr val="bg2"/>
              </a:solidFill>
              <a:effectLst/>
              <a:uLnTx/>
              <a:uFillTx/>
              <a:latin typeface="Arial" panose="020B0604020202020204" pitchFamily="34" charset="0"/>
              <a:ea typeface="+mn-ea"/>
              <a:cs typeface="Arial" panose="020B0604020202020204" pitchFamily="34" charset="0"/>
            </a:endParaRPr>
          </a:p>
          <a:p>
            <a:endParaRPr lang="en-US" dirty="0"/>
          </a:p>
        </p:txBody>
      </p:sp>
    </p:spTree>
    <p:extLst>
      <p:ext uri="{BB962C8B-B14F-4D97-AF65-F5344CB8AC3E}">
        <p14:creationId xmlns:p14="http://schemas.microsoft.com/office/powerpoint/2010/main" val="12495029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6000" dirty="0">
                <a:solidFill>
                  <a:schemeClr val="bg2"/>
                </a:solidFill>
              </a:rPr>
              <a:t>P</a:t>
            </a:r>
            <a:r>
              <a:rPr lang="en-US" dirty="0"/>
              <a:t>roblems and </a:t>
            </a:r>
            <a:r>
              <a:rPr lang="en-US" sz="6000" dirty="0">
                <a:solidFill>
                  <a:schemeClr val="bg2"/>
                </a:solidFill>
              </a:rPr>
              <a:t>S</a:t>
            </a:r>
            <a:r>
              <a:rPr lang="en-US" dirty="0"/>
              <a:t>olutions </a:t>
            </a:r>
          </a:p>
        </p:txBody>
      </p:sp>
      <p:sp>
        <p:nvSpPr>
          <p:cNvPr id="3" name="Text Placeholder 2"/>
          <p:cNvSpPr>
            <a:spLocks noGrp="1"/>
          </p:cNvSpPr>
          <p:nvPr>
            <p:ph type="body" idx="1"/>
          </p:nvPr>
        </p:nvSpPr>
        <p:spPr/>
        <p:txBody>
          <a:bodyPr/>
          <a:lstStyle/>
          <a:p>
            <a:r>
              <a:rPr lang="en-US" b="1" dirty="0">
                <a:solidFill>
                  <a:schemeClr val="bg2"/>
                </a:solidFill>
                <a:latin typeface="Arial" panose="020B0604020202020204" pitchFamily="34" charset="0"/>
                <a:cs typeface="Arial" panose="020B0604020202020204" pitchFamily="34" charset="0"/>
              </a:rPr>
              <a:t>Barriers to Effective Communication:</a:t>
            </a:r>
          </a:p>
        </p:txBody>
      </p:sp>
      <p:sp>
        <p:nvSpPr>
          <p:cNvPr id="4" name="Content Placeholder 3"/>
          <p:cNvSpPr>
            <a:spLocks noGrp="1"/>
          </p:cNvSpPr>
          <p:nvPr>
            <p:ph sz="half" idx="2"/>
          </p:nvPr>
        </p:nvSpPr>
        <p:spPr>
          <a:xfrm>
            <a:off x="1291990" y="2743200"/>
            <a:ext cx="4648199" cy="3733800"/>
          </a:xfrm>
        </p:spPr>
        <p:txBody>
          <a:bodyPr/>
          <a:lstStyle/>
          <a:p>
            <a:pPr>
              <a:buClr>
                <a:srgbClr val="FF0000"/>
              </a:buClr>
              <a:buFont typeface="Courier New" panose="02070309020205020404" pitchFamily="49" charset="0"/>
              <a:buChar char="o"/>
            </a:pPr>
            <a:r>
              <a:rPr lang="en-US" dirty="0"/>
              <a:t>Lack of honesty</a:t>
            </a:r>
          </a:p>
          <a:p>
            <a:pPr>
              <a:buClr>
                <a:srgbClr val="FF0000"/>
              </a:buClr>
              <a:buFont typeface="Courier New" panose="02070309020205020404" pitchFamily="49" charset="0"/>
              <a:buChar char="o"/>
            </a:pPr>
            <a:r>
              <a:rPr lang="en-US" dirty="0"/>
              <a:t>Credibility gab</a:t>
            </a:r>
          </a:p>
          <a:p>
            <a:pPr>
              <a:buClr>
                <a:srgbClr val="FF0000"/>
              </a:buClr>
              <a:buFont typeface="Courier New" panose="02070309020205020404" pitchFamily="49" charset="0"/>
              <a:buChar char="o"/>
            </a:pPr>
            <a:r>
              <a:rPr lang="en-US" dirty="0"/>
              <a:t>Language</a:t>
            </a:r>
          </a:p>
          <a:p>
            <a:pPr>
              <a:buClr>
                <a:srgbClr val="FF0000"/>
              </a:buClr>
              <a:buFont typeface="Courier New" panose="02070309020205020404" pitchFamily="49" charset="0"/>
              <a:buChar char="o"/>
            </a:pPr>
            <a:r>
              <a:rPr lang="en-US" dirty="0" err="1"/>
              <a:t>Emotiona</a:t>
            </a:r>
            <a:endParaRPr lang="en-US" dirty="0"/>
          </a:p>
          <a:p>
            <a:pPr>
              <a:buClr>
                <a:srgbClr val="FF0000"/>
              </a:buClr>
              <a:buFont typeface="Courier New" panose="02070309020205020404" pitchFamily="49" charset="0"/>
              <a:buChar char="o"/>
            </a:pPr>
            <a:r>
              <a:rPr lang="en-US" dirty="0" err="1"/>
              <a:t>Listenin</a:t>
            </a:r>
            <a:r>
              <a:rPr lang="en-US" dirty="0"/>
              <a:t> habits </a:t>
            </a:r>
          </a:p>
          <a:p>
            <a:pPr>
              <a:buClr>
                <a:srgbClr val="FF0000"/>
              </a:buClr>
              <a:buFont typeface="Courier New" panose="02070309020205020404" pitchFamily="49" charset="0"/>
              <a:buChar char="o"/>
            </a:pPr>
            <a:r>
              <a:rPr lang="en-US" dirty="0"/>
              <a:t>Lack of feedback</a:t>
            </a:r>
          </a:p>
          <a:p>
            <a:pPr>
              <a:buClr>
                <a:srgbClr val="FF0000"/>
              </a:buClr>
              <a:buFont typeface="Courier New" panose="02070309020205020404" pitchFamily="49" charset="0"/>
              <a:buChar char="o"/>
            </a:pPr>
            <a:r>
              <a:rPr lang="en-US" dirty="0"/>
              <a:t>Perception </a:t>
            </a:r>
          </a:p>
          <a:p>
            <a:pPr>
              <a:buClr>
                <a:srgbClr val="FF0000"/>
              </a:buClr>
              <a:buFont typeface="Courier New" panose="02070309020205020404" pitchFamily="49" charset="0"/>
              <a:buChar char="o"/>
            </a:pPr>
            <a:r>
              <a:rPr lang="en-US" dirty="0"/>
              <a:t>Information medium </a:t>
            </a:r>
          </a:p>
        </p:txBody>
      </p:sp>
      <p:sp>
        <p:nvSpPr>
          <p:cNvPr id="5" name="Text Placeholder 4"/>
          <p:cNvSpPr>
            <a:spLocks noGrp="1"/>
          </p:cNvSpPr>
          <p:nvPr>
            <p:ph type="body" sz="quarter" idx="3"/>
          </p:nvPr>
        </p:nvSpPr>
        <p:spPr/>
        <p:txBody>
          <a:bodyPr/>
          <a:lstStyle/>
          <a:p>
            <a:r>
              <a:rPr lang="en-US" b="1" dirty="0">
                <a:solidFill>
                  <a:schemeClr val="bg2"/>
                </a:solidFill>
                <a:latin typeface="Arial" panose="020B0604020202020204" pitchFamily="34" charset="0"/>
                <a:cs typeface="Arial" panose="020B0604020202020204" pitchFamily="34" charset="0"/>
              </a:rPr>
              <a:t>Overcoming Barriers to Effective Communication:</a:t>
            </a:r>
          </a:p>
        </p:txBody>
      </p:sp>
      <p:sp>
        <p:nvSpPr>
          <p:cNvPr id="6" name="Content Placeholder 5"/>
          <p:cNvSpPr>
            <a:spLocks noGrp="1"/>
          </p:cNvSpPr>
          <p:nvPr>
            <p:ph sz="quarter" idx="4"/>
          </p:nvPr>
        </p:nvSpPr>
        <p:spPr>
          <a:xfrm>
            <a:off x="6246812" y="3284984"/>
            <a:ext cx="4648201" cy="2887216"/>
          </a:xfrm>
        </p:spPr>
        <p:txBody>
          <a:bodyPr/>
          <a:lstStyle/>
          <a:p>
            <a:pPr>
              <a:buClr>
                <a:schemeClr val="accent2"/>
              </a:buClr>
              <a:buFont typeface="Wingdings" panose="05000000000000000000" pitchFamily="2" charset="2"/>
              <a:buChar char="ü"/>
            </a:pPr>
            <a:r>
              <a:rPr lang="en-US" dirty="0"/>
              <a:t>Thinking fast</a:t>
            </a:r>
          </a:p>
          <a:p>
            <a:pPr>
              <a:buClr>
                <a:schemeClr val="accent2"/>
              </a:buClr>
              <a:buFont typeface="Wingdings" panose="05000000000000000000" pitchFamily="2" charset="2"/>
              <a:buChar char="ü"/>
            </a:pPr>
            <a:r>
              <a:rPr lang="en-US" dirty="0"/>
              <a:t>Use feedback</a:t>
            </a:r>
          </a:p>
          <a:p>
            <a:pPr>
              <a:buClr>
                <a:schemeClr val="accent2"/>
              </a:buClr>
              <a:buFont typeface="Wingdings" panose="05000000000000000000" pitchFamily="2" charset="2"/>
              <a:buChar char="ü"/>
            </a:pPr>
            <a:r>
              <a:rPr lang="en-US" dirty="0"/>
              <a:t>Taylor language to the receiver</a:t>
            </a:r>
          </a:p>
          <a:p>
            <a:pPr>
              <a:buClr>
                <a:schemeClr val="accent2"/>
              </a:buClr>
              <a:buFont typeface="Wingdings" panose="05000000000000000000" pitchFamily="2" charset="2"/>
              <a:buChar char="ü"/>
            </a:pPr>
            <a:r>
              <a:rPr lang="en-US" dirty="0"/>
              <a:t>Listen actively</a:t>
            </a:r>
          </a:p>
          <a:p>
            <a:pPr>
              <a:buClr>
                <a:schemeClr val="accent2"/>
              </a:buClr>
              <a:buFont typeface="Wingdings" panose="05000000000000000000" pitchFamily="2" charset="2"/>
              <a:buChar char="ü"/>
            </a:pPr>
            <a:r>
              <a:rPr lang="en-US" dirty="0"/>
              <a:t>Constrain emotions </a:t>
            </a:r>
          </a:p>
          <a:p>
            <a:pPr>
              <a:buClr>
                <a:schemeClr val="accent2"/>
              </a:buClr>
              <a:buFont typeface="Wingdings" panose="05000000000000000000" pitchFamily="2" charset="2"/>
              <a:buChar char="ü"/>
            </a:pPr>
            <a:r>
              <a:rPr lang="en-US" dirty="0"/>
              <a:t>Watch for non-verbal cues </a:t>
            </a:r>
          </a:p>
        </p:txBody>
      </p:sp>
    </p:spTree>
    <p:extLst>
      <p:ext uri="{BB962C8B-B14F-4D97-AF65-F5344CB8AC3E}">
        <p14:creationId xmlns:p14="http://schemas.microsoft.com/office/powerpoint/2010/main" val="41308432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629916" y="581236"/>
            <a:ext cx="2952328" cy="5695528"/>
          </a:xfrm>
        </p:spPr>
        <p:txBody>
          <a:bodyPr/>
          <a:lstStyle/>
          <a:p>
            <a:pPr algn="ctr"/>
            <a:r>
              <a:rPr lang="en-GB" sz="2800" kern="2200" spc="150" dirty="0">
                <a:latin typeface="Seaford Bold" panose="00000800000000000000" pitchFamily="2" charset="0"/>
                <a:cs typeface="Arial" panose="020B0604020202020204" pitchFamily="34" charset="0"/>
              </a:rPr>
              <a:t>WHAT ARE THE CHANNELS OF COMMUNICATION USED BY THE ORGANIZATION AND CHANNELS THAT CAN BE USED TO IMPROVE COMMUNICATION?</a:t>
            </a:r>
            <a:br>
              <a:rPr lang="en-GB" sz="4000" dirty="0"/>
            </a:br>
            <a:endParaRPr lang="en-US" dirty="0"/>
          </a:p>
        </p:txBody>
      </p:sp>
      <p:sp>
        <p:nvSpPr>
          <p:cNvPr id="2" name="TextBox 1">
            <a:extLst>
              <a:ext uri="{FF2B5EF4-FFF2-40B4-BE49-F238E27FC236}">
                <a16:creationId xmlns:a16="http://schemas.microsoft.com/office/drawing/2014/main" id="{08DC3D93-8248-90AC-EB4A-0DC1D7D99463}"/>
              </a:ext>
            </a:extLst>
          </p:cNvPr>
          <p:cNvSpPr txBox="1"/>
          <p:nvPr/>
        </p:nvSpPr>
        <p:spPr>
          <a:xfrm>
            <a:off x="6094412" y="332656"/>
            <a:ext cx="5184576" cy="7848302"/>
          </a:xfrm>
          <a:prstGeom prst="rect">
            <a:avLst/>
          </a:prstGeom>
          <a:noFill/>
        </p:spPr>
        <p:txBody>
          <a:bodyPr wrap="square" rtlCol="0">
            <a:spAutoFit/>
          </a:bodyPr>
          <a:lstStyle/>
          <a:p>
            <a:r>
              <a:rPr lang="en-GB" sz="1100" dirty="0">
                <a:effectLst/>
                <a:latin typeface="Arial" panose="020B0604020202020204" pitchFamily="34" charset="0"/>
                <a:ea typeface="Calibri" panose="020F0502020204030204" pitchFamily="34" charset="0"/>
                <a:cs typeface="Arial" panose="020B0604020202020204" pitchFamily="34" charset="0"/>
              </a:rPr>
              <a:t>The term ‘communication channel’ refers to the medium or media that the message is delivered trough (Rayudu,2009). </a:t>
            </a:r>
          </a:p>
          <a:p>
            <a:r>
              <a:rPr lang="en-GB" sz="1100" dirty="0">
                <a:effectLst/>
                <a:latin typeface="Arial" panose="020B0604020202020204" pitchFamily="34" charset="0"/>
                <a:ea typeface="Calibri" panose="020F0502020204030204" pitchFamily="34" charset="0"/>
                <a:cs typeface="Arial" panose="020B0604020202020204" pitchFamily="34" charset="0"/>
              </a:rPr>
              <a:t>Channels, however, differ in their ability to transmit information and are measured from richest – to leanest. </a:t>
            </a:r>
          </a:p>
          <a:p>
            <a:endParaRPr lang="en-GB" sz="1100" dirty="0">
              <a:latin typeface="Arial" panose="020B0604020202020204" pitchFamily="34" charset="0"/>
              <a:ea typeface="Calibri" panose="020F0502020204030204" pitchFamily="34" charset="0"/>
              <a:cs typeface="Arial" panose="020B0604020202020204" pitchFamily="34" charset="0"/>
            </a:endParaRPr>
          </a:p>
          <a:p>
            <a:endParaRPr lang="en-GB" sz="1100" dirty="0">
              <a:effectLst/>
              <a:latin typeface="Arial" panose="020B0604020202020204" pitchFamily="34" charset="0"/>
              <a:ea typeface="Calibri" panose="020F0502020204030204" pitchFamily="34" charset="0"/>
              <a:cs typeface="Arial" panose="020B0604020202020204" pitchFamily="34" charset="0"/>
            </a:endParaRPr>
          </a:p>
          <a:p>
            <a:r>
              <a:rPr lang="en-GB" sz="1100" dirty="0">
                <a:effectLst/>
                <a:latin typeface="Arial" panose="020B0604020202020204" pitchFamily="34" charset="0"/>
                <a:ea typeface="Calibri" panose="020F0502020204030204" pitchFamily="34" charset="0"/>
                <a:cs typeface="Arial" panose="020B0604020202020204" pitchFamily="34" charset="0"/>
              </a:rPr>
              <a:t>The Health Foundation (2015) has identified that the richest channel in a Healthcare setting is One-to-One interaction. This channel is ideal for building trust, communicating complex – sensitive- or emotionally charged information, while letters and reports are considered to be the leanest channel. This channel is best used for data exchange, such as health reports, providing clarity since the resident or family can read this at a more convenient time. But also, since this is written or typed, it avoids misinterpretation and is more durable, providing the resident or family with the opportunity to access this information at any time without having to fear about forgetting any potentially crucial details.</a:t>
            </a:r>
          </a:p>
          <a:p>
            <a:endParaRPr lang="en-GB" sz="1100" dirty="0">
              <a:latin typeface="Arial" panose="020B0604020202020204" pitchFamily="34" charset="0"/>
              <a:ea typeface="Calibri" panose="020F0502020204030204" pitchFamily="34" charset="0"/>
              <a:cs typeface="Arial" panose="020B0604020202020204" pitchFamily="34" charset="0"/>
            </a:endParaRPr>
          </a:p>
          <a:p>
            <a:endParaRPr lang="en-GB" sz="1100" dirty="0">
              <a:effectLst/>
              <a:latin typeface="Arial" panose="020B0604020202020204" pitchFamily="34" charset="0"/>
              <a:ea typeface="Calibri" panose="020F0502020204030204" pitchFamily="34" charset="0"/>
              <a:cs typeface="Arial" panose="020B0604020202020204" pitchFamily="34" charset="0"/>
            </a:endParaRPr>
          </a:p>
          <a:p>
            <a:r>
              <a:rPr lang="en-GB" sz="1100" dirty="0">
                <a:effectLst/>
                <a:latin typeface="Arial" panose="020B0604020202020204" pitchFamily="34" charset="0"/>
                <a:ea typeface="Calibri" panose="020F0502020204030204" pitchFamily="34" charset="0"/>
                <a:cs typeface="Arial" panose="020B0604020202020204" pitchFamily="34" charset="0"/>
              </a:rPr>
              <a:t>At Waterbeach Lodge the cannel most used is the face-to-face interaction. As COVID-19 is not as much of a concern, resident can now again enjoy in person family visits as opposed to video conference calls and this can be an opportunity for care staff to address any concerns but also get feedback from the family.</a:t>
            </a:r>
          </a:p>
          <a:p>
            <a:endParaRPr lang="en-GB" dirty="0">
              <a:latin typeface="Arial" panose="020B0604020202020204" pitchFamily="34" charset="0"/>
              <a:ea typeface="Calibri" panose="020F0502020204030204" pitchFamily="34" charset="0"/>
              <a:cs typeface="Arial" panose="020B0604020202020204" pitchFamily="34" charset="0"/>
            </a:endParaRPr>
          </a:p>
          <a:p>
            <a:r>
              <a:rPr lang="en-GB" sz="1100" dirty="0">
                <a:effectLst/>
                <a:latin typeface="Calibri" panose="020F0502020204030204" pitchFamily="34" charset="0"/>
                <a:ea typeface="Calibri" panose="020F0502020204030204" pitchFamily="34" charset="0"/>
                <a:cs typeface="Times New Roman" panose="02020603050405020304" pitchFamily="18" charset="0"/>
              </a:rPr>
              <a:t>Expressions of older people's emotional distress in home care settings are frequent, but often expressed indirectly, which can make them harder to recognize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Hafskjold</a:t>
            </a: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Sundling</a:t>
            </a:r>
            <a:r>
              <a:rPr lang="en-GB" sz="1100" dirty="0">
                <a:effectLst/>
                <a:latin typeface="Calibri" panose="020F0502020204030204" pitchFamily="34" charset="0"/>
                <a:ea typeface="Calibri" panose="020F0502020204030204" pitchFamily="34" charset="0"/>
                <a:cs typeface="Times New Roman" panose="02020603050405020304" pitchFamily="18" charset="0"/>
              </a:rPr>
              <a:t>, van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Dulmen</a:t>
            </a:r>
            <a:r>
              <a:rPr lang="en-GB" sz="1100" dirty="0">
                <a:effectLst/>
                <a:latin typeface="Calibri" panose="020F0502020204030204" pitchFamily="34" charset="0"/>
                <a:ea typeface="Calibri" panose="020F0502020204030204" pitchFamily="34" charset="0"/>
                <a:cs typeface="Times New Roman" panose="02020603050405020304" pitchFamily="18" charset="0"/>
              </a:rPr>
              <a:t>, &amp; Eide, 2017;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Sundler</a:t>
            </a:r>
            <a:r>
              <a:rPr lang="en-GB" sz="1100" dirty="0">
                <a:effectLst/>
                <a:latin typeface="Calibri" panose="020F0502020204030204" pitchFamily="34" charset="0"/>
                <a:ea typeface="Calibri" panose="020F0502020204030204" pitchFamily="34" charset="0"/>
                <a:cs typeface="Times New Roman" panose="02020603050405020304" pitchFamily="18" charset="0"/>
              </a:rPr>
              <a:t> et al., 2017).</a:t>
            </a:r>
          </a:p>
          <a:p>
            <a:r>
              <a:rPr lang="en-GB" sz="1100" dirty="0">
                <a:effectLst/>
                <a:latin typeface="Calibri" panose="020F0502020204030204" pitchFamily="34" charset="0"/>
                <a:ea typeface="Calibri" panose="020F0502020204030204" pitchFamily="34" charset="0"/>
                <a:cs typeface="Times New Roman" panose="02020603050405020304" pitchFamily="18" charset="0"/>
              </a:rPr>
              <a:t>However, Seniors share vital information about their health and well-being, including concerns and needs, during family visits (Kristensen et al., 2017;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Sundler</a:t>
            </a: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Höglander</a:t>
            </a:r>
            <a:r>
              <a:rPr lang="en-GB" sz="1100" dirty="0">
                <a:effectLst/>
                <a:latin typeface="Calibri" panose="020F0502020204030204" pitchFamily="34" charset="0"/>
                <a:ea typeface="Calibri" panose="020F0502020204030204" pitchFamily="34" charset="0"/>
                <a:cs typeface="Times New Roman" panose="02020603050405020304" pitchFamily="18" charset="0"/>
              </a:rPr>
              <a:t>, Eklund, Eide, &amp;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Holmström</a:t>
            </a:r>
            <a:r>
              <a:rPr lang="en-GB" sz="1100" dirty="0">
                <a:effectLst/>
                <a:latin typeface="Calibri" panose="020F0502020204030204" pitchFamily="34" charset="0"/>
                <a:ea typeface="Calibri" panose="020F0502020204030204" pitchFamily="34" charset="0"/>
                <a:cs typeface="Times New Roman" panose="02020603050405020304" pitchFamily="18" charset="0"/>
              </a:rPr>
              <a:t>, 2017). The nursing staff could then listen to these concerns and offer solutions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Höglander</a:t>
            </a:r>
            <a:r>
              <a:rPr lang="en-GB" sz="1100" dirty="0">
                <a:effectLst/>
                <a:latin typeface="Calibri" panose="020F0502020204030204" pitchFamily="34" charset="0"/>
                <a:ea typeface="Calibri" panose="020F0502020204030204" pitchFamily="34" charset="0"/>
                <a:cs typeface="Times New Roman" panose="02020603050405020304" pitchFamily="18" charset="0"/>
              </a:rPr>
              <a:t>, Eklund, Eide,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Holmström</a:t>
            </a:r>
            <a:r>
              <a:rPr lang="en-GB" sz="1100" dirty="0">
                <a:effectLst/>
                <a:latin typeface="Calibri" panose="020F0502020204030204" pitchFamily="34" charset="0"/>
                <a:ea typeface="Calibri" panose="020F0502020204030204" pitchFamily="34" charset="0"/>
                <a:cs typeface="Times New Roman" panose="02020603050405020304" pitchFamily="18" charset="0"/>
              </a:rPr>
              <a:t>, &amp;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Sundler</a:t>
            </a:r>
            <a:r>
              <a:rPr lang="en-GB" sz="1100" dirty="0">
                <a:effectLst/>
                <a:latin typeface="Calibri" panose="020F0502020204030204" pitchFamily="34" charset="0"/>
                <a:ea typeface="Calibri" panose="020F0502020204030204" pitchFamily="34" charset="0"/>
                <a:cs typeface="Times New Roman" panose="02020603050405020304" pitchFamily="18" charset="0"/>
              </a:rPr>
              <a:t>, 2017).</a:t>
            </a:r>
          </a:p>
          <a:p>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100" dirty="0">
                <a:effectLst/>
                <a:latin typeface="Calibri" panose="020F0502020204030204" pitchFamily="34" charset="0"/>
                <a:ea typeface="Calibri" panose="020F0502020204030204" pitchFamily="34" charset="0"/>
                <a:cs typeface="Times New Roman" panose="02020603050405020304" pitchFamily="18" charset="0"/>
              </a:rPr>
              <a:t>Another Channel that is used is the individual care plan, where information such as medical history, dietary requirements, disability or impairments, levels of care needed ..etc, but also  personal details such as likes and dislikes, past careers and lifestyle and many more details are included. From here the carer cand get to know the residents on a more personal level. This can help from a bond between the carer and resident which can lead to positive care outcomes, a more relaxed environment for the carer and a happier resident. </a:t>
            </a:r>
          </a:p>
          <a:p>
            <a:endParaRPr lang="en-GB" dirty="0">
              <a:latin typeface="Arial" panose="020B0604020202020204" pitchFamily="34" charset="0"/>
              <a:ea typeface="Calibri" panose="020F0502020204030204" pitchFamily="34" charset="0"/>
              <a:cs typeface="Arial" panose="020B0604020202020204" pitchFamily="34" charset="0"/>
            </a:endParaRPr>
          </a:p>
          <a:p>
            <a:endParaRPr lang="en-GB" dirty="0">
              <a:effectLst/>
              <a:latin typeface="Arial" panose="020B0604020202020204" pitchFamily="34" charset="0"/>
              <a:ea typeface="Calibri" panose="020F0502020204030204" pitchFamily="34" charset="0"/>
              <a:cs typeface="Arial" panose="020B0604020202020204" pitchFamily="34" charset="0"/>
            </a:endParaRPr>
          </a:p>
          <a:p>
            <a:endParaRPr lang="en-GB" dirty="0">
              <a:latin typeface="Arial" panose="020B0604020202020204" pitchFamily="34" charset="0"/>
              <a:ea typeface="Calibri" panose="020F0502020204030204" pitchFamily="34" charset="0"/>
              <a:cs typeface="Arial" panose="020B0604020202020204" pitchFamily="34" charset="0"/>
            </a:endParaRPr>
          </a:p>
          <a:p>
            <a:endParaRPr lang="en-GB" dirty="0">
              <a:effectLst/>
              <a:latin typeface="Arial" panose="020B0604020202020204" pitchFamily="34" charset="0"/>
              <a:ea typeface="Calibri" panose="020F0502020204030204" pitchFamily="34" charset="0"/>
              <a:cs typeface="Arial" panose="020B0604020202020204" pitchFamily="34" charset="0"/>
            </a:endParaRPr>
          </a:p>
          <a:p>
            <a:endParaRPr lang="en-GB"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707298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4" name="Text Placeholder 3"/>
          <p:cNvSpPr>
            <a:spLocks noGrp="1"/>
          </p:cNvSpPr>
          <p:nvPr>
            <p:ph type="body" sz="half" idx="2"/>
          </p:nvPr>
        </p:nvSpPr>
        <p:spPr/>
        <p:txBody>
          <a:bodyPr/>
          <a:lstStyle/>
          <a:p>
            <a:endParaRPr lang="en-US" dirty="0"/>
          </a:p>
        </p:txBody>
      </p:sp>
      <p:sp>
        <p:nvSpPr>
          <p:cNvPr id="3" name="TextBox 2">
            <a:extLst>
              <a:ext uri="{FF2B5EF4-FFF2-40B4-BE49-F238E27FC236}">
                <a16:creationId xmlns:a16="http://schemas.microsoft.com/office/drawing/2014/main" id="{C98EBD42-FB82-4446-DEBC-EE8F28BDE5EA}"/>
              </a:ext>
            </a:extLst>
          </p:cNvPr>
          <p:cNvSpPr txBox="1"/>
          <p:nvPr/>
        </p:nvSpPr>
        <p:spPr>
          <a:xfrm>
            <a:off x="5878388" y="685800"/>
            <a:ext cx="6048672" cy="6032421"/>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Although the haven’t speared any expenses on ‘bedroom suits (that) are capacious; fusing contemporary comfort’ at the Waterbeach Care home, which presumably ‘ affords all who visit an air of top-star Hotel’ as described on the care home web page, thigs have not always been this glamourous from the carers perspective. </a:t>
            </a:r>
          </a:p>
          <a:p>
            <a:endParaRPr lang="en-GB" sz="1400" dirty="0">
              <a:latin typeface="Arial" panose="020B0604020202020204" pitchFamily="34" charset="0"/>
              <a:cs typeface="Arial" panose="020B0604020202020204" pitchFamily="34" charset="0"/>
            </a:endParaRPr>
          </a:p>
          <a:p>
            <a:r>
              <a:rPr lang="en-GB" sz="1400" dirty="0">
                <a:effectLst/>
                <a:latin typeface="Arial" panose="020B0604020202020204" pitchFamily="34" charset="0"/>
                <a:ea typeface="Calibri" panose="020F0502020204030204" pitchFamily="34" charset="0"/>
                <a:cs typeface="Arial" panose="020B0604020202020204" pitchFamily="34" charset="0"/>
              </a:rPr>
              <a:t>Because of poor managerial skills, possibly a lack of communication skills, and possibly egotistical thinking, they look down on new employees, which means their advice, even when very good and grounded, is not acknowledged.</a:t>
            </a:r>
          </a:p>
          <a:p>
            <a:endParaRPr lang="en-GB" sz="1400" dirty="0">
              <a:effectLst/>
              <a:latin typeface="Arial" panose="020B0604020202020204" pitchFamily="34" charset="0"/>
              <a:ea typeface="Calibri" panose="020F0502020204030204" pitchFamily="34" charset="0"/>
              <a:cs typeface="Arial" panose="020B0604020202020204" pitchFamily="34" charset="0"/>
            </a:endParaRPr>
          </a:p>
          <a:p>
            <a:r>
              <a:rPr lang="en-GB" sz="1400" dirty="0">
                <a:effectLst/>
                <a:latin typeface="Arial" panose="020B0604020202020204" pitchFamily="34" charset="0"/>
                <a:ea typeface="Calibri" panose="020F0502020204030204" pitchFamily="34" charset="0"/>
                <a:cs typeface="Arial" panose="020B0604020202020204" pitchFamily="34" charset="0"/>
              </a:rPr>
              <a:t>When informed that they were using PPE incorrectly, and placing not only themselves but residents at risk, it was not acknowledged until the  Care Quality Control (2019) conducted an inspection in January 2021 and dropped the overall rating for the service, after identifying "breaches in relation to Regulation 12 (Safe Care and Treatment) of The Health and Social Care Act 2008 (Regulated Activities) Regulations 2014”, as people were at  risk of harm caused by poor infection prevention and control measures, as well as a breach in relation to Regulation 17 (Good Governance) of the Health and Social Care Act (Regulated Activities) Regulations 2014 due to the lack of organisational oversight at the time. </a:t>
            </a:r>
          </a:p>
          <a:p>
            <a:endParaRPr lang="en-GB" sz="1400" dirty="0">
              <a:latin typeface="Arial" panose="020B0604020202020204" pitchFamily="34" charset="0"/>
              <a:ea typeface="Calibri" panose="020F0502020204030204" pitchFamily="34" charset="0"/>
              <a:cs typeface="Arial" panose="020B0604020202020204" pitchFamily="34" charset="0"/>
            </a:endParaRPr>
          </a:p>
          <a:p>
            <a:r>
              <a:rPr lang="en-GB" sz="1400" dirty="0">
                <a:effectLst/>
                <a:latin typeface="Arial" panose="020B0604020202020204" pitchFamily="34" charset="0"/>
                <a:ea typeface="Calibri" panose="020F0502020204030204" pitchFamily="34" charset="0"/>
                <a:cs typeface="Arial" panose="020B0604020202020204" pitchFamily="34" charset="0"/>
              </a:rPr>
              <a:t>However, th</a:t>
            </a:r>
            <a:r>
              <a:rPr lang="en-GB" sz="1400" dirty="0">
                <a:latin typeface="Arial" panose="020B0604020202020204" pitchFamily="34" charset="0"/>
                <a:ea typeface="Calibri" panose="020F0502020204030204" pitchFamily="34" charset="0"/>
                <a:cs typeface="Arial" panose="020B0604020202020204" pitchFamily="34" charset="0"/>
              </a:rPr>
              <a:t>e most recent report are showing improvements, which means that effective communication has led to better team work, resulting in positive outcomes.</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355934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 List: </a:t>
            </a:r>
          </a:p>
        </p:txBody>
      </p:sp>
      <p:sp>
        <p:nvSpPr>
          <p:cNvPr id="4" name="TextBox 3">
            <a:extLst>
              <a:ext uri="{FF2B5EF4-FFF2-40B4-BE49-F238E27FC236}">
                <a16:creationId xmlns:a16="http://schemas.microsoft.com/office/drawing/2014/main" id="{21048610-80E1-38DA-28FD-DC709317492E}"/>
              </a:ext>
            </a:extLst>
          </p:cNvPr>
          <p:cNvSpPr txBox="1"/>
          <p:nvPr/>
        </p:nvSpPr>
        <p:spPr>
          <a:xfrm>
            <a:off x="1297716" y="1551840"/>
            <a:ext cx="9189184" cy="5259773"/>
          </a:xfrm>
          <a:prstGeom prst="rect">
            <a:avLst/>
          </a:prstGeom>
          <a:noFill/>
        </p:spPr>
        <p:txBody>
          <a:bodyPr wrap="square">
            <a:spAutoFit/>
          </a:bodyPr>
          <a:lstStyle/>
          <a:p>
            <a:pPr marL="171450" indent="-171450">
              <a:lnSpc>
                <a:spcPct val="150000"/>
              </a:lnSpc>
              <a:spcAft>
                <a:spcPts val="800"/>
              </a:spcAft>
              <a:buFont typeface="Wingdings" panose="05000000000000000000" pitchFamily="2" charset="2"/>
              <a:buChar char="v"/>
            </a:pPr>
            <a:r>
              <a:rPr lang="en-GB" sz="1100" dirty="0">
                <a:solidFill>
                  <a:schemeClr val="bg2"/>
                </a:solidFill>
                <a:effectLst/>
                <a:latin typeface="Arial" panose="020B0604020202020204" pitchFamily="34" charset="0"/>
                <a:ea typeface="Calibri" panose="020F0502020204030204" pitchFamily="34" charset="0"/>
                <a:cs typeface="Times New Roman" panose="02020603050405020304" pitchFamily="18" charset="0"/>
              </a:rPr>
              <a:t>Care Quality Commission, (2021) </a:t>
            </a:r>
            <a:r>
              <a:rPr lang="en-GB" sz="1100" i="1" dirty="0">
                <a:solidFill>
                  <a:schemeClr val="bg2"/>
                </a:solidFill>
                <a:effectLst/>
                <a:latin typeface="Arial" panose="020B0604020202020204" pitchFamily="34" charset="0"/>
                <a:ea typeface="Calibri" panose="020F0502020204030204" pitchFamily="34" charset="0"/>
                <a:cs typeface="Times New Roman" panose="02020603050405020304" pitchFamily="18" charset="0"/>
              </a:rPr>
              <a:t>Full Inspection Report for Waterbeach Lodge </a:t>
            </a:r>
            <a:r>
              <a:rPr lang="en-GB" sz="1100" dirty="0">
                <a:solidFill>
                  <a:schemeClr val="bg2"/>
                </a:solidFill>
                <a:effectLst/>
                <a:latin typeface="Arial" panose="020B0604020202020204" pitchFamily="34" charset="0"/>
                <a:ea typeface="Calibri" panose="020F0502020204030204" pitchFamily="34" charset="0"/>
                <a:cs typeface="Times New Roman" panose="02020603050405020304" pitchFamily="18" charset="0"/>
              </a:rPr>
              <a:t>Available at: </a:t>
            </a:r>
            <a:r>
              <a:rPr lang="en-GB" sz="1100" dirty="0">
                <a:solidFill>
                  <a:schemeClr val="bg2"/>
                </a:solidFill>
                <a:effectLst/>
                <a:latin typeface="Arial" panose="020B060402020202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https://api.cqc.org.uk/public/v1/reports/edd20dfc-9c82-46ba-804a-9d01638d65ab?20211030120000</a:t>
            </a:r>
            <a:r>
              <a:rPr lang="en-GB" sz="1100" dirty="0">
                <a:solidFill>
                  <a:schemeClr val="bg2"/>
                </a:solidFill>
                <a:effectLst/>
                <a:latin typeface="Arial" panose="020B0604020202020204" pitchFamily="34" charset="0"/>
                <a:ea typeface="Calibri" panose="020F0502020204030204" pitchFamily="34" charset="0"/>
                <a:cs typeface="Times New Roman" panose="02020603050405020304" pitchFamily="18" charset="0"/>
              </a:rPr>
              <a:t>  Accessed on: 25 July 2022)</a:t>
            </a:r>
            <a:endParaRPr lang="en-GB" sz="1100" dirty="0">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endParaRPr>
          </a:p>
          <a:p>
            <a:pPr marL="171450" indent="-171450">
              <a:lnSpc>
                <a:spcPct val="150000"/>
              </a:lnSpc>
              <a:spcAft>
                <a:spcPts val="800"/>
              </a:spcAft>
              <a:buFont typeface="Wingdings" panose="05000000000000000000" pitchFamily="2" charset="2"/>
              <a:buChar char="v"/>
            </a:pPr>
            <a:r>
              <a:rPr lang="en-GB" sz="1100" dirty="0" err="1">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rPr>
              <a:t>Hafskjold</a:t>
            </a:r>
            <a:r>
              <a:rPr lang="en-GB" sz="1100" dirty="0">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rPr>
              <a:t>, L., </a:t>
            </a:r>
            <a:r>
              <a:rPr lang="en-GB" sz="1100" dirty="0" err="1">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rPr>
              <a:t>Sundling</a:t>
            </a:r>
            <a:r>
              <a:rPr lang="en-GB" sz="1100" dirty="0">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rPr>
              <a:t>, V., van </a:t>
            </a:r>
            <a:r>
              <a:rPr lang="en-GB" sz="1100" dirty="0" err="1">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rPr>
              <a:t>Dulmen</a:t>
            </a:r>
            <a:r>
              <a:rPr lang="en-GB" sz="1100" dirty="0">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rPr>
              <a:t>, S., &amp; Eide, H. (2017). </a:t>
            </a:r>
            <a:r>
              <a:rPr lang="en-GB" sz="1100" i="1" dirty="0">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rPr>
              <a:t>The use of supportive communication when responding to older people's emotional distress in home care</a:t>
            </a:r>
            <a:r>
              <a:rPr lang="en-GB" sz="1100" dirty="0">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rPr>
              <a:t>: An observational study. BMC Nursing, 16, 1–12.</a:t>
            </a:r>
            <a:endParaRPr lang="en-GB" sz="1100" kern="1200" dirty="0">
              <a:solidFill>
                <a:schemeClr val="bg2"/>
              </a:solidFill>
              <a:effectLst/>
              <a:latin typeface="Arial" panose="020B0604020202020204" pitchFamily="34" charset="0"/>
              <a:ea typeface="DengXian" panose="02010600030101010101" pitchFamily="2" charset="-122"/>
              <a:cs typeface="Times New Roman" panose="02020603050405020304" pitchFamily="18" charset="0"/>
            </a:endParaRPr>
          </a:p>
          <a:p>
            <a:pPr marL="171450" indent="-171450">
              <a:lnSpc>
                <a:spcPct val="150000"/>
              </a:lnSpc>
              <a:spcAft>
                <a:spcPts val="800"/>
              </a:spcAft>
              <a:buFont typeface="Wingdings" panose="05000000000000000000" pitchFamily="2" charset="2"/>
              <a:buChar char="v"/>
            </a:pPr>
            <a:r>
              <a:rPr lang="en-GB" sz="1100" kern="1200" dirty="0">
                <a:solidFill>
                  <a:schemeClr val="bg2"/>
                </a:solidFill>
                <a:effectLst/>
                <a:latin typeface="Arial" panose="020B0604020202020204" pitchFamily="34" charset="0"/>
                <a:ea typeface="DengXian" panose="02010600030101010101" pitchFamily="2" charset="-122"/>
                <a:cs typeface="Times New Roman" panose="02020603050405020304" pitchFamily="18" charset="0"/>
              </a:rPr>
              <a:t>Jones J (2010) Foreword. In: </a:t>
            </a:r>
            <a:r>
              <a:rPr lang="en-GB" sz="1100" kern="1200" dirty="0" err="1">
                <a:solidFill>
                  <a:schemeClr val="bg2"/>
                </a:solidFill>
                <a:effectLst/>
                <a:latin typeface="Arial" panose="020B0604020202020204" pitchFamily="34" charset="0"/>
                <a:ea typeface="DengXian" panose="02010600030101010101" pitchFamily="2" charset="-122"/>
                <a:cs typeface="Times New Roman" panose="02020603050405020304" pitchFamily="18" charset="0"/>
              </a:rPr>
              <a:t>Kraszewski</a:t>
            </a:r>
            <a:r>
              <a:rPr lang="en-GB" sz="1100" kern="1200" dirty="0">
                <a:solidFill>
                  <a:schemeClr val="bg2"/>
                </a:solidFill>
                <a:effectLst/>
                <a:latin typeface="Arial" panose="020B0604020202020204" pitchFamily="34" charset="0"/>
                <a:ea typeface="DengXian" panose="02010600030101010101" pitchFamily="2" charset="-122"/>
                <a:cs typeface="Times New Roman" panose="02020603050405020304" pitchFamily="18" charset="0"/>
              </a:rPr>
              <a:t> S, McEwen A (eds) </a:t>
            </a:r>
            <a:r>
              <a:rPr lang="en-GB" sz="1100" i="1" kern="1200" dirty="0">
                <a:solidFill>
                  <a:schemeClr val="bg2"/>
                </a:solidFill>
                <a:effectLst/>
                <a:latin typeface="Arial" panose="020B0604020202020204" pitchFamily="34" charset="0"/>
                <a:ea typeface="DengXian" panose="02010600030101010101" pitchFamily="2" charset="-122"/>
                <a:cs typeface="Times New Roman" panose="02020603050405020304" pitchFamily="18" charset="0"/>
              </a:rPr>
              <a:t>Communication Skills for Adult Nurses. </a:t>
            </a:r>
            <a:r>
              <a:rPr lang="en-GB" sz="1100" kern="1200" dirty="0">
                <a:solidFill>
                  <a:schemeClr val="bg2"/>
                </a:solidFill>
                <a:effectLst/>
                <a:latin typeface="Arial" panose="020B0604020202020204" pitchFamily="34" charset="0"/>
                <a:ea typeface="DengXian" panose="02010600030101010101" pitchFamily="2" charset="-122"/>
                <a:cs typeface="Times New Roman" panose="02020603050405020304" pitchFamily="18" charset="0"/>
              </a:rPr>
              <a:t>Maidenhead: Open University Press. Available at: </a:t>
            </a:r>
            <a:r>
              <a:rPr lang="en-GB" sz="1100" u="sng" kern="1200" dirty="0">
                <a:solidFill>
                  <a:schemeClr val="bg2"/>
                </a:solidFill>
                <a:effectLst/>
                <a:latin typeface="Arial" panose="020B0604020202020204" pitchFamily="34" charset="0"/>
                <a:ea typeface="DengXian" panose="02010600030101010101" pitchFamily="2" charset="-122"/>
                <a:cs typeface="Times New Roman" panose="02020603050405020304" pitchFamily="18" charset="0"/>
                <a:hlinkClick r:id="rId3">
                  <a:extLst>
                    <a:ext uri="{A12FA001-AC4F-418D-AE19-62706E023703}">
                      <ahyp:hlinkClr xmlns:ahyp="http://schemas.microsoft.com/office/drawing/2018/hyperlinkcolor" val="tx"/>
                    </a:ext>
                  </a:extLst>
                </a:hlinkClick>
              </a:rPr>
              <a:t>https://www.nursingtimes.net/clinical-archive/assessment-skills/communication-skills-1-benefits-of-effective-communication-for-patients-20-11-2017/</a:t>
            </a:r>
            <a:r>
              <a:rPr lang="en-GB" sz="1100" kern="1200" dirty="0">
                <a:solidFill>
                  <a:schemeClr val="bg2"/>
                </a:solidFill>
                <a:effectLst/>
                <a:latin typeface="Arial" panose="020B0604020202020204" pitchFamily="34" charset="0"/>
                <a:ea typeface="DengXian" panose="02010600030101010101" pitchFamily="2" charset="-122"/>
                <a:cs typeface="Times New Roman" panose="02020603050405020304" pitchFamily="18" charset="0"/>
              </a:rPr>
              <a:t> [Accessed 30/07/2022].</a:t>
            </a:r>
          </a:p>
          <a:p>
            <a:pPr marL="171450" indent="-171450">
              <a:lnSpc>
                <a:spcPct val="90000"/>
              </a:lnSpc>
              <a:spcAft>
                <a:spcPts val="800"/>
              </a:spcAft>
              <a:buFont typeface="Wingdings" panose="05000000000000000000" pitchFamily="2" charset="2"/>
              <a:buChar char="v"/>
            </a:pPr>
            <a:r>
              <a:rPr lang="en-GB" sz="1100" dirty="0">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rPr>
              <a:t>Kristensen, D. V., </a:t>
            </a:r>
            <a:r>
              <a:rPr lang="en-GB" sz="1100" dirty="0" err="1">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rPr>
              <a:t>Sundler</a:t>
            </a:r>
            <a:r>
              <a:rPr lang="en-GB" sz="1100" dirty="0">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rPr>
              <a:t>, J. S., Eide, H., </a:t>
            </a:r>
            <a:r>
              <a:rPr lang="en-GB" sz="1100" dirty="0" err="1">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rPr>
              <a:t>Hafskjold</a:t>
            </a:r>
            <a:r>
              <a:rPr lang="en-GB" sz="1100" dirty="0">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rPr>
              <a:t>, L., Ruud, I., &amp; </a:t>
            </a:r>
            <a:r>
              <a:rPr lang="en-GB" sz="1100" dirty="0" err="1">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rPr>
              <a:t>Holmström</a:t>
            </a:r>
            <a:r>
              <a:rPr lang="en-GB" sz="1100" dirty="0">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rPr>
              <a:t>, I. K. (2017). </a:t>
            </a:r>
            <a:r>
              <a:rPr lang="en-GB" sz="1100" i="1" dirty="0">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rPr>
              <a:t>Characteristics of communication with older people in home care</a:t>
            </a:r>
            <a:r>
              <a:rPr lang="en-GB" sz="1100" dirty="0">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rPr>
              <a:t>: A qualitative analysis of audio recordings of home care visits. Journal of Clinical Nursing, 26, 4613–4621.</a:t>
            </a:r>
          </a:p>
          <a:p>
            <a:pPr marL="171450" lvl="0" indent="-171450">
              <a:lnSpc>
                <a:spcPct val="90000"/>
              </a:lnSpc>
              <a:spcAft>
                <a:spcPts val="800"/>
              </a:spcAft>
              <a:buFont typeface="Wingdings" panose="05000000000000000000" pitchFamily="2" charset="2"/>
              <a:buChar char="v"/>
              <a:tabLst>
                <a:tab pos="457200" algn="l"/>
              </a:tabLst>
            </a:pPr>
            <a:r>
              <a:rPr lang="en-GB" sz="1100" dirty="0">
                <a:solidFill>
                  <a:schemeClr val="bg2"/>
                </a:solidFill>
                <a:latin typeface="Times New Roman" panose="02020603050405020304" pitchFamily="18" charset="0"/>
                <a:ea typeface="Times New Roman" panose="02020603050405020304" pitchFamily="18" charset="0"/>
                <a:cs typeface="Times New Roman" panose="02020603050405020304" pitchFamily="18" charset="0"/>
              </a:rPr>
              <a:t>   </a:t>
            </a:r>
            <a:r>
              <a:rPr lang="en-GB" sz="1100"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Rayudu, C., (2009) </a:t>
            </a:r>
            <a:r>
              <a:rPr lang="en-GB" sz="1100" i="1"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Communication, Global Media, Mumbai</a:t>
            </a:r>
            <a:r>
              <a:rPr lang="en-GB" sz="1100"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 Available at: ProQuest </a:t>
            </a:r>
            <a:r>
              <a:rPr lang="en-GB" sz="1100" dirty="0" err="1">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Ebook</a:t>
            </a:r>
            <a:r>
              <a:rPr lang="en-GB" sz="1100"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 Central. (Accessed: 16 May 2020).</a:t>
            </a:r>
          </a:p>
          <a:p>
            <a:pPr marL="171450" lvl="0" indent="-171450">
              <a:lnSpc>
                <a:spcPct val="90000"/>
              </a:lnSpc>
              <a:spcAft>
                <a:spcPts val="800"/>
              </a:spcAft>
              <a:buFont typeface="Wingdings" panose="05000000000000000000" pitchFamily="2" charset="2"/>
              <a:buChar char="v"/>
              <a:tabLst>
                <a:tab pos="457200" algn="l"/>
              </a:tabLst>
            </a:pPr>
            <a:endParaRPr lang="en-GB" sz="1100" dirty="0">
              <a:solidFill>
                <a:schemeClr val="bg2"/>
              </a:solidFill>
              <a:latin typeface="Times New Roman" panose="02020603050405020304" pitchFamily="18" charset="0"/>
              <a:ea typeface="Calibri" panose="020F0502020204030204" pitchFamily="34" charset="0"/>
              <a:cs typeface="Times New Roman" panose="02020603050405020304" pitchFamily="18" charset="0"/>
            </a:endParaRPr>
          </a:p>
          <a:p>
            <a:pPr marL="171450" lvl="0" indent="-171450">
              <a:lnSpc>
                <a:spcPct val="90000"/>
              </a:lnSpc>
              <a:spcAft>
                <a:spcPts val="800"/>
              </a:spcAft>
              <a:buFont typeface="Wingdings" panose="05000000000000000000" pitchFamily="2" charset="2"/>
              <a:buChar char="v"/>
              <a:tabLst>
                <a:tab pos="457200" algn="l"/>
              </a:tabLst>
            </a:pPr>
            <a:r>
              <a:rPr lang="en-GB" sz="1100" kern="1200" dirty="0">
                <a:solidFill>
                  <a:schemeClr val="bg2"/>
                </a:solidFill>
                <a:effectLst/>
                <a:latin typeface="Arial" panose="020B0604020202020204" pitchFamily="34" charset="0"/>
                <a:ea typeface="DengXian" panose="02010600030101010101" pitchFamily="2" charset="-122"/>
                <a:cs typeface="Times New Roman" panose="02020603050405020304" pitchFamily="18" charset="0"/>
              </a:rPr>
              <a:t>Ring Central (2022) </a:t>
            </a:r>
            <a:r>
              <a:rPr lang="en-GB" sz="1100" i="1" kern="1200" dirty="0">
                <a:solidFill>
                  <a:schemeClr val="bg2"/>
                </a:solidFill>
                <a:effectLst/>
                <a:latin typeface="Arial" panose="020B0604020202020204" pitchFamily="34" charset="0"/>
                <a:ea typeface="DengXian" panose="02010600030101010101" pitchFamily="2" charset="-122"/>
                <a:cs typeface="Times New Roman" panose="02020603050405020304" pitchFamily="18" charset="0"/>
              </a:rPr>
              <a:t>What are the benefits of workplace communication? </a:t>
            </a:r>
            <a:r>
              <a:rPr lang="en-GB" sz="1100" kern="1200" dirty="0">
                <a:solidFill>
                  <a:schemeClr val="bg2"/>
                </a:solidFill>
                <a:effectLst/>
                <a:latin typeface="Arial" panose="020B0604020202020204" pitchFamily="34" charset="0"/>
                <a:ea typeface="DengXian" panose="02010600030101010101" pitchFamily="2" charset="-122"/>
                <a:cs typeface="Times New Roman" panose="02020603050405020304" pitchFamily="18" charset="0"/>
              </a:rPr>
              <a:t>Available at: </a:t>
            </a:r>
            <a:r>
              <a:rPr lang="en-GB" sz="1100" u="sng" kern="1200" dirty="0">
                <a:solidFill>
                  <a:schemeClr val="bg2"/>
                </a:solidFill>
                <a:effectLst/>
                <a:latin typeface="Arial" panose="020B0604020202020204" pitchFamily="34" charset="0"/>
                <a:ea typeface="DengXian" panose="02010600030101010101" pitchFamily="2" charset="-122"/>
                <a:cs typeface="Times New Roman" panose="02020603050405020304" pitchFamily="18" charset="0"/>
                <a:hlinkClick r:id="rId4">
                  <a:extLst>
                    <a:ext uri="{A12FA001-AC4F-418D-AE19-62706E023703}">
                      <ahyp:hlinkClr xmlns:ahyp="http://schemas.microsoft.com/office/drawing/2018/hyperlinkcolor" val="tx"/>
                    </a:ext>
                  </a:extLst>
                </a:hlinkClick>
              </a:rPr>
              <a:t>https://www.ringcentral.com/us/en/blog/top-7-benefits-of-workplace-communication/</a:t>
            </a:r>
            <a:r>
              <a:rPr lang="en-GB" sz="1100" kern="1200" dirty="0">
                <a:solidFill>
                  <a:schemeClr val="bg2"/>
                </a:solidFill>
                <a:effectLst/>
                <a:latin typeface="Arial" panose="020B0604020202020204" pitchFamily="34" charset="0"/>
                <a:ea typeface="DengXian" panose="02010600030101010101" pitchFamily="2" charset="-122"/>
                <a:cs typeface="Times New Roman" panose="02020603050405020304" pitchFamily="18" charset="0"/>
              </a:rPr>
              <a:t> [Accessed 30/07/2022]. </a:t>
            </a:r>
            <a:endParaRPr lang="en-GB" sz="1100" dirty="0">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endParaRPr>
          </a:p>
          <a:p>
            <a:pPr marL="857250" indent="-171450">
              <a:lnSpc>
                <a:spcPct val="90000"/>
              </a:lnSpc>
              <a:spcAft>
                <a:spcPts val="800"/>
              </a:spcAft>
              <a:buFont typeface="Wingdings" panose="05000000000000000000" pitchFamily="2" charset="2"/>
              <a:buChar char="v"/>
            </a:pPr>
            <a:endParaRPr lang="en-GB" sz="1100" dirty="0">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endParaRPr>
          </a:p>
          <a:p>
            <a:pPr marL="171450" lvl="0" indent="-171450">
              <a:lnSpc>
                <a:spcPct val="90000"/>
              </a:lnSpc>
              <a:spcAft>
                <a:spcPts val="800"/>
              </a:spcAft>
              <a:buFont typeface="Wingdings" panose="05000000000000000000" pitchFamily="2" charset="2"/>
              <a:buChar char="v"/>
              <a:tabLst>
                <a:tab pos="457200" algn="l"/>
              </a:tabLst>
            </a:pPr>
            <a:r>
              <a:rPr lang="en-GB" sz="1100" kern="1200" dirty="0">
                <a:solidFill>
                  <a:schemeClr val="bg2"/>
                </a:solidFill>
                <a:effectLst/>
                <a:latin typeface="Arial" panose="020B0604020202020204" pitchFamily="34" charset="0"/>
                <a:ea typeface="DengXian" panose="02010600030101010101" pitchFamily="2" charset="-122"/>
                <a:cs typeface="Times New Roman" panose="02020603050405020304" pitchFamily="18" charset="0"/>
              </a:rPr>
              <a:t>Skills You Need (2022) </a:t>
            </a:r>
            <a:r>
              <a:rPr lang="en-GB" sz="1100" i="1" kern="1200" dirty="0">
                <a:solidFill>
                  <a:schemeClr val="bg2"/>
                </a:solidFill>
                <a:effectLst/>
                <a:latin typeface="Arial" panose="020B0604020202020204" pitchFamily="34" charset="0"/>
                <a:ea typeface="DengXian" panose="02010600030101010101" pitchFamily="2" charset="-122"/>
                <a:cs typeface="Times New Roman" panose="02020603050405020304" pitchFamily="18" charset="0"/>
              </a:rPr>
              <a:t>What is Communication. </a:t>
            </a:r>
            <a:r>
              <a:rPr lang="en-GB" sz="1100" kern="1200" dirty="0">
                <a:solidFill>
                  <a:schemeClr val="bg2"/>
                </a:solidFill>
                <a:effectLst/>
                <a:latin typeface="Arial" panose="020B0604020202020204" pitchFamily="34" charset="0"/>
                <a:ea typeface="DengXian" panose="02010600030101010101" pitchFamily="2" charset="-122"/>
                <a:cs typeface="Times New Roman" panose="02020603050405020304" pitchFamily="18" charset="0"/>
              </a:rPr>
              <a:t>Available at: </a:t>
            </a:r>
            <a:r>
              <a:rPr lang="en-GB" sz="1100" u="sng" kern="1200" dirty="0">
                <a:solidFill>
                  <a:schemeClr val="bg2"/>
                </a:solidFill>
                <a:effectLst/>
                <a:latin typeface="Arial" panose="020B0604020202020204" pitchFamily="34" charset="0"/>
                <a:ea typeface="DengXian" panose="02010600030101010101" pitchFamily="2" charset="-122"/>
                <a:cs typeface="Times New Roman" panose="02020603050405020304" pitchFamily="18" charset="0"/>
                <a:hlinkClick r:id="rId5">
                  <a:extLst>
                    <a:ext uri="{A12FA001-AC4F-418D-AE19-62706E023703}">
                      <ahyp:hlinkClr xmlns:ahyp="http://schemas.microsoft.com/office/drawing/2018/hyperlinkcolor" val="tx"/>
                    </a:ext>
                  </a:extLst>
                </a:hlinkClick>
              </a:rPr>
              <a:t>https://www.skillsyouneed.com/ips/what-is-communication.html</a:t>
            </a:r>
            <a:r>
              <a:rPr lang="en-GB" sz="1100" kern="1200" dirty="0">
                <a:solidFill>
                  <a:schemeClr val="bg2"/>
                </a:solidFill>
                <a:effectLst/>
                <a:latin typeface="Arial" panose="020B0604020202020204" pitchFamily="34" charset="0"/>
                <a:ea typeface="DengXian" panose="02010600030101010101" pitchFamily="2" charset="-122"/>
                <a:cs typeface="Times New Roman" panose="02020603050405020304" pitchFamily="18" charset="0"/>
              </a:rPr>
              <a:t> [Accessed 30/07/2022]. </a:t>
            </a:r>
            <a:endParaRPr lang="en-GB" sz="1100" dirty="0">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endParaRPr>
          </a:p>
          <a:p>
            <a:pPr marL="171450" indent="-171450">
              <a:spcBef>
                <a:spcPts val="360"/>
              </a:spcBef>
              <a:buFont typeface="Wingdings" panose="05000000000000000000" pitchFamily="2" charset="2"/>
              <a:buChar char="v"/>
            </a:pPr>
            <a:r>
              <a:rPr lang="en-GB" sz="1100" kern="1200" dirty="0">
                <a:solidFill>
                  <a:schemeClr val="bg2"/>
                </a:solidFill>
                <a:effectLst/>
                <a:latin typeface="Open Sans" panose="020B0606030504020204" pitchFamily="34" charset="0"/>
                <a:ea typeface="DengXian" panose="02010600030101010101" pitchFamily="2" charset="-122"/>
                <a:cs typeface="Times New Roman" panose="02020603050405020304" pitchFamily="18" charset="0"/>
              </a:rPr>
              <a:t>The Health Foundation. (2020). </a:t>
            </a:r>
            <a:r>
              <a:rPr lang="en-GB" sz="1100" i="1" kern="1200" dirty="0">
                <a:solidFill>
                  <a:schemeClr val="bg2"/>
                </a:solidFill>
                <a:effectLst/>
                <a:latin typeface="Open Sans" panose="020B0606030504020204" pitchFamily="34" charset="0"/>
                <a:ea typeface="DengXian" panose="02010600030101010101" pitchFamily="2" charset="-122"/>
                <a:cs typeface="Times New Roman" panose="02020603050405020304" pitchFamily="18" charset="0"/>
              </a:rPr>
              <a:t>Communication Channels: A Guide</a:t>
            </a:r>
            <a:r>
              <a:rPr lang="en-GB" sz="1100" kern="1200" dirty="0">
                <a:solidFill>
                  <a:schemeClr val="bg2"/>
                </a:solidFill>
                <a:effectLst/>
                <a:latin typeface="Open Sans" panose="020B0606030504020204" pitchFamily="34" charset="0"/>
                <a:ea typeface="DengXian" panose="02010600030101010101" pitchFamily="2" charset="-122"/>
                <a:cs typeface="Times New Roman" panose="02020603050405020304" pitchFamily="18" charset="0"/>
              </a:rPr>
              <a:t>. [online] Available at: &lt;https://www.health.org.uk/sites/default/files/Communications-channels.pdf&gt; (Accessed: 29 July 2022).</a:t>
            </a:r>
            <a:endParaRPr lang="en-GB" sz="1100" dirty="0">
              <a:solidFill>
                <a:schemeClr val="bg2"/>
              </a:solidFill>
              <a:effectLst/>
              <a:latin typeface="Times New Roman" panose="02020603050405020304" pitchFamily="18" charset="0"/>
              <a:ea typeface="Times New Roman" panose="02020603050405020304" pitchFamily="18" charset="0"/>
            </a:endParaRPr>
          </a:p>
          <a:p>
            <a:pPr marL="171450" lvl="0" indent="-171450">
              <a:lnSpc>
                <a:spcPct val="90000"/>
              </a:lnSpc>
              <a:spcAft>
                <a:spcPts val="800"/>
              </a:spcAft>
              <a:buFont typeface="Wingdings" panose="05000000000000000000" pitchFamily="2" charset="2"/>
              <a:buChar char="v"/>
              <a:tabLst>
                <a:tab pos="457200" algn="l"/>
              </a:tabLst>
            </a:pPr>
            <a:endParaRPr lang="en-GB" sz="1100" dirty="0">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endParaRPr>
          </a:p>
          <a:p>
            <a:pPr marL="171450" indent="-171450">
              <a:lnSpc>
                <a:spcPct val="90000"/>
              </a:lnSpc>
              <a:spcAft>
                <a:spcPts val="800"/>
              </a:spcAft>
              <a:buFont typeface="Wingdings" panose="05000000000000000000" pitchFamily="2" charset="2"/>
              <a:buChar char="v"/>
            </a:pPr>
            <a:endParaRPr lang="en-GB" sz="1100" dirty="0">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endParaRPr>
          </a:p>
          <a:p>
            <a:pPr marL="171450" indent="-171450">
              <a:lnSpc>
                <a:spcPct val="150000"/>
              </a:lnSpc>
              <a:spcAft>
                <a:spcPts val="800"/>
              </a:spcAft>
              <a:buFont typeface="Wingdings" panose="05000000000000000000" pitchFamily="2" charset="2"/>
              <a:buChar char="v"/>
            </a:pPr>
            <a:endParaRPr lang="en-GB" sz="1100" dirty="0">
              <a:solidFill>
                <a:schemeClr val="bg2"/>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18414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4311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2287632529"/>
              </p:ext>
            </p:extLst>
          </p:nvPr>
        </p:nvGraphicFramePr>
        <p:xfrm>
          <a:off x="999863" y="720372"/>
          <a:ext cx="10098633" cy="5544088"/>
        </p:xfrm>
        <a:graphic>
          <a:graphicData uri="http://schemas.openxmlformats.org/drawingml/2006/table">
            <a:tbl>
              <a:tblPr firstRow="1" bandRow="1">
                <a:tableStyleId>{5C22544A-7EE6-4342-B048-85BDC9FD1C3A}</a:tableStyleId>
              </a:tblPr>
              <a:tblGrid>
                <a:gridCol w="3642365">
                  <a:extLst>
                    <a:ext uri="{9D8B030D-6E8A-4147-A177-3AD203B41FA5}">
                      <a16:colId xmlns:a16="http://schemas.microsoft.com/office/drawing/2014/main" val="1381715570"/>
                    </a:ext>
                  </a:extLst>
                </a:gridCol>
                <a:gridCol w="6456268">
                  <a:extLst>
                    <a:ext uri="{9D8B030D-6E8A-4147-A177-3AD203B41FA5}">
                      <a16:colId xmlns:a16="http://schemas.microsoft.com/office/drawing/2014/main" val="3579679796"/>
                    </a:ext>
                  </a:extLst>
                </a:gridCol>
              </a:tblGrid>
              <a:tr h="882332">
                <a:tc>
                  <a:txBody>
                    <a:bodyPr/>
                    <a:lstStyle/>
                    <a:p>
                      <a:pPr algn="ctr"/>
                      <a:r>
                        <a:rPr lang="en-GB" sz="2400" dirty="0"/>
                        <a:t>Teamwork Evaluation </a:t>
                      </a:r>
                    </a:p>
                  </a:txBody>
                  <a:tcPr marL="91416" marR="91416" marT="45708" marB="45708"/>
                </a:tc>
                <a:tc>
                  <a:txBody>
                    <a:bodyPr/>
                    <a:lstStyle/>
                    <a:p>
                      <a:pPr algn="ctr"/>
                      <a:r>
                        <a:rPr lang="en-GB" sz="2400" dirty="0"/>
                        <a:t>Team responses. </a:t>
                      </a:r>
                    </a:p>
                  </a:txBody>
                  <a:tcPr marL="91416" marR="91416" marT="45708" marB="45708"/>
                </a:tc>
                <a:extLst>
                  <a:ext uri="{0D108BD9-81ED-4DB2-BD59-A6C34878D82A}">
                    <a16:rowId xmlns:a16="http://schemas.microsoft.com/office/drawing/2014/main" val="3160018179"/>
                  </a:ext>
                </a:extLst>
              </a:tr>
              <a:tr h="882332">
                <a:tc>
                  <a:txBody>
                    <a:bodyPr/>
                    <a:lstStyle/>
                    <a:p>
                      <a:r>
                        <a:rPr lang="en-GB" sz="1800" dirty="0"/>
                        <a:t>Who was in your team? </a:t>
                      </a:r>
                    </a:p>
                  </a:txBody>
                  <a:tcPr marL="91416" marR="91416" marT="45708" marB="45708"/>
                </a:tc>
                <a:tc>
                  <a:txBody>
                    <a:bodyPr/>
                    <a:lstStyle/>
                    <a:p>
                      <a:r>
                        <a:rPr lang="en-GB" sz="1100" b="1" u="none" dirty="0">
                          <a:latin typeface="Arial" panose="020B0604020202020204" pitchFamily="34" charset="0"/>
                          <a:cs typeface="Arial" panose="020B0604020202020204" pitchFamily="34" charset="0"/>
                        </a:rPr>
                        <a:t>Stefana Tise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b="1" u="none" dirty="0">
                          <a:latin typeface="Arial" panose="020B0604020202020204" pitchFamily="34" charset="0"/>
                          <a:cs typeface="Arial" panose="020B0604020202020204" pitchFamily="34" charset="0"/>
                        </a:rPr>
                        <a:t>Noreen Shastha</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b="1" u="none" dirty="0">
                          <a:latin typeface="Arial" panose="020B0604020202020204" pitchFamily="34" charset="0"/>
                          <a:cs typeface="Arial" panose="020B0604020202020204" pitchFamily="34" charset="0"/>
                        </a:rPr>
                        <a:t>Isatou Manneh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b="1" u="none" dirty="0">
                          <a:latin typeface="Arial" panose="020B0604020202020204" pitchFamily="34" charset="0"/>
                          <a:cs typeface="Arial" panose="020B0604020202020204" pitchFamily="34" charset="0"/>
                        </a:rPr>
                        <a:t>Mohammed Uddin Naim </a:t>
                      </a:r>
                    </a:p>
                    <a:p>
                      <a:endParaRPr lang="en-GB" sz="1800" dirty="0"/>
                    </a:p>
                  </a:txBody>
                  <a:tcPr marL="91416" marR="91416" marT="45708" marB="45708"/>
                </a:tc>
                <a:extLst>
                  <a:ext uri="{0D108BD9-81ED-4DB2-BD59-A6C34878D82A}">
                    <a16:rowId xmlns:a16="http://schemas.microsoft.com/office/drawing/2014/main" val="2318373457"/>
                  </a:ext>
                </a:extLst>
              </a:tr>
              <a:tr h="9141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What were the key strengths of your team? </a:t>
                      </a:r>
                    </a:p>
                    <a:p>
                      <a:endParaRPr lang="en-GB" sz="1800" dirty="0"/>
                    </a:p>
                  </a:txBody>
                  <a:tcPr marL="91416" marR="91416" marT="45708" marB="45708"/>
                </a:tc>
                <a:tc>
                  <a:txBody>
                    <a:bodyPr/>
                    <a:lstStyle/>
                    <a:p>
                      <a:r>
                        <a:rPr lang="en-GB" sz="1100" b="1" dirty="0">
                          <a:latin typeface="Arial" panose="020B0604020202020204" pitchFamily="34" charset="0"/>
                          <a:cs typeface="Arial" panose="020B0604020202020204" pitchFamily="34" charset="0"/>
                        </a:rPr>
                        <a:t>Resilience</a:t>
                      </a:r>
                    </a:p>
                  </a:txBody>
                  <a:tcPr marL="91416" marR="91416" marT="45708" marB="45708"/>
                </a:tc>
                <a:extLst>
                  <a:ext uri="{0D108BD9-81ED-4DB2-BD59-A6C34878D82A}">
                    <a16:rowId xmlns:a16="http://schemas.microsoft.com/office/drawing/2014/main" val="2507276796"/>
                  </a:ext>
                </a:extLst>
              </a:tr>
              <a:tr h="9141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What were the challenges that you overcame as a team?</a:t>
                      </a:r>
                    </a:p>
                    <a:p>
                      <a:endParaRPr lang="en-GB" sz="1800" dirty="0"/>
                    </a:p>
                  </a:txBody>
                  <a:tcPr marL="91416" marR="91416" marT="45708" marB="45708"/>
                </a:tc>
                <a:tc>
                  <a:txBody>
                    <a:bodyPr/>
                    <a:lstStyle/>
                    <a:p>
                      <a:r>
                        <a:rPr lang="en-GB" sz="1100" b="1" dirty="0">
                          <a:latin typeface="Arial" panose="020B0604020202020204" pitchFamily="34" charset="0"/>
                          <a:cs typeface="Arial" panose="020B0604020202020204" pitchFamily="34" charset="0"/>
                        </a:rPr>
                        <a:t>Not having all team member participate presented a bit of a struggle but individually done the best we could </a:t>
                      </a:r>
                    </a:p>
                  </a:txBody>
                  <a:tcPr marL="91416" marR="91416" marT="45708" marB="45708"/>
                </a:tc>
                <a:extLst>
                  <a:ext uri="{0D108BD9-81ED-4DB2-BD59-A6C34878D82A}">
                    <a16:rowId xmlns:a16="http://schemas.microsoft.com/office/drawing/2014/main" val="1913256840"/>
                  </a:ext>
                </a:extLst>
              </a:tr>
              <a:tr h="9141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What would you do differently if you worked as a team again?</a:t>
                      </a:r>
                    </a:p>
                    <a:p>
                      <a:endParaRPr lang="en-GB" sz="1800" dirty="0"/>
                    </a:p>
                  </a:txBody>
                  <a:tcPr marL="91416" marR="91416" marT="45708" marB="45708"/>
                </a:tc>
                <a:tc>
                  <a:txBody>
                    <a:bodyPr/>
                    <a:lstStyle/>
                    <a:p>
                      <a:r>
                        <a:rPr lang="en-GB" sz="1100" b="1" dirty="0">
                          <a:latin typeface="Arial" panose="020B0604020202020204" pitchFamily="34" charset="0"/>
                          <a:cs typeface="Arial" panose="020B0604020202020204" pitchFamily="34" charset="0"/>
                        </a:rPr>
                        <a:t>Not wait as long for other to join, </a:t>
                      </a:r>
                      <a:r>
                        <a:rPr lang="en-GB" sz="1100" b="1">
                          <a:latin typeface="Arial" panose="020B0604020202020204" pitchFamily="34" charset="0"/>
                          <a:cs typeface="Arial" panose="020B0604020202020204" pitchFamily="34" charset="0"/>
                        </a:rPr>
                        <a:t>when clearly </a:t>
                      </a:r>
                      <a:r>
                        <a:rPr lang="en-GB" sz="1100" b="1" dirty="0">
                          <a:latin typeface="Arial" panose="020B0604020202020204" pitchFamily="34" charset="0"/>
                          <a:cs typeface="Arial" panose="020B0604020202020204" pitchFamily="34" charset="0"/>
                        </a:rPr>
                        <a:t>there is no interest. </a:t>
                      </a:r>
                    </a:p>
                  </a:txBody>
                  <a:tcPr marL="91416" marR="91416" marT="45708" marB="45708"/>
                </a:tc>
                <a:extLst>
                  <a:ext uri="{0D108BD9-81ED-4DB2-BD59-A6C34878D82A}">
                    <a16:rowId xmlns:a16="http://schemas.microsoft.com/office/drawing/2014/main" val="771358641"/>
                  </a:ext>
                </a:extLst>
              </a:tr>
              <a:tr h="882332">
                <a:tc>
                  <a:txBody>
                    <a:bodyPr/>
                    <a:lstStyle/>
                    <a:p>
                      <a:r>
                        <a:rPr lang="en-GB" sz="1800" dirty="0"/>
                        <a:t>How would you rate your team working? Out of 10? </a:t>
                      </a:r>
                    </a:p>
                  </a:txBody>
                  <a:tcPr marL="91416" marR="91416" marT="45708" marB="45708"/>
                </a:tc>
                <a:tc>
                  <a:txBody>
                    <a:bodyPr/>
                    <a:lstStyle/>
                    <a:p>
                      <a:r>
                        <a:rPr lang="en-GB" sz="1800" dirty="0"/>
                        <a:t> 6 </a:t>
                      </a:r>
                    </a:p>
                  </a:txBody>
                  <a:tcPr marL="91416" marR="91416" marT="45708" marB="45708"/>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Woodgrain 16x9">
  <a:themeElements>
    <a:clrScheme name="Woodgrain_16x9">
      <a:dk1>
        <a:sysClr val="windowText" lastClr="000000"/>
      </a:dk1>
      <a:lt1>
        <a:sysClr val="window" lastClr="FFFFFF"/>
      </a:lt1>
      <a:dk2>
        <a:srgbClr val="90B365"/>
      </a:dk2>
      <a:lt2>
        <a:srgbClr val="EEECE1"/>
      </a:lt2>
      <a:accent1>
        <a:srgbClr val="4283D2"/>
      </a:accent1>
      <a:accent2>
        <a:srgbClr val="6E9D35"/>
      </a:accent2>
      <a:accent3>
        <a:srgbClr val="DE6742"/>
      </a:accent3>
      <a:accent4>
        <a:srgbClr val="8F73DF"/>
      </a:accent4>
      <a:accent5>
        <a:srgbClr val="CB991B"/>
      </a:accent5>
      <a:accent6>
        <a:srgbClr val="7F7F7F"/>
      </a:accent6>
      <a:hlink>
        <a:srgbClr val="90B365"/>
      </a:hlink>
      <a:folHlink>
        <a:srgbClr val="7F7F7F"/>
      </a:folHlink>
    </a:clrScheme>
    <a:fontScheme name="Century">
      <a:majorFont>
        <a:latin typeface="Century"/>
        <a:ea typeface=""/>
        <a:cs typeface=""/>
      </a:majorFont>
      <a:minorFont>
        <a:latin typeface="Century"/>
        <a:ea typeface=""/>
        <a:cs typeface=""/>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threePt" dir="tl">
              <a:rot lat="0" lon="0" rev="19800000"/>
            </a:lightRig>
          </a:scene3d>
          <a:sp3d prstMaterial="plastic">
            <a:bevelT w="25400" h="1905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38100" h="3175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2801115" id="{6D802E96-7B24-457C-A326-69AF839D4486}" vid="{C3FFE3C6-9A62-4BEA-9FE0-A8BC12B9BCCA}"/>
    </a:ext>
  </a:extLst>
</a:theme>
</file>

<file path=ppt/theme/theme2.xml><?xml version="1.0" encoding="utf-8"?>
<a:theme xmlns:a="http://schemas.openxmlformats.org/drawingml/2006/main" name="Office Theme">
  <a:themeElements>
    <a:clrScheme name="Woodgrain_16x9">
      <a:dk1>
        <a:sysClr val="windowText" lastClr="000000"/>
      </a:dk1>
      <a:lt1>
        <a:sysClr val="window" lastClr="FFFFFF"/>
      </a:lt1>
      <a:dk2>
        <a:srgbClr val="90B365"/>
      </a:dk2>
      <a:lt2>
        <a:srgbClr val="EEECE1"/>
      </a:lt2>
      <a:accent1>
        <a:srgbClr val="4283D2"/>
      </a:accent1>
      <a:accent2>
        <a:srgbClr val="6E9D35"/>
      </a:accent2>
      <a:accent3>
        <a:srgbClr val="DE6742"/>
      </a:accent3>
      <a:accent4>
        <a:srgbClr val="8F73DF"/>
      </a:accent4>
      <a:accent5>
        <a:srgbClr val="CB991B"/>
      </a:accent5>
      <a:accent6>
        <a:srgbClr val="7F7F7F"/>
      </a:accent6>
      <a:hlink>
        <a:srgbClr val="90B365"/>
      </a:hlink>
      <a:folHlink>
        <a:srgbClr val="7F7F7F"/>
      </a:folHlink>
    </a:clrScheme>
    <a:fontScheme name="Century">
      <a:majorFont>
        <a:latin typeface="Century"/>
        <a:ea typeface=""/>
        <a:cs typeface=""/>
      </a:majorFont>
      <a:minorFont>
        <a:latin typeface="Century"/>
        <a:ea typeface=""/>
        <a:cs typeface=""/>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threePt" dir="tl">
              <a:rot lat="0" lon="0" rev="19800000"/>
            </a:lightRig>
          </a:scene3d>
          <a:sp3d prstMaterial="plastic">
            <a:bevelT w="25400" h="1905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38100" h="3175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Woodgrain_16x9">
      <a:dk1>
        <a:sysClr val="windowText" lastClr="000000"/>
      </a:dk1>
      <a:lt1>
        <a:sysClr val="window" lastClr="FFFFFF"/>
      </a:lt1>
      <a:dk2>
        <a:srgbClr val="90B365"/>
      </a:dk2>
      <a:lt2>
        <a:srgbClr val="EEECE1"/>
      </a:lt2>
      <a:accent1>
        <a:srgbClr val="4283D2"/>
      </a:accent1>
      <a:accent2>
        <a:srgbClr val="6E9D35"/>
      </a:accent2>
      <a:accent3>
        <a:srgbClr val="DE6742"/>
      </a:accent3>
      <a:accent4>
        <a:srgbClr val="8F73DF"/>
      </a:accent4>
      <a:accent5>
        <a:srgbClr val="CB991B"/>
      </a:accent5>
      <a:accent6>
        <a:srgbClr val="7F7F7F"/>
      </a:accent6>
      <a:hlink>
        <a:srgbClr val="90B365"/>
      </a:hlink>
      <a:folHlink>
        <a:srgbClr val="7F7F7F"/>
      </a:folHlink>
    </a:clrScheme>
    <a:fontScheme name="Century">
      <a:majorFont>
        <a:latin typeface="Century"/>
        <a:ea typeface=""/>
        <a:cs typeface=""/>
      </a:majorFont>
      <a:minorFont>
        <a:latin typeface="Century"/>
        <a:ea typeface=""/>
        <a:cs typeface=""/>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threePt" dir="tl">
              <a:rot lat="0" lon="0" rev="19800000"/>
            </a:lightRig>
          </a:scene3d>
          <a:sp3d prstMaterial="plastic">
            <a:bevelT w="25400" h="1905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38100" h="3175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DirectSourceMarket xmlns="4873beb7-5857-4685-be1f-d57550cc96cc" xsi:nil="true"/>
    <ApprovalStatus xmlns="4873beb7-5857-4685-be1f-d57550cc96cc">InProgress</ApprovalStatus>
    <MarketSpecific xmlns="4873beb7-5857-4685-be1f-d57550cc96cc">false</MarketSpecific>
    <LocComments xmlns="4873beb7-5857-4685-be1f-d57550cc96cc" xsi:nil="true"/>
    <ThumbnailAssetId xmlns="4873beb7-5857-4685-be1f-d57550cc96cc" xsi:nil="true"/>
    <PrimaryImageGen xmlns="4873beb7-5857-4685-be1f-d57550cc96cc">false</PrimaryImageGen>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1360511</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 xsi:nil="true"/>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2011-12-12T13:37:00+00:00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UACurrentWords xmlns="4873beb7-5857-4685-be1f-d57550cc96cc" xsi:nil="true"/>
    <ArtSampleDocs xmlns="4873beb7-5857-4685-be1f-d57550cc96cc" xsi:nil="true"/>
    <UALocRecommendation xmlns="4873beb7-5857-4685-be1f-d57550cc96cc">Localize</UALocRecommendation>
    <Manager xmlns="4873beb7-5857-4685-be1f-d57550cc96cc" xsi:nil="true"/>
    <ShowIn xmlns="4873beb7-5857-4685-be1f-d57550cc96cc">Show everywhere</ShowIn>
    <UANotes xmlns="4873beb7-5857-4685-be1f-d57550cc96cc" xsi:nil="true"/>
    <TemplateStatus xmlns="4873beb7-5857-4685-be1f-d57550cc96cc">Complete</TemplateStatus>
    <InternalTagsTaxHTField0 xmlns="4873beb7-5857-4685-be1f-d57550cc96cc">
      <Terms xmlns="http://schemas.microsoft.com/office/infopath/2007/PartnerControls"/>
    </InternalTagsTaxHTField0>
    <CSXHash xmlns="4873beb7-5857-4685-be1f-d57550cc96cc" xsi:nil="true"/>
    <Downloads xmlns="4873beb7-5857-4685-be1f-d57550cc96cc">0</Downloads>
    <VoteCount xmlns="4873beb7-5857-4685-be1f-d57550cc96cc" xsi:nil="true"/>
    <OOCacheId xmlns="4873beb7-5857-4685-be1f-d57550cc96cc" xsi:nil="true"/>
    <IsDeleted xmlns="4873beb7-5857-4685-be1f-d57550cc96cc">false</IsDeleted>
    <AssetExpire xmlns="4873beb7-5857-4685-be1f-d57550cc96cc">2035-01-01T08:00:00+00:00</AssetExpire>
    <DSATActionTaken xmlns="4873beb7-5857-4685-be1f-d57550cc96cc" xsi:nil="true"/>
    <CSXSubmissionMarket xmlns="4873beb7-5857-4685-be1f-d57550cc96cc" xsi:nil="true"/>
    <TPExecutable xmlns="4873beb7-5857-4685-be1f-d57550cc96cc" xsi:nil="true"/>
    <SubmitterId xmlns="4873beb7-5857-4685-be1f-d57550cc96cc" xsi:nil="true"/>
    <EditorialTags xmlns="4873beb7-5857-4685-be1f-d57550cc96cc" xsi:nil="true"/>
    <ApprovalLog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TP102801114</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706531</LocLastLocAttemptVersionLookup>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TaxCatchAll xmlns="4873beb7-5857-4685-be1f-d57550cc96cc"/>
    <Markets xmlns="4873beb7-5857-4685-be1f-d57550cc96cc"/>
    <UAProjectedTotalWords xmlns="4873beb7-5857-4685-be1f-d57550cc96cc" xsi:nil="true"/>
    <IntlLangReview xmlns="4873beb7-5857-4685-be1f-d57550cc96cc">false</IntlLangReview>
    <OutputCachingOn xmlns="4873beb7-5857-4685-be1f-d57550cc96cc">false</OutputCachingOn>
    <AverageRating xmlns="4873beb7-5857-4685-be1f-d57550cc96cc" xsi:nil="true"/>
    <APAuthor xmlns="4873beb7-5857-4685-be1f-d57550cc96cc">
      <UserInfo>
        <DisplayName>REDMOND\v-soujap</DisplayName>
        <AccountId>1954</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OriginalRelease xmlns="4873beb7-5857-4685-be1f-d57550cc96cc">14</OriginalRelease>
    <TPLaunchHelpLinkType xmlns="4873beb7-5857-4685-be1f-d57550cc96cc">Template</TPLaunchHelpLinkType>
    <LocalizationTagsTaxHTField0 xmlns="4873beb7-5857-4685-be1f-d57550cc96cc">
      <Terms xmlns="http://schemas.microsoft.com/office/infopath/2007/PartnerControls"/>
    </LocalizationTagsTaxHTField0>
    <LocMarketGroupTiers2 xmlns="4873beb7-5857-4685-be1f-d57550cc96cc" xsi:nil="true"/>
  </documentManagement>
</p:properties>
</file>

<file path=customXml/itemProps1.xml><?xml version="1.0" encoding="utf-8"?>
<ds:datastoreItem xmlns:ds="http://schemas.openxmlformats.org/officeDocument/2006/customXml" ds:itemID="{6EB9514F-6A45-47F4-BC6D-A865E297171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C20563B-C646-42AF-9D0D-76DF086793C3}">
  <ds:schemaRefs>
    <ds:schemaRef ds:uri="http://schemas.microsoft.com/sharepoint/v3/contenttype/forms"/>
  </ds:schemaRefs>
</ds:datastoreItem>
</file>

<file path=customXml/itemProps3.xml><?xml version="1.0" encoding="utf-8"?>
<ds:datastoreItem xmlns:ds="http://schemas.openxmlformats.org/officeDocument/2006/customXml" ds:itemID="{C335E791-7449-4708-8DE9-182EC4D8A134}">
  <ds:schemaRefs>
    <ds:schemaRef ds:uri="4873beb7-5857-4685-be1f-d57550cc96cc"/>
    <ds:schemaRef ds:uri="http://purl.org/dc/elements/1.1/"/>
    <ds:schemaRef ds:uri="http://schemas.microsoft.com/office/2006/metadata/properties"/>
    <ds:schemaRef ds:uri="http://schemas.microsoft.com/office/infopath/2007/PartnerControls"/>
    <ds:schemaRef ds:uri="http://purl.org/dc/terms/"/>
    <ds:schemaRef ds:uri="http://schemas.microsoft.com/office/2006/documentManagement/type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Woodgrain nature presentation (widescreen)</Template>
  <TotalTime>141</TotalTime>
  <Words>1794</Words>
  <Application>Microsoft Office PowerPoint</Application>
  <PresentationFormat>Custom</PresentationFormat>
  <Paragraphs>116</Paragraphs>
  <Slides>10</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10</vt:i4>
      </vt:variant>
    </vt:vector>
  </HeadingPairs>
  <TitlesOfParts>
    <vt:vector size="19" baseType="lpstr">
      <vt:lpstr>Arial</vt:lpstr>
      <vt:lpstr>Calibri</vt:lpstr>
      <vt:lpstr>Century</vt:lpstr>
      <vt:lpstr>Courier New</vt:lpstr>
      <vt:lpstr>Open Sans</vt:lpstr>
      <vt:lpstr>Seaford Bold</vt:lpstr>
      <vt:lpstr>Times New Roman</vt:lpstr>
      <vt:lpstr>Wingdings</vt:lpstr>
      <vt:lpstr>Woodgrain 16x9</vt:lpstr>
      <vt:lpstr>Strategies For Effective Communication:  Waterbeach Lodge Residential Care Home</vt:lpstr>
      <vt:lpstr>INTRODUCTION</vt:lpstr>
      <vt:lpstr>What is Communication?</vt:lpstr>
      <vt:lpstr>What are the benefits of effective communication on the organization’s business  process?  </vt:lpstr>
      <vt:lpstr>Problems and Solutions </vt:lpstr>
      <vt:lpstr>WHAT ARE THE CHANNELS OF COMMUNICATION USED BY THE ORGANIZATION AND CHANNELS THAT CAN BE USED TO IMPROVE COMMUNICATION? </vt:lpstr>
      <vt:lpstr>Conclusion</vt:lpstr>
      <vt:lpstr>Reference List: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Effective Communication:  Waterbeach Lodge Residential Care Home</dc:title>
  <dc:creator>Stefana Tise</dc:creator>
  <cp:lastModifiedBy>Stefana Tise</cp:lastModifiedBy>
  <cp:revision>1</cp:revision>
  <dcterms:created xsi:type="dcterms:W3CDTF">2022-07-31T12:03:10Z</dcterms:created>
  <dcterms:modified xsi:type="dcterms:W3CDTF">2022-07-31T14:24:35Z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