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58" r:id="rId3"/>
    <p:sldId id="260" r:id="rId4"/>
    <p:sldId id="261" r:id="rId5"/>
    <p:sldId id="273" r:id="rId6"/>
    <p:sldId id="263" r:id="rId7"/>
    <p:sldId id="265" r:id="rId8"/>
    <p:sldId id="272" r:id="rId9"/>
    <p:sldId id="264" r:id="rId10"/>
    <p:sldId id="266" r:id="rId11"/>
    <p:sldId id="267" r:id="rId12"/>
    <p:sldId id="262" r:id="rId13"/>
    <p:sldId id="268" r:id="rId14"/>
    <p:sldId id="269" r:id="rId15"/>
    <p:sldId id="270" r:id="rId16"/>
    <p:sldId id="271" r:id="rId17"/>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000"/>
    <a:srgbClr val="ED7D3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27" autoAdjust="0"/>
    <p:restoredTop sz="80141" autoAdjust="0"/>
  </p:normalViewPr>
  <p:slideViewPr>
    <p:cSldViewPr snapToGrid="0">
      <p:cViewPr varScale="1">
        <p:scale>
          <a:sx n="53" d="100"/>
          <a:sy n="53" d="100"/>
        </p:scale>
        <p:origin x="106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2" Type="http://schemas.microsoft.com/office/2007/relationships/hdphoto" Target="../media/hdphoto5.wdp"/><Relationship Id="rId1" Type="http://schemas.openxmlformats.org/officeDocument/2006/relationships/image" Target="../media/image8.png"/></Relationships>
</file>

<file path=ppt/diagrams/_rels/drawing1.xml.rels><?xml version="1.0" encoding="UTF-8" standalone="yes"?>
<Relationships xmlns="http://schemas.openxmlformats.org/package/2006/relationships"><Relationship Id="rId2" Type="http://schemas.microsoft.com/office/2007/relationships/hdphoto" Target="../media/hdphoto5.wdp"/><Relationship Id="rId1" Type="http://schemas.openxmlformats.org/officeDocument/2006/relationships/image" Target="../media/image8.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CC709DB-27FE-4991-9339-6AD0201FD08E}" type="doc">
      <dgm:prSet loTypeId="urn:microsoft.com/office/officeart/2005/8/layout/radial4" loCatId="relationship" qsTypeId="urn:microsoft.com/office/officeart/2005/8/quickstyle/simple1" qsCatId="simple" csTypeId="urn:microsoft.com/office/officeart/2005/8/colors/accent1_2" csCatId="accent1" phldr="1"/>
      <dgm:spPr/>
      <dgm:t>
        <a:bodyPr/>
        <a:lstStyle/>
        <a:p>
          <a:endParaRPr lang="en-GB"/>
        </a:p>
      </dgm:t>
    </dgm:pt>
    <dgm:pt modelId="{E278B565-3947-471D-8542-76EA86185D14}">
      <dgm:prSet phldrT="[Text]" custT="1"/>
      <dgm:spPr>
        <a:solidFill>
          <a:schemeClr val="accent2"/>
        </a:solidFill>
      </dgm:spPr>
      <dgm:t>
        <a:bodyPr/>
        <a:lstStyle/>
        <a:p>
          <a:r>
            <a:rPr lang="en-GB" sz="1600" b="1" dirty="0"/>
            <a:t>Climate change</a:t>
          </a:r>
        </a:p>
        <a:p>
          <a:r>
            <a:rPr lang="en-GB" sz="1400" i="1" dirty="0">
              <a:solidFill>
                <a:schemeClr val="tx1">
                  <a:lumMod val="50000"/>
                  <a:lumOff val="50000"/>
                </a:schemeClr>
              </a:solidFill>
            </a:rPr>
            <a:t>Business Continuity</a:t>
          </a:r>
        </a:p>
        <a:p>
          <a:r>
            <a:rPr lang="en-GB" sz="1400" i="1" dirty="0">
              <a:solidFill>
                <a:schemeClr val="tx1">
                  <a:lumMod val="50000"/>
                  <a:lumOff val="50000"/>
                </a:schemeClr>
              </a:solidFill>
            </a:rPr>
            <a:t>Net Zero</a:t>
          </a:r>
        </a:p>
      </dgm:t>
    </dgm:pt>
    <dgm:pt modelId="{72833F35-B6A7-490A-A9A0-4CC4BD0783E5}" type="parTrans" cxnId="{802DFE4F-1C54-4091-B1E2-8D76D104FCC7}">
      <dgm:prSet/>
      <dgm:spPr>
        <a:solidFill>
          <a:srgbClr val="FF0000"/>
        </a:solidFill>
        <a:ln>
          <a:solidFill>
            <a:srgbClr val="FF0000"/>
          </a:solidFill>
        </a:ln>
      </dgm:spPr>
      <dgm:t>
        <a:bodyPr/>
        <a:lstStyle/>
        <a:p>
          <a:endParaRPr lang="en-GB"/>
        </a:p>
      </dgm:t>
    </dgm:pt>
    <dgm:pt modelId="{3AA5E302-DCCC-469A-94A8-995280BB4E3C}" type="sibTrans" cxnId="{802DFE4F-1C54-4091-B1E2-8D76D104FCC7}">
      <dgm:prSet/>
      <dgm:spPr/>
      <dgm:t>
        <a:bodyPr/>
        <a:lstStyle/>
        <a:p>
          <a:endParaRPr lang="en-GB"/>
        </a:p>
      </dgm:t>
    </dgm:pt>
    <dgm:pt modelId="{7F618770-9776-4CFE-AB62-34239E08E642}">
      <dgm:prSet phldrT="[Text]" custT="1"/>
      <dgm:spPr>
        <a:solidFill>
          <a:schemeClr val="accent2"/>
        </a:solidFill>
      </dgm:spPr>
      <dgm:t>
        <a:bodyPr/>
        <a:lstStyle/>
        <a:p>
          <a:r>
            <a:rPr lang="en-GB" sz="1600" b="1" dirty="0"/>
            <a:t>Supply Chain (Brexit/Ukraine)</a:t>
          </a:r>
        </a:p>
        <a:p>
          <a:r>
            <a:rPr lang="en-GB" sz="1400" i="1" dirty="0">
              <a:solidFill>
                <a:schemeClr val="tx1">
                  <a:lumMod val="50000"/>
                  <a:lumOff val="50000"/>
                </a:schemeClr>
              </a:solidFill>
            </a:rPr>
            <a:t>Critical parts</a:t>
          </a:r>
        </a:p>
        <a:p>
          <a:r>
            <a:rPr lang="en-GB" sz="1400" i="1" dirty="0">
              <a:solidFill>
                <a:schemeClr val="tx1">
                  <a:lumMod val="50000"/>
                  <a:lumOff val="50000"/>
                </a:schemeClr>
              </a:solidFill>
            </a:rPr>
            <a:t>Cost certainty</a:t>
          </a:r>
        </a:p>
        <a:p>
          <a:endParaRPr lang="en-GB" sz="1400" dirty="0"/>
        </a:p>
      </dgm:t>
    </dgm:pt>
    <dgm:pt modelId="{CBAF06EB-1877-4E2D-8317-DF977EE7C4DC}" type="parTrans" cxnId="{C48A2675-A674-4830-84F9-C8DEE1961E93}">
      <dgm:prSet/>
      <dgm:spPr>
        <a:solidFill>
          <a:srgbClr val="FF0000"/>
        </a:solidFill>
        <a:ln>
          <a:solidFill>
            <a:srgbClr val="FF0000"/>
          </a:solidFill>
        </a:ln>
      </dgm:spPr>
      <dgm:t>
        <a:bodyPr/>
        <a:lstStyle/>
        <a:p>
          <a:endParaRPr lang="en-GB"/>
        </a:p>
      </dgm:t>
    </dgm:pt>
    <dgm:pt modelId="{50AE313E-8F4E-4C19-8DAC-A4BBA67BB769}" type="sibTrans" cxnId="{C48A2675-A674-4830-84F9-C8DEE1961E93}">
      <dgm:prSet/>
      <dgm:spPr/>
      <dgm:t>
        <a:bodyPr/>
        <a:lstStyle/>
        <a:p>
          <a:endParaRPr lang="en-GB"/>
        </a:p>
      </dgm:t>
    </dgm:pt>
    <dgm:pt modelId="{E8335B69-BA0F-44F4-8451-15CF35327B86}">
      <dgm:prSet phldrT="[Text]"/>
      <dgm:spPr>
        <a:solidFill>
          <a:schemeClr val="accent2"/>
        </a:solidFill>
      </dgm:spPr>
      <dgm:t>
        <a:bodyPr/>
        <a:lstStyle/>
        <a:p>
          <a:r>
            <a:rPr lang="en-GB" b="1" dirty="0"/>
            <a:t>Post Covid:19 world</a:t>
          </a:r>
        </a:p>
        <a:p>
          <a:r>
            <a:rPr lang="en-GB" i="1" dirty="0">
              <a:solidFill>
                <a:schemeClr val="tx1">
                  <a:lumMod val="50000"/>
                  <a:lumOff val="50000"/>
                </a:schemeClr>
              </a:solidFill>
            </a:rPr>
            <a:t>(Utilisation)</a:t>
          </a:r>
        </a:p>
      </dgm:t>
    </dgm:pt>
    <dgm:pt modelId="{93C8FA69-8E60-4DBB-88A1-8C0F8A8658EC}" type="parTrans" cxnId="{B3D4D83F-5761-4F4F-9653-88F8D3FB56C0}">
      <dgm:prSet/>
      <dgm:spPr>
        <a:solidFill>
          <a:srgbClr val="FF0000"/>
        </a:solidFill>
        <a:ln>
          <a:solidFill>
            <a:srgbClr val="FF0000"/>
          </a:solidFill>
        </a:ln>
      </dgm:spPr>
      <dgm:t>
        <a:bodyPr/>
        <a:lstStyle/>
        <a:p>
          <a:endParaRPr lang="en-GB"/>
        </a:p>
      </dgm:t>
    </dgm:pt>
    <dgm:pt modelId="{FB669C69-C85A-468B-8B62-819F0125A3FE}" type="sibTrans" cxnId="{B3D4D83F-5761-4F4F-9653-88F8D3FB56C0}">
      <dgm:prSet/>
      <dgm:spPr/>
      <dgm:t>
        <a:bodyPr/>
        <a:lstStyle/>
        <a:p>
          <a:endParaRPr lang="en-GB"/>
        </a:p>
      </dgm:t>
    </dgm:pt>
    <dgm:pt modelId="{8A4B9B47-1862-431C-BFF1-851308248BBF}">
      <dgm:prSet phldrT="[Text]"/>
      <dgm:spPr>
        <a:blipFill dpi="0" rotWithShape="0">
          <a:blip xmlns:r="http://schemas.openxmlformats.org/officeDocument/2006/relationships" r:embed="rId1">
            <a:alphaModFix amt="54000"/>
            <a:extLst>
              <a:ext uri="{BEBA8EAE-BF5A-486C-A8C5-ECC9F3942E4B}">
                <a14:imgProps xmlns:a14="http://schemas.microsoft.com/office/drawing/2010/main">
                  <a14:imgLayer r:embed="rId2">
                    <a14:imgEffect>
                      <a14:saturation sat="80000"/>
                    </a14:imgEffect>
                  </a14:imgLayer>
                </a14:imgProps>
              </a:ext>
            </a:extLst>
          </a:blip>
          <a:srcRect/>
          <a:stretch>
            <a:fillRect/>
          </a:stretch>
        </a:blipFill>
      </dgm:spPr>
      <dgm:t>
        <a:bodyPr/>
        <a:lstStyle/>
        <a:p>
          <a:r>
            <a:rPr lang="en-GB" dirty="0">
              <a:solidFill>
                <a:schemeClr val="tx1"/>
              </a:solidFill>
            </a:rPr>
            <a:t>UWSTD</a:t>
          </a:r>
        </a:p>
        <a:p>
          <a:r>
            <a:rPr lang="en-GB" dirty="0">
              <a:solidFill>
                <a:schemeClr val="tx1"/>
              </a:solidFill>
            </a:rPr>
            <a:t>Estate</a:t>
          </a:r>
        </a:p>
      </dgm:t>
    </dgm:pt>
    <dgm:pt modelId="{CB7C9678-45ED-4B2A-B8DD-09E561F851B8}" type="sibTrans" cxnId="{2C6CE68B-CA59-41C0-82B2-7D105FF922D9}">
      <dgm:prSet/>
      <dgm:spPr/>
      <dgm:t>
        <a:bodyPr/>
        <a:lstStyle/>
        <a:p>
          <a:endParaRPr lang="en-GB"/>
        </a:p>
      </dgm:t>
    </dgm:pt>
    <dgm:pt modelId="{87B8A261-9B80-4E8D-834A-B59C26F31963}" type="parTrans" cxnId="{2C6CE68B-CA59-41C0-82B2-7D105FF922D9}">
      <dgm:prSet/>
      <dgm:spPr/>
      <dgm:t>
        <a:bodyPr/>
        <a:lstStyle/>
        <a:p>
          <a:endParaRPr lang="en-GB"/>
        </a:p>
      </dgm:t>
    </dgm:pt>
    <dgm:pt modelId="{19704DFF-AA4D-4CAA-B54F-49729DC3F1D1}">
      <dgm:prSet/>
      <dgm:spPr>
        <a:solidFill>
          <a:schemeClr val="accent2"/>
        </a:solidFill>
      </dgm:spPr>
      <dgm:t>
        <a:bodyPr/>
        <a:lstStyle/>
        <a:p>
          <a:r>
            <a:rPr lang="en-GB" b="1" dirty="0"/>
            <a:t>Finances</a:t>
          </a:r>
        </a:p>
        <a:p>
          <a:r>
            <a:rPr lang="en-GB" i="1" dirty="0">
              <a:solidFill>
                <a:schemeClr val="tx1">
                  <a:lumMod val="50000"/>
                  <a:lumOff val="50000"/>
                </a:schemeClr>
              </a:solidFill>
            </a:rPr>
            <a:t>Income</a:t>
          </a:r>
        </a:p>
        <a:p>
          <a:r>
            <a:rPr lang="en-GB" i="1" dirty="0">
              <a:solidFill>
                <a:schemeClr val="tx1">
                  <a:lumMod val="50000"/>
                  <a:lumOff val="50000"/>
                </a:schemeClr>
              </a:solidFill>
            </a:rPr>
            <a:t>Inflation</a:t>
          </a:r>
        </a:p>
        <a:p>
          <a:r>
            <a:rPr lang="en-GB" i="1" dirty="0">
              <a:solidFill>
                <a:schemeClr val="tx1">
                  <a:lumMod val="50000"/>
                  <a:lumOff val="50000"/>
                </a:schemeClr>
              </a:solidFill>
            </a:rPr>
            <a:t>Overheads</a:t>
          </a:r>
        </a:p>
      </dgm:t>
    </dgm:pt>
    <dgm:pt modelId="{52F52D15-CF07-47B1-B645-DC8CF21AADA8}" type="parTrans" cxnId="{E5FDA4EE-2665-471A-9F0F-BD95EB62EC2F}">
      <dgm:prSet/>
      <dgm:spPr>
        <a:solidFill>
          <a:srgbClr val="FF0000"/>
        </a:solidFill>
        <a:ln>
          <a:solidFill>
            <a:srgbClr val="FF0000"/>
          </a:solidFill>
        </a:ln>
      </dgm:spPr>
      <dgm:t>
        <a:bodyPr/>
        <a:lstStyle/>
        <a:p>
          <a:endParaRPr lang="en-GB"/>
        </a:p>
      </dgm:t>
    </dgm:pt>
    <dgm:pt modelId="{A12AA1EB-A315-4EEC-9C89-E049DC9C0906}" type="sibTrans" cxnId="{E5FDA4EE-2665-471A-9F0F-BD95EB62EC2F}">
      <dgm:prSet/>
      <dgm:spPr/>
      <dgm:t>
        <a:bodyPr/>
        <a:lstStyle/>
        <a:p>
          <a:endParaRPr lang="en-GB"/>
        </a:p>
      </dgm:t>
    </dgm:pt>
    <dgm:pt modelId="{ABA18207-7CA5-47B1-86FB-BAE199C43AA0}" type="pres">
      <dgm:prSet presAssocID="{9CC709DB-27FE-4991-9339-6AD0201FD08E}" presName="cycle" presStyleCnt="0">
        <dgm:presLayoutVars>
          <dgm:chMax val="1"/>
          <dgm:dir/>
          <dgm:animLvl val="ctr"/>
          <dgm:resizeHandles val="exact"/>
        </dgm:presLayoutVars>
      </dgm:prSet>
      <dgm:spPr/>
    </dgm:pt>
    <dgm:pt modelId="{9BC5D4BC-AFE4-4EDD-B7B1-39FDC057FD55}" type="pres">
      <dgm:prSet presAssocID="{8A4B9B47-1862-431C-BFF1-851308248BBF}" presName="centerShape" presStyleLbl="node0" presStyleIdx="0" presStyleCnt="1"/>
      <dgm:spPr/>
    </dgm:pt>
    <dgm:pt modelId="{B35AA6F2-0DDC-4F0F-A4B6-6C880C3668A3}" type="pres">
      <dgm:prSet presAssocID="{72833F35-B6A7-490A-A9A0-4CC4BD0783E5}" presName="parTrans" presStyleLbl="bgSibTrans2D1" presStyleIdx="0" presStyleCnt="4"/>
      <dgm:spPr/>
    </dgm:pt>
    <dgm:pt modelId="{67939D6E-F705-4FF6-AE81-09414F901B34}" type="pres">
      <dgm:prSet presAssocID="{E278B565-3947-471D-8542-76EA86185D14}" presName="node" presStyleLbl="node1" presStyleIdx="0" presStyleCnt="4">
        <dgm:presLayoutVars>
          <dgm:bulletEnabled val="1"/>
        </dgm:presLayoutVars>
      </dgm:prSet>
      <dgm:spPr/>
    </dgm:pt>
    <dgm:pt modelId="{EAFFFBBD-9A63-48A8-87E9-6C7000EC7587}" type="pres">
      <dgm:prSet presAssocID="{CBAF06EB-1877-4E2D-8317-DF977EE7C4DC}" presName="parTrans" presStyleLbl="bgSibTrans2D1" presStyleIdx="1" presStyleCnt="4"/>
      <dgm:spPr/>
    </dgm:pt>
    <dgm:pt modelId="{E67EE527-2893-4E2B-BC63-8072F12ADF51}" type="pres">
      <dgm:prSet presAssocID="{7F618770-9776-4CFE-AB62-34239E08E642}" presName="node" presStyleLbl="node1" presStyleIdx="1" presStyleCnt="4">
        <dgm:presLayoutVars>
          <dgm:bulletEnabled val="1"/>
        </dgm:presLayoutVars>
      </dgm:prSet>
      <dgm:spPr/>
    </dgm:pt>
    <dgm:pt modelId="{1C89365F-0515-48F9-A95E-535A08281478}" type="pres">
      <dgm:prSet presAssocID="{52F52D15-CF07-47B1-B645-DC8CF21AADA8}" presName="parTrans" presStyleLbl="bgSibTrans2D1" presStyleIdx="2" presStyleCnt="4"/>
      <dgm:spPr/>
    </dgm:pt>
    <dgm:pt modelId="{FBE258B4-462E-472C-BBEC-19282DEBBCE7}" type="pres">
      <dgm:prSet presAssocID="{19704DFF-AA4D-4CAA-B54F-49729DC3F1D1}" presName="node" presStyleLbl="node1" presStyleIdx="2" presStyleCnt="4">
        <dgm:presLayoutVars>
          <dgm:bulletEnabled val="1"/>
        </dgm:presLayoutVars>
      </dgm:prSet>
      <dgm:spPr/>
    </dgm:pt>
    <dgm:pt modelId="{232DAC79-883F-43EF-B16B-12E2B30C57AF}" type="pres">
      <dgm:prSet presAssocID="{93C8FA69-8E60-4DBB-88A1-8C0F8A8658EC}" presName="parTrans" presStyleLbl="bgSibTrans2D1" presStyleIdx="3" presStyleCnt="4"/>
      <dgm:spPr/>
    </dgm:pt>
    <dgm:pt modelId="{59906753-6FFC-439E-A35F-F04411F3318B}" type="pres">
      <dgm:prSet presAssocID="{E8335B69-BA0F-44F4-8451-15CF35327B86}" presName="node" presStyleLbl="node1" presStyleIdx="3" presStyleCnt="4">
        <dgm:presLayoutVars>
          <dgm:bulletEnabled val="1"/>
        </dgm:presLayoutVars>
      </dgm:prSet>
      <dgm:spPr/>
    </dgm:pt>
  </dgm:ptLst>
  <dgm:cxnLst>
    <dgm:cxn modelId="{42CBD908-D7AE-45A5-A9B1-06B20E858260}" type="presOf" srcId="{9CC709DB-27FE-4991-9339-6AD0201FD08E}" destId="{ABA18207-7CA5-47B1-86FB-BAE199C43AA0}" srcOrd="0" destOrd="0" presId="urn:microsoft.com/office/officeart/2005/8/layout/radial4"/>
    <dgm:cxn modelId="{9A81FF23-E372-4BB7-BE11-337BEB8EA7D6}" type="presOf" srcId="{8A4B9B47-1862-431C-BFF1-851308248BBF}" destId="{9BC5D4BC-AFE4-4EDD-B7B1-39FDC057FD55}" srcOrd="0" destOrd="0" presId="urn:microsoft.com/office/officeart/2005/8/layout/radial4"/>
    <dgm:cxn modelId="{8BD08527-1036-40E3-BDC8-97DB2B259EAE}" type="presOf" srcId="{52F52D15-CF07-47B1-B645-DC8CF21AADA8}" destId="{1C89365F-0515-48F9-A95E-535A08281478}" srcOrd="0" destOrd="0" presId="urn:microsoft.com/office/officeart/2005/8/layout/radial4"/>
    <dgm:cxn modelId="{0CD3E931-5022-4AEA-8986-13109BE00FB4}" type="presOf" srcId="{93C8FA69-8E60-4DBB-88A1-8C0F8A8658EC}" destId="{232DAC79-883F-43EF-B16B-12E2B30C57AF}" srcOrd="0" destOrd="0" presId="urn:microsoft.com/office/officeart/2005/8/layout/radial4"/>
    <dgm:cxn modelId="{B3D4D83F-5761-4F4F-9653-88F8D3FB56C0}" srcId="{8A4B9B47-1862-431C-BFF1-851308248BBF}" destId="{E8335B69-BA0F-44F4-8451-15CF35327B86}" srcOrd="3" destOrd="0" parTransId="{93C8FA69-8E60-4DBB-88A1-8C0F8A8658EC}" sibTransId="{FB669C69-C85A-468B-8B62-819F0125A3FE}"/>
    <dgm:cxn modelId="{A628B640-FC40-4981-A11C-E906C785EF87}" type="presOf" srcId="{CBAF06EB-1877-4E2D-8317-DF977EE7C4DC}" destId="{EAFFFBBD-9A63-48A8-87E9-6C7000EC7587}" srcOrd="0" destOrd="0" presId="urn:microsoft.com/office/officeart/2005/8/layout/radial4"/>
    <dgm:cxn modelId="{3C0CD448-162D-405C-A925-23C05E84B020}" type="presOf" srcId="{E8335B69-BA0F-44F4-8451-15CF35327B86}" destId="{59906753-6FFC-439E-A35F-F04411F3318B}" srcOrd="0" destOrd="0" presId="urn:microsoft.com/office/officeart/2005/8/layout/radial4"/>
    <dgm:cxn modelId="{9C9A7C6B-6FCA-4D45-8741-4AECB35B4550}" type="presOf" srcId="{7F618770-9776-4CFE-AB62-34239E08E642}" destId="{E67EE527-2893-4E2B-BC63-8072F12ADF51}" srcOrd="0" destOrd="0" presId="urn:microsoft.com/office/officeart/2005/8/layout/radial4"/>
    <dgm:cxn modelId="{802DFE4F-1C54-4091-B1E2-8D76D104FCC7}" srcId="{8A4B9B47-1862-431C-BFF1-851308248BBF}" destId="{E278B565-3947-471D-8542-76EA86185D14}" srcOrd="0" destOrd="0" parTransId="{72833F35-B6A7-490A-A9A0-4CC4BD0783E5}" sibTransId="{3AA5E302-DCCC-469A-94A8-995280BB4E3C}"/>
    <dgm:cxn modelId="{C48A2675-A674-4830-84F9-C8DEE1961E93}" srcId="{8A4B9B47-1862-431C-BFF1-851308248BBF}" destId="{7F618770-9776-4CFE-AB62-34239E08E642}" srcOrd="1" destOrd="0" parTransId="{CBAF06EB-1877-4E2D-8317-DF977EE7C4DC}" sibTransId="{50AE313E-8F4E-4C19-8DAC-A4BBA67BB769}"/>
    <dgm:cxn modelId="{EB73DF59-6E8A-45B6-9B0E-BEB52538B9DA}" type="presOf" srcId="{19704DFF-AA4D-4CAA-B54F-49729DC3F1D1}" destId="{FBE258B4-462E-472C-BBEC-19282DEBBCE7}" srcOrd="0" destOrd="0" presId="urn:microsoft.com/office/officeart/2005/8/layout/radial4"/>
    <dgm:cxn modelId="{2C6CE68B-CA59-41C0-82B2-7D105FF922D9}" srcId="{9CC709DB-27FE-4991-9339-6AD0201FD08E}" destId="{8A4B9B47-1862-431C-BFF1-851308248BBF}" srcOrd="0" destOrd="0" parTransId="{87B8A261-9B80-4E8D-834A-B59C26F31963}" sibTransId="{CB7C9678-45ED-4B2A-B8DD-09E561F851B8}"/>
    <dgm:cxn modelId="{6BC538A5-5B3E-46D2-ACA1-574F9E395130}" type="presOf" srcId="{E278B565-3947-471D-8542-76EA86185D14}" destId="{67939D6E-F705-4FF6-AE81-09414F901B34}" srcOrd="0" destOrd="0" presId="urn:microsoft.com/office/officeart/2005/8/layout/radial4"/>
    <dgm:cxn modelId="{92DA9CE1-F0CC-4125-9CC1-37C715152DDB}" type="presOf" srcId="{72833F35-B6A7-490A-A9A0-4CC4BD0783E5}" destId="{B35AA6F2-0DDC-4F0F-A4B6-6C880C3668A3}" srcOrd="0" destOrd="0" presId="urn:microsoft.com/office/officeart/2005/8/layout/radial4"/>
    <dgm:cxn modelId="{E5FDA4EE-2665-471A-9F0F-BD95EB62EC2F}" srcId="{8A4B9B47-1862-431C-BFF1-851308248BBF}" destId="{19704DFF-AA4D-4CAA-B54F-49729DC3F1D1}" srcOrd="2" destOrd="0" parTransId="{52F52D15-CF07-47B1-B645-DC8CF21AADA8}" sibTransId="{A12AA1EB-A315-4EEC-9C89-E049DC9C0906}"/>
    <dgm:cxn modelId="{86764454-F0C7-464F-8824-224DE265894E}" type="presParOf" srcId="{ABA18207-7CA5-47B1-86FB-BAE199C43AA0}" destId="{9BC5D4BC-AFE4-4EDD-B7B1-39FDC057FD55}" srcOrd="0" destOrd="0" presId="urn:microsoft.com/office/officeart/2005/8/layout/radial4"/>
    <dgm:cxn modelId="{12EAC867-54A6-416F-9EBC-CCE64561F8F8}" type="presParOf" srcId="{ABA18207-7CA5-47B1-86FB-BAE199C43AA0}" destId="{B35AA6F2-0DDC-4F0F-A4B6-6C880C3668A3}" srcOrd="1" destOrd="0" presId="urn:microsoft.com/office/officeart/2005/8/layout/radial4"/>
    <dgm:cxn modelId="{279C0F5A-34CD-4049-842B-869FA9B6CDD7}" type="presParOf" srcId="{ABA18207-7CA5-47B1-86FB-BAE199C43AA0}" destId="{67939D6E-F705-4FF6-AE81-09414F901B34}" srcOrd="2" destOrd="0" presId="urn:microsoft.com/office/officeart/2005/8/layout/radial4"/>
    <dgm:cxn modelId="{D17BEC03-BC24-46C9-A945-2B488D223F74}" type="presParOf" srcId="{ABA18207-7CA5-47B1-86FB-BAE199C43AA0}" destId="{EAFFFBBD-9A63-48A8-87E9-6C7000EC7587}" srcOrd="3" destOrd="0" presId="urn:microsoft.com/office/officeart/2005/8/layout/radial4"/>
    <dgm:cxn modelId="{7DB3AFE3-060A-4E84-A830-3CD9CFB6B853}" type="presParOf" srcId="{ABA18207-7CA5-47B1-86FB-BAE199C43AA0}" destId="{E67EE527-2893-4E2B-BC63-8072F12ADF51}" srcOrd="4" destOrd="0" presId="urn:microsoft.com/office/officeart/2005/8/layout/radial4"/>
    <dgm:cxn modelId="{B0C8E219-8502-40F8-90AF-3B494693B588}" type="presParOf" srcId="{ABA18207-7CA5-47B1-86FB-BAE199C43AA0}" destId="{1C89365F-0515-48F9-A95E-535A08281478}" srcOrd="5" destOrd="0" presId="urn:microsoft.com/office/officeart/2005/8/layout/radial4"/>
    <dgm:cxn modelId="{0720FD30-4931-4592-9550-80F4987E8338}" type="presParOf" srcId="{ABA18207-7CA5-47B1-86FB-BAE199C43AA0}" destId="{FBE258B4-462E-472C-BBEC-19282DEBBCE7}" srcOrd="6" destOrd="0" presId="urn:microsoft.com/office/officeart/2005/8/layout/radial4"/>
    <dgm:cxn modelId="{EA677230-F88E-4291-9517-2A9E59319B68}" type="presParOf" srcId="{ABA18207-7CA5-47B1-86FB-BAE199C43AA0}" destId="{232DAC79-883F-43EF-B16B-12E2B30C57AF}" srcOrd="7" destOrd="0" presId="urn:microsoft.com/office/officeart/2005/8/layout/radial4"/>
    <dgm:cxn modelId="{F2726FC1-2682-4078-8B40-81FC8F326ABB}" type="presParOf" srcId="{ABA18207-7CA5-47B1-86FB-BAE199C43AA0}" destId="{59906753-6FFC-439E-A35F-F04411F3318B}" srcOrd="8"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C5D4BC-AFE4-4EDD-B7B1-39FDC057FD55}">
      <dsp:nvSpPr>
        <dsp:cNvPr id="0" name=""/>
        <dsp:cNvSpPr/>
      </dsp:nvSpPr>
      <dsp:spPr>
        <a:xfrm>
          <a:off x="2429002" y="2565825"/>
          <a:ext cx="1796796" cy="1796796"/>
        </a:xfrm>
        <a:prstGeom prst="ellipse">
          <a:avLst/>
        </a:prstGeom>
        <a:blipFill dpi="0" rotWithShape="0">
          <a:blip xmlns:r="http://schemas.openxmlformats.org/officeDocument/2006/relationships" r:embed="rId1">
            <a:alphaModFix amt="54000"/>
            <a:extLst>
              <a:ext uri="{BEBA8EAE-BF5A-486C-A8C5-ECC9F3942E4B}">
                <a14:imgProps xmlns:a14="http://schemas.microsoft.com/office/drawing/2010/main">
                  <a14:imgLayer r:embed="rId2">
                    <a14:imgEffect>
                      <a14:saturation sat="80000"/>
                    </a14:imgEffect>
                  </a14:imgLayer>
                </a14:imgProps>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marL="0" lvl="0" indent="0" algn="ctr" defTabSz="1377950">
            <a:lnSpc>
              <a:spcPct val="90000"/>
            </a:lnSpc>
            <a:spcBef>
              <a:spcPct val="0"/>
            </a:spcBef>
            <a:spcAft>
              <a:spcPct val="35000"/>
            </a:spcAft>
            <a:buNone/>
          </a:pPr>
          <a:r>
            <a:rPr lang="en-GB" sz="3100" kern="1200" dirty="0">
              <a:solidFill>
                <a:schemeClr val="tx1"/>
              </a:solidFill>
            </a:rPr>
            <a:t>UWSTD</a:t>
          </a:r>
        </a:p>
        <a:p>
          <a:pPr marL="0" lvl="0" indent="0" algn="ctr" defTabSz="1377950">
            <a:lnSpc>
              <a:spcPct val="90000"/>
            </a:lnSpc>
            <a:spcBef>
              <a:spcPct val="0"/>
            </a:spcBef>
            <a:spcAft>
              <a:spcPct val="35000"/>
            </a:spcAft>
            <a:buNone/>
          </a:pPr>
          <a:r>
            <a:rPr lang="en-GB" sz="3100" kern="1200" dirty="0">
              <a:solidFill>
                <a:schemeClr val="tx1"/>
              </a:solidFill>
            </a:rPr>
            <a:t>Estate</a:t>
          </a:r>
        </a:p>
      </dsp:txBody>
      <dsp:txXfrm>
        <a:off x="2692137" y="2828960"/>
        <a:ext cx="1270526" cy="1270526"/>
      </dsp:txXfrm>
    </dsp:sp>
    <dsp:sp modelId="{B35AA6F2-0DDC-4F0F-A4B6-6C880C3668A3}">
      <dsp:nvSpPr>
        <dsp:cNvPr id="0" name=""/>
        <dsp:cNvSpPr/>
      </dsp:nvSpPr>
      <dsp:spPr>
        <a:xfrm rot="11700000">
          <a:off x="827843" y="2748799"/>
          <a:ext cx="1570247" cy="512086"/>
        </a:xfrm>
        <a:prstGeom prst="leftArrow">
          <a:avLst>
            <a:gd name="adj1" fmla="val 60000"/>
            <a:gd name="adj2" fmla="val 50000"/>
          </a:avLst>
        </a:prstGeom>
        <a:solidFill>
          <a:srgbClr val="FF0000"/>
        </a:solidFill>
        <a:ln>
          <a:solidFill>
            <a:srgbClr val="FF0000"/>
          </a:solidFill>
        </a:ln>
        <a:effectLst/>
      </dsp:spPr>
      <dsp:style>
        <a:lnRef idx="0">
          <a:scrgbClr r="0" g="0" b="0"/>
        </a:lnRef>
        <a:fillRef idx="1">
          <a:scrgbClr r="0" g="0" b="0"/>
        </a:fillRef>
        <a:effectRef idx="0">
          <a:scrgbClr r="0" g="0" b="0"/>
        </a:effectRef>
        <a:fontRef idx="minor">
          <a:schemeClr val="lt1"/>
        </a:fontRef>
      </dsp:style>
    </dsp:sp>
    <dsp:sp modelId="{67939D6E-F705-4FF6-AE81-09414F901B34}">
      <dsp:nvSpPr>
        <dsp:cNvPr id="0" name=""/>
        <dsp:cNvSpPr/>
      </dsp:nvSpPr>
      <dsp:spPr>
        <a:xfrm>
          <a:off x="1117" y="2118855"/>
          <a:ext cx="1706956" cy="1365564"/>
        </a:xfrm>
        <a:prstGeom prst="roundRect">
          <a:avLst>
            <a:gd name="adj" fmla="val 10000"/>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711200">
            <a:lnSpc>
              <a:spcPct val="90000"/>
            </a:lnSpc>
            <a:spcBef>
              <a:spcPct val="0"/>
            </a:spcBef>
            <a:spcAft>
              <a:spcPct val="35000"/>
            </a:spcAft>
            <a:buNone/>
          </a:pPr>
          <a:r>
            <a:rPr lang="en-GB" sz="1600" b="1" kern="1200" dirty="0"/>
            <a:t>Climate change</a:t>
          </a:r>
        </a:p>
        <a:p>
          <a:pPr marL="0" lvl="0" indent="0" algn="ctr" defTabSz="711200">
            <a:lnSpc>
              <a:spcPct val="90000"/>
            </a:lnSpc>
            <a:spcBef>
              <a:spcPct val="0"/>
            </a:spcBef>
            <a:spcAft>
              <a:spcPct val="35000"/>
            </a:spcAft>
            <a:buNone/>
          </a:pPr>
          <a:r>
            <a:rPr lang="en-GB" sz="1400" i="1" kern="1200" dirty="0">
              <a:solidFill>
                <a:schemeClr val="tx1">
                  <a:lumMod val="50000"/>
                  <a:lumOff val="50000"/>
                </a:schemeClr>
              </a:solidFill>
            </a:rPr>
            <a:t>Business Continuity</a:t>
          </a:r>
        </a:p>
        <a:p>
          <a:pPr marL="0" lvl="0" indent="0" algn="ctr" defTabSz="711200">
            <a:lnSpc>
              <a:spcPct val="90000"/>
            </a:lnSpc>
            <a:spcBef>
              <a:spcPct val="0"/>
            </a:spcBef>
            <a:spcAft>
              <a:spcPct val="35000"/>
            </a:spcAft>
            <a:buNone/>
          </a:pPr>
          <a:r>
            <a:rPr lang="en-GB" sz="1400" i="1" kern="1200" dirty="0">
              <a:solidFill>
                <a:schemeClr val="tx1">
                  <a:lumMod val="50000"/>
                  <a:lumOff val="50000"/>
                </a:schemeClr>
              </a:solidFill>
            </a:rPr>
            <a:t>Net Zero</a:t>
          </a:r>
        </a:p>
      </dsp:txBody>
      <dsp:txXfrm>
        <a:off x="41113" y="2158851"/>
        <a:ext cx="1626964" cy="1285572"/>
      </dsp:txXfrm>
    </dsp:sp>
    <dsp:sp modelId="{EAFFFBBD-9A63-48A8-87E9-6C7000EC7587}">
      <dsp:nvSpPr>
        <dsp:cNvPr id="0" name=""/>
        <dsp:cNvSpPr/>
      </dsp:nvSpPr>
      <dsp:spPr>
        <a:xfrm rot="14700000">
          <a:off x="1792166" y="1599564"/>
          <a:ext cx="1570247" cy="512086"/>
        </a:xfrm>
        <a:prstGeom prst="leftArrow">
          <a:avLst>
            <a:gd name="adj1" fmla="val 60000"/>
            <a:gd name="adj2" fmla="val 50000"/>
          </a:avLst>
        </a:prstGeom>
        <a:solidFill>
          <a:srgbClr val="FF0000"/>
        </a:solidFill>
        <a:ln>
          <a:solidFill>
            <a:srgbClr val="FF0000"/>
          </a:solidFill>
        </a:ln>
        <a:effectLst/>
      </dsp:spPr>
      <dsp:style>
        <a:lnRef idx="0">
          <a:scrgbClr r="0" g="0" b="0"/>
        </a:lnRef>
        <a:fillRef idx="1">
          <a:scrgbClr r="0" g="0" b="0"/>
        </a:fillRef>
        <a:effectRef idx="0">
          <a:scrgbClr r="0" g="0" b="0"/>
        </a:effectRef>
        <a:fontRef idx="minor">
          <a:schemeClr val="lt1"/>
        </a:fontRef>
      </dsp:style>
    </dsp:sp>
    <dsp:sp modelId="{E67EE527-2893-4E2B-BC63-8072F12ADF51}">
      <dsp:nvSpPr>
        <dsp:cNvPr id="0" name=""/>
        <dsp:cNvSpPr/>
      </dsp:nvSpPr>
      <dsp:spPr>
        <a:xfrm>
          <a:off x="1392004" y="461261"/>
          <a:ext cx="1706956" cy="1365564"/>
        </a:xfrm>
        <a:prstGeom prst="roundRect">
          <a:avLst>
            <a:gd name="adj" fmla="val 10000"/>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711200">
            <a:lnSpc>
              <a:spcPct val="90000"/>
            </a:lnSpc>
            <a:spcBef>
              <a:spcPct val="0"/>
            </a:spcBef>
            <a:spcAft>
              <a:spcPct val="35000"/>
            </a:spcAft>
            <a:buNone/>
          </a:pPr>
          <a:r>
            <a:rPr lang="en-GB" sz="1600" b="1" kern="1200" dirty="0"/>
            <a:t>Supply Chain (Brexit/Ukraine)</a:t>
          </a:r>
        </a:p>
        <a:p>
          <a:pPr marL="0" lvl="0" indent="0" algn="ctr" defTabSz="711200">
            <a:lnSpc>
              <a:spcPct val="90000"/>
            </a:lnSpc>
            <a:spcBef>
              <a:spcPct val="0"/>
            </a:spcBef>
            <a:spcAft>
              <a:spcPct val="35000"/>
            </a:spcAft>
            <a:buNone/>
          </a:pPr>
          <a:r>
            <a:rPr lang="en-GB" sz="1400" i="1" kern="1200" dirty="0">
              <a:solidFill>
                <a:schemeClr val="tx1">
                  <a:lumMod val="50000"/>
                  <a:lumOff val="50000"/>
                </a:schemeClr>
              </a:solidFill>
            </a:rPr>
            <a:t>Critical parts</a:t>
          </a:r>
        </a:p>
        <a:p>
          <a:pPr marL="0" lvl="0" indent="0" algn="ctr" defTabSz="711200">
            <a:lnSpc>
              <a:spcPct val="90000"/>
            </a:lnSpc>
            <a:spcBef>
              <a:spcPct val="0"/>
            </a:spcBef>
            <a:spcAft>
              <a:spcPct val="35000"/>
            </a:spcAft>
            <a:buNone/>
          </a:pPr>
          <a:r>
            <a:rPr lang="en-GB" sz="1400" i="1" kern="1200" dirty="0">
              <a:solidFill>
                <a:schemeClr val="tx1">
                  <a:lumMod val="50000"/>
                  <a:lumOff val="50000"/>
                </a:schemeClr>
              </a:solidFill>
            </a:rPr>
            <a:t>Cost certainty</a:t>
          </a:r>
        </a:p>
        <a:p>
          <a:pPr marL="0" lvl="0" indent="0" algn="ctr" defTabSz="711200">
            <a:lnSpc>
              <a:spcPct val="90000"/>
            </a:lnSpc>
            <a:spcBef>
              <a:spcPct val="0"/>
            </a:spcBef>
            <a:spcAft>
              <a:spcPct val="35000"/>
            </a:spcAft>
            <a:buNone/>
          </a:pPr>
          <a:endParaRPr lang="en-GB" sz="1400" kern="1200" dirty="0"/>
        </a:p>
      </dsp:txBody>
      <dsp:txXfrm>
        <a:off x="1432000" y="501257"/>
        <a:ext cx="1626964" cy="1285572"/>
      </dsp:txXfrm>
    </dsp:sp>
    <dsp:sp modelId="{1C89365F-0515-48F9-A95E-535A08281478}">
      <dsp:nvSpPr>
        <dsp:cNvPr id="0" name=""/>
        <dsp:cNvSpPr/>
      </dsp:nvSpPr>
      <dsp:spPr>
        <a:xfrm rot="17700000">
          <a:off x="3292386" y="1599564"/>
          <a:ext cx="1570247" cy="512086"/>
        </a:xfrm>
        <a:prstGeom prst="leftArrow">
          <a:avLst>
            <a:gd name="adj1" fmla="val 60000"/>
            <a:gd name="adj2" fmla="val 50000"/>
          </a:avLst>
        </a:prstGeom>
        <a:solidFill>
          <a:srgbClr val="FF0000"/>
        </a:solidFill>
        <a:ln>
          <a:solidFill>
            <a:srgbClr val="FF0000"/>
          </a:solidFill>
        </a:ln>
        <a:effectLst/>
      </dsp:spPr>
      <dsp:style>
        <a:lnRef idx="0">
          <a:scrgbClr r="0" g="0" b="0"/>
        </a:lnRef>
        <a:fillRef idx="1">
          <a:scrgbClr r="0" g="0" b="0"/>
        </a:fillRef>
        <a:effectRef idx="0">
          <a:scrgbClr r="0" g="0" b="0"/>
        </a:effectRef>
        <a:fontRef idx="minor">
          <a:schemeClr val="lt1"/>
        </a:fontRef>
      </dsp:style>
    </dsp:sp>
    <dsp:sp modelId="{FBE258B4-462E-472C-BBEC-19282DEBBCE7}">
      <dsp:nvSpPr>
        <dsp:cNvPr id="0" name=""/>
        <dsp:cNvSpPr/>
      </dsp:nvSpPr>
      <dsp:spPr>
        <a:xfrm>
          <a:off x="3555839" y="461261"/>
          <a:ext cx="1706956" cy="1365564"/>
        </a:xfrm>
        <a:prstGeom prst="roundRect">
          <a:avLst>
            <a:gd name="adj" fmla="val 10000"/>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711200">
            <a:lnSpc>
              <a:spcPct val="90000"/>
            </a:lnSpc>
            <a:spcBef>
              <a:spcPct val="0"/>
            </a:spcBef>
            <a:spcAft>
              <a:spcPct val="35000"/>
            </a:spcAft>
            <a:buNone/>
          </a:pPr>
          <a:r>
            <a:rPr lang="en-GB" sz="1600" b="1" kern="1200" dirty="0"/>
            <a:t>Finances</a:t>
          </a:r>
        </a:p>
        <a:p>
          <a:pPr marL="0" lvl="0" indent="0" algn="ctr" defTabSz="711200">
            <a:lnSpc>
              <a:spcPct val="90000"/>
            </a:lnSpc>
            <a:spcBef>
              <a:spcPct val="0"/>
            </a:spcBef>
            <a:spcAft>
              <a:spcPct val="35000"/>
            </a:spcAft>
            <a:buNone/>
          </a:pPr>
          <a:r>
            <a:rPr lang="en-GB" sz="1600" i="1" kern="1200" dirty="0">
              <a:solidFill>
                <a:schemeClr val="tx1">
                  <a:lumMod val="50000"/>
                  <a:lumOff val="50000"/>
                </a:schemeClr>
              </a:solidFill>
            </a:rPr>
            <a:t>Income</a:t>
          </a:r>
        </a:p>
        <a:p>
          <a:pPr marL="0" lvl="0" indent="0" algn="ctr" defTabSz="711200">
            <a:lnSpc>
              <a:spcPct val="90000"/>
            </a:lnSpc>
            <a:spcBef>
              <a:spcPct val="0"/>
            </a:spcBef>
            <a:spcAft>
              <a:spcPct val="35000"/>
            </a:spcAft>
            <a:buNone/>
          </a:pPr>
          <a:r>
            <a:rPr lang="en-GB" sz="1600" i="1" kern="1200" dirty="0">
              <a:solidFill>
                <a:schemeClr val="tx1">
                  <a:lumMod val="50000"/>
                  <a:lumOff val="50000"/>
                </a:schemeClr>
              </a:solidFill>
            </a:rPr>
            <a:t>Inflation</a:t>
          </a:r>
        </a:p>
        <a:p>
          <a:pPr marL="0" lvl="0" indent="0" algn="ctr" defTabSz="711200">
            <a:lnSpc>
              <a:spcPct val="90000"/>
            </a:lnSpc>
            <a:spcBef>
              <a:spcPct val="0"/>
            </a:spcBef>
            <a:spcAft>
              <a:spcPct val="35000"/>
            </a:spcAft>
            <a:buNone/>
          </a:pPr>
          <a:r>
            <a:rPr lang="en-GB" sz="1600" i="1" kern="1200" dirty="0">
              <a:solidFill>
                <a:schemeClr val="tx1">
                  <a:lumMod val="50000"/>
                  <a:lumOff val="50000"/>
                </a:schemeClr>
              </a:solidFill>
            </a:rPr>
            <a:t>Overheads</a:t>
          </a:r>
        </a:p>
      </dsp:txBody>
      <dsp:txXfrm>
        <a:off x="3595835" y="501257"/>
        <a:ext cx="1626964" cy="1285572"/>
      </dsp:txXfrm>
    </dsp:sp>
    <dsp:sp modelId="{232DAC79-883F-43EF-B16B-12E2B30C57AF}">
      <dsp:nvSpPr>
        <dsp:cNvPr id="0" name=""/>
        <dsp:cNvSpPr/>
      </dsp:nvSpPr>
      <dsp:spPr>
        <a:xfrm rot="20700000">
          <a:off x="4256709" y="2748799"/>
          <a:ext cx="1570247" cy="512086"/>
        </a:xfrm>
        <a:prstGeom prst="leftArrow">
          <a:avLst>
            <a:gd name="adj1" fmla="val 60000"/>
            <a:gd name="adj2" fmla="val 50000"/>
          </a:avLst>
        </a:prstGeom>
        <a:solidFill>
          <a:srgbClr val="FF0000"/>
        </a:solidFill>
        <a:ln>
          <a:solidFill>
            <a:srgbClr val="FF0000"/>
          </a:solidFill>
        </a:ln>
        <a:effectLst/>
      </dsp:spPr>
      <dsp:style>
        <a:lnRef idx="0">
          <a:scrgbClr r="0" g="0" b="0"/>
        </a:lnRef>
        <a:fillRef idx="1">
          <a:scrgbClr r="0" g="0" b="0"/>
        </a:fillRef>
        <a:effectRef idx="0">
          <a:scrgbClr r="0" g="0" b="0"/>
        </a:effectRef>
        <a:fontRef idx="minor">
          <a:schemeClr val="lt1"/>
        </a:fontRef>
      </dsp:style>
    </dsp:sp>
    <dsp:sp modelId="{59906753-6FFC-439E-A35F-F04411F3318B}">
      <dsp:nvSpPr>
        <dsp:cNvPr id="0" name=""/>
        <dsp:cNvSpPr/>
      </dsp:nvSpPr>
      <dsp:spPr>
        <a:xfrm>
          <a:off x="4946726" y="2118855"/>
          <a:ext cx="1706956" cy="1365564"/>
        </a:xfrm>
        <a:prstGeom prst="roundRect">
          <a:avLst>
            <a:gd name="adj" fmla="val 10000"/>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711200">
            <a:lnSpc>
              <a:spcPct val="90000"/>
            </a:lnSpc>
            <a:spcBef>
              <a:spcPct val="0"/>
            </a:spcBef>
            <a:spcAft>
              <a:spcPct val="35000"/>
            </a:spcAft>
            <a:buNone/>
          </a:pPr>
          <a:r>
            <a:rPr lang="en-GB" sz="1600" b="1" kern="1200" dirty="0"/>
            <a:t>Post Covid:19 world</a:t>
          </a:r>
        </a:p>
        <a:p>
          <a:pPr marL="0" lvl="0" indent="0" algn="ctr" defTabSz="711200">
            <a:lnSpc>
              <a:spcPct val="90000"/>
            </a:lnSpc>
            <a:spcBef>
              <a:spcPct val="0"/>
            </a:spcBef>
            <a:spcAft>
              <a:spcPct val="35000"/>
            </a:spcAft>
            <a:buNone/>
          </a:pPr>
          <a:r>
            <a:rPr lang="en-GB" sz="1600" i="1" kern="1200" dirty="0">
              <a:solidFill>
                <a:schemeClr val="tx1">
                  <a:lumMod val="50000"/>
                  <a:lumOff val="50000"/>
                </a:schemeClr>
              </a:solidFill>
            </a:rPr>
            <a:t>(Utilisation)</a:t>
          </a:r>
        </a:p>
      </dsp:txBody>
      <dsp:txXfrm>
        <a:off x="4986722" y="2158851"/>
        <a:ext cx="1626964" cy="1285572"/>
      </dsp:txXfrm>
    </dsp:sp>
  </dsp:spTree>
</dsp:drawing>
</file>

<file path=ppt/diagrams/layout1.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A2D8E3F0-1037-401F-94CE-BD76C262CE7B}" type="datetimeFigureOut">
              <a:rPr lang="en-GB" smtClean="0"/>
              <a:t>17/05/2023</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8257C05A-3F63-45E0-A75A-25D1C921A019}" type="slidenum">
              <a:rPr lang="en-GB" smtClean="0"/>
              <a:t>‹#›</a:t>
            </a:fld>
            <a:endParaRPr lang="en-GB"/>
          </a:p>
        </p:txBody>
      </p:sp>
    </p:spTree>
    <p:extLst>
      <p:ext uri="{BB962C8B-B14F-4D97-AF65-F5344CB8AC3E}">
        <p14:creationId xmlns:p14="http://schemas.microsoft.com/office/powerpoint/2010/main" val="3101602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57C05A-3F63-45E0-A75A-25D1C921A019}" type="slidenum">
              <a:rPr lang="en-GB" smtClean="0"/>
              <a:t>1</a:t>
            </a:fld>
            <a:endParaRPr lang="en-GB"/>
          </a:p>
        </p:txBody>
      </p:sp>
    </p:spTree>
    <p:extLst>
      <p:ext uri="{BB962C8B-B14F-4D97-AF65-F5344CB8AC3E}">
        <p14:creationId xmlns:p14="http://schemas.microsoft.com/office/powerpoint/2010/main" val="9798855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57C05A-3F63-45E0-A75A-25D1C921A019}" type="slidenum">
              <a:rPr lang="en-GB" smtClean="0"/>
              <a:t>2</a:t>
            </a:fld>
            <a:endParaRPr lang="en-GB"/>
          </a:p>
        </p:txBody>
      </p:sp>
    </p:spTree>
    <p:extLst>
      <p:ext uri="{BB962C8B-B14F-4D97-AF65-F5344CB8AC3E}">
        <p14:creationId xmlns:p14="http://schemas.microsoft.com/office/powerpoint/2010/main" val="15359701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These are the main objectives of my presentation, of which I will be going through with you:</a:t>
            </a:r>
          </a:p>
          <a:p>
            <a:pPr marL="0" indent="0">
              <a:buNone/>
            </a:pPr>
            <a:endParaRPr lang="en-GB" dirty="0"/>
          </a:p>
          <a:p>
            <a:pPr marL="0" indent="0">
              <a:buNone/>
            </a:pPr>
            <a:r>
              <a:rPr lang="en-GB" b="1" dirty="0"/>
              <a:t>RISK MANAGEMENT </a:t>
            </a:r>
            <a:r>
              <a:rPr lang="en-GB" dirty="0"/>
              <a:t>High level overview of what RM is and its  benefits</a:t>
            </a:r>
          </a:p>
          <a:p>
            <a:pPr marL="0" indent="0">
              <a:buNone/>
            </a:pPr>
            <a:endParaRPr lang="en-GB" dirty="0"/>
          </a:p>
          <a:p>
            <a:pPr marL="0" indent="0">
              <a:buNone/>
            </a:pPr>
            <a:r>
              <a:rPr lang="en-GB" b="1" dirty="0"/>
              <a:t>OVERVIEW </a:t>
            </a:r>
            <a:r>
              <a:rPr lang="en-GB" dirty="0"/>
              <a:t>of the UWTSD. Simply an overview of the brief, scope and the client</a:t>
            </a:r>
          </a:p>
          <a:p>
            <a:pPr marL="0" indent="0">
              <a:buNone/>
            </a:pPr>
            <a:endParaRPr lang="en-GB" dirty="0"/>
          </a:p>
          <a:p>
            <a:pPr marL="0" indent="0">
              <a:buNone/>
            </a:pPr>
            <a:r>
              <a:rPr lang="en-GB" b="1" dirty="0"/>
              <a:t>RISK APPRAISAL. </a:t>
            </a:r>
            <a:r>
              <a:rPr lang="en-GB" dirty="0"/>
              <a:t>This is the main body of the presentation and where my findings are discussed.</a:t>
            </a:r>
          </a:p>
          <a:p>
            <a:pPr marL="0" indent="0">
              <a:buNone/>
            </a:pPr>
            <a:endParaRPr lang="en-GB" dirty="0"/>
          </a:p>
          <a:p>
            <a:pPr marL="0" indent="0">
              <a:buNone/>
            </a:pPr>
            <a:r>
              <a:rPr lang="en-GB" b="1" dirty="0"/>
              <a:t>CONCLUSIONS.</a:t>
            </a:r>
            <a:r>
              <a:rPr lang="en-GB" dirty="0"/>
              <a:t> Of the risks identified and if there are any themes discovered.</a:t>
            </a:r>
          </a:p>
          <a:p>
            <a:pPr marL="0" indent="0">
              <a:buNone/>
            </a:pPr>
            <a:endParaRPr lang="en-GB" dirty="0"/>
          </a:p>
          <a:p>
            <a:pPr marL="0" indent="0">
              <a:buNone/>
            </a:pPr>
            <a:r>
              <a:rPr lang="en-GB" b="1" dirty="0"/>
              <a:t>RECOMENDATIONS</a:t>
            </a:r>
            <a:r>
              <a:rPr lang="en-GB" dirty="0"/>
              <a:t> I have included some strategic recommendations for the future </a:t>
            </a:r>
          </a:p>
        </p:txBody>
      </p:sp>
      <p:sp>
        <p:nvSpPr>
          <p:cNvPr id="4" name="Slide Number Placeholder 3"/>
          <p:cNvSpPr>
            <a:spLocks noGrp="1"/>
          </p:cNvSpPr>
          <p:nvPr>
            <p:ph type="sldNum" sz="quarter" idx="5"/>
          </p:nvPr>
        </p:nvSpPr>
        <p:spPr/>
        <p:txBody>
          <a:bodyPr/>
          <a:lstStyle/>
          <a:p>
            <a:fld id="{8257C05A-3F63-45E0-A75A-25D1C921A019}" type="slidenum">
              <a:rPr lang="en-GB" smtClean="0"/>
              <a:t>3</a:t>
            </a:fld>
            <a:endParaRPr lang="en-GB"/>
          </a:p>
        </p:txBody>
      </p:sp>
    </p:spTree>
    <p:extLst>
      <p:ext uri="{BB962C8B-B14F-4D97-AF65-F5344CB8AC3E}">
        <p14:creationId xmlns:p14="http://schemas.microsoft.com/office/powerpoint/2010/main" val="11662117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RISK MANAGEMENT </a:t>
            </a:r>
            <a:r>
              <a:rPr lang="en-GB" dirty="0"/>
              <a:t>: Is the process for an organisation to scan for risks that can harm the business achieving its GOALS.</a:t>
            </a:r>
          </a:p>
          <a:p>
            <a:endParaRPr lang="en-GB" dirty="0"/>
          </a:p>
          <a:p>
            <a:r>
              <a:rPr lang="en-GB" b="1" dirty="0"/>
              <a:t>DIFFERENT MODELS:  </a:t>
            </a:r>
            <a:r>
              <a:rPr lang="en-GB" dirty="0"/>
              <a:t>There are different recognised approaches , such as APM PRAM </a:t>
            </a:r>
            <a:r>
              <a:rPr lang="en-GB" sz="1800" i="1" dirty="0">
                <a:effectLst/>
                <a:latin typeface="Calibri" panose="020F0502020204030204" pitchFamily="34" charset="0"/>
                <a:ea typeface="Calibri" panose="020F0502020204030204" pitchFamily="34" charset="0"/>
                <a:cs typeface="Arial" panose="020B0604020202020204" pitchFamily="34" charset="0"/>
              </a:rPr>
              <a:t>Project Risk Analysis and Management</a:t>
            </a:r>
            <a:r>
              <a:rPr lang="en-GB" dirty="0"/>
              <a:t>, BSI and this simple one I have included on the slide from  </a:t>
            </a:r>
            <a:r>
              <a:rPr lang="en-GB" sz="1800" dirty="0">
                <a:effectLst/>
                <a:latin typeface="Calibri" panose="020F0502020204030204" pitchFamily="34" charset="0"/>
                <a:ea typeface="Calibri" panose="020F0502020204030204" pitchFamily="34" charset="0"/>
                <a:cs typeface="Arial" panose="020B0604020202020204" pitchFamily="34" charset="0"/>
              </a:rPr>
              <a:t>Corporate Finance Institute </a:t>
            </a:r>
          </a:p>
          <a:p>
            <a:endParaRPr lang="en-GB" sz="1800" dirty="0">
              <a:effectLst/>
              <a:latin typeface="Calibri" panose="020F0502020204030204" pitchFamily="34" charset="0"/>
              <a:cs typeface="Arial" panose="020B0604020202020204" pitchFamily="34" charset="0"/>
            </a:endParaRPr>
          </a:p>
          <a:p>
            <a:r>
              <a:rPr lang="en-GB" sz="1800" b="1" dirty="0">
                <a:effectLst/>
                <a:latin typeface="Calibri" panose="020F0502020204030204" pitchFamily="34" charset="0"/>
                <a:cs typeface="Arial" panose="020B0604020202020204" pitchFamily="34" charset="0"/>
              </a:rPr>
              <a:t>FUNDAMENTALLY</a:t>
            </a:r>
            <a:r>
              <a:rPr lang="en-GB" sz="1800" dirty="0">
                <a:effectLst/>
                <a:latin typeface="Calibri" panose="020F0502020204030204" pitchFamily="34" charset="0"/>
                <a:cs typeface="Arial" panose="020B0604020202020204" pitchFamily="34" charset="0"/>
              </a:rPr>
              <a:t> they all aspire to the do the same thing:  </a:t>
            </a:r>
            <a:r>
              <a:rPr lang="en-GB" dirty="0"/>
              <a:t>IDENTIFY, ASSESS, CONTROL and then REVIEW</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STRATEGIC MANAGEMENT TOOLS </a:t>
            </a:r>
            <a:r>
              <a:rPr lang="en-GB" dirty="0"/>
              <a:t>are used to help assess risks. They act as a </a:t>
            </a:r>
            <a:r>
              <a:rPr lang="en-GB" sz="1800" dirty="0">
                <a:effectLst/>
                <a:latin typeface="Calibri" panose="020F0502020204030204" pitchFamily="34" charset="0"/>
                <a:ea typeface="Times New Roman" panose="02020603050405020304" pitchFamily="18" charset="0"/>
                <a:cs typeface="Arial" panose="020B0604020202020204" pitchFamily="34" charset="0"/>
              </a:rPr>
              <a:t> framework to assess an organisations current situation, identify where they want to go, and develop a plan to get there. It is an essential management tool for organisations to undertake a full appraisal of their status. Commonly used tools are PESTLE and SWOT analysis techniques.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a:p>
            <a:r>
              <a:rPr lang="en-GB" b="1" dirty="0"/>
              <a:t>BENEFITS OF RISK MANAGEMENT: </a:t>
            </a:r>
          </a:p>
          <a:p>
            <a:endParaRPr lang="en-GB" dirty="0"/>
          </a:p>
          <a:p>
            <a:pPr marL="0" indent="0">
              <a:buNone/>
            </a:pPr>
            <a:r>
              <a:rPr lang="en-GB" b="1" dirty="0"/>
              <a:t>CONTROL </a:t>
            </a:r>
            <a:r>
              <a:rPr lang="en-GB" dirty="0"/>
              <a:t>It helps organisations take control and develop  plans to mitigate</a:t>
            </a:r>
          </a:p>
          <a:p>
            <a:pPr marL="0" indent="0">
              <a:buNone/>
            </a:pPr>
            <a:r>
              <a:rPr lang="en-GB" b="1" dirty="0"/>
              <a:t>RESILIENCE</a:t>
            </a:r>
            <a:r>
              <a:rPr lang="en-GB" dirty="0"/>
              <a:t> It helps organisation to be resilient  to change. If you plan for risks………………. There is an increased likelihood you will be able to overcome them.</a:t>
            </a:r>
          </a:p>
          <a:p>
            <a:pPr marL="0" indent="0">
              <a:buNone/>
            </a:pPr>
            <a:r>
              <a:rPr lang="en-GB" b="1" dirty="0"/>
              <a:t>DECISIONS </a:t>
            </a:r>
            <a:r>
              <a:rPr lang="en-GB" dirty="0"/>
              <a:t>It helps organisations make informed decisions, provides valuable insights into risks and how they may impact.</a:t>
            </a:r>
          </a:p>
          <a:p>
            <a:pPr marL="0" indent="0">
              <a:buNone/>
            </a:pPr>
            <a:r>
              <a:rPr lang="en-GB" b="1" dirty="0"/>
              <a:t>REPUTATION</a:t>
            </a:r>
            <a:r>
              <a:rPr lang="en-GB" dirty="0"/>
              <a:t> It helps  organisations show their commitment to managing risk responsibly and can improve reputation with customers, staff and all stakeholders</a:t>
            </a:r>
          </a:p>
          <a:p>
            <a:pPr marL="0" indent="0">
              <a:buNone/>
            </a:pPr>
            <a:r>
              <a:rPr lang="en-GB" b="1" dirty="0"/>
              <a:t>COSTS </a:t>
            </a:r>
            <a:r>
              <a:rPr lang="en-GB" dirty="0"/>
              <a:t> It helps to control costs and ultimately its about achieving…………………….organisational GOALS.</a:t>
            </a:r>
          </a:p>
          <a:p>
            <a:pPr marL="0" indent="0">
              <a:buNone/>
            </a:pPr>
            <a:endParaRPr lang="en-GB" dirty="0"/>
          </a:p>
        </p:txBody>
      </p:sp>
      <p:sp>
        <p:nvSpPr>
          <p:cNvPr id="4" name="Slide Number Placeholder 3"/>
          <p:cNvSpPr>
            <a:spLocks noGrp="1"/>
          </p:cNvSpPr>
          <p:nvPr>
            <p:ph type="sldNum" sz="quarter" idx="5"/>
          </p:nvPr>
        </p:nvSpPr>
        <p:spPr/>
        <p:txBody>
          <a:bodyPr/>
          <a:lstStyle/>
          <a:p>
            <a:fld id="{8257C05A-3F63-45E0-A75A-25D1C921A019}" type="slidenum">
              <a:rPr lang="en-GB" smtClean="0"/>
              <a:t>4</a:t>
            </a:fld>
            <a:endParaRPr lang="en-GB"/>
          </a:p>
        </p:txBody>
      </p:sp>
    </p:spTree>
    <p:extLst>
      <p:ext uri="{BB962C8B-B14F-4D97-AF65-F5344CB8AC3E}">
        <p14:creationId xmlns:p14="http://schemas.microsoft.com/office/powerpoint/2010/main" val="37121529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b="1" dirty="0"/>
              <a:t>READ</a:t>
            </a:r>
            <a:r>
              <a:rPr lang="en-GB" dirty="0"/>
              <a:t>  the brief</a:t>
            </a:r>
          </a:p>
          <a:p>
            <a:endParaRPr lang="en-GB" dirty="0"/>
          </a:p>
          <a:p>
            <a:r>
              <a:rPr lang="en-GB" b="1" dirty="0"/>
              <a:t>READ</a:t>
            </a:r>
            <a:r>
              <a:rPr lang="en-GB" dirty="0"/>
              <a:t> the client </a:t>
            </a:r>
          </a:p>
          <a:p>
            <a:endParaRPr lang="en-GB" dirty="0"/>
          </a:p>
          <a:p>
            <a:r>
              <a:rPr lang="en-GB" b="1" dirty="0"/>
              <a:t>NOTE: </a:t>
            </a:r>
            <a:r>
              <a:rPr lang="en-GB" dirty="0"/>
              <a:t>Scope of the review is limited to the Swansea region</a:t>
            </a:r>
          </a:p>
        </p:txBody>
      </p:sp>
      <p:sp>
        <p:nvSpPr>
          <p:cNvPr id="4" name="Slide Number Placeholder 3"/>
          <p:cNvSpPr>
            <a:spLocks noGrp="1"/>
          </p:cNvSpPr>
          <p:nvPr>
            <p:ph type="sldNum" sz="quarter" idx="5"/>
          </p:nvPr>
        </p:nvSpPr>
        <p:spPr/>
        <p:txBody>
          <a:bodyPr/>
          <a:lstStyle/>
          <a:p>
            <a:fld id="{8257C05A-3F63-45E0-A75A-25D1C921A019}" type="slidenum">
              <a:rPr lang="en-GB" smtClean="0"/>
              <a:t>5</a:t>
            </a:fld>
            <a:endParaRPr lang="en-GB"/>
          </a:p>
        </p:txBody>
      </p:sp>
    </p:spTree>
    <p:extLst>
      <p:ext uri="{BB962C8B-B14F-4D97-AF65-F5344CB8AC3E}">
        <p14:creationId xmlns:p14="http://schemas.microsoft.com/office/powerpoint/2010/main" val="39354716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6 BUILDINGS </a:t>
            </a:r>
            <a:r>
              <a:rPr lang="en-GB" dirty="0"/>
              <a:t>–In scope and they are an eclectic mix, some heritage – which can be operational challenge.</a:t>
            </a:r>
          </a:p>
          <a:p>
            <a:endParaRPr lang="en-GB" dirty="0"/>
          </a:p>
          <a:p>
            <a:r>
              <a:rPr lang="en-GB" b="1" dirty="0"/>
              <a:t>SIZE: </a:t>
            </a:r>
            <a:r>
              <a:rPr lang="en-GB" dirty="0"/>
              <a:t>Circa 30,000m2 in scope for the Swansea region</a:t>
            </a:r>
          </a:p>
          <a:p>
            <a:endParaRPr lang="en-GB" dirty="0"/>
          </a:p>
          <a:p>
            <a:r>
              <a:rPr lang="en-GB" b="1" dirty="0"/>
              <a:t>OPERATING REQUIREMENTS: </a:t>
            </a:r>
            <a:r>
              <a:rPr lang="en-GB" dirty="0"/>
              <a:t>Many differing operating requirements due to the range of courses, Nursing, Computing, Construction etc</a:t>
            </a:r>
          </a:p>
          <a:p>
            <a:endParaRPr lang="en-GB" dirty="0"/>
          </a:p>
          <a:p>
            <a:r>
              <a:rPr lang="en-GB" b="1" dirty="0"/>
              <a:t>TECHNOLOGY</a:t>
            </a:r>
            <a:r>
              <a:rPr lang="en-GB" dirty="0"/>
              <a:t>: All sites are technology enabled to meet to demands of modern higher education</a:t>
            </a:r>
          </a:p>
          <a:p>
            <a:endParaRPr lang="en-GB" dirty="0"/>
          </a:p>
          <a:p>
            <a:r>
              <a:rPr lang="en-GB" b="1" dirty="0"/>
              <a:t>COSTS: </a:t>
            </a:r>
            <a:r>
              <a:rPr lang="en-GB" dirty="0"/>
              <a:t>Very high property operating costs, due to utilities, inefficient estate etc</a:t>
            </a:r>
          </a:p>
          <a:p>
            <a:endParaRPr lang="en-GB" b="1" dirty="0"/>
          </a:p>
          <a:p>
            <a:r>
              <a:rPr lang="en-GB" b="1" dirty="0"/>
              <a:t>PHOTOS:  </a:t>
            </a:r>
            <a:r>
              <a:rPr lang="en-GB" dirty="0"/>
              <a:t>Dylan Thomas, IQ building in maritime quarter,  Library and Swansea business campus</a:t>
            </a:r>
          </a:p>
          <a:p>
            <a:endParaRPr lang="en-GB" dirty="0"/>
          </a:p>
        </p:txBody>
      </p:sp>
      <p:sp>
        <p:nvSpPr>
          <p:cNvPr id="4" name="Slide Number Placeholder 3"/>
          <p:cNvSpPr>
            <a:spLocks noGrp="1"/>
          </p:cNvSpPr>
          <p:nvPr>
            <p:ph type="sldNum" sz="quarter" idx="5"/>
          </p:nvPr>
        </p:nvSpPr>
        <p:spPr/>
        <p:txBody>
          <a:bodyPr/>
          <a:lstStyle/>
          <a:p>
            <a:fld id="{8257C05A-3F63-45E0-A75A-25D1C921A019}" type="slidenum">
              <a:rPr lang="en-GB" smtClean="0"/>
              <a:t>6</a:t>
            </a:fld>
            <a:endParaRPr lang="en-GB"/>
          </a:p>
        </p:txBody>
      </p:sp>
    </p:spTree>
    <p:extLst>
      <p:ext uri="{BB962C8B-B14F-4D97-AF65-F5344CB8AC3E}">
        <p14:creationId xmlns:p14="http://schemas.microsoft.com/office/powerpoint/2010/main" val="5703926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Financial</a:t>
            </a:r>
            <a:r>
              <a:rPr lang="en-GB" dirty="0"/>
              <a:t> – Inflation impact – prices are sky rocketing……….. particularly in construction, </a:t>
            </a:r>
          </a:p>
          <a:p>
            <a:r>
              <a:rPr lang="en-GB" dirty="0"/>
              <a:t>Estates operating costs - Energy prices increase and extreme volatility. </a:t>
            </a:r>
          </a:p>
          <a:p>
            <a:r>
              <a:rPr lang="en-GB" dirty="0"/>
              <a:t>Income reduced on the back of COVID/BREXIT, international students challenge due to restrictions. More competition due to online offerings. Also there is a risk government funding reductions due to balancing of national budgets.</a:t>
            </a:r>
          </a:p>
          <a:p>
            <a:r>
              <a:rPr lang="en-GB" b="1" dirty="0"/>
              <a:t>Likely </a:t>
            </a:r>
            <a:r>
              <a:rPr lang="en-GB" dirty="0"/>
              <a:t>adverse impact on pipeline activities, some may be need to be phased ,delayed or aborted</a:t>
            </a:r>
          </a:p>
          <a:p>
            <a:endParaRPr lang="en-GB" dirty="0"/>
          </a:p>
          <a:p>
            <a:r>
              <a:rPr lang="en-GB" b="1" dirty="0"/>
              <a:t>Supply chain </a:t>
            </a:r>
            <a:r>
              <a:rPr lang="en-GB" dirty="0"/>
              <a:t>Brexit and Ukraine has slowed supply chain and the timely delivery of products being delivered from across the world can not be guaranteed.</a:t>
            </a:r>
          </a:p>
          <a:p>
            <a:r>
              <a:rPr lang="en-GB" dirty="0"/>
              <a:t>Business Continuity at risk – critical Estate parts for plant/equipment etc</a:t>
            </a:r>
          </a:p>
          <a:p>
            <a:r>
              <a:rPr lang="en-GB" b="1" dirty="0"/>
              <a:t>Does pose opportunity  </a:t>
            </a:r>
            <a:r>
              <a:rPr lang="en-GB" dirty="0"/>
              <a:t>for the university to strengthen supply chain and work with  more SMEs</a:t>
            </a:r>
          </a:p>
          <a:p>
            <a:endParaRPr lang="en-GB" dirty="0"/>
          </a:p>
          <a:p>
            <a:r>
              <a:rPr lang="en-GB" b="1" dirty="0"/>
              <a:t>Fire </a:t>
            </a:r>
            <a:r>
              <a:rPr lang="en-GB" dirty="0"/>
              <a:t>risk in heritage estate by not complying with current standards/protocols </a:t>
            </a:r>
            <a:r>
              <a:rPr lang="en-GB" i="1" dirty="0"/>
              <a:t>(Building Regulations, passive fire standards etc)</a:t>
            </a:r>
          </a:p>
          <a:p>
            <a:r>
              <a:rPr lang="en-GB" dirty="0"/>
              <a:t>Heritage buildings commonly had a change of use – so do not meet original design intent, therefore risk may be inadvertently introduced. An example of this could be the Alex building where its usage in the basement is for commercial arts/crafts machinery etc.</a:t>
            </a:r>
          </a:p>
          <a:p>
            <a:r>
              <a:rPr lang="en-GB" dirty="0"/>
              <a:t>Also consideration of a salvage plan is maybe needed – high duty required to protect the asset as well due to heritage status.</a:t>
            </a:r>
          </a:p>
          <a:p>
            <a:endParaRPr lang="en-GB" dirty="0"/>
          </a:p>
          <a:p>
            <a:endParaRPr lang="en-GB" dirty="0"/>
          </a:p>
          <a:p>
            <a:r>
              <a:rPr lang="en-GB" b="1" dirty="0"/>
              <a:t>Climate</a:t>
            </a:r>
          </a:p>
          <a:p>
            <a:r>
              <a:rPr lang="en-GB" dirty="0"/>
              <a:t>Future detrimental changes to Sea Levels/Tidal surges/Rain flooding is actively being forecast by Government  and organisations are told to plan NOW</a:t>
            </a:r>
          </a:p>
          <a:p>
            <a:r>
              <a:rPr lang="en-GB" dirty="0"/>
              <a:t>Further more………rising temperatures add to the complexity of Estate Management and Business Continuity</a:t>
            </a:r>
          </a:p>
          <a:p>
            <a:endParaRPr lang="en-GB" dirty="0"/>
          </a:p>
          <a:p>
            <a:r>
              <a:rPr lang="en-GB" dirty="0"/>
              <a:t>And this poses a question for the client, can the current estate sustain these changes?  Such as unseasonal internal temperatures, building fabrics adaptability , A/C and guttering and drainage systems not designed for Government forecast temperature scenarios…</a:t>
            </a:r>
          </a:p>
          <a:p>
            <a:r>
              <a:rPr lang="en-GB" dirty="0"/>
              <a:t>All this contributes to a significant Business </a:t>
            </a:r>
            <a:r>
              <a:rPr lang="en-GB" dirty="0" err="1"/>
              <a:t>Continiuty</a:t>
            </a:r>
            <a:r>
              <a:rPr lang="en-GB" dirty="0"/>
              <a:t> risk for the continuation of core services as the University currently delivers them.</a:t>
            </a:r>
          </a:p>
          <a:p>
            <a:endParaRPr lang="en-GB" dirty="0"/>
          </a:p>
          <a:p>
            <a:endParaRPr lang="en-GB" dirty="0"/>
          </a:p>
        </p:txBody>
      </p:sp>
      <p:sp>
        <p:nvSpPr>
          <p:cNvPr id="4" name="Slide Number Placeholder 3"/>
          <p:cNvSpPr>
            <a:spLocks noGrp="1"/>
          </p:cNvSpPr>
          <p:nvPr>
            <p:ph type="sldNum" sz="quarter" idx="5"/>
          </p:nvPr>
        </p:nvSpPr>
        <p:spPr/>
        <p:txBody>
          <a:bodyPr/>
          <a:lstStyle/>
          <a:p>
            <a:fld id="{8257C05A-3F63-45E0-A75A-25D1C921A019}" type="slidenum">
              <a:rPr lang="en-GB" smtClean="0"/>
              <a:t>7</a:t>
            </a:fld>
            <a:endParaRPr lang="en-GB"/>
          </a:p>
        </p:txBody>
      </p:sp>
    </p:spTree>
    <p:extLst>
      <p:ext uri="{BB962C8B-B14F-4D97-AF65-F5344CB8AC3E}">
        <p14:creationId xmlns:p14="http://schemas.microsoft.com/office/powerpoint/2010/main" val="3251712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Noise: </a:t>
            </a:r>
            <a:r>
              <a:rPr lang="en-GB" dirty="0"/>
              <a:t>HSE crude action indicators suggest  if you struggle with conversation or if power tools are in use, then you may have a potential risk. 80DB assessment needed 85DB protection zones needed.</a:t>
            </a:r>
          </a:p>
          <a:p>
            <a:r>
              <a:rPr lang="en-GB" dirty="0"/>
              <a:t>Within the Alex building, the basement is used by commercial type machinery for arts and crafts plus the predicated comprehensive maintenance regime of the estate would likely  require regular use of power tools</a:t>
            </a:r>
          </a:p>
          <a:p>
            <a:r>
              <a:rPr lang="en-GB" dirty="0"/>
              <a:t>Its worth noting to be careful of unintended consequences when addressing risk. I.e. fire evacuations if people need to where hearing protection.</a:t>
            </a:r>
          </a:p>
          <a:p>
            <a:endParaRPr lang="en-GB" dirty="0"/>
          </a:p>
          <a:p>
            <a:r>
              <a:rPr lang="en-GB" b="1" dirty="0"/>
              <a:t>Covid-19 (Recovery)</a:t>
            </a:r>
            <a:endParaRPr lang="en-GB" dirty="0"/>
          </a:p>
          <a:p>
            <a:r>
              <a:rPr lang="en-GB" dirty="0"/>
              <a:t>I would like to note to the audience the assignment I wrote was completed pre WHO Covid announcement, confirming the pandemic is over! </a:t>
            </a:r>
          </a:p>
          <a:p>
            <a:r>
              <a:rPr lang="en-GB" dirty="0"/>
              <a:t>Previously post restrictions being lifted, has created a number of legacy requirements for business.</a:t>
            </a:r>
          </a:p>
          <a:p>
            <a:r>
              <a:rPr lang="en-GB" dirty="0"/>
              <a:t>Cleaning should still be maintained (high touch points etc)</a:t>
            </a:r>
          </a:p>
          <a:p>
            <a:r>
              <a:rPr lang="en-GB" dirty="0"/>
              <a:t>Ventilation – Should be assessed and in compliance with CIBSE best practice guidance .  Therefore legacy estate may not be compliant and assessment may be required.</a:t>
            </a:r>
          </a:p>
          <a:p>
            <a:r>
              <a:rPr lang="en-GB" dirty="0"/>
              <a:t>Space utilisation hangover due to remote learning/working preference has resulted in space commonly being under utilised.</a:t>
            </a:r>
          </a:p>
          <a:p>
            <a:r>
              <a:rPr lang="en-GB" b="1" dirty="0"/>
              <a:t>Despite the declassification </a:t>
            </a:r>
            <a:r>
              <a:rPr lang="en-GB" dirty="0"/>
              <a:t>of COVID19, it can be said with some confidence that airborne viruses of this nature were previously a concern to the Scientific community and therefore good cleaning and ventilation management should continue to be prioritised going forward.</a:t>
            </a:r>
          </a:p>
          <a:p>
            <a:endParaRPr lang="en-GB" dirty="0"/>
          </a:p>
          <a:p>
            <a:endParaRPr lang="en-GB" dirty="0"/>
          </a:p>
        </p:txBody>
      </p:sp>
      <p:sp>
        <p:nvSpPr>
          <p:cNvPr id="4" name="Slide Number Placeholder 3"/>
          <p:cNvSpPr>
            <a:spLocks noGrp="1"/>
          </p:cNvSpPr>
          <p:nvPr>
            <p:ph type="sldNum" sz="quarter" idx="5"/>
          </p:nvPr>
        </p:nvSpPr>
        <p:spPr/>
        <p:txBody>
          <a:bodyPr/>
          <a:lstStyle/>
          <a:p>
            <a:fld id="{8257C05A-3F63-45E0-A75A-25D1C921A019}" type="slidenum">
              <a:rPr lang="en-GB" smtClean="0"/>
              <a:t>8</a:t>
            </a:fld>
            <a:endParaRPr lang="en-GB"/>
          </a:p>
        </p:txBody>
      </p:sp>
    </p:spTree>
    <p:extLst>
      <p:ext uri="{BB962C8B-B14F-4D97-AF65-F5344CB8AC3E}">
        <p14:creationId xmlns:p14="http://schemas.microsoft.com/office/powerpoint/2010/main" val="13893227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UWTSD RISK Profile  and I crudely pulled together with some of the risks identified in the main body of the report and plotted them on this graph. Intention is  to provide Senior management with a quick, illustrative appraisal of risks it needs to manage.</a:t>
            </a:r>
          </a:p>
          <a:p>
            <a:endParaRPr lang="en-GB" dirty="0"/>
          </a:p>
          <a:p>
            <a:r>
              <a:rPr lang="en-GB" dirty="0"/>
              <a:t>There is a quote here from the Financial Report Council  `</a:t>
            </a:r>
            <a:r>
              <a:rPr lang="en-GB" sz="1200" i="1" dirty="0">
                <a:solidFill>
                  <a:schemeClr val="bg1">
                    <a:lumMod val="65000"/>
                  </a:schemeClr>
                </a:solidFill>
                <a:effectLst/>
                <a:latin typeface="Calibri" panose="020F0502020204030204" pitchFamily="34" charset="0"/>
                <a:ea typeface="Calibri" panose="020F0502020204030204" pitchFamily="34" charset="0"/>
                <a:cs typeface="Arial" panose="020B0604020202020204" pitchFamily="34" charset="0"/>
              </a:rPr>
              <a:t>a sound system of internal control contributes to safeguarding the shareholders' investment and the company's assets</a:t>
            </a:r>
            <a:endParaRPr lang="en-GB" dirty="0"/>
          </a:p>
          <a:p>
            <a:endParaRPr lang="en-GB" dirty="0"/>
          </a:p>
        </p:txBody>
      </p:sp>
      <p:sp>
        <p:nvSpPr>
          <p:cNvPr id="4" name="Slide Number Placeholder 3"/>
          <p:cNvSpPr>
            <a:spLocks noGrp="1"/>
          </p:cNvSpPr>
          <p:nvPr>
            <p:ph type="sldNum" sz="quarter" idx="5"/>
          </p:nvPr>
        </p:nvSpPr>
        <p:spPr/>
        <p:txBody>
          <a:bodyPr/>
          <a:lstStyle/>
          <a:p>
            <a:fld id="{8257C05A-3F63-45E0-A75A-25D1C921A019}" type="slidenum">
              <a:rPr lang="en-GB" smtClean="0"/>
              <a:t>9</a:t>
            </a:fld>
            <a:endParaRPr lang="en-GB"/>
          </a:p>
        </p:txBody>
      </p:sp>
    </p:spTree>
    <p:extLst>
      <p:ext uri="{BB962C8B-B14F-4D97-AF65-F5344CB8AC3E}">
        <p14:creationId xmlns:p14="http://schemas.microsoft.com/office/powerpoint/2010/main" val="6649694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Purpose of this slide is to try and visualise many of the risks on the university's radar……………………</a:t>
            </a:r>
            <a:r>
              <a:rPr lang="en-GB" b="1" dirty="0"/>
              <a:t>ALL</a:t>
            </a:r>
            <a:r>
              <a:rPr lang="en-GB" dirty="0"/>
              <a:t> put pressure on its estate function</a:t>
            </a:r>
          </a:p>
          <a:p>
            <a:endParaRPr lang="en-GB" dirty="0"/>
          </a:p>
          <a:p>
            <a:r>
              <a:rPr lang="en-GB" dirty="0"/>
              <a:t>Climate change BC/NZ challenges</a:t>
            </a:r>
          </a:p>
          <a:p>
            <a:endParaRPr lang="en-GB" dirty="0"/>
          </a:p>
          <a:p>
            <a:r>
              <a:rPr lang="en-GB" dirty="0"/>
              <a:t>Supply chain  and Critical parts – maintaining BC and no cost certainty</a:t>
            </a:r>
          </a:p>
          <a:p>
            <a:endParaRPr lang="en-GB" dirty="0"/>
          </a:p>
          <a:p>
            <a:r>
              <a:rPr lang="en-GB" dirty="0"/>
              <a:t>Finances, Income, Inflation, Overheads</a:t>
            </a:r>
          </a:p>
          <a:p>
            <a:endParaRPr lang="en-GB" dirty="0"/>
          </a:p>
          <a:p>
            <a:r>
              <a:rPr lang="en-GB" dirty="0"/>
              <a:t>Post Covid world – space utilisation</a:t>
            </a:r>
          </a:p>
          <a:p>
            <a:endParaRPr lang="en-GB" dirty="0"/>
          </a:p>
        </p:txBody>
      </p:sp>
      <p:sp>
        <p:nvSpPr>
          <p:cNvPr id="4" name="Slide Number Placeholder 3"/>
          <p:cNvSpPr>
            <a:spLocks noGrp="1"/>
          </p:cNvSpPr>
          <p:nvPr>
            <p:ph type="sldNum" sz="quarter" idx="5"/>
          </p:nvPr>
        </p:nvSpPr>
        <p:spPr/>
        <p:txBody>
          <a:bodyPr/>
          <a:lstStyle/>
          <a:p>
            <a:fld id="{8257C05A-3F63-45E0-A75A-25D1C921A019}" type="slidenum">
              <a:rPr lang="en-GB" smtClean="0"/>
              <a:t>10</a:t>
            </a:fld>
            <a:endParaRPr lang="en-GB"/>
          </a:p>
        </p:txBody>
      </p:sp>
    </p:spTree>
    <p:extLst>
      <p:ext uri="{BB962C8B-B14F-4D97-AF65-F5344CB8AC3E}">
        <p14:creationId xmlns:p14="http://schemas.microsoft.com/office/powerpoint/2010/main" val="576874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Read </a:t>
            </a:r>
            <a:r>
              <a:rPr lang="en-GB" dirty="0"/>
              <a:t>all and expand if needed</a:t>
            </a:r>
          </a:p>
        </p:txBody>
      </p:sp>
      <p:sp>
        <p:nvSpPr>
          <p:cNvPr id="4" name="Slide Number Placeholder 3"/>
          <p:cNvSpPr>
            <a:spLocks noGrp="1"/>
          </p:cNvSpPr>
          <p:nvPr>
            <p:ph type="sldNum" sz="quarter" idx="5"/>
          </p:nvPr>
        </p:nvSpPr>
        <p:spPr/>
        <p:txBody>
          <a:bodyPr/>
          <a:lstStyle/>
          <a:p>
            <a:fld id="{8257C05A-3F63-45E0-A75A-25D1C921A019}" type="slidenum">
              <a:rPr lang="en-GB" smtClean="0"/>
              <a:t>11</a:t>
            </a:fld>
            <a:endParaRPr lang="en-GB"/>
          </a:p>
        </p:txBody>
      </p:sp>
    </p:spTree>
    <p:extLst>
      <p:ext uri="{BB962C8B-B14F-4D97-AF65-F5344CB8AC3E}">
        <p14:creationId xmlns:p14="http://schemas.microsoft.com/office/powerpoint/2010/main" val="23956127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Amongst all these risks identified, there appears to be a common denominator that can ease and mitigate them, the purpose of this graphic is to attempt to illustrate the links.</a:t>
            </a:r>
          </a:p>
          <a:p>
            <a:endParaRPr lang="en-GB" dirty="0"/>
          </a:p>
          <a:p>
            <a:r>
              <a:rPr lang="en-GB" b="1" dirty="0"/>
              <a:t>CLIMATE CHANGE </a:t>
            </a:r>
            <a:r>
              <a:rPr lang="en-GB" dirty="0"/>
              <a:t>as we know is going to be highly disruptive and threaten BC</a:t>
            </a:r>
          </a:p>
          <a:p>
            <a:endParaRPr lang="en-GB" dirty="0"/>
          </a:p>
          <a:p>
            <a:r>
              <a:rPr lang="en-GB" b="1" dirty="0"/>
              <a:t>COVID19: </a:t>
            </a:r>
            <a:r>
              <a:rPr lang="en-GB" dirty="0"/>
              <a:t>has created a new norm in the way we want to work or learn (for some) and has left a residual costly safely legacy</a:t>
            </a:r>
          </a:p>
          <a:p>
            <a:endParaRPr lang="en-GB" dirty="0"/>
          </a:p>
          <a:p>
            <a:r>
              <a:rPr lang="en-GB" b="1" dirty="0"/>
              <a:t>SUPPLY &amp; COST PRESSURES: </a:t>
            </a:r>
            <a:r>
              <a:rPr lang="en-GB" dirty="0"/>
              <a:t>from recent world events, Brexit, Ukraine, have created shortages and price increases on property via energy overheads, NZ readiness etc</a:t>
            </a:r>
          </a:p>
          <a:p>
            <a:endParaRPr lang="en-GB" dirty="0"/>
          </a:p>
          <a:p>
            <a:r>
              <a:rPr lang="en-GB" b="1" dirty="0"/>
              <a:t>BREXIT </a:t>
            </a:r>
            <a:r>
              <a:rPr lang="en-GB" dirty="0"/>
              <a:t>has  also left an income challenge from international students etc</a:t>
            </a:r>
          </a:p>
          <a:p>
            <a:endParaRPr lang="en-GB" dirty="0"/>
          </a:p>
          <a:p>
            <a:r>
              <a:rPr lang="en-GB" dirty="0"/>
              <a:t>An answer to all these apparent challenges is an increased role for remote learning. </a:t>
            </a:r>
          </a:p>
          <a:p>
            <a:endParaRPr lang="en-GB" dirty="0"/>
          </a:p>
          <a:p>
            <a:r>
              <a:rPr lang="en-GB" dirty="0"/>
              <a:t>A reduced/reliance on a large  estate will make the university more resilient to all these changes that are with us now AND on the horizon.</a:t>
            </a:r>
          </a:p>
          <a:p>
            <a:endParaRPr lang="en-GB" dirty="0"/>
          </a:p>
          <a:p>
            <a:r>
              <a:rPr lang="en-GB" dirty="0"/>
              <a:t>Therefore the next step must be for the university to review its </a:t>
            </a:r>
            <a:r>
              <a:rPr lang="en-GB" b="1" dirty="0"/>
              <a:t>operating model</a:t>
            </a:r>
            <a:r>
              <a:rPr lang="en-GB" dirty="0"/>
              <a:t>, to maximise growth, flexibility and resilience.</a:t>
            </a:r>
          </a:p>
          <a:p>
            <a:endParaRPr lang="en-GB" dirty="0"/>
          </a:p>
          <a:p>
            <a:r>
              <a:rPr lang="en-GB" dirty="0"/>
              <a:t>These quotes have been extracted from recent research into Home working………. READ them</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8257C05A-3F63-45E0-A75A-25D1C921A019}" type="slidenum">
              <a:rPr lang="en-GB" smtClean="0"/>
              <a:t>12</a:t>
            </a:fld>
            <a:endParaRPr lang="en-GB"/>
          </a:p>
        </p:txBody>
      </p:sp>
    </p:spTree>
    <p:extLst>
      <p:ext uri="{BB962C8B-B14F-4D97-AF65-F5344CB8AC3E}">
        <p14:creationId xmlns:p14="http://schemas.microsoft.com/office/powerpoint/2010/main" val="20257394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this section</a:t>
            </a:r>
          </a:p>
          <a:p>
            <a:r>
              <a:rPr lang="en-GB" dirty="0"/>
              <a:t>The business should consider and undertake:</a:t>
            </a:r>
          </a:p>
          <a:p>
            <a:r>
              <a:rPr lang="en-GB" sz="1200" dirty="0">
                <a:solidFill>
                  <a:schemeClr val="bg1"/>
                </a:solidFill>
              </a:rPr>
              <a:t>1. Creation of a Risk management framework to identify and manage risk, such as PRAM or BS ISO 31000.</a:t>
            </a:r>
          </a:p>
          <a:p>
            <a:r>
              <a:rPr lang="en-GB" sz="1200" dirty="0">
                <a:solidFill>
                  <a:schemeClr val="bg1"/>
                </a:solidFill>
              </a:rPr>
              <a:t>2. Creation of a Business continuity management system, such as BS ISO 22301, to act as a focal point to manage resilience.</a:t>
            </a:r>
          </a:p>
          <a:p>
            <a:r>
              <a:rPr lang="en-GB" sz="1200" dirty="0">
                <a:solidFill>
                  <a:schemeClr val="bg1"/>
                </a:solidFill>
              </a:rPr>
              <a:t>3. Undertake a Strategic review of the supply chain.</a:t>
            </a:r>
          </a:p>
          <a:p>
            <a:r>
              <a:rPr lang="en-GB" sz="1200" dirty="0">
                <a:solidFill>
                  <a:schemeClr val="bg1"/>
                </a:solidFill>
              </a:rPr>
              <a:t>4. Undertake an Operating model review.</a:t>
            </a:r>
          </a:p>
          <a:p>
            <a:r>
              <a:rPr lang="en-GB" sz="1200" dirty="0">
                <a:solidFill>
                  <a:schemeClr val="bg1"/>
                </a:solidFill>
              </a:rPr>
              <a:t>5. Undertake a Strategic asset review.</a:t>
            </a:r>
          </a:p>
          <a:p>
            <a:r>
              <a:rPr lang="en-GB" sz="1200" dirty="0">
                <a:solidFill>
                  <a:schemeClr val="bg1"/>
                </a:solidFill>
              </a:rPr>
              <a:t>6</a:t>
            </a:r>
            <a:r>
              <a:rPr lang="en-GB" sz="1200" b="1" dirty="0">
                <a:solidFill>
                  <a:schemeClr val="bg1"/>
                </a:solidFill>
              </a:rPr>
              <a:t>. Exploit </a:t>
            </a:r>
            <a:r>
              <a:rPr lang="en-GB" sz="1200" dirty="0">
                <a:solidFill>
                  <a:schemeClr val="bg1"/>
                </a:solidFill>
              </a:rPr>
              <a:t>opportunities created by climate change.</a:t>
            </a:r>
          </a:p>
          <a:p>
            <a:endParaRPr lang="en-GB" dirty="0"/>
          </a:p>
        </p:txBody>
      </p:sp>
      <p:sp>
        <p:nvSpPr>
          <p:cNvPr id="4" name="Slide Number Placeholder 3"/>
          <p:cNvSpPr>
            <a:spLocks noGrp="1"/>
          </p:cNvSpPr>
          <p:nvPr>
            <p:ph type="sldNum" sz="quarter" idx="5"/>
          </p:nvPr>
        </p:nvSpPr>
        <p:spPr/>
        <p:txBody>
          <a:bodyPr/>
          <a:lstStyle/>
          <a:p>
            <a:fld id="{8257C05A-3F63-45E0-A75A-25D1C921A019}" type="slidenum">
              <a:rPr lang="en-GB" smtClean="0"/>
              <a:t>13</a:t>
            </a:fld>
            <a:endParaRPr lang="en-GB"/>
          </a:p>
        </p:txBody>
      </p:sp>
    </p:spTree>
    <p:extLst>
      <p:ext uri="{BB962C8B-B14F-4D97-AF65-F5344CB8AC3E}">
        <p14:creationId xmlns:p14="http://schemas.microsoft.com/office/powerpoint/2010/main" val="23454528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57C05A-3F63-45E0-A75A-25D1C921A019}" type="slidenum">
              <a:rPr lang="en-GB" smtClean="0"/>
              <a:t>14</a:t>
            </a:fld>
            <a:endParaRPr lang="en-GB"/>
          </a:p>
        </p:txBody>
      </p:sp>
    </p:spTree>
    <p:extLst>
      <p:ext uri="{BB962C8B-B14F-4D97-AF65-F5344CB8AC3E}">
        <p14:creationId xmlns:p14="http://schemas.microsoft.com/office/powerpoint/2010/main" val="40693289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57C05A-3F63-45E0-A75A-25D1C921A019}" type="slidenum">
              <a:rPr lang="en-GB" smtClean="0"/>
              <a:t>15</a:t>
            </a:fld>
            <a:endParaRPr lang="en-GB"/>
          </a:p>
        </p:txBody>
      </p:sp>
    </p:spTree>
    <p:extLst>
      <p:ext uri="{BB962C8B-B14F-4D97-AF65-F5344CB8AC3E}">
        <p14:creationId xmlns:p14="http://schemas.microsoft.com/office/powerpoint/2010/main" val="40907748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57C05A-3F63-45E0-A75A-25D1C921A019}" type="slidenum">
              <a:rPr lang="en-GB" smtClean="0"/>
              <a:t>16</a:t>
            </a:fld>
            <a:endParaRPr lang="en-GB"/>
          </a:p>
        </p:txBody>
      </p:sp>
    </p:spTree>
    <p:extLst>
      <p:ext uri="{BB962C8B-B14F-4D97-AF65-F5344CB8AC3E}">
        <p14:creationId xmlns:p14="http://schemas.microsoft.com/office/powerpoint/2010/main" val="37751517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CF157-AAD9-46ED-B273-4303DAB0EB5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9EB70886-EBFA-484B-8A1D-04B7E44F2E6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EA60E21-E037-49EB-AE56-DEBA01A16A93}"/>
              </a:ext>
            </a:extLst>
          </p:cNvPr>
          <p:cNvSpPr>
            <a:spLocks noGrp="1"/>
          </p:cNvSpPr>
          <p:nvPr>
            <p:ph type="dt" sz="half" idx="10"/>
          </p:nvPr>
        </p:nvSpPr>
        <p:spPr/>
        <p:txBody>
          <a:bodyPr/>
          <a:lstStyle/>
          <a:p>
            <a:fld id="{EA8416BC-9F62-43F1-A805-8FD55B533AA1}" type="datetimeFigureOut">
              <a:rPr lang="en-GB" smtClean="0"/>
              <a:t>17/05/2023</a:t>
            </a:fld>
            <a:endParaRPr lang="en-GB"/>
          </a:p>
        </p:txBody>
      </p:sp>
      <p:sp>
        <p:nvSpPr>
          <p:cNvPr id="5" name="Footer Placeholder 4">
            <a:extLst>
              <a:ext uri="{FF2B5EF4-FFF2-40B4-BE49-F238E27FC236}">
                <a16:creationId xmlns:a16="http://schemas.microsoft.com/office/drawing/2014/main" id="{D568EA06-86A5-493F-AFCB-90578DAA71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6B3A2E-9354-4A77-88BF-2541CD105F3F}"/>
              </a:ext>
            </a:extLst>
          </p:cNvPr>
          <p:cNvSpPr>
            <a:spLocks noGrp="1"/>
          </p:cNvSpPr>
          <p:nvPr>
            <p:ph type="sldNum" sz="quarter" idx="12"/>
          </p:nvPr>
        </p:nvSpPr>
        <p:spPr/>
        <p:txBody>
          <a:bodyPr/>
          <a:lstStyle/>
          <a:p>
            <a:fld id="{39E1D458-6F92-453B-8675-79C83E10A159}" type="slidenum">
              <a:rPr lang="en-GB" smtClean="0"/>
              <a:t>‹#›</a:t>
            </a:fld>
            <a:endParaRPr lang="en-GB"/>
          </a:p>
        </p:txBody>
      </p:sp>
    </p:spTree>
    <p:extLst>
      <p:ext uri="{BB962C8B-B14F-4D97-AF65-F5344CB8AC3E}">
        <p14:creationId xmlns:p14="http://schemas.microsoft.com/office/powerpoint/2010/main" val="9794310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C2008-2EEA-4B59-98B6-CDDBDA1199F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620AD52-99A8-4B8A-99E0-147039D9647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6F3AC2D-1657-4931-8303-DA8814FF2214}"/>
              </a:ext>
            </a:extLst>
          </p:cNvPr>
          <p:cNvSpPr>
            <a:spLocks noGrp="1"/>
          </p:cNvSpPr>
          <p:nvPr>
            <p:ph type="dt" sz="half" idx="10"/>
          </p:nvPr>
        </p:nvSpPr>
        <p:spPr/>
        <p:txBody>
          <a:bodyPr/>
          <a:lstStyle/>
          <a:p>
            <a:fld id="{EA8416BC-9F62-43F1-A805-8FD55B533AA1}" type="datetimeFigureOut">
              <a:rPr lang="en-GB" smtClean="0"/>
              <a:t>17/05/2023</a:t>
            </a:fld>
            <a:endParaRPr lang="en-GB"/>
          </a:p>
        </p:txBody>
      </p:sp>
      <p:sp>
        <p:nvSpPr>
          <p:cNvPr id="5" name="Footer Placeholder 4">
            <a:extLst>
              <a:ext uri="{FF2B5EF4-FFF2-40B4-BE49-F238E27FC236}">
                <a16:creationId xmlns:a16="http://schemas.microsoft.com/office/drawing/2014/main" id="{25D8C0B5-9C7C-434B-8D31-70DC429BA1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A9F8B6-5A44-4884-809D-FFA0E446B426}"/>
              </a:ext>
            </a:extLst>
          </p:cNvPr>
          <p:cNvSpPr>
            <a:spLocks noGrp="1"/>
          </p:cNvSpPr>
          <p:nvPr>
            <p:ph type="sldNum" sz="quarter" idx="12"/>
          </p:nvPr>
        </p:nvSpPr>
        <p:spPr/>
        <p:txBody>
          <a:bodyPr/>
          <a:lstStyle/>
          <a:p>
            <a:fld id="{39E1D458-6F92-453B-8675-79C83E10A159}" type="slidenum">
              <a:rPr lang="en-GB" smtClean="0"/>
              <a:t>‹#›</a:t>
            </a:fld>
            <a:endParaRPr lang="en-GB"/>
          </a:p>
        </p:txBody>
      </p:sp>
    </p:spTree>
    <p:extLst>
      <p:ext uri="{BB962C8B-B14F-4D97-AF65-F5344CB8AC3E}">
        <p14:creationId xmlns:p14="http://schemas.microsoft.com/office/powerpoint/2010/main" val="2897096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87B4C-DC34-4187-A1E4-EFF2C301205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4613A33-F028-4292-9DBB-E3F3AF1B780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30FEB29-4772-47F2-B732-3A7751F4D0C1}"/>
              </a:ext>
            </a:extLst>
          </p:cNvPr>
          <p:cNvSpPr>
            <a:spLocks noGrp="1"/>
          </p:cNvSpPr>
          <p:nvPr>
            <p:ph type="dt" sz="half" idx="10"/>
          </p:nvPr>
        </p:nvSpPr>
        <p:spPr/>
        <p:txBody>
          <a:bodyPr/>
          <a:lstStyle/>
          <a:p>
            <a:fld id="{EA8416BC-9F62-43F1-A805-8FD55B533AA1}" type="datetimeFigureOut">
              <a:rPr lang="en-GB" smtClean="0"/>
              <a:t>17/05/2023</a:t>
            </a:fld>
            <a:endParaRPr lang="en-GB"/>
          </a:p>
        </p:txBody>
      </p:sp>
      <p:sp>
        <p:nvSpPr>
          <p:cNvPr id="5" name="Footer Placeholder 4">
            <a:extLst>
              <a:ext uri="{FF2B5EF4-FFF2-40B4-BE49-F238E27FC236}">
                <a16:creationId xmlns:a16="http://schemas.microsoft.com/office/drawing/2014/main" id="{942A6AEB-DF29-4E54-BDF4-09F83BA878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5EA6A8-D447-447E-BCC5-A68A31F7F6B1}"/>
              </a:ext>
            </a:extLst>
          </p:cNvPr>
          <p:cNvSpPr>
            <a:spLocks noGrp="1"/>
          </p:cNvSpPr>
          <p:nvPr>
            <p:ph type="sldNum" sz="quarter" idx="12"/>
          </p:nvPr>
        </p:nvSpPr>
        <p:spPr/>
        <p:txBody>
          <a:bodyPr/>
          <a:lstStyle/>
          <a:p>
            <a:fld id="{39E1D458-6F92-453B-8675-79C83E10A159}" type="slidenum">
              <a:rPr lang="en-GB" smtClean="0"/>
              <a:t>‹#›</a:t>
            </a:fld>
            <a:endParaRPr lang="en-GB"/>
          </a:p>
        </p:txBody>
      </p:sp>
    </p:spTree>
    <p:extLst>
      <p:ext uri="{BB962C8B-B14F-4D97-AF65-F5344CB8AC3E}">
        <p14:creationId xmlns:p14="http://schemas.microsoft.com/office/powerpoint/2010/main" val="5600858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2491C4-EE49-4252-9A6A-9D47A3029FF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6C67E6B-7D3A-4D9D-845E-7AB70F704B1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0DC1DAF-F0BC-4549-BF1A-5E66B396CF9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E81C1E49-3D10-4922-A465-213010026A32}"/>
              </a:ext>
            </a:extLst>
          </p:cNvPr>
          <p:cNvSpPr>
            <a:spLocks noGrp="1"/>
          </p:cNvSpPr>
          <p:nvPr>
            <p:ph type="dt" sz="half" idx="10"/>
          </p:nvPr>
        </p:nvSpPr>
        <p:spPr/>
        <p:txBody>
          <a:bodyPr/>
          <a:lstStyle/>
          <a:p>
            <a:fld id="{EA8416BC-9F62-43F1-A805-8FD55B533AA1}" type="datetimeFigureOut">
              <a:rPr lang="en-GB" smtClean="0"/>
              <a:t>17/05/2023</a:t>
            </a:fld>
            <a:endParaRPr lang="en-GB"/>
          </a:p>
        </p:txBody>
      </p:sp>
      <p:sp>
        <p:nvSpPr>
          <p:cNvPr id="6" name="Footer Placeholder 5">
            <a:extLst>
              <a:ext uri="{FF2B5EF4-FFF2-40B4-BE49-F238E27FC236}">
                <a16:creationId xmlns:a16="http://schemas.microsoft.com/office/drawing/2014/main" id="{E4BD6444-F345-4C1D-B18E-FB4D3C9C3B3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1745550-590D-49C8-B8D9-11349DE1F0BA}"/>
              </a:ext>
            </a:extLst>
          </p:cNvPr>
          <p:cNvSpPr>
            <a:spLocks noGrp="1"/>
          </p:cNvSpPr>
          <p:nvPr>
            <p:ph type="sldNum" sz="quarter" idx="12"/>
          </p:nvPr>
        </p:nvSpPr>
        <p:spPr/>
        <p:txBody>
          <a:bodyPr/>
          <a:lstStyle/>
          <a:p>
            <a:fld id="{39E1D458-6F92-453B-8675-79C83E10A159}" type="slidenum">
              <a:rPr lang="en-GB" smtClean="0"/>
              <a:t>‹#›</a:t>
            </a:fld>
            <a:endParaRPr lang="en-GB"/>
          </a:p>
        </p:txBody>
      </p:sp>
    </p:spTree>
    <p:extLst>
      <p:ext uri="{BB962C8B-B14F-4D97-AF65-F5344CB8AC3E}">
        <p14:creationId xmlns:p14="http://schemas.microsoft.com/office/powerpoint/2010/main" val="21827476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94E80-4C04-468B-B637-CF7336FF0950}"/>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AE55EFA3-FC52-4A0F-BE15-400E159DEB7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27758E3-F94E-4351-891A-77EE3FD957F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478BBC4-849A-45EE-A81D-419AADCF5CA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0A88024-0726-4B48-AF85-2AA5F9A5D8F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47C97D5F-4B1A-4141-8BF4-E74DC07EF9D8}"/>
              </a:ext>
            </a:extLst>
          </p:cNvPr>
          <p:cNvSpPr>
            <a:spLocks noGrp="1"/>
          </p:cNvSpPr>
          <p:nvPr>
            <p:ph type="dt" sz="half" idx="10"/>
          </p:nvPr>
        </p:nvSpPr>
        <p:spPr/>
        <p:txBody>
          <a:bodyPr/>
          <a:lstStyle/>
          <a:p>
            <a:fld id="{EA8416BC-9F62-43F1-A805-8FD55B533AA1}" type="datetimeFigureOut">
              <a:rPr lang="en-GB" smtClean="0"/>
              <a:t>17/05/2023</a:t>
            </a:fld>
            <a:endParaRPr lang="en-GB"/>
          </a:p>
        </p:txBody>
      </p:sp>
      <p:sp>
        <p:nvSpPr>
          <p:cNvPr id="8" name="Footer Placeholder 7">
            <a:extLst>
              <a:ext uri="{FF2B5EF4-FFF2-40B4-BE49-F238E27FC236}">
                <a16:creationId xmlns:a16="http://schemas.microsoft.com/office/drawing/2014/main" id="{DCE5D8BA-A41B-45B9-9970-8DAA279D201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805635-8102-4B79-AD68-4933B57AA104}"/>
              </a:ext>
            </a:extLst>
          </p:cNvPr>
          <p:cNvSpPr>
            <a:spLocks noGrp="1"/>
          </p:cNvSpPr>
          <p:nvPr>
            <p:ph type="sldNum" sz="quarter" idx="12"/>
          </p:nvPr>
        </p:nvSpPr>
        <p:spPr/>
        <p:txBody>
          <a:bodyPr/>
          <a:lstStyle/>
          <a:p>
            <a:fld id="{39E1D458-6F92-453B-8675-79C83E10A159}" type="slidenum">
              <a:rPr lang="en-GB" smtClean="0"/>
              <a:t>‹#›</a:t>
            </a:fld>
            <a:endParaRPr lang="en-GB"/>
          </a:p>
        </p:txBody>
      </p:sp>
    </p:spTree>
    <p:extLst>
      <p:ext uri="{BB962C8B-B14F-4D97-AF65-F5344CB8AC3E}">
        <p14:creationId xmlns:p14="http://schemas.microsoft.com/office/powerpoint/2010/main" val="13970129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98C21-011B-4FA0-BEE2-77F18D2ADE8E}"/>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68E666C-A910-4F4D-BFEA-CBBE02FE9A05}"/>
              </a:ext>
            </a:extLst>
          </p:cNvPr>
          <p:cNvSpPr>
            <a:spLocks noGrp="1"/>
          </p:cNvSpPr>
          <p:nvPr>
            <p:ph type="dt" sz="half" idx="10"/>
          </p:nvPr>
        </p:nvSpPr>
        <p:spPr/>
        <p:txBody>
          <a:bodyPr/>
          <a:lstStyle/>
          <a:p>
            <a:fld id="{EA8416BC-9F62-43F1-A805-8FD55B533AA1}" type="datetimeFigureOut">
              <a:rPr lang="en-GB" smtClean="0"/>
              <a:t>17/05/2023</a:t>
            </a:fld>
            <a:endParaRPr lang="en-GB"/>
          </a:p>
        </p:txBody>
      </p:sp>
      <p:sp>
        <p:nvSpPr>
          <p:cNvPr id="4" name="Footer Placeholder 3">
            <a:extLst>
              <a:ext uri="{FF2B5EF4-FFF2-40B4-BE49-F238E27FC236}">
                <a16:creationId xmlns:a16="http://schemas.microsoft.com/office/drawing/2014/main" id="{779A464D-279F-421D-BA0A-463438BAD4E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813FB92-3B8E-4420-BC3D-BAD3B422D8C5}"/>
              </a:ext>
            </a:extLst>
          </p:cNvPr>
          <p:cNvSpPr>
            <a:spLocks noGrp="1"/>
          </p:cNvSpPr>
          <p:nvPr>
            <p:ph type="sldNum" sz="quarter" idx="12"/>
          </p:nvPr>
        </p:nvSpPr>
        <p:spPr/>
        <p:txBody>
          <a:bodyPr/>
          <a:lstStyle/>
          <a:p>
            <a:fld id="{39E1D458-6F92-453B-8675-79C83E10A159}" type="slidenum">
              <a:rPr lang="en-GB" smtClean="0"/>
              <a:t>‹#›</a:t>
            </a:fld>
            <a:endParaRPr lang="en-GB"/>
          </a:p>
        </p:txBody>
      </p:sp>
    </p:spTree>
    <p:extLst>
      <p:ext uri="{BB962C8B-B14F-4D97-AF65-F5344CB8AC3E}">
        <p14:creationId xmlns:p14="http://schemas.microsoft.com/office/powerpoint/2010/main" val="3688082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A12352D-97C7-48C5-BA4E-F249261429B0}"/>
              </a:ext>
            </a:extLst>
          </p:cNvPr>
          <p:cNvSpPr>
            <a:spLocks noGrp="1"/>
          </p:cNvSpPr>
          <p:nvPr>
            <p:ph type="dt" sz="half" idx="10"/>
          </p:nvPr>
        </p:nvSpPr>
        <p:spPr/>
        <p:txBody>
          <a:bodyPr/>
          <a:lstStyle/>
          <a:p>
            <a:fld id="{EA8416BC-9F62-43F1-A805-8FD55B533AA1}" type="datetimeFigureOut">
              <a:rPr lang="en-GB" smtClean="0"/>
              <a:t>17/05/2023</a:t>
            </a:fld>
            <a:endParaRPr lang="en-GB"/>
          </a:p>
        </p:txBody>
      </p:sp>
      <p:sp>
        <p:nvSpPr>
          <p:cNvPr id="3" name="Footer Placeholder 2">
            <a:extLst>
              <a:ext uri="{FF2B5EF4-FFF2-40B4-BE49-F238E27FC236}">
                <a16:creationId xmlns:a16="http://schemas.microsoft.com/office/drawing/2014/main" id="{CC872A0B-0340-468B-B74A-6C8515645C6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05C8E44-6B4E-44BE-87B9-85E87A4C6846}"/>
              </a:ext>
            </a:extLst>
          </p:cNvPr>
          <p:cNvSpPr>
            <a:spLocks noGrp="1"/>
          </p:cNvSpPr>
          <p:nvPr>
            <p:ph type="sldNum" sz="quarter" idx="12"/>
          </p:nvPr>
        </p:nvSpPr>
        <p:spPr/>
        <p:txBody>
          <a:bodyPr/>
          <a:lstStyle/>
          <a:p>
            <a:fld id="{39E1D458-6F92-453B-8675-79C83E10A159}" type="slidenum">
              <a:rPr lang="en-GB" smtClean="0"/>
              <a:t>‹#›</a:t>
            </a:fld>
            <a:endParaRPr lang="en-GB"/>
          </a:p>
        </p:txBody>
      </p:sp>
    </p:spTree>
    <p:extLst>
      <p:ext uri="{BB962C8B-B14F-4D97-AF65-F5344CB8AC3E}">
        <p14:creationId xmlns:p14="http://schemas.microsoft.com/office/powerpoint/2010/main" val="9305850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805CE-1360-436C-980C-DF933A322AE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8BB11104-75DD-42C4-8D87-C7550B9E7E2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7FD49698-7DBF-4151-8287-4ACAD1BFB3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F66A8B7-D747-48C4-B92D-01E493171CEF}"/>
              </a:ext>
            </a:extLst>
          </p:cNvPr>
          <p:cNvSpPr>
            <a:spLocks noGrp="1"/>
          </p:cNvSpPr>
          <p:nvPr>
            <p:ph type="dt" sz="half" idx="10"/>
          </p:nvPr>
        </p:nvSpPr>
        <p:spPr/>
        <p:txBody>
          <a:bodyPr/>
          <a:lstStyle/>
          <a:p>
            <a:fld id="{EA8416BC-9F62-43F1-A805-8FD55B533AA1}" type="datetimeFigureOut">
              <a:rPr lang="en-GB" smtClean="0"/>
              <a:t>17/05/2023</a:t>
            </a:fld>
            <a:endParaRPr lang="en-GB"/>
          </a:p>
        </p:txBody>
      </p:sp>
      <p:sp>
        <p:nvSpPr>
          <p:cNvPr id="6" name="Footer Placeholder 5">
            <a:extLst>
              <a:ext uri="{FF2B5EF4-FFF2-40B4-BE49-F238E27FC236}">
                <a16:creationId xmlns:a16="http://schemas.microsoft.com/office/drawing/2014/main" id="{1389826C-6AD4-4CDC-8F38-A8EADB0F86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D5BBF7A-16CB-4D44-AE1F-084EFAD65881}"/>
              </a:ext>
            </a:extLst>
          </p:cNvPr>
          <p:cNvSpPr>
            <a:spLocks noGrp="1"/>
          </p:cNvSpPr>
          <p:nvPr>
            <p:ph type="sldNum" sz="quarter" idx="12"/>
          </p:nvPr>
        </p:nvSpPr>
        <p:spPr/>
        <p:txBody>
          <a:bodyPr/>
          <a:lstStyle/>
          <a:p>
            <a:fld id="{39E1D458-6F92-453B-8675-79C83E10A159}" type="slidenum">
              <a:rPr lang="en-GB" smtClean="0"/>
              <a:t>‹#›</a:t>
            </a:fld>
            <a:endParaRPr lang="en-GB"/>
          </a:p>
        </p:txBody>
      </p:sp>
    </p:spTree>
    <p:extLst>
      <p:ext uri="{BB962C8B-B14F-4D97-AF65-F5344CB8AC3E}">
        <p14:creationId xmlns:p14="http://schemas.microsoft.com/office/powerpoint/2010/main" val="35545904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901BB-47D3-47B0-83FE-E2802D3C6C5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D65E49FB-C602-4D0D-941A-4751D53DFAC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FDAFFE2-938B-4816-B095-59CF0297120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2C180B5-9654-4BCE-A86E-0366882B608F}"/>
              </a:ext>
            </a:extLst>
          </p:cNvPr>
          <p:cNvSpPr>
            <a:spLocks noGrp="1"/>
          </p:cNvSpPr>
          <p:nvPr>
            <p:ph type="dt" sz="half" idx="10"/>
          </p:nvPr>
        </p:nvSpPr>
        <p:spPr/>
        <p:txBody>
          <a:bodyPr/>
          <a:lstStyle/>
          <a:p>
            <a:fld id="{EA8416BC-9F62-43F1-A805-8FD55B533AA1}" type="datetimeFigureOut">
              <a:rPr lang="en-GB" smtClean="0"/>
              <a:t>17/05/2023</a:t>
            </a:fld>
            <a:endParaRPr lang="en-GB"/>
          </a:p>
        </p:txBody>
      </p:sp>
      <p:sp>
        <p:nvSpPr>
          <p:cNvPr id="6" name="Footer Placeholder 5">
            <a:extLst>
              <a:ext uri="{FF2B5EF4-FFF2-40B4-BE49-F238E27FC236}">
                <a16:creationId xmlns:a16="http://schemas.microsoft.com/office/drawing/2014/main" id="{313B942D-E2DE-4ADC-9469-E969485871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68BA9A8-8D00-4D6D-8D68-22882F8DCFE2}"/>
              </a:ext>
            </a:extLst>
          </p:cNvPr>
          <p:cNvSpPr>
            <a:spLocks noGrp="1"/>
          </p:cNvSpPr>
          <p:nvPr>
            <p:ph type="sldNum" sz="quarter" idx="12"/>
          </p:nvPr>
        </p:nvSpPr>
        <p:spPr/>
        <p:txBody>
          <a:bodyPr/>
          <a:lstStyle/>
          <a:p>
            <a:fld id="{39E1D458-6F92-453B-8675-79C83E10A159}" type="slidenum">
              <a:rPr lang="en-GB" smtClean="0"/>
              <a:t>‹#›</a:t>
            </a:fld>
            <a:endParaRPr lang="en-GB"/>
          </a:p>
        </p:txBody>
      </p:sp>
    </p:spTree>
    <p:extLst>
      <p:ext uri="{BB962C8B-B14F-4D97-AF65-F5344CB8AC3E}">
        <p14:creationId xmlns:p14="http://schemas.microsoft.com/office/powerpoint/2010/main" val="1067878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4FDB6-E41C-4CB8-BFA1-51E0B3159D9D}"/>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AE181D14-8A27-4934-A282-0F758BD30D2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5729613-C6CC-483E-A271-500364FE4085}"/>
              </a:ext>
            </a:extLst>
          </p:cNvPr>
          <p:cNvSpPr>
            <a:spLocks noGrp="1"/>
          </p:cNvSpPr>
          <p:nvPr>
            <p:ph type="dt" sz="half" idx="10"/>
          </p:nvPr>
        </p:nvSpPr>
        <p:spPr/>
        <p:txBody>
          <a:bodyPr/>
          <a:lstStyle/>
          <a:p>
            <a:fld id="{EA8416BC-9F62-43F1-A805-8FD55B533AA1}" type="datetimeFigureOut">
              <a:rPr lang="en-GB" smtClean="0"/>
              <a:t>17/05/2023</a:t>
            </a:fld>
            <a:endParaRPr lang="en-GB"/>
          </a:p>
        </p:txBody>
      </p:sp>
      <p:sp>
        <p:nvSpPr>
          <p:cNvPr id="5" name="Footer Placeholder 4">
            <a:extLst>
              <a:ext uri="{FF2B5EF4-FFF2-40B4-BE49-F238E27FC236}">
                <a16:creationId xmlns:a16="http://schemas.microsoft.com/office/drawing/2014/main" id="{6537E81F-1328-453C-B81B-CEC869FFF0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DA32BB-B989-4CD5-ACFE-D73449C52E85}"/>
              </a:ext>
            </a:extLst>
          </p:cNvPr>
          <p:cNvSpPr>
            <a:spLocks noGrp="1"/>
          </p:cNvSpPr>
          <p:nvPr>
            <p:ph type="sldNum" sz="quarter" idx="12"/>
          </p:nvPr>
        </p:nvSpPr>
        <p:spPr/>
        <p:txBody>
          <a:bodyPr/>
          <a:lstStyle/>
          <a:p>
            <a:fld id="{39E1D458-6F92-453B-8675-79C83E10A159}" type="slidenum">
              <a:rPr lang="en-GB" smtClean="0"/>
              <a:t>‹#›</a:t>
            </a:fld>
            <a:endParaRPr lang="en-GB"/>
          </a:p>
        </p:txBody>
      </p:sp>
    </p:spTree>
    <p:extLst>
      <p:ext uri="{BB962C8B-B14F-4D97-AF65-F5344CB8AC3E}">
        <p14:creationId xmlns:p14="http://schemas.microsoft.com/office/powerpoint/2010/main" val="39147704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17C307F-F263-40A1-AF2A-9A3D6368F9A8}"/>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683D93ED-D42A-4FE0-8845-1FF58C999D4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EF0E35D-4C8A-400D-A486-5872773234C7}"/>
              </a:ext>
            </a:extLst>
          </p:cNvPr>
          <p:cNvSpPr>
            <a:spLocks noGrp="1"/>
          </p:cNvSpPr>
          <p:nvPr>
            <p:ph type="dt" sz="half" idx="10"/>
          </p:nvPr>
        </p:nvSpPr>
        <p:spPr/>
        <p:txBody>
          <a:bodyPr/>
          <a:lstStyle/>
          <a:p>
            <a:fld id="{EA8416BC-9F62-43F1-A805-8FD55B533AA1}" type="datetimeFigureOut">
              <a:rPr lang="en-GB" smtClean="0"/>
              <a:t>17/05/2023</a:t>
            </a:fld>
            <a:endParaRPr lang="en-GB"/>
          </a:p>
        </p:txBody>
      </p:sp>
      <p:sp>
        <p:nvSpPr>
          <p:cNvPr id="5" name="Footer Placeholder 4">
            <a:extLst>
              <a:ext uri="{FF2B5EF4-FFF2-40B4-BE49-F238E27FC236}">
                <a16:creationId xmlns:a16="http://schemas.microsoft.com/office/drawing/2014/main" id="{1AB0350C-EFC4-440A-BEA1-8BC37EC430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FF6ABA-D075-474F-BAE0-608FCAB2521B}"/>
              </a:ext>
            </a:extLst>
          </p:cNvPr>
          <p:cNvSpPr>
            <a:spLocks noGrp="1"/>
          </p:cNvSpPr>
          <p:nvPr>
            <p:ph type="sldNum" sz="quarter" idx="12"/>
          </p:nvPr>
        </p:nvSpPr>
        <p:spPr/>
        <p:txBody>
          <a:bodyPr/>
          <a:lstStyle/>
          <a:p>
            <a:fld id="{39E1D458-6F92-453B-8675-79C83E10A159}" type="slidenum">
              <a:rPr lang="en-GB" smtClean="0"/>
              <a:t>‹#›</a:t>
            </a:fld>
            <a:endParaRPr lang="en-GB"/>
          </a:p>
        </p:txBody>
      </p:sp>
    </p:spTree>
    <p:extLst>
      <p:ext uri="{BB962C8B-B14F-4D97-AF65-F5344CB8AC3E}">
        <p14:creationId xmlns:p14="http://schemas.microsoft.com/office/powerpoint/2010/main" val="18654064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F5B41E8-559A-47EB-9167-D63DABF9538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2D80440F-EA1A-4359-9295-E2867D733CB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FA944EF-F454-444B-A619-1EE61718BA6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8416BC-9F62-43F1-A805-8FD55B533AA1}" type="datetimeFigureOut">
              <a:rPr lang="en-GB" smtClean="0"/>
              <a:t>17/05/2023</a:t>
            </a:fld>
            <a:endParaRPr lang="en-GB"/>
          </a:p>
        </p:txBody>
      </p:sp>
      <p:sp>
        <p:nvSpPr>
          <p:cNvPr id="5" name="Footer Placeholder 4">
            <a:extLst>
              <a:ext uri="{FF2B5EF4-FFF2-40B4-BE49-F238E27FC236}">
                <a16:creationId xmlns:a16="http://schemas.microsoft.com/office/drawing/2014/main" id="{1F8C68EF-CBCE-4BA4-8B52-E90CEB510E4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039D782-24D5-4799-B574-B4E576634F9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9E1D458-6F92-453B-8675-79C83E10A159}" type="slidenum">
              <a:rPr lang="en-GB" smtClean="0"/>
              <a:t>‹#›</a:t>
            </a:fld>
            <a:endParaRPr lang="en-GB"/>
          </a:p>
        </p:txBody>
      </p:sp>
    </p:spTree>
    <p:extLst>
      <p:ext uri="{BB962C8B-B14F-4D97-AF65-F5344CB8AC3E}">
        <p14:creationId xmlns:p14="http://schemas.microsoft.com/office/powerpoint/2010/main" val="3594576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microsoft.com/office/2007/relationships/hdphoto" Target="../media/hdphoto3.wdp"/><Relationship Id="rId3" Type="http://schemas.openxmlformats.org/officeDocument/2006/relationships/image" Target="../media/image3.png"/><Relationship Id="rId7"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microsoft.com/office/2007/relationships/hdphoto" Target="../media/hdphoto2.wdp"/><Relationship Id="rId5" Type="http://schemas.openxmlformats.org/officeDocument/2006/relationships/image" Target="../media/image4.png"/><Relationship Id="rId10" Type="http://schemas.microsoft.com/office/2007/relationships/hdphoto" Target="../media/hdphoto4.wdp"/><Relationship Id="rId4" Type="http://schemas.microsoft.com/office/2007/relationships/hdphoto" Target="../media/hdphoto1.wdp"/><Relationship Id="rId9" Type="http://schemas.openxmlformats.org/officeDocument/2006/relationships/image" Target="../media/image6.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research.senedd.wales/research-articles/new-publication-outlining-the-contours-of-the-great-homeworking-experiment-and-its-implications-for-wales/" TargetMode="External"/><Relationship Id="rId7" Type="http://schemas.openxmlformats.org/officeDocument/2006/relationships/hyperlink" Target="https://www.weforum.org/agenda/2020/04/coronavirus-education-global-covid19-online-digital-learning/"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hyperlink" Target="https://www.uwtsd.ac.uk/mission/" TargetMode="External"/><Relationship Id="rId5" Type="http://schemas.openxmlformats.org/officeDocument/2006/relationships/hyperlink" Target="https://hbr.org/2011/07/adaptability-the-new-competitive-advantage" TargetMode="External"/><Relationship Id="rId4" Type="http://schemas.openxmlformats.org/officeDocument/2006/relationships/hyperlink" Target="https://www.frc.org.uk/getattachment/fe1ba51a-578d-4467-a00c-f287825aced9/Revised-Turnbull-Guidance-October-2005.pdf"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itle 15">
            <a:extLst>
              <a:ext uri="{FF2B5EF4-FFF2-40B4-BE49-F238E27FC236}">
                <a16:creationId xmlns:a16="http://schemas.microsoft.com/office/drawing/2014/main" id="{4F51454A-D3D8-40D4-92C7-F1512DCC6A4E}"/>
              </a:ext>
            </a:extLst>
          </p:cNvPr>
          <p:cNvSpPr>
            <a:spLocks noGrp="1"/>
          </p:cNvSpPr>
          <p:nvPr>
            <p:ph type="title"/>
          </p:nvPr>
        </p:nvSpPr>
        <p:spPr>
          <a:xfrm>
            <a:off x="131248" y="1715800"/>
            <a:ext cx="3873593" cy="4461163"/>
          </a:xfrm>
        </p:spPr>
        <p:txBody>
          <a:bodyPr>
            <a:noAutofit/>
          </a:bodyPr>
          <a:lstStyle/>
          <a:p>
            <a:r>
              <a:rPr lang="en-GB" sz="2000" b="1" dirty="0">
                <a:solidFill>
                  <a:srgbClr val="FFFFFF"/>
                </a:solidFill>
              </a:rPr>
              <a:t>Student: </a:t>
            </a:r>
            <a:r>
              <a:rPr lang="en-GB" sz="2000" i="1" dirty="0">
                <a:solidFill>
                  <a:srgbClr val="FFFFFF"/>
                </a:solidFill>
              </a:rPr>
              <a:t>Gareth Leek</a:t>
            </a:r>
            <a:br>
              <a:rPr lang="en-GB" sz="2000" dirty="0">
                <a:solidFill>
                  <a:srgbClr val="FFFFFF"/>
                </a:solidFill>
              </a:rPr>
            </a:br>
            <a:br>
              <a:rPr lang="en-GB" sz="2000" dirty="0">
                <a:solidFill>
                  <a:srgbClr val="FFFFFF"/>
                </a:solidFill>
              </a:rPr>
            </a:br>
            <a:r>
              <a:rPr lang="en-GB" sz="2000" b="1" dirty="0">
                <a:solidFill>
                  <a:srgbClr val="FFFFFF"/>
                </a:solidFill>
              </a:rPr>
              <a:t>Module: </a:t>
            </a:r>
            <a:r>
              <a:rPr lang="en-GB" sz="2000" i="1" dirty="0">
                <a:solidFill>
                  <a:srgbClr val="FFFFFF"/>
                </a:solidFill>
              </a:rPr>
              <a:t>Management of the Integrated Working Environment (ACBA7006)</a:t>
            </a:r>
            <a:br>
              <a:rPr lang="en-GB" sz="2000" dirty="0">
                <a:solidFill>
                  <a:srgbClr val="FFFFFF"/>
                </a:solidFill>
              </a:rPr>
            </a:br>
            <a:br>
              <a:rPr lang="en-GB" sz="2000" dirty="0">
                <a:solidFill>
                  <a:srgbClr val="FFFFFF"/>
                </a:solidFill>
              </a:rPr>
            </a:br>
            <a:r>
              <a:rPr lang="en-GB" sz="2000" b="1" dirty="0">
                <a:solidFill>
                  <a:srgbClr val="FFFFFF"/>
                </a:solidFill>
              </a:rPr>
              <a:t>Presented to: </a:t>
            </a:r>
            <a:r>
              <a:rPr lang="en-GB" sz="2000" i="1" dirty="0">
                <a:solidFill>
                  <a:srgbClr val="FFFFFF"/>
                </a:solidFill>
              </a:rPr>
              <a:t>Dr. D Hughes</a:t>
            </a:r>
            <a:br>
              <a:rPr lang="en-GB" sz="2000" dirty="0">
                <a:solidFill>
                  <a:srgbClr val="FFFFFF"/>
                </a:solidFill>
              </a:rPr>
            </a:br>
            <a:br>
              <a:rPr lang="en-GB" sz="2000" dirty="0">
                <a:solidFill>
                  <a:srgbClr val="FFFFFF"/>
                </a:solidFill>
              </a:rPr>
            </a:br>
            <a:r>
              <a:rPr lang="en-GB" sz="2000" b="1" dirty="0">
                <a:solidFill>
                  <a:srgbClr val="FFFFFF"/>
                </a:solidFill>
              </a:rPr>
              <a:t>Date: </a:t>
            </a:r>
            <a:r>
              <a:rPr lang="en-GB" sz="2000" i="1" dirty="0">
                <a:solidFill>
                  <a:srgbClr val="FFFFFF"/>
                </a:solidFill>
              </a:rPr>
              <a:t>17 May 2023</a:t>
            </a:r>
            <a:br>
              <a:rPr lang="en-GB" sz="2000" dirty="0">
                <a:solidFill>
                  <a:srgbClr val="FFFFFF"/>
                </a:solidFill>
              </a:rPr>
            </a:br>
            <a:br>
              <a:rPr lang="en-GB" sz="2000" dirty="0">
                <a:solidFill>
                  <a:srgbClr val="FFFFFF"/>
                </a:solidFill>
              </a:rPr>
            </a:br>
            <a:br>
              <a:rPr lang="en-GB" sz="2000" dirty="0">
                <a:solidFill>
                  <a:srgbClr val="FFFFFF"/>
                </a:solidFill>
              </a:rPr>
            </a:br>
            <a:endParaRPr lang="en-GB" sz="2000" dirty="0">
              <a:solidFill>
                <a:srgbClr val="FFFFFF"/>
              </a:solidFill>
            </a:endParaRPr>
          </a:p>
        </p:txBody>
      </p:sp>
      <p:sp>
        <p:nvSpPr>
          <p:cNvPr id="43" name="Arc 4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29" name="Picture 28" descr="Text&#10;&#10;Description automatically generated">
            <a:extLst>
              <a:ext uri="{FF2B5EF4-FFF2-40B4-BE49-F238E27FC236}">
                <a16:creationId xmlns:a16="http://schemas.microsoft.com/office/drawing/2014/main" id="{9C24E994-430C-472D-B1FB-F30C5F2F9C3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52612" y="319088"/>
            <a:ext cx="3135925" cy="838380"/>
          </a:xfrm>
          <a:prstGeom prst="rect">
            <a:avLst/>
          </a:prstGeom>
        </p:spPr>
      </p:pic>
      <p:sp>
        <p:nvSpPr>
          <p:cNvPr id="20" name="TextBox 19">
            <a:extLst>
              <a:ext uri="{FF2B5EF4-FFF2-40B4-BE49-F238E27FC236}">
                <a16:creationId xmlns:a16="http://schemas.microsoft.com/office/drawing/2014/main" id="{F3C67415-89D0-443C-B338-FFD2ECDD87E9}"/>
              </a:ext>
            </a:extLst>
          </p:cNvPr>
          <p:cNvSpPr txBox="1"/>
          <p:nvPr/>
        </p:nvSpPr>
        <p:spPr>
          <a:xfrm>
            <a:off x="4443026" y="2732634"/>
            <a:ext cx="6291338" cy="2123658"/>
          </a:xfrm>
          <a:prstGeom prst="rect">
            <a:avLst/>
          </a:prstGeom>
          <a:noFill/>
        </p:spPr>
        <p:txBody>
          <a:bodyPr wrap="none" rtlCol="0">
            <a:spAutoFit/>
          </a:bodyPr>
          <a:lstStyle/>
          <a:p>
            <a:r>
              <a:rPr lang="en-GB" sz="4400" dirty="0"/>
              <a:t>University of Wales Trinity </a:t>
            </a:r>
          </a:p>
          <a:p>
            <a:r>
              <a:rPr lang="en-GB" sz="4400" dirty="0"/>
              <a:t>Saint David: </a:t>
            </a:r>
            <a:r>
              <a:rPr lang="en-GB" sz="4400" b="1" dirty="0"/>
              <a:t>Risk Report</a:t>
            </a:r>
          </a:p>
          <a:p>
            <a:endParaRPr lang="en-GB" sz="4400" dirty="0"/>
          </a:p>
        </p:txBody>
      </p:sp>
    </p:spTree>
    <p:extLst>
      <p:ext uri="{BB962C8B-B14F-4D97-AF65-F5344CB8AC3E}">
        <p14:creationId xmlns:p14="http://schemas.microsoft.com/office/powerpoint/2010/main" val="4070054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itle 15">
            <a:extLst>
              <a:ext uri="{FF2B5EF4-FFF2-40B4-BE49-F238E27FC236}">
                <a16:creationId xmlns:a16="http://schemas.microsoft.com/office/drawing/2014/main" id="{4F51454A-D3D8-40D4-92C7-F1512DCC6A4E}"/>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Main Menu</a:t>
            </a:r>
          </a:p>
        </p:txBody>
      </p:sp>
      <p:sp>
        <p:nvSpPr>
          <p:cNvPr id="43" name="Arc 4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7" name="Rectangle 6">
            <a:extLst>
              <a:ext uri="{FF2B5EF4-FFF2-40B4-BE49-F238E27FC236}">
                <a16:creationId xmlns:a16="http://schemas.microsoft.com/office/drawing/2014/main" id="{F0233A22-C33F-42A7-9478-37EF2FA495D6}"/>
              </a:ext>
            </a:extLst>
          </p:cNvPr>
          <p:cNvSpPr/>
          <p:nvPr/>
        </p:nvSpPr>
        <p:spPr>
          <a:xfrm>
            <a:off x="4872941" y="1153571"/>
            <a:ext cx="2442259" cy="628061"/>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dirty="0"/>
          </a:p>
        </p:txBody>
      </p:sp>
      <p:sp>
        <p:nvSpPr>
          <p:cNvPr id="9" name="Rectangle 8">
            <a:extLst>
              <a:ext uri="{FF2B5EF4-FFF2-40B4-BE49-F238E27FC236}">
                <a16:creationId xmlns:a16="http://schemas.microsoft.com/office/drawing/2014/main" id="{F2F37C59-7E61-4E3E-B2B3-48E332CC54B1}"/>
              </a:ext>
            </a:extLst>
          </p:cNvPr>
          <p:cNvSpPr/>
          <p:nvPr/>
        </p:nvSpPr>
        <p:spPr>
          <a:xfrm>
            <a:off x="4497187" y="1217353"/>
            <a:ext cx="579172" cy="500496"/>
          </a:xfrm>
          <a:prstGeom prst="rect">
            <a:avLst/>
          </a:prstGeom>
          <a:solidFill>
            <a:schemeClr val="accent4">
              <a:lumMod val="20000"/>
              <a:lumOff val="80000"/>
            </a:schemeClr>
          </a:solidFill>
          <a:ln>
            <a:solidFill>
              <a:schemeClr val="accent4">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1</a:t>
            </a:r>
          </a:p>
        </p:txBody>
      </p:sp>
      <p:sp>
        <p:nvSpPr>
          <p:cNvPr id="10" name="Title 15">
            <a:extLst>
              <a:ext uri="{FF2B5EF4-FFF2-40B4-BE49-F238E27FC236}">
                <a16:creationId xmlns:a16="http://schemas.microsoft.com/office/drawing/2014/main" id="{F85BF465-7C8C-4C9E-A74C-086E1BE834F5}"/>
              </a:ext>
            </a:extLst>
          </p:cNvPr>
          <p:cNvSpPr txBox="1">
            <a:spLocks/>
          </p:cNvSpPr>
          <p:nvPr/>
        </p:nvSpPr>
        <p:spPr>
          <a:xfrm>
            <a:off x="5076359" y="1204222"/>
            <a:ext cx="4461507" cy="56595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rgbClr val="FFFFFF"/>
                </a:solidFill>
              </a:rPr>
              <a:t>Objectives</a:t>
            </a:r>
          </a:p>
        </p:txBody>
      </p:sp>
      <p:sp>
        <p:nvSpPr>
          <p:cNvPr id="11" name="Rectangle 10">
            <a:extLst>
              <a:ext uri="{FF2B5EF4-FFF2-40B4-BE49-F238E27FC236}">
                <a16:creationId xmlns:a16="http://schemas.microsoft.com/office/drawing/2014/main" id="{920ED0F1-15F6-468F-BCB9-DCB7BF5F5637}"/>
              </a:ext>
            </a:extLst>
          </p:cNvPr>
          <p:cNvSpPr/>
          <p:nvPr/>
        </p:nvSpPr>
        <p:spPr>
          <a:xfrm>
            <a:off x="4874870" y="2141448"/>
            <a:ext cx="2442259" cy="628061"/>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2100D2B9-EB69-44AF-9BDA-30379085F32A}"/>
              </a:ext>
            </a:extLst>
          </p:cNvPr>
          <p:cNvSpPr/>
          <p:nvPr/>
        </p:nvSpPr>
        <p:spPr>
          <a:xfrm>
            <a:off x="4499116" y="2205230"/>
            <a:ext cx="579172" cy="500496"/>
          </a:xfrm>
          <a:prstGeom prst="rect">
            <a:avLst/>
          </a:prstGeom>
          <a:solidFill>
            <a:schemeClr val="accent4">
              <a:lumMod val="20000"/>
              <a:lumOff val="80000"/>
            </a:schemeClr>
          </a:solidFill>
          <a:ln>
            <a:solidFill>
              <a:schemeClr val="accent4">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2</a:t>
            </a:r>
          </a:p>
        </p:txBody>
      </p:sp>
      <p:sp>
        <p:nvSpPr>
          <p:cNvPr id="13" name="Rectangle 12">
            <a:extLst>
              <a:ext uri="{FF2B5EF4-FFF2-40B4-BE49-F238E27FC236}">
                <a16:creationId xmlns:a16="http://schemas.microsoft.com/office/drawing/2014/main" id="{3580459B-4B35-4315-9B37-1839BAEBD890}"/>
              </a:ext>
            </a:extLst>
          </p:cNvPr>
          <p:cNvSpPr/>
          <p:nvPr/>
        </p:nvSpPr>
        <p:spPr>
          <a:xfrm>
            <a:off x="4872941" y="3187799"/>
            <a:ext cx="2442259" cy="628061"/>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E7975CEF-649C-49FF-BD1C-B62D11A09611}"/>
              </a:ext>
            </a:extLst>
          </p:cNvPr>
          <p:cNvSpPr/>
          <p:nvPr/>
        </p:nvSpPr>
        <p:spPr>
          <a:xfrm>
            <a:off x="4497187" y="3251581"/>
            <a:ext cx="579172" cy="500496"/>
          </a:xfrm>
          <a:prstGeom prst="rect">
            <a:avLst/>
          </a:prstGeom>
          <a:solidFill>
            <a:schemeClr val="accent4">
              <a:lumMod val="20000"/>
              <a:lumOff val="80000"/>
            </a:schemeClr>
          </a:solidFill>
          <a:ln>
            <a:solidFill>
              <a:schemeClr val="accent4">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3</a:t>
            </a:r>
          </a:p>
        </p:txBody>
      </p:sp>
      <p:sp>
        <p:nvSpPr>
          <p:cNvPr id="15" name="Rectangle 14">
            <a:extLst>
              <a:ext uri="{FF2B5EF4-FFF2-40B4-BE49-F238E27FC236}">
                <a16:creationId xmlns:a16="http://schemas.microsoft.com/office/drawing/2014/main" id="{57A55CBC-B4EA-43EB-971D-F53B02C5B501}"/>
              </a:ext>
            </a:extLst>
          </p:cNvPr>
          <p:cNvSpPr/>
          <p:nvPr/>
        </p:nvSpPr>
        <p:spPr>
          <a:xfrm>
            <a:off x="4874870" y="4234149"/>
            <a:ext cx="2442259" cy="628061"/>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461D7056-F9B6-4B9D-A176-DB1CC94DF2D7}"/>
              </a:ext>
            </a:extLst>
          </p:cNvPr>
          <p:cNvSpPr/>
          <p:nvPr/>
        </p:nvSpPr>
        <p:spPr>
          <a:xfrm>
            <a:off x="4499116" y="4297931"/>
            <a:ext cx="579172" cy="500496"/>
          </a:xfrm>
          <a:prstGeom prst="rect">
            <a:avLst/>
          </a:prstGeom>
          <a:solidFill>
            <a:schemeClr val="accent4">
              <a:lumMod val="20000"/>
              <a:lumOff val="80000"/>
            </a:schemeClr>
          </a:solidFill>
          <a:ln>
            <a:solidFill>
              <a:schemeClr val="accent4">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4</a:t>
            </a:r>
          </a:p>
        </p:txBody>
      </p:sp>
      <p:sp>
        <p:nvSpPr>
          <p:cNvPr id="18" name="Rectangle 17">
            <a:extLst>
              <a:ext uri="{FF2B5EF4-FFF2-40B4-BE49-F238E27FC236}">
                <a16:creationId xmlns:a16="http://schemas.microsoft.com/office/drawing/2014/main" id="{93BA9F48-6455-4563-9016-E43F2E20EBB8}"/>
              </a:ext>
            </a:extLst>
          </p:cNvPr>
          <p:cNvSpPr/>
          <p:nvPr/>
        </p:nvSpPr>
        <p:spPr>
          <a:xfrm>
            <a:off x="8247206" y="1153571"/>
            <a:ext cx="2442259" cy="628061"/>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FAE3BF9D-9D83-4AC5-8F70-1DA7B66EFF2F}"/>
              </a:ext>
            </a:extLst>
          </p:cNvPr>
          <p:cNvSpPr/>
          <p:nvPr/>
        </p:nvSpPr>
        <p:spPr>
          <a:xfrm>
            <a:off x="7871452" y="1217353"/>
            <a:ext cx="579172" cy="500496"/>
          </a:xfrm>
          <a:prstGeom prst="rect">
            <a:avLst/>
          </a:prstGeom>
          <a:solidFill>
            <a:schemeClr val="accent4">
              <a:lumMod val="20000"/>
              <a:lumOff val="80000"/>
            </a:schemeClr>
          </a:solidFill>
          <a:ln>
            <a:solidFill>
              <a:schemeClr val="accent4">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5</a:t>
            </a:r>
          </a:p>
        </p:txBody>
      </p:sp>
      <p:sp>
        <p:nvSpPr>
          <p:cNvPr id="20" name="Rectangle 19">
            <a:extLst>
              <a:ext uri="{FF2B5EF4-FFF2-40B4-BE49-F238E27FC236}">
                <a16:creationId xmlns:a16="http://schemas.microsoft.com/office/drawing/2014/main" id="{1B805DCA-16F2-4522-9982-F6830A9DA964}"/>
              </a:ext>
            </a:extLst>
          </p:cNvPr>
          <p:cNvSpPr/>
          <p:nvPr/>
        </p:nvSpPr>
        <p:spPr>
          <a:xfrm>
            <a:off x="8246565" y="2136391"/>
            <a:ext cx="2442259" cy="628061"/>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CF246452-A8F5-4BF8-9835-0496514E7517}"/>
              </a:ext>
            </a:extLst>
          </p:cNvPr>
          <p:cNvSpPr/>
          <p:nvPr/>
        </p:nvSpPr>
        <p:spPr>
          <a:xfrm>
            <a:off x="7870811" y="2200173"/>
            <a:ext cx="579172" cy="500496"/>
          </a:xfrm>
          <a:prstGeom prst="rect">
            <a:avLst/>
          </a:prstGeom>
          <a:solidFill>
            <a:schemeClr val="accent4">
              <a:lumMod val="20000"/>
              <a:lumOff val="80000"/>
            </a:schemeClr>
          </a:solidFill>
          <a:ln>
            <a:solidFill>
              <a:schemeClr val="accent4">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6</a:t>
            </a:r>
          </a:p>
        </p:txBody>
      </p:sp>
      <p:sp>
        <p:nvSpPr>
          <p:cNvPr id="24" name="Title 15">
            <a:extLst>
              <a:ext uri="{FF2B5EF4-FFF2-40B4-BE49-F238E27FC236}">
                <a16:creationId xmlns:a16="http://schemas.microsoft.com/office/drawing/2014/main" id="{5294E464-49D0-43A8-AA76-D125079E54E4}"/>
              </a:ext>
            </a:extLst>
          </p:cNvPr>
          <p:cNvSpPr txBox="1">
            <a:spLocks/>
          </p:cNvSpPr>
          <p:nvPr/>
        </p:nvSpPr>
        <p:spPr>
          <a:xfrm>
            <a:off x="5105343" y="2161442"/>
            <a:ext cx="4461507" cy="56595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rgbClr val="FFFFFF"/>
                </a:solidFill>
              </a:rPr>
              <a:t>What is RM?</a:t>
            </a:r>
          </a:p>
        </p:txBody>
      </p:sp>
      <p:sp>
        <p:nvSpPr>
          <p:cNvPr id="27" name="Title 15">
            <a:extLst>
              <a:ext uri="{FF2B5EF4-FFF2-40B4-BE49-F238E27FC236}">
                <a16:creationId xmlns:a16="http://schemas.microsoft.com/office/drawing/2014/main" id="{F55DA7C9-FF54-487F-9ECC-B42696C7B2CD}"/>
              </a:ext>
            </a:extLst>
          </p:cNvPr>
          <p:cNvSpPr txBox="1">
            <a:spLocks/>
          </p:cNvSpPr>
          <p:nvPr/>
        </p:nvSpPr>
        <p:spPr>
          <a:xfrm>
            <a:off x="5142925" y="3209470"/>
            <a:ext cx="4461507" cy="56595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rgbClr val="FFFFFF"/>
                </a:solidFill>
              </a:rPr>
              <a:t>Risk Appraisal</a:t>
            </a:r>
          </a:p>
        </p:txBody>
      </p:sp>
      <p:sp>
        <p:nvSpPr>
          <p:cNvPr id="28" name="Title 15">
            <a:extLst>
              <a:ext uri="{FF2B5EF4-FFF2-40B4-BE49-F238E27FC236}">
                <a16:creationId xmlns:a16="http://schemas.microsoft.com/office/drawing/2014/main" id="{882A1853-6643-4ABA-98C4-D7DA25BA77B1}"/>
              </a:ext>
            </a:extLst>
          </p:cNvPr>
          <p:cNvSpPr txBox="1">
            <a:spLocks/>
          </p:cNvSpPr>
          <p:nvPr/>
        </p:nvSpPr>
        <p:spPr>
          <a:xfrm>
            <a:off x="7111691" y="294642"/>
            <a:ext cx="4461507" cy="56595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300" b="1" dirty="0">
                <a:solidFill>
                  <a:srgbClr val="FFFFFF"/>
                </a:solidFill>
              </a:rPr>
              <a:t>Recommendations</a:t>
            </a:r>
          </a:p>
        </p:txBody>
      </p:sp>
      <p:sp>
        <p:nvSpPr>
          <p:cNvPr id="29" name="Title 15">
            <a:extLst>
              <a:ext uri="{FF2B5EF4-FFF2-40B4-BE49-F238E27FC236}">
                <a16:creationId xmlns:a16="http://schemas.microsoft.com/office/drawing/2014/main" id="{D8C9DEF1-A5A2-4E6A-B7B1-E7F3929C058D}"/>
              </a:ext>
            </a:extLst>
          </p:cNvPr>
          <p:cNvSpPr txBox="1">
            <a:spLocks/>
          </p:cNvSpPr>
          <p:nvPr/>
        </p:nvSpPr>
        <p:spPr>
          <a:xfrm>
            <a:off x="8554626" y="2161442"/>
            <a:ext cx="2238861" cy="56595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rgbClr val="FFFFFF"/>
                </a:solidFill>
              </a:rPr>
              <a:t>Questions</a:t>
            </a:r>
          </a:p>
        </p:txBody>
      </p:sp>
      <p:sp>
        <p:nvSpPr>
          <p:cNvPr id="2" name="Rectangle 1">
            <a:extLst>
              <a:ext uri="{FF2B5EF4-FFF2-40B4-BE49-F238E27FC236}">
                <a16:creationId xmlns:a16="http://schemas.microsoft.com/office/drawing/2014/main" id="{67EE3597-64C2-71FC-B574-29AFB7C5DFBA}"/>
              </a:ext>
            </a:extLst>
          </p:cNvPr>
          <p:cNvSpPr/>
          <p:nvPr/>
        </p:nvSpPr>
        <p:spPr>
          <a:xfrm>
            <a:off x="8246565" y="3176738"/>
            <a:ext cx="2442259" cy="628061"/>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2D7B6327-E535-5C89-A0CE-55F55BF9A0FB}"/>
              </a:ext>
            </a:extLst>
          </p:cNvPr>
          <p:cNvSpPr/>
          <p:nvPr/>
        </p:nvSpPr>
        <p:spPr>
          <a:xfrm>
            <a:off x="7870811" y="3240520"/>
            <a:ext cx="579172" cy="500496"/>
          </a:xfrm>
          <a:prstGeom prst="rect">
            <a:avLst/>
          </a:prstGeom>
          <a:solidFill>
            <a:schemeClr val="accent4">
              <a:lumMod val="20000"/>
              <a:lumOff val="80000"/>
            </a:schemeClr>
          </a:solidFill>
          <a:ln>
            <a:solidFill>
              <a:schemeClr val="accent4">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7</a:t>
            </a:r>
          </a:p>
        </p:txBody>
      </p:sp>
      <p:sp>
        <p:nvSpPr>
          <p:cNvPr id="4" name="Title 15">
            <a:extLst>
              <a:ext uri="{FF2B5EF4-FFF2-40B4-BE49-F238E27FC236}">
                <a16:creationId xmlns:a16="http://schemas.microsoft.com/office/drawing/2014/main" id="{486E7428-FE04-83B2-C232-D2E56148BEA8}"/>
              </a:ext>
            </a:extLst>
          </p:cNvPr>
          <p:cNvSpPr txBox="1">
            <a:spLocks/>
          </p:cNvSpPr>
          <p:nvPr/>
        </p:nvSpPr>
        <p:spPr>
          <a:xfrm>
            <a:off x="8480435" y="3217316"/>
            <a:ext cx="2238861" cy="56595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rgbClr val="FFFFFF"/>
                </a:solidFill>
              </a:rPr>
              <a:t>References</a:t>
            </a:r>
          </a:p>
        </p:txBody>
      </p:sp>
      <p:sp>
        <p:nvSpPr>
          <p:cNvPr id="5" name="Title 15">
            <a:extLst>
              <a:ext uri="{FF2B5EF4-FFF2-40B4-BE49-F238E27FC236}">
                <a16:creationId xmlns:a16="http://schemas.microsoft.com/office/drawing/2014/main" id="{927E20EE-B846-48F3-2174-E880A91711D6}"/>
              </a:ext>
            </a:extLst>
          </p:cNvPr>
          <p:cNvSpPr txBox="1">
            <a:spLocks/>
          </p:cNvSpPr>
          <p:nvPr/>
        </p:nvSpPr>
        <p:spPr>
          <a:xfrm>
            <a:off x="8414279" y="1201718"/>
            <a:ext cx="4461507" cy="56595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300" b="1" dirty="0">
                <a:solidFill>
                  <a:srgbClr val="FFFFFF"/>
                </a:solidFill>
              </a:rPr>
              <a:t>Recommendations</a:t>
            </a:r>
          </a:p>
        </p:txBody>
      </p:sp>
      <p:sp>
        <p:nvSpPr>
          <p:cNvPr id="6" name="Title 15">
            <a:extLst>
              <a:ext uri="{FF2B5EF4-FFF2-40B4-BE49-F238E27FC236}">
                <a16:creationId xmlns:a16="http://schemas.microsoft.com/office/drawing/2014/main" id="{A89F651E-5EF3-5FC5-CB7D-D10C64155BB9}"/>
              </a:ext>
            </a:extLst>
          </p:cNvPr>
          <p:cNvSpPr txBox="1">
            <a:spLocks/>
          </p:cNvSpPr>
          <p:nvPr/>
        </p:nvSpPr>
        <p:spPr>
          <a:xfrm>
            <a:off x="5145988" y="4268724"/>
            <a:ext cx="4461507" cy="56595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rgbClr val="FFFFFF"/>
                </a:solidFill>
              </a:rPr>
              <a:t>Conclusion</a:t>
            </a:r>
          </a:p>
        </p:txBody>
      </p:sp>
    </p:spTree>
    <p:extLst>
      <p:ext uri="{BB962C8B-B14F-4D97-AF65-F5344CB8AC3E}">
        <p14:creationId xmlns:p14="http://schemas.microsoft.com/office/powerpoint/2010/main" val="1815851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itle 15">
            <a:extLst>
              <a:ext uri="{FF2B5EF4-FFF2-40B4-BE49-F238E27FC236}">
                <a16:creationId xmlns:a16="http://schemas.microsoft.com/office/drawing/2014/main" id="{4F51454A-D3D8-40D4-92C7-F1512DCC6A4E}"/>
              </a:ext>
            </a:extLst>
          </p:cNvPr>
          <p:cNvSpPr>
            <a:spLocks noGrp="1"/>
          </p:cNvSpPr>
          <p:nvPr>
            <p:ph type="title"/>
          </p:nvPr>
        </p:nvSpPr>
        <p:spPr>
          <a:xfrm>
            <a:off x="372256" y="1134661"/>
            <a:ext cx="3744359" cy="4461163"/>
          </a:xfrm>
        </p:spPr>
        <p:txBody>
          <a:bodyPr>
            <a:normAutofit/>
          </a:bodyPr>
          <a:lstStyle/>
          <a:p>
            <a:r>
              <a:rPr lang="en-GB" b="1" dirty="0">
                <a:solidFill>
                  <a:srgbClr val="FFFFFF"/>
                </a:solidFill>
              </a:rPr>
              <a:t>Objectives</a:t>
            </a:r>
          </a:p>
        </p:txBody>
      </p:sp>
      <p:sp>
        <p:nvSpPr>
          <p:cNvPr id="43" name="Arc 4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9" name="Rectangle 8">
            <a:extLst>
              <a:ext uri="{FF2B5EF4-FFF2-40B4-BE49-F238E27FC236}">
                <a16:creationId xmlns:a16="http://schemas.microsoft.com/office/drawing/2014/main" id="{F5DA85B3-6001-4A40-9CF0-D5637A7E4DAD}"/>
              </a:ext>
            </a:extLst>
          </p:cNvPr>
          <p:cNvSpPr/>
          <p:nvPr/>
        </p:nvSpPr>
        <p:spPr>
          <a:xfrm>
            <a:off x="5028670" y="443738"/>
            <a:ext cx="5047289" cy="78105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1">
            <a:extLst>
              <a:ext uri="{FF2B5EF4-FFF2-40B4-BE49-F238E27FC236}">
                <a16:creationId xmlns:a16="http://schemas.microsoft.com/office/drawing/2014/main" id="{9148E35A-09F4-4363-A528-1D28CFB41599}"/>
              </a:ext>
            </a:extLst>
          </p:cNvPr>
          <p:cNvSpPr/>
          <p:nvPr/>
        </p:nvSpPr>
        <p:spPr>
          <a:xfrm>
            <a:off x="4748632" y="577240"/>
            <a:ext cx="556252" cy="513303"/>
          </a:xfrm>
          <a:prstGeom prst="rect">
            <a:avLst/>
          </a:prstGeom>
          <a:solidFill>
            <a:schemeClr val="accent4">
              <a:lumMod val="20000"/>
              <a:lumOff val="80000"/>
            </a:schemeClr>
          </a:solidFill>
          <a:ln>
            <a:solidFill>
              <a:schemeClr val="accent4">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3A137E26-0F72-4ACB-BFC1-6716B5E3E9AF}"/>
              </a:ext>
            </a:extLst>
          </p:cNvPr>
          <p:cNvSpPr/>
          <p:nvPr/>
        </p:nvSpPr>
        <p:spPr>
          <a:xfrm>
            <a:off x="5026757" y="1776980"/>
            <a:ext cx="5047289" cy="78105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E6815BB7-EA61-46CC-BB61-95D99A24E889}"/>
              </a:ext>
            </a:extLst>
          </p:cNvPr>
          <p:cNvSpPr/>
          <p:nvPr/>
        </p:nvSpPr>
        <p:spPr>
          <a:xfrm>
            <a:off x="4736173" y="1904317"/>
            <a:ext cx="556252" cy="513303"/>
          </a:xfrm>
          <a:prstGeom prst="rect">
            <a:avLst/>
          </a:prstGeom>
          <a:solidFill>
            <a:schemeClr val="accent4">
              <a:lumMod val="20000"/>
              <a:lumOff val="80000"/>
            </a:schemeClr>
          </a:solidFill>
          <a:ln>
            <a:solidFill>
              <a:schemeClr val="accent4">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DEAB1FE6-A9D7-4565-A2C7-F9260893D317}"/>
              </a:ext>
            </a:extLst>
          </p:cNvPr>
          <p:cNvSpPr/>
          <p:nvPr/>
        </p:nvSpPr>
        <p:spPr>
          <a:xfrm>
            <a:off x="5026757" y="3081206"/>
            <a:ext cx="5047289" cy="78105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Rectangle 17">
            <a:extLst>
              <a:ext uri="{FF2B5EF4-FFF2-40B4-BE49-F238E27FC236}">
                <a16:creationId xmlns:a16="http://schemas.microsoft.com/office/drawing/2014/main" id="{4B215B1F-1AA2-4D92-8F73-FC5FCFBA5FBB}"/>
              </a:ext>
            </a:extLst>
          </p:cNvPr>
          <p:cNvSpPr/>
          <p:nvPr/>
        </p:nvSpPr>
        <p:spPr>
          <a:xfrm>
            <a:off x="4746719" y="3199782"/>
            <a:ext cx="556252" cy="513303"/>
          </a:xfrm>
          <a:prstGeom prst="rect">
            <a:avLst/>
          </a:prstGeom>
          <a:solidFill>
            <a:schemeClr val="accent4">
              <a:lumMod val="20000"/>
              <a:lumOff val="80000"/>
            </a:schemeClr>
          </a:solidFill>
          <a:ln>
            <a:solidFill>
              <a:schemeClr val="accent4">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7F62C7C8-3FEC-46F0-83C5-7D9EF0C58BC1}"/>
              </a:ext>
            </a:extLst>
          </p:cNvPr>
          <p:cNvSpPr/>
          <p:nvPr/>
        </p:nvSpPr>
        <p:spPr>
          <a:xfrm>
            <a:off x="5026757" y="4353200"/>
            <a:ext cx="5047289" cy="78105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a:extLst>
              <a:ext uri="{FF2B5EF4-FFF2-40B4-BE49-F238E27FC236}">
                <a16:creationId xmlns:a16="http://schemas.microsoft.com/office/drawing/2014/main" id="{234AB075-2A7A-40D1-B40F-A4B86EC7BD73}"/>
              </a:ext>
            </a:extLst>
          </p:cNvPr>
          <p:cNvSpPr/>
          <p:nvPr/>
        </p:nvSpPr>
        <p:spPr>
          <a:xfrm>
            <a:off x="4746719" y="4463828"/>
            <a:ext cx="556252" cy="513303"/>
          </a:xfrm>
          <a:prstGeom prst="rect">
            <a:avLst/>
          </a:prstGeom>
          <a:solidFill>
            <a:schemeClr val="accent4">
              <a:lumMod val="20000"/>
              <a:lumOff val="80000"/>
            </a:schemeClr>
          </a:solidFill>
          <a:ln>
            <a:solidFill>
              <a:schemeClr val="accent4">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itle 15">
            <a:extLst>
              <a:ext uri="{FF2B5EF4-FFF2-40B4-BE49-F238E27FC236}">
                <a16:creationId xmlns:a16="http://schemas.microsoft.com/office/drawing/2014/main" id="{0876C92C-DA6F-498E-861E-41F7BF35711A}"/>
              </a:ext>
            </a:extLst>
          </p:cNvPr>
          <p:cNvSpPr txBox="1">
            <a:spLocks/>
          </p:cNvSpPr>
          <p:nvPr/>
        </p:nvSpPr>
        <p:spPr>
          <a:xfrm>
            <a:off x="5582141" y="4438223"/>
            <a:ext cx="4284951" cy="58043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dirty="0">
                <a:solidFill>
                  <a:srgbClr val="FFFFFF"/>
                </a:solidFill>
              </a:rPr>
              <a:t>Conclusions</a:t>
            </a:r>
          </a:p>
        </p:txBody>
      </p:sp>
      <p:sp>
        <p:nvSpPr>
          <p:cNvPr id="24" name="Title 15">
            <a:extLst>
              <a:ext uri="{FF2B5EF4-FFF2-40B4-BE49-F238E27FC236}">
                <a16:creationId xmlns:a16="http://schemas.microsoft.com/office/drawing/2014/main" id="{8BCB98D6-284E-482F-8FB6-489E1BAF98E4}"/>
              </a:ext>
            </a:extLst>
          </p:cNvPr>
          <p:cNvSpPr txBox="1">
            <a:spLocks/>
          </p:cNvSpPr>
          <p:nvPr/>
        </p:nvSpPr>
        <p:spPr>
          <a:xfrm>
            <a:off x="5582141" y="3215672"/>
            <a:ext cx="4284951" cy="58043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dirty="0">
                <a:solidFill>
                  <a:srgbClr val="FFFFFF"/>
                </a:solidFill>
              </a:rPr>
              <a:t>Risk appraisal</a:t>
            </a:r>
          </a:p>
        </p:txBody>
      </p:sp>
      <p:sp>
        <p:nvSpPr>
          <p:cNvPr id="25" name="Title 15">
            <a:extLst>
              <a:ext uri="{FF2B5EF4-FFF2-40B4-BE49-F238E27FC236}">
                <a16:creationId xmlns:a16="http://schemas.microsoft.com/office/drawing/2014/main" id="{F735FA66-FF68-4993-8C41-4EF8704BDD0C}"/>
              </a:ext>
            </a:extLst>
          </p:cNvPr>
          <p:cNvSpPr txBox="1">
            <a:spLocks/>
          </p:cNvSpPr>
          <p:nvPr/>
        </p:nvSpPr>
        <p:spPr>
          <a:xfrm>
            <a:off x="5582141" y="1885423"/>
            <a:ext cx="4284951" cy="58043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dirty="0">
                <a:solidFill>
                  <a:srgbClr val="FFFFFF"/>
                </a:solidFill>
              </a:rPr>
              <a:t>Overview UWTSD</a:t>
            </a:r>
          </a:p>
        </p:txBody>
      </p:sp>
      <p:sp>
        <p:nvSpPr>
          <p:cNvPr id="6" name="Rectangle 5">
            <a:extLst>
              <a:ext uri="{FF2B5EF4-FFF2-40B4-BE49-F238E27FC236}">
                <a16:creationId xmlns:a16="http://schemas.microsoft.com/office/drawing/2014/main" id="{B95BBF75-ADB7-A4EC-5A1E-52D549A67E89}"/>
              </a:ext>
            </a:extLst>
          </p:cNvPr>
          <p:cNvSpPr/>
          <p:nvPr/>
        </p:nvSpPr>
        <p:spPr>
          <a:xfrm>
            <a:off x="5016211" y="5593295"/>
            <a:ext cx="5047289" cy="78105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a:extLst>
              <a:ext uri="{FF2B5EF4-FFF2-40B4-BE49-F238E27FC236}">
                <a16:creationId xmlns:a16="http://schemas.microsoft.com/office/drawing/2014/main" id="{2AC125A0-D9A1-1F79-5BE1-BE1E3079E231}"/>
              </a:ext>
            </a:extLst>
          </p:cNvPr>
          <p:cNvSpPr/>
          <p:nvPr/>
        </p:nvSpPr>
        <p:spPr>
          <a:xfrm>
            <a:off x="4736173" y="5711871"/>
            <a:ext cx="556252" cy="513303"/>
          </a:xfrm>
          <a:prstGeom prst="rect">
            <a:avLst/>
          </a:prstGeom>
          <a:solidFill>
            <a:schemeClr val="accent4">
              <a:lumMod val="20000"/>
              <a:lumOff val="80000"/>
            </a:schemeClr>
          </a:solidFill>
          <a:ln>
            <a:solidFill>
              <a:schemeClr val="accent4">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itle 15">
            <a:extLst>
              <a:ext uri="{FF2B5EF4-FFF2-40B4-BE49-F238E27FC236}">
                <a16:creationId xmlns:a16="http://schemas.microsoft.com/office/drawing/2014/main" id="{7D50183D-3E4B-6C20-492E-B7BEB5E118E3}"/>
              </a:ext>
            </a:extLst>
          </p:cNvPr>
          <p:cNvSpPr txBox="1">
            <a:spLocks/>
          </p:cNvSpPr>
          <p:nvPr/>
        </p:nvSpPr>
        <p:spPr>
          <a:xfrm>
            <a:off x="5582141" y="551691"/>
            <a:ext cx="4284951" cy="58043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dirty="0">
                <a:solidFill>
                  <a:srgbClr val="FFFFFF"/>
                </a:solidFill>
              </a:rPr>
              <a:t>Risk management</a:t>
            </a:r>
          </a:p>
        </p:txBody>
      </p:sp>
      <p:sp>
        <p:nvSpPr>
          <p:cNvPr id="23" name="Title 15">
            <a:extLst>
              <a:ext uri="{FF2B5EF4-FFF2-40B4-BE49-F238E27FC236}">
                <a16:creationId xmlns:a16="http://schemas.microsoft.com/office/drawing/2014/main" id="{392B1C7C-7F58-45B5-B842-75A02EB1EE7C}"/>
              </a:ext>
            </a:extLst>
          </p:cNvPr>
          <p:cNvSpPr txBox="1">
            <a:spLocks/>
          </p:cNvSpPr>
          <p:nvPr/>
        </p:nvSpPr>
        <p:spPr>
          <a:xfrm>
            <a:off x="5582141" y="5663234"/>
            <a:ext cx="4284951" cy="58043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dirty="0">
                <a:solidFill>
                  <a:srgbClr val="FFFFFF"/>
                </a:solidFill>
              </a:rPr>
              <a:t>Recommendations</a:t>
            </a:r>
          </a:p>
        </p:txBody>
      </p:sp>
    </p:spTree>
    <p:extLst>
      <p:ext uri="{BB962C8B-B14F-4D97-AF65-F5344CB8AC3E}">
        <p14:creationId xmlns:p14="http://schemas.microsoft.com/office/powerpoint/2010/main" val="2639291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circle(in)">
                                      <p:cBhvr>
                                        <p:cTn id="7" dur="2000"/>
                                        <p:tgtEl>
                                          <p:spTgt spid="9"/>
                                        </p:tgtEl>
                                      </p:cBhvr>
                                    </p:animEffect>
                                  </p:childTnLst>
                                </p:cTn>
                              </p:par>
                              <p:par>
                                <p:cTn id="8" presetID="6" presetClass="entr" presetSubtype="16"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circle(in)">
                                      <p:cBhvr>
                                        <p:cTn id="10" dur="2000"/>
                                        <p:tgtEl>
                                          <p:spTgt spid="2"/>
                                        </p:tgtEl>
                                      </p:cBhvr>
                                    </p:animEffect>
                                  </p:childTnLst>
                                </p:cTn>
                              </p:par>
                              <p:par>
                                <p:cTn id="11" presetID="6" presetClass="entr" presetSubtype="16"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circle(in)">
                                      <p:cBhvr>
                                        <p:cTn id="13" dur="2000"/>
                                        <p:tgtEl>
                                          <p:spTgt spid="8"/>
                                        </p:tgtEl>
                                      </p:cBhvr>
                                    </p:animEffect>
                                  </p:childTnLst>
                                </p:cTn>
                              </p:par>
                            </p:childTnLst>
                          </p:cTn>
                        </p:par>
                      </p:childTnLst>
                    </p:cTn>
                  </p:par>
                  <p:par>
                    <p:cTn id="14" fill="hold">
                      <p:stCondLst>
                        <p:cond delay="indefinite"/>
                      </p:stCondLst>
                      <p:childTnLst>
                        <p:par>
                          <p:cTn id="15" fill="hold">
                            <p:stCondLst>
                              <p:cond delay="0"/>
                            </p:stCondLst>
                            <p:childTnLst>
                              <p:par>
                                <p:cTn id="16" presetID="6" presetClass="entr" presetSubtype="16" fill="hold" grpId="0" nodeType="clickEffect">
                                  <p:stCondLst>
                                    <p:cond delay="0"/>
                                  </p:stCondLst>
                                  <p:childTnLst>
                                    <p:set>
                                      <p:cBhvr>
                                        <p:cTn id="17" dur="1" fill="hold">
                                          <p:stCondLst>
                                            <p:cond delay="0"/>
                                          </p:stCondLst>
                                        </p:cTn>
                                        <p:tgtEl>
                                          <p:spTgt spid="14"/>
                                        </p:tgtEl>
                                        <p:attrNameLst>
                                          <p:attrName>style.visibility</p:attrName>
                                        </p:attrNameLst>
                                      </p:cBhvr>
                                      <p:to>
                                        <p:strVal val="visible"/>
                                      </p:to>
                                    </p:set>
                                    <p:animEffect transition="in" filter="circle(in)">
                                      <p:cBhvr>
                                        <p:cTn id="18" dur="2000"/>
                                        <p:tgtEl>
                                          <p:spTgt spid="14"/>
                                        </p:tgtEl>
                                      </p:cBhvr>
                                    </p:animEffect>
                                  </p:childTnLst>
                                </p:cTn>
                              </p:par>
                              <p:par>
                                <p:cTn id="19" presetID="6" presetClass="entr" presetSubtype="16" fill="hold" grpId="0" nodeType="withEffect">
                                  <p:stCondLst>
                                    <p:cond delay="0"/>
                                  </p:stCondLst>
                                  <p:childTnLst>
                                    <p:set>
                                      <p:cBhvr>
                                        <p:cTn id="20" dur="1" fill="hold">
                                          <p:stCondLst>
                                            <p:cond delay="0"/>
                                          </p:stCondLst>
                                        </p:cTn>
                                        <p:tgtEl>
                                          <p:spTgt spid="15"/>
                                        </p:tgtEl>
                                        <p:attrNameLst>
                                          <p:attrName>style.visibility</p:attrName>
                                        </p:attrNameLst>
                                      </p:cBhvr>
                                      <p:to>
                                        <p:strVal val="visible"/>
                                      </p:to>
                                    </p:set>
                                    <p:animEffect transition="in" filter="circle(in)">
                                      <p:cBhvr>
                                        <p:cTn id="21" dur="2000"/>
                                        <p:tgtEl>
                                          <p:spTgt spid="15"/>
                                        </p:tgtEl>
                                      </p:cBhvr>
                                    </p:animEffect>
                                  </p:childTnLst>
                                </p:cTn>
                              </p:par>
                              <p:par>
                                <p:cTn id="22" presetID="6" presetClass="entr" presetSubtype="16" fill="hold" grpId="0" nodeType="withEffect">
                                  <p:stCondLst>
                                    <p:cond delay="0"/>
                                  </p:stCondLst>
                                  <p:childTnLst>
                                    <p:set>
                                      <p:cBhvr>
                                        <p:cTn id="23" dur="1" fill="hold">
                                          <p:stCondLst>
                                            <p:cond delay="0"/>
                                          </p:stCondLst>
                                        </p:cTn>
                                        <p:tgtEl>
                                          <p:spTgt spid="25"/>
                                        </p:tgtEl>
                                        <p:attrNameLst>
                                          <p:attrName>style.visibility</p:attrName>
                                        </p:attrNameLst>
                                      </p:cBhvr>
                                      <p:to>
                                        <p:strVal val="visible"/>
                                      </p:to>
                                    </p:set>
                                    <p:animEffect transition="in" filter="circle(in)">
                                      <p:cBhvr>
                                        <p:cTn id="24" dur="2000"/>
                                        <p:tgtEl>
                                          <p:spTgt spid="25"/>
                                        </p:tgtEl>
                                      </p:cBhvr>
                                    </p:animEffect>
                                  </p:childTnLst>
                                </p:cTn>
                              </p:par>
                            </p:childTnLst>
                          </p:cTn>
                        </p:par>
                      </p:childTnLst>
                    </p:cTn>
                  </p:par>
                  <p:par>
                    <p:cTn id="25" fill="hold">
                      <p:stCondLst>
                        <p:cond delay="indefinite"/>
                      </p:stCondLst>
                      <p:childTnLst>
                        <p:par>
                          <p:cTn id="26" fill="hold">
                            <p:stCondLst>
                              <p:cond delay="0"/>
                            </p:stCondLst>
                            <p:childTnLst>
                              <p:par>
                                <p:cTn id="27" presetID="6" presetClass="entr" presetSubtype="16" fill="hold" grpId="0" nodeType="clickEffect">
                                  <p:stCondLst>
                                    <p:cond delay="0"/>
                                  </p:stCondLst>
                                  <p:childTnLst>
                                    <p:set>
                                      <p:cBhvr>
                                        <p:cTn id="28" dur="1" fill="hold">
                                          <p:stCondLst>
                                            <p:cond delay="0"/>
                                          </p:stCondLst>
                                        </p:cTn>
                                        <p:tgtEl>
                                          <p:spTgt spid="17"/>
                                        </p:tgtEl>
                                        <p:attrNameLst>
                                          <p:attrName>style.visibility</p:attrName>
                                        </p:attrNameLst>
                                      </p:cBhvr>
                                      <p:to>
                                        <p:strVal val="visible"/>
                                      </p:to>
                                    </p:set>
                                    <p:animEffect transition="in" filter="circle(in)">
                                      <p:cBhvr>
                                        <p:cTn id="29" dur="2000"/>
                                        <p:tgtEl>
                                          <p:spTgt spid="17"/>
                                        </p:tgtEl>
                                      </p:cBhvr>
                                    </p:animEffect>
                                  </p:childTnLst>
                                </p:cTn>
                              </p:par>
                              <p:par>
                                <p:cTn id="30" presetID="6" presetClass="entr" presetSubtype="16" fill="hold" grpId="0" nodeType="withEffect">
                                  <p:stCondLst>
                                    <p:cond delay="0"/>
                                  </p:stCondLst>
                                  <p:childTnLst>
                                    <p:set>
                                      <p:cBhvr>
                                        <p:cTn id="31" dur="1" fill="hold">
                                          <p:stCondLst>
                                            <p:cond delay="0"/>
                                          </p:stCondLst>
                                        </p:cTn>
                                        <p:tgtEl>
                                          <p:spTgt spid="18"/>
                                        </p:tgtEl>
                                        <p:attrNameLst>
                                          <p:attrName>style.visibility</p:attrName>
                                        </p:attrNameLst>
                                      </p:cBhvr>
                                      <p:to>
                                        <p:strVal val="visible"/>
                                      </p:to>
                                    </p:set>
                                    <p:animEffect transition="in" filter="circle(in)">
                                      <p:cBhvr>
                                        <p:cTn id="32" dur="2000"/>
                                        <p:tgtEl>
                                          <p:spTgt spid="18"/>
                                        </p:tgtEl>
                                      </p:cBhvr>
                                    </p:animEffect>
                                  </p:childTnLst>
                                </p:cTn>
                              </p:par>
                              <p:par>
                                <p:cTn id="33" presetID="6" presetClass="entr" presetSubtype="16" fill="hold" grpId="0" nodeType="withEffect">
                                  <p:stCondLst>
                                    <p:cond delay="0"/>
                                  </p:stCondLst>
                                  <p:childTnLst>
                                    <p:set>
                                      <p:cBhvr>
                                        <p:cTn id="34" dur="1" fill="hold">
                                          <p:stCondLst>
                                            <p:cond delay="0"/>
                                          </p:stCondLst>
                                        </p:cTn>
                                        <p:tgtEl>
                                          <p:spTgt spid="24"/>
                                        </p:tgtEl>
                                        <p:attrNameLst>
                                          <p:attrName>style.visibility</p:attrName>
                                        </p:attrNameLst>
                                      </p:cBhvr>
                                      <p:to>
                                        <p:strVal val="visible"/>
                                      </p:to>
                                    </p:set>
                                    <p:animEffect transition="in" filter="circle(in)">
                                      <p:cBhvr>
                                        <p:cTn id="35" dur="2000"/>
                                        <p:tgtEl>
                                          <p:spTgt spid="24"/>
                                        </p:tgtEl>
                                      </p:cBhvr>
                                    </p:animEffect>
                                  </p:childTnLst>
                                </p:cTn>
                              </p:par>
                            </p:childTnLst>
                          </p:cTn>
                        </p:par>
                      </p:childTnLst>
                    </p:cTn>
                  </p:par>
                  <p:par>
                    <p:cTn id="36" fill="hold">
                      <p:stCondLst>
                        <p:cond delay="indefinite"/>
                      </p:stCondLst>
                      <p:childTnLst>
                        <p:par>
                          <p:cTn id="37" fill="hold">
                            <p:stCondLst>
                              <p:cond delay="0"/>
                            </p:stCondLst>
                            <p:childTnLst>
                              <p:par>
                                <p:cTn id="38" presetID="6" presetClass="entr" presetSubtype="16" fill="hold" grpId="0" nodeType="clickEffect">
                                  <p:stCondLst>
                                    <p:cond delay="0"/>
                                  </p:stCondLst>
                                  <p:childTnLst>
                                    <p:set>
                                      <p:cBhvr>
                                        <p:cTn id="39" dur="1" fill="hold">
                                          <p:stCondLst>
                                            <p:cond delay="0"/>
                                          </p:stCondLst>
                                        </p:cTn>
                                        <p:tgtEl>
                                          <p:spTgt spid="19"/>
                                        </p:tgtEl>
                                        <p:attrNameLst>
                                          <p:attrName>style.visibility</p:attrName>
                                        </p:attrNameLst>
                                      </p:cBhvr>
                                      <p:to>
                                        <p:strVal val="visible"/>
                                      </p:to>
                                    </p:set>
                                    <p:animEffect transition="in" filter="circle(in)">
                                      <p:cBhvr>
                                        <p:cTn id="40" dur="2000"/>
                                        <p:tgtEl>
                                          <p:spTgt spid="19"/>
                                        </p:tgtEl>
                                      </p:cBhvr>
                                    </p:animEffect>
                                  </p:childTnLst>
                                </p:cTn>
                              </p:par>
                              <p:par>
                                <p:cTn id="41" presetID="6" presetClass="entr" presetSubtype="16" fill="hold" grpId="0" nodeType="withEffect">
                                  <p:stCondLst>
                                    <p:cond delay="0"/>
                                  </p:stCondLst>
                                  <p:childTnLst>
                                    <p:set>
                                      <p:cBhvr>
                                        <p:cTn id="42" dur="1" fill="hold">
                                          <p:stCondLst>
                                            <p:cond delay="0"/>
                                          </p:stCondLst>
                                        </p:cTn>
                                        <p:tgtEl>
                                          <p:spTgt spid="20"/>
                                        </p:tgtEl>
                                        <p:attrNameLst>
                                          <p:attrName>style.visibility</p:attrName>
                                        </p:attrNameLst>
                                      </p:cBhvr>
                                      <p:to>
                                        <p:strVal val="visible"/>
                                      </p:to>
                                    </p:set>
                                    <p:animEffect transition="in" filter="circle(in)">
                                      <p:cBhvr>
                                        <p:cTn id="43" dur="2000"/>
                                        <p:tgtEl>
                                          <p:spTgt spid="20"/>
                                        </p:tgtEl>
                                      </p:cBhvr>
                                    </p:animEffect>
                                  </p:childTnLst>
                                </p:cTn>
                              </p:par>
                              <p:par>
                                <p:cTn id="44" presetID="6" presetClass="entr" presetSubtype="16" fill="hold" grpId="0" nodeType="withEffect">
                                  <p:stCondLst>
                                    <p:cond delay="0"/>
                                  </p:stCondLst>
                                  <p:childTnLst>
                                    <p:set>
                                      <p:cBhvr>
                                        <p:cTn id="45" dur="1" fill="hold">
                                          <p:stCondLst>
                                            <p:cond delay="0"/>
                                          </p:stCondLst>
                                        </p:cTn>
                                        <p:tgtEl>
                                          <p:spTgt spid="22"/>
                                        </p:tgtEl>
                                        <p:attrNameLst>
                                          <p:attrName>style.visibility</p:attrName>
                                        </p:attrNameLst>
                                      </p:cBhvr>
                                      <p:to>
                                        <p:strVal val="visible"/>
                                      </p:to>
                                    </p:set>
                                    <p:animEffect transition="in" filter="circle(in)">
                                      <p:cBhvr>
                                        <p:cTn id="46" dur="2000"/>
                                        <p:tgtEl>
                                          <p:spTgt spid="22"/>
                                        </p:tgtEl>
                                      </p:cBhvr>
                                    </p:animEffect>
                                  </p:childTnLst>
                                </p:cTn>
                              </p:par>
                            </p:childTnLst>
                          </p:cTn>
                        </p:par>
                      </p:childTnLst>
                    </p:cTn>
                  </p:par>
                  <p:par>
                    <p:cTn id="47" fill="hold">
                      <p:stCondLst>
                        <p:cond delay="indefinite"/>
                      </p:stCondLst>
                      <p:childTnLst>
                        <p:par>
                          <p:cTn id="48" fill="hold">
                            <p:stCondLst>
                              <p:cond delay="0"/>
                            </p:stCondLst>
                            <p:childTnLst>
                              <p:par>
                                <p:cTn id="49" presetID="6" presetClass="entr" presetSubtype="16" fill="hold" grpId="0" nodeType="clickEffect">
                                  <p:stCondLst>
                                    <p:cond delay="0"/>
                                  </p:stCondLst>
                                  <p:childTnLst>
                                    <p:set>
                                      <p:cBhvr>
                                        <p:cTn id="50" dur="1" fill="hold">
                                          <p:stCondLst>
                                            <p:cond delay="0"/>
                                          </p:stCondLst>
                                        </p:cTn>
                                        <p:tgtEl>
                                          <p:spTgt spid="6"/>
                                        </p:tgtEl>
                                        <p:attrNameLst>
                                          <p:attrName>style.visibility</p:attrName>
                                        </p:attrNameLst>
                                      </p:cBhvr>
                                      <p:to>
                                        <p:strVal val="visible"/>
                                      </p:to>
                                    </p:set>
                                    <p:animEffect transition="in" filter="circle(in)">
                                      <p:cBhvr>
                                        <p:cTn id="51" dur="2000"/>
                                        <p:tgtEl>
                                          <p:spTgt spid="6"/>
                                        </p:tgtEl>
                                      </p:cBhvr>
                                    </p:animEffect>
                                  </p:childTnLst>
                                </p:cTn>
                              </p:par>
                              <p:par>
                                <p:cTn id="52" presetID="6" presetClass="entr" presetSubtype="16" fill="hold" grpId="0" nodeType="withEffect">
                                  <p:stCondLst>
                                    <p:cond delay="0"/>
                                  </p:stCondLst>
                                  <p:childTnLst>
                                    <p:set>
                                      <p:cBhvr>
                                        <p:cTn id="53" dur="1" fill="hold">
                                          <p:stCondLst>
                                            <p:cond delay="0"/>
                                          </p:stCondLst>
                                        </p:cTn>
                                        <p:tgtEl>
                                          <p:spTgt spid="7"/>
                                        </p:tgtEl>
                                        <p:attrNameLst>
                                          <p:attrName>style.visibility</p:attrName>
                                        </p:attrNameLst>
                                      </p:cBhvr>
                                      <p:to>
                                        <p:strVal val="visible"/>
                                      </p:to>
                                    </p:set>
                                    <p:animEffect transition="in" filter="circle(in)">
                                      <p:cBhvr>
                                        <p:cTn id="54" dur="2000"/>
                                        <p:tgtEl>
                                          <p:spTgt spid="7"/>
                                        </p:tgtEl>
                                      </p:cBhvr>
                                    </p:animEffect>
                                  </p:childTnLst>
                                </p:cTn>
                              </p:par>
                              <p:par>
                                <p:cTn id="55" presetID="6" presetClass="entr" presetSubtype="16" fill="hold" grpId="0" nodeType="withEffect">
                                  <p:stCondLst>
                                    <p:cond delay="0"/>
                                  </p:stCondLst>
                                  <p:childTnLst>
                                    <p:set>
                                      <p:cBhvr>
                                        <p:cTn id="56" dur="1" fill="hold">
                                          <p:stCondLst>
                                            <p:cond delay="0"/>
                                          </p:stCondLst>
                                        </p:cTn>
                                        <p:tgtEl>
                                          <p:spTgt spid="23"/>
                                        </p:tgtEl>
                                        <p:attrNameLst>
                                          <p:attrName>style.visibility</p:attrName>
                                        </p:attrNameLst>
                                      </p:cBhvr>
                                      <p:to>
                                        <p:strVal val="visible"/>
                                      </p:to>
                                    </p:set>
                                    <p:animEffect transition="in" filter="circle(in)">
                                      <p:cBhvr>
                                        <p:cTn id="57" dur="20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 grpId="0" animBg="1"/>
      <p:bldP spid="14" grpId="0" animBg="1"/>
      <p:bldP spid="15" grpId="0" animBg="1"/>
      <p:bldP spid="17" grpId="0" animBg="1"/>
      <p:bldP spid="18" grpId="0" animBg="1"/>
      <p:bldP spid="19" grpId="0" animBg="1"/>
      <p:bldP spid="20" grpId="0" animBg="1"/>
      <p:bldP spid="22" grpId="0"/>
      <p:bldP spid="24" grpId="0"/>
      <p:bldP spid="25" grpId="0"/>
      <p:bldP spid="6" grpId="0" animBg="1"/>
      <p:bldP spid="7" grpId="0" animBg="1"/>
      <p:bldP spid="8" grpId="0"/>
      <p:bldP spid="23"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itle 15">
            <a:extLst>
              <a:ext uri="{FF2B5EF4-FFF2-40B4-BE49-F238E27FC236}">
                <a16:creationId xmlns:a16="http://schemas.microsoft.com/office/drawing/2014/main" id="{4F51454A-D3D8-40D4-92C7-F1512DCC6A4E}"/>
              </a:ext>
            </a:extLst>
          </p:cNvPr>
          <p:cNvSpPr>
            <a:spLocks noGrp="1"/>
          </p:cNvSpPr>
          <p:nvPr>
            <p:ph type="title"/>
          </p:nvPr>
        </p:nvSpPr>
        <p:spPr>
          <a:xfrm>
            <a:off x="686834" y="1153572"/>
            <a:ext cx="3599166" cy="4461163"/>
          </a:xfrm>
        </p:spPr>
        <p:txBody>
          <a:bodyPr>
            <a:normAutofit/>
          </a:bodyPr>
          <a:lstStyle/>
          <a:p>
            <a:r>
              <a:rPr lang="en-GB" b="1" dirty="0">
                <a:solidFill>
                  <a:srgbClr val="FFFFFF"/>
                </a:solidFill>
              </a:rPr>
              <a:t>What is risk management?</a:t>
            </a:r>
          </a:p>
        </p:txBody>
      </p:sp>
      <p:sp>
        <p:nvSpPr>
          <p:cNvPr id="43" name="Arc 4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D447C919-6BEF-4335-878B-A9AC43DCC962}"/>
              </a:ext>
            </a:extLst>
          </p:cNvPr>
          <p:cNvSpPr/>
          <p:nvPr/>
        </p:nvSpPr>
        <p:spPr>
          <a:xfrm>
            <a:off x="4537260" y="568121"/>
            <a:ext cx="4858410" cy="3995489"/>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00C8183E-5146-4CF3-AAFF-0DE0D867E588}"/>
              </a:ext>
            </a:extLst>
          </p:cNvPr>
          <p:cNvSpPr txBox="1"/>
          <p:nvPr/>
        </p:nvSpPr>
        <p:spPr>
          <a:xfrm>
            <a:off x="4564313" y="950202"/>
            <a:ext cx="3099803" cy="400110"/>
          </a:xfrm>
          <a:prstGeom prst="rect">
            <a:avLst/>
          </a:prstGeom>
          <a:noFill/>
        </p:spPr>
        <p:txBody>
          <a:bodyPr wrap="square" rtlCol="0">
            <a:spAutoFit/>
          </a:bodyPr>
          <a:lstStyle/>
          <a:p>
            <a:r>
              <a:rPr lang="en-GB" sz="2000" i="1" dirty="0">
                <a:solidFill>
                  <a:schemeClr val="bg1"/>
                </a:solidFill>
              </a:rPr>
              <a:t>`</a:t>
            </a:r>
          </a:p>
        </p:txBody>
      </p:sp>
      <p:sp>
        <p:nvSpPr>
          <p:cNvPr id="20" name="Rectangle 19">
            <a:extLst>
              <a:ext uri="{FF2B5EF4-FFF2-40B4-BE49-F238E27FC236}">
                <a16:creationId xmlns:a16="http://schemas.microsoft.com/office/drawing/2014/main" id="{0C4DAD7A-F334-47D4-849C-6022B298585A}"/>
              </a:ext>
            </a:extLst>
          </p:cNvPr>
          <p:cNvSpPr/>
          <p:nvPr/>
        </p:nvSpPr>
        <p:spPr>
          <a:xfrm>
            <a:off x="7514958" y="170561"/>
            <a:ext cx="2838316" cy="795119"/>
          </a:xfrm>
          <a:prstGeom prst="rect">
            <a:avLst/>
          </a:prstGeom>
          <a:solidFill>
            <a:schemeClr val="accent4">
              <a:lumMod val="20000"/>
              <a:lumOff val="80000"/>
            </a:schemeClr>
          </a:solidFill>
          <a:ln>
            <a:solidFill>
              <a:schemeClr val="accent4">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a:extLst>
              <a:ext uri="{FF2B5EF4-FFF2-40B4-BE49-F238E27FC236}">
                <a16:creationId xmlns:a16="http://schemas.microsoft.com/office/drawing/2014/main" id="{04C80E5E-2206-4024-B8B9-88F6E47B7620}"/>
              </a:ext>
            </a:extLst>
          </p:cNvPr>
          <p:cNvSpPr txBox="1"/>
          <p:nvPr/>
        </p:nvSpPr>
        <p:spPr>
          <a:xfrm>
            <a:off x="7667660" y="264851"/>
            <a:ext cx="2252348" cy="584775"/>
          </a:xfrm>
          <a:prstGeom prst="rect">
            <a:avLst/>
          </a:prstGeom>
          <a:noFill/>
        </p:spPr>
        <p:txBody>
          <a:bodyPr wrap="none" rtlCol="0">
            <a:spAutoFit/>
          </a:bodyPr>
          <a:lstStyle/>
          <a:p>
            <a:r>
              <a:rPr lang="en-GB" sz="3200" dirty="0"/>
              <a:t>The  Process</a:t>
            </a:r>
          </a:p>
        </p:txBody>
      </p:sp>
      <p:pic>
        <p:nvPicPr>
          <p:cNvPr id="2" name="Picture 1" descr="Diagram&#10;&#10;Description automatically generated">
            <a:extLst>
              <a:ext uri="{FF2B5EF4-FFF2-40B4-BE49-F238E27FC236}">
                <a16:creationId xmlns:a16="http://schemas.microsoft.com/office/drawing/2014/main" id="{F0D08252-E558-DB8C-732F-012E8676D59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994277" y="1318346"/>
            <a:ext cx="3939839" cy="2741925"/>
          </a:xfrm>
          <a:prstGeom prst="rect">
            <a:avLst/>
          </a:prstGeom>
        </p:spPr>
      </p:pic>
      <p:sp>
        <p:nvSpPr>
          <p:cNvPr id="4" name="TextBox 3">
            <a:extLst>
              <a:ext uri="{FF2B5EF4-FFF2-40B4-BE49-F238E27FC236}">
                <a16:creationId xmlns:a16="http://schemas.microsoft.com/office/drawing/2014/main" id="{4633D397-00E8-8D52-81F9-8085ED9EEE6D}"/>
              </a:ext>
            </a:extLst>
          </p:cNvPr>
          <p:cNvSpPr txBox="1"/>
          <p:nvPr/>
        </p:nvSpPr>
        <p:spPr>
          <a:xfrm>
            <a:off x="8934116" y="5982483"/>
            <a:ext cx="1417612" cy="281231"/>
          </a:xfrm>
          <a:prstGeom prst="rect">
            <a:avLst/>
          </a:prstGeom>
          <a:noFill/>
        </p:spPr>
        <p:txBody>
          <a:bodyPr wrap="square">
            <a:spAutoFit/>
          </a:bodyPr>
          <a:lstStyle/>
          <a:p>
            <a:pPr algn="r">
              <a:lnSpc>
                <a:spcPct val="107000"/>
              </a:lnSpc>
              <a:spcAft>
                <a:spcPts val="800"/>
              </a:spcAft>
            </a:pPr>
            <a:r>
              <a:rPr lang="en-GB" sz="1200" b="1" dirty="0">
                <a:effectLst/>
                <a:latin typeface="Calibri" panose="020F0502020204030204" pitchFamily="34" charset="0"/>
                <a:ea typeface="Calibri" panose="020F0502020204030204" pitchFamily="34" charset="0"/>
                <a:cs typeface="Arial" panose="020B0604020202020204" pitchFamily="34" charset="0"/>
              </a:rPr>
              <a:t>Source:</a:t>
            </a:r>
            <a:r>
              <a:rPr lang="en-GB" sz="1200" dirty="0">
                <a:effectLst/>
                <a:latin typeface="Calibri" panose="020F0502020204030204" pitchFamily="34" charset="0"/>
                <a:ea typeface="Calibri" panose="020F0502020204030204" pitchFamily="34" charset="0"/>
                <a:cs typeface="Arial" panose="020B0604020202020204" pitchFamily="34" charset="0"/>
              </a:rPr>
              <a:t> CFI (2023)</a:t>
            </a:r>
          </a:p>
        </p:txBody>
      </p:sp>
      <p:sp>
        <p:nvSpPr>
          <p:cNvPr id="5" name="TextBox 4">
            <a:extLst>
              <a:ext uri="{FF2B5EF4-FFF2-40B4-BE49-F238E27FC236}">
                <a16:creationId xmlns:a16="http://schemas.microsoft.com/office/drawing/2014/main" id="{D478FBCF-E60C-C5C2-D81E-7444072D1621}"/>
              </a:ext>
            </a:extLst>
          </p:cNvPr>
          <p:cNvSpPr txBox="1"/>
          <p:nvPr/>
        </p:nvSpPr>
        <p:spPr>
          <a:xfrm rot="1766648">
            <a:off x="9314508" y="2886723"/>
            <a:ext cx="2993127" cy="584775"/>
          </a:xfrm>
          <a:prstGeom prst="rect">
            <a:avLst/>
          </a:prstGeom>
          <a:noFill/>
        </p:spPr>
        <p:txBody>
          <a:bodyPr wrap="none" rtlCol="0">
            <a:spAutoFit/>
          </a:bodyPr>
          <a:lstStyle/>
          <a:p>
            <a:r>
              <a:rPr lang="en-GB" sz="3200" b="1" dirty="0"/>
              <a:t>R E S I L I E N C E </a:t>
            </a:r>
          </a:p>
        </p:txBody>
      </p:sp>
      <p:sp>
        <p:nvSpPr>
          <p:cNvPr id="6" name="TextBox 5">
            <a:extLst>
              <a:ext uri="{FF2B5EF4-FFF2-40B4-BE49-F238E27FC236}">
                <a16:creationId xmlns:a16="http://schemas.microsoft.com/office/drawing/2014/main" id="{89D60370-2FE1-B051-86CC-E20DECFE00EF}"/>
              </a:ext>
            </a:extLst>
          </p:cNvPr>
          <p:cNvSpPr txBox="1"/>
          <p:nvPr/>
        </p:nvSpPr>
        <p:spPr>
          <a:xfrm rot="20906029">
            <a:off x="8118289" y="4414774"/>
            <a:ext cx="4185761" cy="830997"/>
          </a:xfrm>
          <a:prstGeom prst="rect">
            <a:avLst/>
          </a:prstGeom>
          <a:noFill/>
        </p:spPr>
        <p:txBody>
          <a:bodyPr wrap="none" rtlCol="0">
            <a:spAutoFit/>
          </a:bodyPr>
          <a:lstStyle/>
          <a:p>
            <a:r>
              <a:rPr lang="en-GB" sz="4800" b="1" dirty="0">
                <a:solidFill>
                  <a:schemeClr val="accent2"/>
                </a:solidFill>
              </a:rPr>
              <a:t>D E C I S I O N S </a:t>
            </a:r>
          </a:p>
        </p:txBody>
      </p:sp>
      <p:sp>
        <p:nvSpPr>
          <p:cNvPr id="7" name="TextBox 6">
            <a:extLst>
              <a:ext uri="{FF2B5EF4-FFF2-40B4-BE49-F238E27FC236}">
                <a16:creationId xmlns:a16="http://schemas.microsoft.com/office/drawing/2014/main" id="{7C73B1EB-03ED-11E7-A45A-0E2FBF346E57}"/>
              </a:ext>
            </a:extLst>
          </p:cNvPr>
          <p:cNvSpPr txBox="1"/>
          <p:nvPr/>
        </p:nvSpPr>
        <p:spPr>
          <a:xfrm rot="20888668">
            <a:off x="9320409" y="1401221"/>
            <a:ext cx="2937022" cy="707886"/>
          </a:xfrm>
          <a:prstGeom prst="rect">
            <a:avLst/>
          </a:prstGeom>
          <a:noFill/>
        </p:spPr>
        <p:txBody>
          <a:bodyPr wrap="none" rtlCol="0">
            <a:spAutoFit/>
          </a:bodyPr>
          <a:lstStyle/>
          <a:p>
            <a:r>
              <a:rPr lang="en-GB" sz="4000" b="1" dirty="0">
                <a:solidFill>
                  <a:schemeClr val="accent2"/>
                </a:solidFill>
              </a:rPr>
              <a:t>C O N T R O L</a:t>
            </a:r>
          </a:p>
        </p:txBody>
      </p:sp>
      <p:sp>
        <p:nvSpPr>
          <p:cNvPr id="8" name="TextBox 7">
            <a:extLst>
              <a:ext uri="{FF2B5EF4-FFF2-40B4-BE49-F238E27FC236}">
                <a16:creationId xmlns:a16="http://schemas.microsoft.com/office/drawing/2014/main" id="{D4583DAB-3217-C2A7-5CB5-10070A83336B}"/>
              </a:ext>
            </a:extLst>
          </p:cNvPr>
          <p:cNvSpPr txBox="1"/>
          <p:nvPr/>
        </p:nvSpPr>
        <p:spPr>
          <a:xfrm rot="1083242">
            <a:off x="6079308" y="5090839"/>
            <a:ext cx="2871299" cy="523220"/>
          </a:xfrm>
          <a:prstGeom prst="rect">
            <a:avLst/>
          </a:prstGeom>
          <a:noFill/>
        </p:spPr>
        <p:txBody>
          <a:bodyPr wrap="none" rtlCol="0">
            <a:spAutoFit/>
          </a:bodyPr>
          <a:lstStyle/>
          <a:p>
            <a:r>
              <a:rPr lang="en-GB" sz="2800" b="1" dirty="0"/>
              <a:t>R E P U T A T I O N</a:t>
            </a:r>
          </a:p>
        </p:txBody>
      </p:sp>
      <p:sp>
        <p:nvSpPr>
          <p:cNvPr id="9" name="TextBox 8">
            <a:extLst>
              <a:ext uri="{FF2B5EF4-FFF2-40B4-BE49-F238E27FC236}">
                <a16:creationId xmlns:a16="http://schemas.microsoft.com/office/drawing/2014/main" id="{F8596DDC-DD57-5A15-2886-E60E16EF1A7F}"/>
              </a:ext>
            </a:extLst>
          </p:cNvPr>
          <p:cNvSpPr txBox="1"/>
          <p:nvPr/>
        </p:nvSpPr>
        <p:spPr>
          <a:xfrm>
            <a:off x="3568580" y="5410964"/>
            <a:ext cx="4382931" cy="1446550"/>
          </a:xfrm>
          <a:prstGeom prst="rect">
            <a:avLst/>
          </a:prstGeom>
          <a:noFill/>
        </p:spPr>
        <p:txBody>
          <a:bodyPr wrap="none" rtlCol="0">
            <a:spAutoFit/>
          </a:bodyPr>
          <a:lstStyle/>
          <a:p>
            <a:r>
              <a:rPr lang="en-GB" sz="8800" b="1" dirty="0">
                <a:solidFill>
                  <a:srgbClr val="FF0000"/>
                </a:solidFill>
              </a:rPr>
              <a:t>G O A L S</a:t>
            </a:r>
          </a:p>
        </p:txBody>
      </p:sp>
      <p:sp>
        <p:nvSpPr>
          <p:cNvPr id="10" name="TextBox 9">
            <a:extLst>
              <a:ext uri="{FF2B5EF4-FFF2-40B4-BE49-F238E27FC236}">
                <a16:creationId xmlns:a16="http://schemas.microsoft.com/office/drawing/2014/main" id="{2D1F4F17-2572-E1B7-4EA8-B302DE2B1BB6}"/>
              </a:ext>
            </a:extLst>
          </p:cNvPr>
          <p:cNvSpPr txBox="1"/>
          <p:nvPr/>
        </p:nvSpPr>
        <p:spPr>
          <a:xfrm rot="797878">
            <a:off x="3895735" y="4812346"/>
            <a:ext cx="2000869" cy="707886"/>
          </a:xfrm>
          <a:prstGeom prst="rect">
            <a:avLst/>
          </a:prstGeom>
          <a:noFill/>
        </p:spPr>
        <p:txBody>
          <a:bodyPr wrap="none" rtlCol="0">
            <a:spAutoFit/>
          </a:bodyPr>
          <a:lstStyle/>
          <a:p>
            <a:r>
              <a:rPr lang="en-GB" sz="4000" b="1" dirty="0">
                <a:solidFill>
                  <a:schemeClr val="accent2"/>
                </a:solidFill>
              </a:rPr>
              <a:t>C O S T S</a:t>
            </a:r>
          </a:p>
        </p:txBody>
      </p:sp>
    </p:spTree>
    <p:extLst>
      <p:ext uri="{BB962C8B-B14F-4D97-AF65-F5344CB8AC3E}">
        <p14:creationId xmlns:p14="http://schemas.microsoft.com/office/powerpoint/2010/main" val="22922851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circle(in)">
                                      <p:cBhvr>
                                        <p:cTn id="7" dur="2000"/>
                                        <p:tgtEl>
                                          <p:spTgt spid="18"/>
                                        </p:tgtEl>
                                      </p:cBhvr>
                                    </p:animEffect>
                                  </p:childTnLst>
                                </p:cTn>
                              </p:par>
                              <p:par>
                                <p:cTn id="8" presetID="6" presetClass="entr" presetSubtype="16" fill="hold" grpId="0" nodeType="withEffect">
                                  <p:stCondLst>
                                    <p:cond delay="0"/>
                                  </p:stCondLst>
                                  <p:childTnLst>
                                    <p:set>
                                      <p:cBhvr>
                                        <p:cTn id="9" dur="1" fill="hold">
                                          <p:stCondLst>
                                            <p:cond delay="0"/>
                                          </p:stCondLst>
                                        </p:cTn>
                                        <p:tgtEl>
                                          <p:spTgt spid="19"/>
                                        </p:tgtEl>
                                        <p:attrNameLst>
                                          <p:attrName>style.visibility</p:attrName>
                                        </p:attrNameLst>
                                      </p:cBhvr>
                                      <p:to>
                                        <p:strVal val="visible"/>
                                      </p:to>
                                    </p:set>
                                    <p:animEffect transition="in" filter="circle(in)">
                                      <p:cBhvr>
                                        <p:cTn id="10" dur="2000"/>
                                        <p:tgtEl>
                                          <p:spTgt spid="19"/>
                                        </p:tgtEl>
                                      </p:cBhvr>
                                    </p:animEffect>
                                  </p:childTnLst>
                                </p:cTn>
                              </p:par>
                              <p:par>
                                <p:cTn id="11" presetID="6" presetClass="entr" presetSubtype="16" fill="hold" grpId="0" nodeType="withEffect">
                                  <p:stCondLst>
                                    <p:cond delay="0"/>
                                  </p:stCondLst>
                                  <p:childTnLst>
                                    <p:set>
                                      <p:cBhvr>
                                        <p:cTn id="12" dur="1" fill="hold">
                                          <p:stCondLst>
                                            <p:cond delay="0"/>
                                          </p:stCondLst>
                                        </p:cTn>
                                        <p:tgtEl>
                                          <p:spTgt spid="20"/>
                                        </p:tgtEl>
                                        <p:attrNameLst>
                                          <p:attrName>style.visibility</p:attrName>
                                        </p:attrNameLst>
                                      </p:cBhvr>
                                      <p:to>
                                        <p:strVal val="visible"/>
                                      </p:to>
                                    </p:set>
                                    <p:animEffect transition="in" filter="circle(in)">
                                      <p:cBhvr>
                                        <p:cTn id="13" dur="2000"/>
                                        <p:tgtEl>
                                          <p:spTgt spid="20"/>
                                        </p:tgtEl>
                                      </p:cBhvr>
                                    </p:animEffect>
                                  </p:childTnLst>
                                </p:cTn>
                              </p:par>
                              <p:par>
                                <p:cTn id="14" presetID="6" presetClass="entr" presetSubtype="16" fill="hold" nodeType="withEffect">
                                  <p:stCondLst>
                                    <p:cond delay="0"/>
                                  </p:stCondLst>
                                  <p:childTnLst>
                                    <p:set>
                                      <p:cBhvr>
                                        <p:cTn id="15" dur="1" fill="hold">
                                          <p:stCondLst>
                                            <p:cond delay="0"/>
                                          </p:stCondLst>
                                        </p:cTn>
                                        <p:tgtEl>
                                          <p:spTgt spid="2"/>
                                        </p:tgtEl>
                                        <p:attrNameLst>
                                          <p:attrName>style.visibility</p:attrName>
                                        </p:attrNameLst>
                                      </p:cBhvr>
                                      <p:to>
                                        <p:strVal val="visible"/>
                                      </p:to>
                                    </p:set>
                                    <p:animEffect transition="in" filter="circle(in)">
                                      <p:cBhvr>
                                        <p:cTn id="16" dur="2000"/>
                                        <p:tgtEl>
                                          <p:spTgt spid="2"/>
                                        </p:tgtEl>
                                      </p:cBhvr>
                                    </p:animEffect>
                                  </p:childTnLst>
                                </p:cTn>
                              </p:par>
                              <p:par>
                                <p:cTn id="17" presetID="6" presetClass="entr" presetSubtype="16" fill="hold" grpId="0" nodeType="with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circle(in)">
                                      <p:cBhvr>
                                        <p:cTn id="19" dur="2000"/>
                                        <p:tgtEl>
                                          <p:spTgt spid="4"/>
                                        </p:tgtEl>
                                      </p:cBhvr>
                                    </p:animEffect>
                                  </p:childTnLst>
                                </p:cTn>
                              </p:par>
                            </p:childTnLst>
                          </p:cTn>
                        </p:par>
                      </p:childTnLst>
                    </p:cTn>
                  </p:par>
                  <p:par>
                    <p:cTn id="20" fill="hold">
                      <p:stCondLst>
                        <p:cond delay="indefinite"/>
                      </p:stCondLst>
                      <p:childTnLst>
                        <p:par>
                          <p:cTn id="21" fill="hold">
                            <p:stCondLst>
                              <p:cond delay="0"/>
                            </p:stCondLst>
                            <p:childTnLst>
                              <p:par>
                                <p:cTn id="22" presetID="6" presetClass="entr" presetSubtype="16" fill="hold" grpId="0" nodeType="clickEffect">
                                  <p:stCondLst>
                                    <p:cond delay="0"/>
                                  </p:stCondLst>
                                  <p:childTnLst>
                                    <p:set>
                                      <p:cBhvr>
                                        <p:cTn id="23" dur="1" fill="hold">
                                          <p:stCondLst>
                                            <p:cond delay="0"/>
                                          </p:stCondLst>
                                        </p:cTn>
                                        <p:tgtEl>
                                          <p:spTgt spid="7"/>
                                        </p:tgtEl>
                                        <p:attrNameLst>
                                          <p:attrName>style.visibility</p:attrName>
                                        </p:attrNameLst>
                                      </p:cBhvr>
                                      <p:to>
                                        <p:strVal val="visible"/>
                                      </p:to>
                                    </p:set>
                                    <p:animEffect transition="in" filter="circle(in)">
                                      <p:cBhvr>
                                        <p:cTn id="24" dur="2000"/>
                                        <p:tgtEl>
                                          <p:spTgt spid="7"/>
                                        </p:tgtEl>
                                      </p:cBhvr>
                                    </p:animEffect>
                                  </p:childTnLst>
                                </p:cTn>
                              </p:par>
                            </p:childTnLst>
                          </p:cTn>
                        </p:par>
                      </p:childTnLst>
                    </p:cTn>
                  </p:par>
                  <p:par>
                    <p:cTn id="25" fill="hold">
                      <p:stCondLst>
                        <p:cond delay="indefinite"/>
                      </p:stCondLst>
                      <p:childTnLst>
                        <p:par>
                          <p:cTn id="26" fill="hold">
                            <p:stCondLst>
                              <p:cond delay="0"/>
                            </p:stCondLst>
                            <p:childTnLst>
                              <p:par>
                                <p:cTn id="27" presetID="6" presetClass="entr" presetSubtype="16" fill="hold" grpId="0" nodeType="clickEffect">
                                  <p:stCondLst>
                                    <p:cond delay="0"/>
                                  </p:stCondLst>
                                  <p:childTnLst>
                                    <p:set>
                                      <p:cBhvr>
                                        <p:cTn id="28" dur="1" fill="hold">
                                          <p:stCondLst>
                                            <p:cond delay="0"/>
                                          </p:stCondLst>
                                        </p:cTn>
                                        <p:tgtEl>
                                          <p:spTgt spid="5"/>
                                        </p:tgtEl>
                                        <p:attrNameLst>
                                          <p:attrName>style.visibility</p:attrName>
                                        </p:attrNameLst>
                                      </p:cBhvr>
                                      <p:to>
                                        <p:strVal val="visible"/>
                                      </p:to>
                                    </p:set>
                                    <p:animEffect transition="in" filter="circle(in)">
                                      <p:cBhvr>
                                        <p:cTn id="29" dur="2000"/>
                                        <p:tgtEl>
                                          <p:spTgt spid="5"/>
                                        </p:tgtEl>
                                      </p:cBhvr>
                                    </p:animEffect>
                                  </p:childTnLst>
                                </p:cTn>
                              </p:par>
                            </p:childTnLst>
                          </p:cTn>
                        </p:par>
                      </p:childTnLst>
                    </p:cTn>
                  </p:par>
                  <p:par>
                    <p:cTn id="30" fill="hold">
                      <p:stCondLst>
                        <p:cond delay="indefinite"/>
                      </p:stCondLst>
                      <p:childTnLst>
                        <p:par>
                          <p:cTn id="31" fill="hold">
                            <p:stCondLst>
                              <p:cond delay="0"/>
                            </p:stCondLst>
                            <p:childTnLst>
                              <p:par>
                                <p:cTn id="32" presetID="6" presetClass="entr" presetSubtype="16" fill="hold" grpId="0" nodeType="clickEffect">
                                  <p:stCondLst>
                                    <p:cond delay="0"/>
                                  </p:stCondLst>
                                  <p:childTnLst>
                                    <p:set>
                                      <p:cBhvr>
                                        <p:cTn id="33" dur="1" fill="hold">
                                          <p:stCondLst>
                                            <p:cond delay="0"/>
                                          </p:stCondLst>
                                        </p:cTn>
                                        <p:tgtEl>
                                          <p:spTgt spid="6"/>
                                        </p:tgtEl>
                                        <p:attrNameLst>
                                          <p:attrName>style.visibility</p:attrName>
                                        </p:attrNameLst>
                                      </p:cBhvr>
                                      <p:to>
                                        <p:strVal val="visible"/>
                                      </p:to>
                                    </p:set>
                                    <p:animEffect transition="in" filter="circle(in)">
                                      <p:cBhvr>
                                        <p:cTn id="34" dur="2000"/>
                                        <p:tgtEl>
                                          <p:spTgt spid="6"/>
                                        </p:tgtEl>
                                      </p:cBhvr>
                                    </p:animEffect>
                                  </p:childTnLst>
                                </p:cTn>
                              </p:par>
                            </p:childTnLst>
                          </p:cTn>
                        </p:par>
                      </p:childTnLst>
                    </p:cTn>
                  </p:par>
                  <p:par>
                    <p:cTn id="35" fill="hold">
                      <p:stCondLst>
                        <p:cond delay="indefinite"/>
                      </p:stCondLst>
                      <p:childTnLst>
                        <p:par>
                          <p:cTn id="36" fill="hold">
                            <p:stCondLst>
                              <p:cond delay="0"/>
                            </p:stCondLst>
                            <p:childTnLst>
                              <p:par>
                                <p:cTn id="37" presetID="6" presetClass="entr" presetSubtype="16" fill="hold" grpId="0" nodeType="clickEffect">
                                  <p:stCondLst>
                                    <p:cond delay="0"/>
                                  </p:stCondLst>
                                  <p:childTnLst>
                                    <p:set>
                                      <p:cBhvr>
                                        <p:cTn id="38" dur="1" fill="hold">
                                          <p:stCondLst>
                                            <p:cond delay="0"/>
                                          </p:stCondLst>
                                        </p:cTn>
                                        <p:tgtEl>
                                          <p:spTgt spid="8"/>
                                        </p:tgtEl>
                                        <p:attrNameLst>
                                          <p:attrName>style.visibility</p:attrName>
                                        </p:attrNameLst>
                                      </p:cBhvr>
                                      <p:to>
                                        <p:strVal val="visible"/>
                                      </p:to>
                                    </p:set>
                                    <p:animEffect transition="in" filter="circle(in)">
                                      <p:cBhvr>
                                        <p:cTn id="39" dur="2000"/>
                                        <p:tgtEl>
                                          <p:spTgt spid="8"/>
                                        </p:tgtEl>
                                      </p:cBhvr>
                                    </p:animEffect>
                                  </p:childTnLst>
                                </p:cTn>
                              </p:par>
                            </p:childTnLst>
                          </p:cTn>
                        </p:par>
                      </p:childTnLst>
                    </p:cTn>
                  </p:par>
                  <p:par>
                    <p:cTn id="40" fill="hold">
                      <p:stCondLst>
                        <p:cond delay="indefinite"/>
                      </p:stCondLst>
                      <p:childTnLst>
                        <p:par>
                          <p:cTn id="41" fill="hold">
                            <p:stCondLst>
                              <p:cond delay="0"/>
                            </p:stCondLst>
                            <p:childTnLst>
                              <p:par>
                                <p:cTn id="42" presetID="6" presetClass="entr" presetSubtype="16" fill="hold" grpId="0" nodeType="clickEffect">
                                  <p:stCondLst>
                                    <p:cond delay="0"/>
                                  </p:stCondLst>
                                  <p:childTnLst>
                                    <p:set>
                                      <p:cBhvr>
                                        <p:cTn id="43" dur="1" fill="hold">
                                          <p:stCondLst>
                                            <p:cond delay="0"/>
                                          </p:stCondLst>
                                        </p:cTn>
                                        <p:tgtEl>
                                          <p:spTgt spid="10"/>
                                        </p:tgtEl>
                                        <p:attrNameLst>
                                          <p:attrName>style.visibility</p:attrName>
                                        </p:attrNameLst>
                                      </p:cBhvr>
                                      <p:to>
                                        <p:strVal val="visible"/>
                                      </p:to>
                                    </p:set>
                                    <p:animEffect transition="in" filter="circle(in)">
                                      <p:cBhvr>
                                        <p:cTn id="44" dur="2000"/>
                                        <p:tgtEl>
                                          <p:spTgt spid="10"/>
                                        </p:tgtEl>
                                      </p:cBhvr>
                                    </p:animEffect>
                                  </p:childTnLst>
                                </p:cTn>
                              </p:par>
                            </p:childTnLst>
                          </p:cTn>
                        </p:par>
                      </p:childTnLst>
                    </p:cTn>
                  </p:par>
                  <p:par>
                    <p:cTn id="45" fill="hold">
                      <p:stCondLst>
                        <p:cond delay="indefinite"/>
                      </p:stCondLst>
                      <p:childTnLst>
                        <p:par>
                          <p:cTn id="46" fill="hold">
                            <p:stCondLst>
                              <p:cond delay="0"/>
                            </p:stCondLst>
                            <p:childTnLst>
                              <p:par>
                                <p:cTn id="47" presetID="6" presetClass="entr" presetSubtype="16" fill="hold" grpId="0" nodeType="clickEffect">
                                  <p:stCondLst>
                                    <p:cond delay="0"/>
                                  </p:stCondLst>
                                  <p:childTnLst>
                                    <p:set>
                                      <p:cBhvr>
                                        <p:cTn id="48" dur="1" fill="hold">
                                          <p:stCondLst>
                                            <p:cond delay="0"/>
                                          </p:stCondLst>
                                        </p:cTn>
                                        <p:tgtEl>
                                          <p:spTgt spid="9"/>
                                        </p:tgtEl>
                                        <p:attrNameLst>
                                          <p:attrName>style.visibility</p:attrName>
                                        </p:attrNameLst>
                                      </p:cBhvr>
                                      <p:to>
                                        <p:strVal val="visible"/>
                                      </p:to>
                                    </p:set>
                                    <p:animEffect transition="in" filter="circle(in)">
                                      <p:cBhvr>
                                        <p:cTn id="49"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20" grpId="0" animBg="1"/>
      <p:bldP spid="19" grpId="0"/>
      <p:bldP spid="4" grpId="0"/>
      <p:bldP spid="5" grpId="0"/>
      <p:bldP spid="6" grpId="0"/>
      <p:bldP spid="7" grpId="0"/>
      <p:bldP spid="8" grpId="0"/>
      <p:bldP spid="9" grpId="0"/>
      <p:bldP spid="10"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itle 15">
            <a:extLst>
              <a:ext uri="{FF2B5EF4-FFF2-40B4-BE49-F238E27FC236}">
                <a16:creationId xmlns:a16="http://schemas.microsoft.com/office/drawing/2014/main" id="{4F51454A-D3D8-40D4-92C7-F1512DCC6A4E}"/>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Overview</a:t>
            </a:r>
          </a:p>
        </p:txBody>
      </p:sp>
      <p:sp>
        <p:nvSpPr>
          <p:cNvPr id="43" name="Arc 4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D447C919-6BEF-4335-878B-A9AC43DCC962}"/>
              </a:ext>
            </a:extLst>
          </p:cNvPr>
          <p:cNvSpPr/>
          <p:nvPr/>
        </p:nvSpPr>
        <p:spPr>
          <a:xfrm>
            <a:off x="4537260" y="568121"/>
            <a:ext cx="2970797" cy="3474183"/>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00C8183E-5146-4CF3-AAFF-0DE0D867E588}"/>
              </a:ext>
            </a:extLst>
          </p:cNvPr>
          <p:cNvSpPr txBox="1"/>
          <p:nvPr/>
        </p:nvSpPr>
        <p:spPr>
          <a:xfrm>
            <a:off x="4564313" y="950202"/>
            <a:ext cx="3099803" cy="3170099"/>
          </a:xfrm>
          <a:prstGeom prst="rect">
            <a:avLst/>
          </a:prstGeom>
          <a:noFill/>
        </p:spPr>
        <p:txBody>
          <a:bodyPr wrap="square" rtlCol="0">
            <a:spAutoFit/>
          </a:bodyPr>
          <a:lstStyle/>
          <a:p>
            <a:r>
              <a:rPr lang="en-GB" sz="2000" i="1" dirty="0">
                <a:solidFill>
                  <a:schemeClr val="bg1"/>
                </a:solidFill>
              </a:rPr>
              <a:t>`Considering the technical and commercial operations of these buildings prepare a risk report that takes into </a:t>
            </a:r>
          </a:p>
          <a:p>
            <a:r>
              <a:rPr lang="en-GB" sz="2000" i="1" dirty="0">
                <a:solidFill>
                  <a:schemeClr val="bg1"/>
                </a:solidFill>
              </a:rPr>
              <a:t>consideration as many activities as possible to prepare a risk report that also takes in to account a Post Covid-19, Post Brexit, economic environment`.</a:t>
            </a:r>
          </a:p>
        </p:txBody>
      </p:sp>
      <p:sp>
        <p:nvSpPr>
          <p:cNvPr id="20" name="Rectangle 19">
            <a:extLst>
              <a:ext uri="{FF2B5EF4-FFF2-40B4-BE49-F238E27FC236}">
                <a16:creationId xmlns:a16="http://schemas.microsoft.com/office/drawing/2014/main" id="{0C4DAD7A-F334-47D4-849C-6022B298585A}"/>
              </a:ext>
            </a:extLst>
          </p:cNvPr>
          <p:cNvSpPr/>
          <p:nvPr/>
        </p:nvSpPr>
        <p:spPr>
          <a:xfrm>
            <a:off x="5908641" y="187452"/>
            <a:ext cx="2838316" cy="795119"/>
          </a:xfrm>
          <a:prstGeom prst="rect">
            <a:avLst/>
          </a:prstGeom>
          <a:solidFill>
            <a:schemeClr val="accent4">
              <a:lumMod val="20000"/>
              <a:lumOff val="80000"/>
            </a:schemeClr>
          </a:solidFill>
          <a:ln>
            <a:solidFill>
              <a:schemeClr val="accent4">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a:extLst>
              <a:ext uri="{FF2B5EF4-FFF2-40B4-BE49-F238E27FC236}">
                <a16:creationId xmlns:a16="http://schemas.microsoft.com/office/drawing/2014/main" id="{04C80E5E-2206-4024-B8B9-88F6E47B7620}"/>
              </a:ext>
            </a:extLst>
          </p:cNvPr>
          <p:cNvSpPr txBox="1"/>
          <p:nvPr/>
        </p:nvSpPr>
        <p:spPr>
          <a:xfrm>
            <a:off x="6439767" y="280204"/>
            <a:ext cx="1776064" cy="584775"/>
          </a:xfrm>
          <a:prstGeom prst="rect">
            <a:avLst/>
          </a:prstGeom>
          <a:noFill/>
        </p:spPr>
        <p:txBody>
          <a:bodyPr wrap="none" rtlCol="0">
            <a:spAutoFit/>
          </a:bodyPr>
          <a:lstStyle/>
          <a:p>
            <a:r>
              <a:rPr lang="en-GB" sz="3200" dirty="0"/>
              <a:t>The  Brief</a:t>
            </a:r>
          </a:p>
        </p:txBody>
      </p:sp>
      <p:sp>
        <p:nvSpPr>
          <p:cNvPr id="22" name="Rectangle 21">
            <a:extLst>
              <a:ext uri="{FF2B5EF4-FFF2-40B4-BE49-F238E27FC236}">
                <a16:creationId xmlns:a16="http://schemas.microsoft.com/office/drawing/2014/main" id="{95052620-B418-4010-972C-CEB76F6C8CB9}"/>
              </a:ext>
            </a:extLst>
          </p:cNvPr>
          <p:cNvSpPr/>
          <p:nvPr/>
        </p:nvSpPr>
        <p:spPr>
          <a:xfrm>
            <a:off x="7942429" y="1836664"/>
            <a:ext cx="2970797" cy="31701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23">
            <a:extLst>
              <a:ext uri="{FF2B5EF4-FFF2-40B4-BE49-F238E27FC236}">
                <a16:creationId xmlns:a16="http://schemas.microsoft.com/office/drawing/2014/main" id="{A7F75A95-8B6E-4A50-B3C1-B0D35A016F74}"/>
              </a:ext>
            </a:extLst>
          </p:cNvPr>
          <p:cNvSpPr/>
          <p:nvPr/>
        </p:nvSpPr>
        <p:spPr>
          <a:xfrm>
            <a:off x="9313810" y="1455994"/>
            <a:ext cx="2838316" cy="795119"/>
          </a:xfrm>
          <a:prstGeom prst="rect">
            <a:avLst/>
          </a:prstGeom>
          <a:solidFill>
            <a:schemeClr val="accent4">
              <a:lumMod val="20000"/>
              <a:lumOff val="80000"/>
            </a:schemeClr>
          </a:solidFill>
          <a:ln>
            <a:solidFill>
              <a:schemeClr val="accent4">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TextBox 24">
            <a:extLst>
              <a:ext uri="{FF2B5EF4-FFF2-40B4-BE49-F238E27FC236}">
                <a16:creationId xmlns:a16="http://schemas.microsoft.com/office/drawing/2014/main" id="{2F2FEAAB-94D7-45DD-821E-F8C9118971C6}"/>
              </a:ext>
            </a:extLst>
          </p:cNvPr>
          <p:cNvSpPr txBox="1"/>
          <p:nvPr/>
        </p:nvSpPr>
        <p:spPr>
          <a:xfrm>
            <a:off x="9844936" y="1548746"/>
            <a:ext cx="1953805" cy="584775"/>
          </a:xfrm>
          <a:prstGeom prst="rect">
            <a:avLst/>
          </a:prstGeom>
          <a:noFill/>
        </p:spPr>
        <p:txBody>
          <a:bodyPr wrap="none" rtlCol="0">
            <a:spAutoFit/>
          </a:bodyPr>
          <a:lstStyle/>
          <a:p>
            <a:r>
              <a:rPr lang="en-GB" sz="3200" dirty="0"/>
              <a:t>The  Client</a:t>
            </a:r>
          </a:p>
        </p:txBody>
      </p:sp>
      <p:sp>
        <p:nvSpPr>
          <p:cNvPr id="26" name="TextBox 25">
            <a:extLst>
              <a:ext uri="{FF2B5EF4-FFF2-40B4-BE49-F238E27FC236}">
                <a16:creationId xmlns:a16="http://schemas.microsoft.com/office/drawing/2014/main" id="{DB99BCD8-BF61-499B-BA16-4D4212DD303F}"/>
              </a:ext>
            </a:extLst>
          </p:cNvPr>
          <p:cNvSpPr txBox="1"/>
          <p:nvPr/>
        </p:nvSpPr>
        <p:spPr>
          <a:xfrm>
            <a:off x="7938116" y="2421438"/>
            <a:ext cx="2950045" cy="2554545"/>
          </a:xfrm>
          <a:prstGeom prst="rect">
            <a:avLst/>
          </a:prstGeom>
          <a:noFill/>
        </p:spPr>
        <p:txBody>
          <a:bodyPr wrap="square" rtlCol="0">
            <a:spAutoFit/>
          </a:bodyPr>
          <a:lstStyle/>
          <a:p>
            <a:pPr marL="285750" indent="-285750">
              <a:buFont typeface="Arial" panose="020B0604020202020204" pitchFamily="34" charset="0"/>
              <a:buChar char="•"/>
            </a:pPr>
            <a:r>
              <a:rPr lang="en-GB" sz="2000" dirty="0">
                <a:solidFill>
                  <a:schemeClr val="bg1"/>
                </a:solidFill>
              </a:rPr>
              <a:t> UWTSD –formed 2010.</a:t>
            </a:r>
          </a:p>
          <a:p>
            <a:pPr marL="285750" indent="-285750">
              <a:buFont typeface="Arial" panose="020B0604020202020204" pitchFamily="34" charset="0"/>
              <a:buChar char="•"/>
            </a:pPr>
            <a:r>
              <a:rPr lang="en-GB" sz="2000" dirty="0">
                <a:solidFill>
                  <a:schemeClr val="bg1"/>
                </a:solidFill>
              </a:rPr>
              <a:t>Higher education, university.</a:t>
            </a:r>
          </a:p>
          <a:p>
            <a:pPr marL="285750" indent="-285750">
              <a:buFont typeface="Arial" panose="020B0604020202020204" pitchFamily="34" charset="0"/>
              <a:buChar char="•"/>
            </a:pPr>
            <a:r>
              <a:rPr lang="en-GB" sz="2000" dirty="0">
                <a:solidFill>
                  <a:schemeClr val="bg1"/>
                </a:solidFill>
              </a:rPr>
              <a:t> Courses </a:t>
            </a:r>
          </a:p>
          <a:p>
            <a:pPr marL="285750" indent="-285750">
              <a:buFont typeface="Arial" panose="020B0604020202020204" pitchFamily="34" charset="0"/>
              <a:buChar char="•"/>
            </a:pPr>
            <a:r>
              <a:rPr lang="en-GB" sz="2000" dirty="0">
                <a:solidFill>
                  <a:schemeClr val="bg1"/>
                </a:solidFill>
              </a:rPr>
              <a:t>Mission: </a:t>
            </a:r>
            <a:r>
              <a:rPr lang="en-GB" sz="2000" i="1" dirty="0">
                <a:solidFill>
                  <a:schemeClr val="bg1"/>
                </a:solidFill>
              </a:rPr>
              <a:t>`Transforming Education, Transforming Lives`.</a:t>
            </a:r>
          </a:p>
          <a:p>
            <a:pPr marL="285750" indent="-285750">
              <a:buFont typeface="Arial" panose="020B0604020202020204" pitchFamily="34" charset="0"/>
              <a:buChar char="•"/>
            </a:pPr>
            <a:r>
              <a:rPr lang="en-GB" sz="2000" dirty="0">
                <a:solidFill>
                  <a:schemeClr val="bg1"/>
                </a:solidFill>
              </a:rPr>
              <a:t>3 main campuses</a:t>
            </a:r>
          </a:p>
        </p:txBody>
      </p:sp>
      <p:sp>
        <p:nvSpPr>
          <p:cNvPr id="15" name="TextBox 14">
            <a:extLst>
              <a:ext uri="{FF2B5EF4-FFF2-40B4-BE49-F238E27FC236}">
                <a16:creationId xmlns:a16="http://schemas.microsoft.com/office/drawing/2014/main" id="{F033C356-52D7-471C-B55C-0526EDF50F3D}"/>
              </a:ext>
            </a:extLst>
          </p:cNvPr>
          <p:cNvSpPr txBox="1"/>
          <p:nvPr/>
        </p:nvSpPr>
        <p:spPr>
          <a:xfrm>
            <a:off x="9526477" y="5895621"/>
            <a:ext cx="6096000" cy="276999"/>
          </a:xfrm>
          <a:prstGeom prst="rect">
            <a:avLst/>
          </a:prstGeom>
          <a:noFill/>
        </p:spPr>
        <p:txBody>
          <a:bodyPr wrap="square">
            <a:spAutoFit/>
          </a:bodyPr>
          <a:lstStyle/>
          <a:p>
            <a:r>
              <a:rPr lang="en-GB" sz="1200" dirty="0"/>
              <a:t>UWTSD (2023)</a:t>
            </a:r>
          </a:p>
        </p:txBody>
      </p:sp>
    </p:spTree>
    <p:extLst>
      <p:ext uri="{BB962C8B-B14F-4D97-AF65-F5344CB8AC3E}">
        <p14:creationId xmlns:p14="http://schemas.microsoft.com/office/powerpoint/2010/main" val="3173100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circle(in)">
                                      <p:cBhvr>
                                        <p:cTn id="7" dur="2000"/>
                                        <p:tgtEl>
                                          <p:spTgt spid="18"/>
                                        </p:tgtEl>
                                      </p:cBhvr>
                                    </p:animEffect>
                                  </p:childTnLst>
                                </p:cTn>
                              </p:par>
                              <p:par>
                                <p:cTn id="8" presetID="6" presetClass="entr" presetSubtype="16" fill="hold" grpId="0" nodeType="withEffect">
                                  <p:stCondLst>
                                    <p:cond delay="0"/>
                                  </p:stCondLst>
                                  <p:childTnLst>
                                    <p:set>
                                      <p:cBhvr>
                                        <p:cTn id="9" dur="1" fill="hold">
                                          <p:stCondLst>
                                            <p:cond delay="0"/>
                                          </p:stCondLst>
                                        </p:cTn>
                                        <p:tgtEl>
                                          <p:spTgt spid="17"/>
                                        </p:tgtEl>
                                        <p:attrNameLst>
                                          <p:attrName>style.visibility</p:attrName>
                                        </p:attrNameLst>
                                      </p:cBhvr>
                                      <p:to>
                                        <p:strVal val="visible"/>
                                      </p:to>
                                    </p:set>
                                    <p:animEffect transition="in" filter="circle(in)">
                                      <p:cBhvr>
                                        <p:cTn id="10" dur="2000"/>
                                        <p:tgtEl>
                                          <p:spTgt spid="17"/>
                                        </p:tgtEl>
                                      </p:cBhvr>
                                    </p:animEffect>
                                  </p:childTnLst>
                                </p:cTn>
                              </p:par>
                              <p:par>
                                <p:cTn id="11" presetID="6" presetClass="entr" presetSubtype="16" fill="hold" grpId="0" nodeType="withEffect">
                                  <p:stCondLst>
                                    <p:cond delay="0"/>
                                  </p:stCondLst>
                                  <p:childTnLst>
                                    <p:set>
                                      <p:cBhvr>
                                        <p:cTn id="12" dur="1" fill="hold">
                                          <p:stCondLst>
                                            <p:cond delay="0"/>
                                          </p:stCondLst>
                                        </p:cTn>
                                        <p:tgtEl>
                                          <p:spTgt spid="20"/>
                                        </p:tgtEl>
                                        <p:attrNameLst>
                                          <p:attrName>style.visibility</p:attrName>
                                        </p:attrNameLst>
                                      </p:cBhvr>
                                      <p:to>
                                        <p:strVal val="visible"/>
                                      </p:to>
                                    </p:set>
                                    <p:animEffect transition="in" filter="circle(in)">
                                      <p:cBhvr>
                                        <p:cTn id="13" dur="2000"/>
                                        <p:tgtEl>
                                          <p:spTgt spid="20"/>
                                        </p:tgtEl>
                                      </p:cBhvr>
                                    </p:animEffect>
                                  </p:childTnLst>
                                </p:cTn>
                              </p:par>
                              <p:par>
                                <p:cTn id="14" presetID="6" presetClass="entr" presetSubtype="16" fill="hold" grpId="0" nodeType="withEffect">
                                  <p:stCondLst>
                                    <p:cond delay="0"/>
                                  </p:stCondLst>
                                  <p:childTnLst>
                                    <p:set>
                                      <p:cBhvr>
                                        <p:cTn id="15" dur="1" fill="hold">
                                          <p:stCondLst>
                                            <p:cond delay="0"/>
                                          </p:stCondLst>
                                        </p:cTn>
                                        <p:tgtEl>
                                          <p:spTgt spid="19"/>
                                        </p:tgtEl>
                                        <p:attrNameLst>
                                          <p:attrName>style.visibility</p:attrName>
                                        </p:attrNameLst>
                                      </p:cBhvr>
                                      <p:to>
                                        <p:strVal val="visible"/>
                                      </p:to>
                                    </p:set>
                                    <p:animEffect transition="in" filter="circle(in)">
                                      <p:cBhvr>
                                        <p:cTn id="16" dur="2000"/>
                                        <p:tgtEl>
                                          <p:spTgt spid="19"/>
                                        </p:tgtEl>
                                      </p:cBhvr>
                                    </p:animEffect>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grpId="0" nodeType="clickEffect">
                                  <p:stCondLst>
                                    <p:cond delay="0"/>
                                  </p:stCondLst>
                                  <p:childTnLst>
                                    <p:set>
                                      <p:cBhvr>
                                        <p:cTn id="20" dur="1" fill="hold">
                                          <p:stCondLst>
                                            <p:cond delay="0"/>
                                          </p:stCondLst>
                                        </p:cTn>
                                        <p:tgtEl>
                                          <p:spTgt spid="22"/>
                                        </p:tgtEl>
                                        <p:attrNameLst>
                                          <p:attrName>style.visibility</p:attrName>
                                        </p:attrNameLst>
                                      </p:cBhvr>
                                      <p:to>
                                        <p:strVal val="visible"/>
                                      </p:to>
                                    </p:set>
                                    <p:animEffect transition="in" filter="circle(in)">
                                      <p:cBhvr>
                                        <p:cTn id="21" dur="2000"/>
                                        <p:tgtEl>
                                          <p:spTgt spid="22"/>
                                        </p:tgtEl>
                                      </p:cBhvr>
                                    </p:animEffect>
                                  </p:childTnLst>
                                </p:cTn>
                              </p:par>
                              <p:par>
                                <p:cTn id="22" presetID="6" presetClass="entr" presetSubtype="16" fill="hold" grpId="0" nodeType="withEffect">
                                  <p:stCondLst>
                                    <p:cond delay="0"/>
                                  </p:stCondLst>
                                  <p:childTnLst>
                                    <p:set>
                                      <p:cBhvr>
                                        <p:cTn id="23" dur="1" fill="hold">
                                          <p:stCondLst>
                                            <p:cond delay="0"/>
                                          </p:stCondLst>
                                        </p:cTn>
                                        <p:tgtEl>
                                          <p:spTgt spid="24"/>
                                        </p:tgtEl>
                                        <p:attrNameLst>
                                          <p:attrName>style.visibility</p:attrName>
                                        </p:attrNameLst>
                                      </p:cBhvr>
                                      <p:to>
                                        <p:strVal val="visible"/>
                                      </p:to>
                                    </p:set>
                                    <p:animEffect transition="in" filter="circle(in)">
                                      <p:cBhvr>
                                        <p:cTn id="24" dur="2000"/>
                                        <p:tgtEl>
                                          <p:spTgt spid="24"/>
                                        </p:tgtEl>
                                      </p:cBhvr>
                                    </p:animEffect>
                                  </p:childTnLst>
                                </p:cTn>
                              </p:par>
                              <p:par>
                                <p:cTn id="25" presetID="6" presetClass="entr" presetSubtype="16" fill="hold" grpId="0" nodeType="withEffect">
                                  <p:stCondLst>
                                    <p:cond delay="0"/>
                                  </p:stCondLst>
                                  <p:childTnLst>
                                    <p:set>
                                      <p:cBhvr>
                                        <p:cTn id="26" dur="1" fill="hold">
                                          <p:stCondLst>
                                            <p:cond delay="0"/>
                                          </p:stCondLst>
                                        </p:cTn>
                                        <p:tgtEl>
                                          <p:spTgt spid="25"/>
                                        </p:tgtEl>
                                        <p:attrNameLst>
                                          <p:attrName>style.visibility</p:attrName>
                                        </p:attrNameLst>
                                      </p:cBhvr>
                                      <p:to>
                                        <p:strVal val="visible"/>
                                      </p:to>
                                    </p:set>
                                    <p:animEffect transition="in" filter="circle(in)">
                                      <p:cBhvr>
                                        <p:cTn id="27" dur="2000"/>
                                        <p:tgtEl>
                                          <p:spTgt spid="25"/>
                                        </p:tgtEl>
                                      </p:cBhvr>
                                    </p:animEffect>
                                  </p:childTnLst>
                                </p:cTn>
                              </p:par>
                              <p:par>
                                <p:cTn id="28" presetID="6" presetClass="entr" presetSubtype="16" fill="hold" grpId="0" nodeType="withEffect">
                                  <p:stCondLst>
                                    <p:cond delay="0"/>
                                  </p:stCondLst>
                                  <p:childTnLst>
                                    <p:set>
                                      <p:cBhvr>
                                        <p:cTn id="29" dur="1" fill="hold">
                                          <p:stCondLst>
                                            <p:cond delay="0"/>
                                          </p:stCondLst>
                                        </p:cTn>
                                        <p:tgtEl>
                                          <p:spTgt spid="26"/>
                                        </p:tgtEl>
                                        <p:attrNameLst>
                                          <p:attrName>style.visibility</p:attrName>
                                        </p:attrNameLst>
                                      </p:cBhvr>
                                      <p:to>
                                        <p:strVal val="visible"/>
                                      </p:to>
                                    </p:set>
                                    <p:animEffect transition="in" filter="circle(in)">
                                      <p:cBhvr>
                                        <p:cTn id="30" dur="20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17" grpId="0"/>
      <p:bldP spid="20" grpId="0" animBg="1"/>
      <p:bldP spid="19" grpId="0"/>
      <p:bldP spid="22" grpId="0" animBg="1"/>
      <p:bldP spid="24" grpId="0" animBg="1"/>
      <p:bldP spid="25" grpId="0"/>
      <p:bldP spid="26"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itle 15">
            <a:extLst>
              <a:ext uri="{FF2B5EF4-FFF2-40B4-BE49-F238E27FC236}">
                <a16:creationId xmlns:a16="http://schemas.microsoft.com/office/drawing/2014/main" id="{4F51454A-D3D8-40D4-92C7-F1512DCC6A4E}"/>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Overview</a:t>
            </a:r>
          </a:p>
        </p:txBody>
      </p:sp>
      <p:sp>
        <p:nvSpPr>
          <p:cNvPr id="43" name="Arc 4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D447C919-6BEF-4335-878B-A9AC43DCC962}"/>
              </a:ext>
            </a:extLst>
          </p:cNvPr>
          <p:cNvSpPr/>
          <p:nvPr/>
        </p:nvSpPr>
        <p:spPr>
          <a:xfrm>
            <a:off x="4537260" y="568121"/>
            <a:ext cx="2970797" cy="3474183"/>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a:extLst>
              <a:ext uri="{FF2B5EF4-FFF2-40B4-BE49-F238E27FC236}">
                <a16:creationId xmlns:a16="http://schemas.microsoft.com/office/drawing/2014/main" id="{0C4DAD7A-F334-47D4-849C-6022B298585A}"/>
              </a:ext>
            </a:extLst>
          </p:cNvPr>
          <p:cNvSpPr/>
          <p:nvPr/>
        </p:nvSpPr>
        <p:spPr>
          <a:xfrm>
            <a:off x="5908641" y="187452"/>
            <a:ext cx="2838316" cy="795119"/>
          </a:xfrm>
          <a:prstGeom prst="rect">
            <a:avLst/>
          </a:prstGeom>
          <a:solidFill>
            <a:schemeClr val="accent4">
              <a:lumMod val="20000"/>
              <a:lumOff val="80000"/>
            </a:schemeClr>
          </a:solidFill>
          <a:ln>
            <a:solidFill>
              <a:schemeClr val="accent4">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a:extLst>
              <a:ext uri="{FF2B5EF4-FFF2-40B4-BE49-F238E27FC236}">
                <a16:creationId xmlns:a16="http://schemas.microsoft.com/office/drawing/2014/main" id="{04C80E5E-2206-4024-B8B9-88F6E47B7620}"/>
              </a:ext>
            </a:extLst>
          </p:cNvPr>
          <p:cNvSpPr txBox="1"/>
          <p:nvPr/>
        </p:nvSpPr>
        <p:spPr>
          <a:xfrm>
            <a:off x="5908641" y="280204"/>
            <a:ext cx="2826136" cy="584775"/>
          </a:xfrm>
          <a:prstGeom prst="rect">
            <a:avLst/>
          </a:prstGeom>
          <a:noFill/>
        </p:spPr>
        <p:txBody>
          <a:bodyPr wrap="square" rtlCol="0">
            <a:spAutoFit/>
          </a:bodyPr>
          <a:lstStyle/>
          <a:p>
            <a:pPr algn="ctr"/>
            <a:r>
              <a:rPr lang="en-GB" sz="3200" dirty="0"/>
              <a:t>The  Estate</a:t>
            </a:r>
          </a:p>
        </p:txBody>
      </p:sp>
      <p:sp>
        <p:nvSpPr>
          <p:cNvPr id="14" name="TextBox 13">
            <a:extLst>
              <a:ext uri="{FF2B5EF4-FFF2-40B4-BE49-F238E27FC236}">
                <a16:creationId xmlns:a16="http://schemas.microsoft.com/office/drawing/2014/main" id="{D8C058F8-DB33-4A74-9FD4-48E6C0A91F32}"/>
              </a:ext>
            </a:extLst>
          </p:cNvPr>
          <p:cNvSpPr txBox="1"/>
          <p:nvPr/>
        </p:nvSpPr>
        <p:spPr>
          <a:xfrm>
            <a:off x="4641599" y="1229502"/>
            <a:ext cx="2950045" cy="2451953"/>
          </a:xfrm>
          <a:prstGeom prst="rect">
            <a:avLst/>
          </a:prstGeom>
          <a:noFill/>
        </p:spPr>
        <p:txBody>
          <a:bodyPr wrap="square" rtlCol="0">
            <a:spAutoFit/>
          </a:bodyPr>
          <a:lstStyle/>
          <a:p>
            <a:pPr marL="285750" indent="-285750">
              <a:buFont typeface="Arial" panose="020B0604020202020204" pitchFamily="34" charset="0"/>
              <a:buChar char="•"/>
            </a:pPr>
            <a:r>
              <a:rPr lang="en-GB" sz="2000" dirty="0">
                <a:solidFill>
                  <a:schemeClr val="bg1"/>
                </a:solidFill>
              </a:rPr>
              <a:t>6 buildings.</a:t>
            </a:r>
          </a:p>
          <a:p>
            <a:pPr marL="285750" indent="-285750">
              <a:buFont typeface="Arial" panose="020B0604020202020204" pitchFamily="34" charset="0"/>
              <a:buChar char="•"/>
            </a:pPr>
            <a:r>
              <a:rPr lang="en-GB" sz="2000" dirty="0">
                <a:solidFill>
                  <a:schemeClr val="bg1"/>
                </a:solidFill>
              </a:rPr>
              <a:t>Circa 30,000m</a:t>
            </a:r>
            <a:r>
              <a:rPr lang="en-GB" sz="2000" baseline="30000" dirty="0">
                <a:solidFill>
                  <a:schemeClr val="bg1"/>
                </a:solidFill>
              </a:rPr>
              <a:t>2</a:t>
            </a:r>
            <a:endParaRPr lang="en-GB" sz="2000" dirty="0">
              <a:solidFill>
                <a:schemeClr val="bg1"/>
              </a:solidFill>
            </a:endParaRPr>
          </a:p>
          <a:p>
            <a:pPr marL="285750" indent="-285750">
              <a:buFont typeface="Arial" panose="020B0604020202020204" pitchFamily="34" charset="0"/>
              <a:buChar char="•"/>
            </a:pPr>
            <a:r>
              <a:rPr lang="en-GB" sz="2000" dirty="0">
                <a:solidFill>
                  <a:schemeClr val="bg1"/>
                </a:solidFill>
              </a:rPr>
              <a:t>Diverse.</a:t>
            </a:r>
          </a:p>
          <a:p>
            <a:pPr marL="285750" indent="-285750">
              <a:buFont typeface="Arial" panose="020B0604020202020204" pitchFamily="34" charset="0"/>
              <a:buChar char="•"/>
            </a:pPr>
            <a:r>
              <a:rPr lang="en-GB" sz="2000" dirty="0">
                <a:solidFill>
                  <a:schemeClr val="bg1"/>
                </a:solidFill>
              </a:rPr>
              <a:t>Differing operating requirements.</a:t>
            </a:r>
          </a:p>
          <a:p>
            <a:pPr marL="285750" indent="-285750">
              <a:buFont typeface="Arial" panose="020B0604020202020204" pitchFamily="34" charset="0"/>
              <a:buChar char="•"/>
            </a:pPr>
            <a:r>
              <a:rPr lang="en-GB" sz="2000" dirty="0">
                <a:solidFill>
                  <a:schemeClr val="bg1"/>
                </a:solidFill>
              </a:rPr>
              <a:t> Technology enabled.</a:t>
            </a:r>
          </a:p>
          <a:p>
            <a:pPr marL="285750" indent="-285750">
              <a:buFont typeface="Arial" panose="020B0604020202020204" pitchFamily="34" charset="0"/>
              <a:buChar char="•"/>
            </a:pPr>
            <a:r>
              <a:rPr lang="en-GB" sz="2000" dirty="0">
                <a:solidFill>
                  <a:schemeClr val="bg1"/>
                </a:solidFill>
              </a:rPr>
              <a:t> High operating costs.</a:t>
            </a:r>
          </a:p>
          <a:p>
            <a:pPr marL="285750" indent="-285750">
              <a:buFont typeface="Arial" panose="020B0604020202020204" pitchFamily="34" charset="0"/>
              <a:buChar char="•"/>
            </a:pPr>
            <a:endParaRPr lang="en-GB" sz="2000" baseline="30000" dirty="0">
              <a:solidFill>
                <a:schemeClr val="bg1"/>
              </a:solidFill>
            </a:endParaRPr>
          </a:p>
        </p:txBody>
      </p:sp>
      <p:sp>
        <p:nvSpPr>
          <p:cNvPr id="2" name="Rectangle: Rounded Corners 1">
            <a:extLst>
              <a:ext uri="{FF2B5EF4-FFF2-40B4-BE49-F238E27FC236}">
                <a16:creationId xmlns:a16="http://schemas.microsoft.com/office/drawing/2014/main" id="{79954C24-FE5B-46D9-ABAE-EAA723BFD151}"/>
              </a:ext>
            </a:extLst>
          </p:cNvPr>
          <p:cNvSpPr/>
          <p:nvPr/>
        </p:nvSpPr>
        <p:spPr>
          <a:xfrm>
            <a:off x="8734777" y="1229502"/>
            <a:ext cx="2770389" cy="1487528"/>
          </a:xfrm>
          <a:prstGeom prst="roundRect">
            <a:avLst/>
          </a:prstGeom>
          <a:blipFill>
            <a:blip r:embed="rId3">
              <a:extLst>
                <a:ext uri="{BEBA8EAE-BF5A-486C-A8C5-ECC9F3942E4B}">
                  <a14:imgProps xmlns:a14="http://schemas.microsoft.com/office/drawing/2010/main">
                    <a14:imgLayer r:embed="rId4">
                      <a14:imgEffect>
                        <a14:colorTemperature colorTemp="5700"/>
                      </a14:imgEffect>
                      <a14:imgEffect>
                        <a14:saturation sat="0"/>
                      </a14:imgEffect>
                    </a14:imgLayer>
                  </a14:imgProps>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Rounded Corners 20">
            <a:extLst>
              <a:ext uri="{FF2B5EF4-FFF2-40B4-BE49-F238E27FC236}">
                <a16:creationId xmlns:a16="http://schemas.microsoft.com/office/drawing/2014/main" id="{C5820488-261B-4B75-A9D4-532F2ACA94FC}"/>
              </a:ext>
            </a:extLst>
          </p:cNvPr>
          <p:cNvSpPr/>
          <p:nvPr/>
        </p:nvSpPr>
        <p:spPr>
          <a:xfrm>
            <a:off x="4241544" y="4422973"/>
            <a:ext cx="1824861" cy="2211570"/>
          </a:xfrm>
          <a:prstGeom prst="roundRect">
            <a:avLst/>
          </a:prstGeom>
          <a:blipFill>
            <a:blip r:embed="rId5">
              <a:extLst>
                <a:ext uri="{BEBA8EAE-BF5A-486C-A8C5-ECC9F3942E4B}">
                  <a14:imgProps xmlns:a14="http://schemas.microsoft.com/office/drawing/2010/main">
                    <a14:imgLayer r:embed="rId6">
                      <a14:imgEffect>
                        <a14:colorTemperature colorTemp="2700"/>
                      </a14:imgEffect>
                      <a14:imgEffect>
                        <a14:saturation sat="0"/>
                      </a14:imgEffect>
                    </a14:imgLayer>
                  </a14:imgProps>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Rounded Corners 22">
            <a:extLst>
              <a:ext uri="{FF2B5EF4-FFF2-40B4-BE49-F238E27FC236}">
                <a16:creationId xmlns:a16="http://schemas.microsoft.com/office/drawing/2014/main" id="{FDC0910D-EAA2-4099-A8E0-35D1A9D9D2F3}"/>
              </a:ext>
            </a:extLst>
          </p:cNvPr>
          <p:cNvSpPr/>
          <p:nvPr/>
        </p:nvSpPr>
        <p:spPr>
          <a:xfrm>
            <a:off x="8734777" y="2963961"/>
            <a:ext cx="2739563" cy="1598711"/>
          </a:xfrm>
          <a:prstGeom prst="roundRect">
            <a:avLst/>
          </a:prstGeom>
          <a:blipFill>
            <a:blip r:embed="rId7">
              <a:extLst>
                <a:ext uri="{BEBA8EAE-BF5A-486C-A8C5-ECC9F3942E4B}">
                  <a14:imgProps xmlns:a14="http://schemas.microsoft.com/office/drawing/2010/main">
                    <a14:imgLayer r:embed="rId8">
                      <a14:imgEffect>
                        <a14:colorTemperature colorTemp="2700"/>
                      </a14:imgEffect>
                      <a14:imgEffect>
                        <a14:saturation sat="0"/>
                      </a14:imgEffect>
                    </a14:imgLayer>
                  </a14:imgProps>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Rounded Corners 26">
            <a:extLst>
              <a:ext uri="{FF2B5EF4-FFF2-40B4-BE49-F238E27FC236}">
                <a16:creationId xmlns:a16="http://schemas.microsoft.com/office/drawing/2014/main" id="{26073455-A65D-4006-9B33-990FCBD6258A}"/>
              </a:ext>
            </a:extLst>
          </p:cNvPr>
          <p:cNvSpPr/>
          <p:nvPr/>
        </p:nvSpPr>
        <p:spPr>
          <a:xfrm>
            <a:off x="6458815" y="4458978"/>
            <a:ext cx="1824861" cy="2211570"/>
          </a:xfrm>
          <a:prstGeom prst="roundRect">
            <a:avLst/>
          </a:prstGeom>
          <a:blipFill>
            <a:blip r:embed="rId9">
              <a:extLst>
                <a:ext uri="{BEBA8EAE-BF5A-486C-A8C5-ECC9F3942E4B}">
                  <a14:imgProps xmlns:a14="http://schemas.microsoft.com/office/drawing/2010/main">
                    <a14:imgLayer r:embed="rId10">
                      <a14:imgEffect>
                        <a14:colorTemperature colorTemp="3100"/>
                      </a14:imgEffect>
                      <a14:imgEffect>
                        <a14:saturation sat="0"/>
                      </a14:imgEffect>
                    </a14:imgLayer>
                  </a14:imgProps>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8" name="TextBox 27">
            <a:extLst>
              <a:ext uri="{FF2B5EF4-FFF2-40B4-BE49-F238E27FC236}">
                <a16:creationId xmlns:a16="http://schemas.microsoft.com/office/drawing/2014/main" id="{91D1D61F-BE35-4212-A3A2-E3E01ADB524D}"/>
              </a:ext>
            </a:extLst>
          </p:cNvPr>
          <p:cNvSpPr txBox="1"/>
          <p:nvPr/>
        </p:nvSpPr>
        <p:spPr>
          <a:xfrm>
            <a:off x="8545687" y="5320721"/>
            <a:ext cx="2826136" cy="276999"/>
          </a:xfrm>
          <a:prstGeom prst="rect">
            <a:avLst/>
          </a:prstGeom>
          <a:noFill/>
        </p:spPr>
        <p:txBody>
          <a:bodyPr wrap="square" rtlCol="0">
            <a:spAutoFit/>
          </a:bodyPr>
          <a:lstStyle/>
          <a:p>
            <a:pPr algn="ctr"/>
            <a:r>
              <a:rPr lang="en-GB" sz="1200" b="1" dirty="0"/>
              <a:t>Source: </a:t>
            </a:r>
            <a:r>
              <a:rPr lang="en-GB" sz="1200" dirty="0"/>
              <a:t>UWTSD (2023)</a:t>
            </a:r>
          </a:p>
        </p:txBody>
      </p:sp>
    </p:spTree>
    <p:extLst>
      <p:ext uri="{BB962C8B-B14F-4D97-AF65-F5344CB8AC3E}">
        <p14:creationId xmlns:p14="http://schemas.microsoft.com/office/powerpoint/2010/main" val="3459680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circle(in)">
                                      <p:cBhvr>
                                        <p:cTn id="7" dur="2000"/>
                                        <p:tgtEl>
                                          <p:spTgt spid="18"/>
                                        </p:tgtEl>
                                      </p:cBhvr>
                                    </p:animEffect>
                                  </p:childTnLst>
                                </p:cTn>
                              </p:par>
                              <p:par>
                                <p:cTn id="8" presetID="6" presetClass="entr" presetSubtype="16" fill="hold" grpId="0" nodeType="withEffect">
                                  <p:stCondLst>
                                    <p:cond delay="0"/>
                                  </p:stCondLst>
                                  <p:childTnLst>
                                    <p:set>
                                      <p:cBhvr>
                                        <p:cTn id="9" dur="1" fill="hold">
                                          <p:stCondLst>
                                            <p:cond delay="0"/>
                                          </p:stCondLst>
                                        </p:cTn>
                                        <p:tgtEl>
                                          <p:spTgt spid="20"/>
                                        </p:tgtEl>
                                        <p:attrNameLst>
                                          <p:attrName>style.visibility</p:attrName>
                                        </p:attrNameLst>
                                      </p:cBhvr>
                                      <p:to>
                                        <p:strVal val="visible"/>
                                      </p:to>
                                    </p:set>
                                    <p:animEffect transition="in" filter="circle(in)">
                                      <p:cBhvr>
                                        <p:cTn id="10" dur="2000"/>
                                        <p:tgtEl>
                                          <p:spTgt spid="20"/>
                                        </p:tgtEl>
                                      </p:cBhvr>
                                    </p:animEffect>
                                  </p:childTnLst>
                                </p:cTn>
                              </p:par>
                              <p:par>
                                <p:cTn id="11" presetID="6" presetClass="entr" presetSubtype="16" fill="hold" grpId="0" nodeType="with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circle(in)">
                                      <p:cBhvr>
                                        <p:cTn id="13" dur="2000"/>
                                        <p:tgtEl>
                                          <p:spTgt spid="19"/>
                                        </p:tgtEl>
                                      </p:cBhvr>
                                    </p:animEffect>
                                  </p:childTnLst>
                                </p:cTn>
                              </p:par>
                              <p:par>
                                <p:cTn id="14" presetID="6" presetClass="entr" presetSubtype="16" fill="hold" grpId="0" nodeType="withEffect">
                                  <p:stCondLst>
                                    <p:cond delay="0"/>
                                  </p:stCondLst>
                                  <p:childTnLst>
                                    <p:set>
                                      <p:cBhvr>
                                        <p:cTn id="15" dur="1" fill="hold">
                                          <p:stCondLst>
                                            <p:cond delay="0"/>
                                          </p:stCondLst>
                                        </p:cTn>
                                        <p:tgtEl>
                                          <p:spTgt spid="14"/>
                                        </p:tgtEl>
                                        <p:attrNameLst>
                                          <p:attrName>style.visibility</p:attrName>
                                        </p:attrNameLst>
                                      </p:cBhvr>
                                      <p:to>
                                        <p:strVal val="visible"/>
                                      </p:to>
                                    </p:set>
                                    <p:animEffect transition="in" filter="circle(in)">
                                      <p:cBhvr>
                                        <p:cTn id="16" dur="2000"/>
                                        <p:tgtEl>
                                          <p:spTgt spid="14"/>
                                        </p:tgtEl>
                                      </p:cBhvr>
                                    </p:animEffect>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grpId="0" nodeType="clickEffect">
                                  <p:stCondLst>
                                    <p:cond delay="0"/>
                                  </p:stCondLst>
                                  <p:childTnLst>
                                    <p:set>
                                      <p:cBhvr>
                                        <p:cTn id="20" dur="1" fill="hold">
                                          <p:stCondLst>
                                            <p:cond delay="0"/>
                                          </p:stCondLst>
                                        </p:cTn>
                                        <p:tgtEl>
                                          <p:spTgt spid="21"/>
                                        </p:tgtEl>
                                        <p:attrNameLst>
                                          <p:attrName>style.visibility</p:attrName>
                                        </p:attrNameLst>
                                      </p:cBhvr>
                                      <p:to>
                                        <p:strVal val="visible"/>
                                      </p:to>
                                    </p:set>
                                    <p:animEffect transition="in" filter="circle(in)">
                                      <p:cBhvr>
                                        <p:cTn id="21" dur="2000"/>
                                        <p:tgtEl>
                                          <p:spTgt spid="21"/>
                                        </p:tgtEl>
                                      </p:cBhvr>
                                    </p:animEffect>
                                  </p:childTnLst>
                                </p:cTn>
                              </p:par>
                              <p:par>
                                <p:cTn id="22" presetID="6" presetClass="entr" presetSubtype="16" fill="hold" grpId="0" nodeType="withEffect">
                                  <p:stCondLst>
                                    <p:cond delay="0"/>
                                  </p:stCondLst>
                                  <p:childTnLst>
                                    <p:set>
                                      <p:cBhvr>
                                        <p:cTn id="23" dur="1" fill="hold">
                                          <p:stCondLst>
                                            <p:cond delay="0"/>
                                          </p:stCondLst>
                                        </p:cTn>
                                        <p:tgtEl>
                                          <p:spTgt spid="27"/>
                                        </p:tgtEl>
                                        <p:attrNameLst>
                                          <p:attrName>style.visibility</p:attrName>
                                        </p:attrNameLst>
                                      </p:cBhvr>
                                      <p:to>
                                        <p:strVal val="visible"/>
                                      </p:to>
                                    </p:set>
                                    <p:animEffect transition="in" filter="circle(in)">
                                      <p:cBhvr>
                                        <p:cTn id="24" dur="2000"/>
                                        <p:tgtEl>
                                          <p:spTgt spid="27"/>
                                        </p:tgtEl>
                                      </p:cBhvr>
                                    </p:animEffect>
                                  </p:childTnLst>
                                </p:cTn>
                              </p:par>
                              <p:par>
                                <p:cTn id="25" presetID="6" presetClass="entr" presetSubtype="16" fill="hold" grpId="0" nodeType="withEffect">
                                  <p:stCondLst>
                                    <p:cond delay="0"/>
                                  </p:stCondLst>
                                  <p:childTnLst>
                                    <p:set>
                                      <p:cBhvr>
                                        <p:cTn id="26" dur="1" fill="hold">
                                          <p:stCondLst>
                                            <p:cond delay="0"/>
                                          </p:stCondLst>
                                        </p:cTn>
                                        <p:tgtEl>
                                          <p:spTgt spid="23"/>
                                        </p:tgtEl>
                                        <p:attrNameLst>
                                          <p:attrName>style.visibility</p:attrName>
                                        </p:attrNameLst>
                                      </p:cBhvr>
                                      <p:to>
                                        <p:strVal val="visible"/>
                                      </p:to>
                                    </p:set>
                                    <p:animEffect transition="in" filter="circle(in)">
                                      <p:cBhvr>
                                        <p:cTn id="27" dur="2000"/>
                                        <p:tgtEl>
                                          <p:spTgt spid="23"/>
                                        </p:tgtEl>
                                      </p:cBhvr>
                                    </p:animEffect>
                                  </p:childTnLst>
                                </p:cTn>
                              </p:par>
                              <p:par>
                                <p:cTn id="28" presetID="6" presetClass="entr" presetSubtype="16" fill="hold" grpId="0" nodeType="withEffect">
                                  <p:stCondLst>
                                    <p:cond delay="0"/>
                                  </p:stCondLst>
                                  <p:childTnLst>
                                    <p:set>
                                      <p:cBhvr>
                                        <p:cTn id="29" dur="1" fill="hold">
                                          <p:stCondLst>
                                            <p:cond delay="0"/>
                                          </p:stCondLst>
                                        </p:cTn>
                                        <p:tgtEl>
                                          <p:spTgt spid="2"/>
                                        </p:tgtEl>
                                        <p:attrNameLst>
                                          <p:attrName>style.visibility</p:attrName>
                                        </p:attrNameLst>
                                      </p:cBhvr>
                                      <p:to>
                                        <p:strVal val="visible"/>
                                      </p:to>
                                    </p:set>
                                    <p:animEffect transition="in" filter="circle(in)">
                                      <p:cBhvr>
                                        <p:cTn id="30"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20" grpId="0" animBg="1"/>
      <p:bldP spid="19" grpId="0"/>
      <p:bldP spid="14" grpId="0"/>
      <p:bldP spid="2" grpId="0" animBg="1"/>
      <p:bldP spid="21" grpId="0" animBg="1"/>
      <p:bldP spid="23" grpId="0" animBg="1"/>
      <p:bldP spid="27"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itle 15">
            <a:extLst>
              <a:ext uri="{FF2B5EF4-FFF2-40B4-BE49-F238E27FC236}">
                <a16:creationId xmlns:a16="http://schemas.microsoft.com/office/drawing/2014/main" id="{4F51454A-D3D8-40D4-92C7-F1512DCC6A4E}"/>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Risk appraisal </a:t>
            </a:r>
            <a:r>
              <a:rPr lang="en-GB" b="1" dirty="0">
                <a:solidFill>
                  <a:schemeClr val="tx1">
                    <a:lumMod val="50000"/>
                    <a:lumOff val="50000"/>
                  </a:schemeClr>
                </a:solidFill>
              </a:rPr>
              <a:t>– deep dive</a:t>
            </a:r>
          </a:p>
        </p:txBody>
      </p:sp>
      <p:sp>
        <p:nvSpPr>
          <p:cNvPr id="43" name="Arc 4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D447C919-6BEF-4335-878B-A9AC43DCC962}"/>
              </a:ext>
            </a:extLst>
          </p:cNvPr>
          <p:cNvSpPr/>
          <p:nvPr/>
        </p:nvSpPr>
        <p:spPr>
          <a:xfrm>
            <a:off x="4335069" y="380593"/>
            <a:ext cx="2739511" cy="2870521"/>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a:extLst>
              <a:ext uri="{FF2B5EF4-FFF2-40B4-BE49-F238E27FC236}">
                <a16:creationId xmlns:a16="http://schemas.microsoft.com/office/drawing/2014/main" id="{0C4DAD7A-F334-47D4-849C-6022B298585A}"/>
              </a:ext>
            </a:extLst>
          </p:cNvPr>
          <p:cNvSpPr/>
          <p:nvPr/>
        </p:nvSpPr>
        <p:spPr>
          <a:xfrm>
            <a:off x="5517933" y="144505"/>
            <a:ext cx="2578442" cy="584776"/>
          </a:xfrm>
          <a:prstGeom prst="rect">
            <a:avLst/>
          </a:prstGeom>
          <a:solidFill>
            <a:schemeClr val="accent4">
              <a:lumMod val="20000"/>
              <a:lumOff val="80000"/>
            </a:schemeClr>
          </a:solidFill>
          <a:ln>
            <a:solidFill>
              <a:schemeClr val="accent4">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a:extLst>
              <a:ext uri="{FF2B5EF4-FFF2-40B4-BE49-F238E27FC236}">
                <a16:creationId xmlns:a16="http://schemas.microsoft.com/office/drawing/2014/main" id="{04C80E5E-2206-4024-B8B9-88F6E47B7620}"/>
              </a:ext>
            </a:extLst>
          </p:cNvPr>
          <p:cNvSpPr txBox="1"/>
          <p:nvPr/>
        </p:nvSpPr>
        <p:spPr>
          <a:xfrm>
            <a:off x="5238741" y="88205"/>
            <a:ext cx="2826136" cy="584775"/>
          </a:xfrm>
          <a:prstGeom prst="rect">
            <a:avLst/>
          </a:prstGeom>
          <a:noFill/>
        </p:spPr>
        <p:txBody>
          <a:bodyPr wrap="square" rtlCol="0">
            <a:spAutoFit/>
          </a:bodyPr>
          <a:lstStyle/>
          <a:p>
            <a:pPr algn="ctr"/>
            <a:r>
              <a:rPr lang="en-GB" sz="3200" dirty="0"/>
              <a:t>Financial</a:t>
            </a:r>
          </a:p>
        </p:txBody>
      </p:sp>
      <p:sp>
        <p:nvSpPr>
          <p:cNvPr id="23" name="Rectangle 22">
            <a:extLst>
              <a:ext uri="{FF2B5EF4-FFF2-40B4-BE49-F238E27FC236}">
                <a16:creationId xmlns:a16="http://schemas.microsoft.com/office/drawing/2014/main" id="{E9D051DF-E80F-4EC2-BCEB-1B8EFC90C154}"/>
              </a:ext>
            </a:extLst>
          </p:cNvPr>
          <p:cNvSpPr/>
          <p:nvPr/>
        </p:nvSpPr>
        <p:spPr>
          <a:xfrm>
            <a:off x="8029432" y="1045063"/>
            <a:ext cx="2428278" cy="2553196"/>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68B58F4E-3BD0-448F-810E-226D57E7D384}"/>
              </a:ext>
            </a:extLst>
          </p:cNvPr>
          <p:cNvSpPr/>
          <p:nvPr/>
        </p:nvSpPr>
        <p:spPr>
          <a:xfrm>
            <a:off x="9168489" y="794227"/>
            <a:ext cx="2578442" cy="584776"/>
          </a:xfrm>
          <a:prstGeom prst="rect">
            <a:avLst/>
          </a:prstGeom>
          <a:solidFill>
            <a:schemeClr val="accent4">
              <a:lumMod val="20000"/>
              <a:lumOff val="80000"/>
            </a:schemeClr>
          </a:solidFill>
          <a:ln>
            <a:solidFill>
              <a:schemeClr val="accent4">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a:extLst>
              <a:ext uri="{FF2B5EF4-FFF2-40B4-BE49-F238E27FC236}">
                <a16:creationId xmlns:a16="http://schemas.microsoft.com/office/drawing/2014/main" id="{07CA1AE7-3E97-4B08-B018-849A3B646457}"/>
              </a:ext>
            </a:extLst>
          </p:cNvPr>
          <p:cNvSpPr txBox="1"/>
          <p:nvPr/>
        </p:nvSpPr>
        <p:spPr>
          <a:xfrm>
            <a:off x="9044642" y="752675"/>
            <a:ext cx="2826136" cy="584775"/>
          </a:xfrm>
          <a:prstGeom prst="rect">
            <a:avLst/>
          </a:prstGeom>
          <a:noFill/>
        </p:spPr>
        <p:txBody>
          <a:bodyPr wrap="square" rtlCol="0">
            <a:spAutoFit/>
          </a:bodyPr>
          <a:lstStyle/>
          <a:p>
            <a:pPr algn="ctr"/>
            <a:r>
              <a:rPr lang="en-GB" sz="3200" dirty="0"/>
              <a:t>Supply Chain</a:t>
            </a:r>
          </a:p>
        </p:txBody>
      </p:sp>
      <p:sp>
        <p:nvSpPr>
          <p:cNvPr id="24" name="Rectangle 23">
            <a:extLst>
              <a:ext uri="{FF2B5EF4-FFF2-40B4-BE49-F238E27FC236}">
                <a16:creationId xmlns:a16="http://schemas.microsoft.com/office/drawing/2014/main" id="{069B254B-0F9E-4C06-BA9F-D6C06E1DFB54}"/>
              </a:ext>
            </a:extLst>
          </p:cNvPr>
          <p:cNvSpPr/>
          <p:nvPr/>
        </p:nvSpPr>
        <p:spPr>
          <a:xfrm>
            <a:off x="4384489" y="3736539"/>
            <a:ext cx="2363999" cy="2535305"/>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26">
            <a:extLst>
              <a:ext uri="{FF2B5EF4-FFF2-40B4-BE49-F238E27FC236}">
                <a16:creationId xmlns:a16="http://schemas.microsoft.com/office/drawing/2014/main" id="{588C09AE-E3AF-4393-9159-6B392B4BCEC2}"/>
              </a:ext>
            </a:extLst>
          </p:cNvPr>
          <p:cNvSpPr/>
          <p:nvPr/>
        </p:nvSpPr>
        <p:spPr>
          <a:xfrm>
            <a:off x="8211343" y="4101269"/>
            <a:ext cx="2316134" cy="2358335"/>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27">
            <a:extLst>
              <a:ext uri="{FF2B5EF4-FFF2-40B4-BE49-F238E27FC236}">
                <a16:creationId xmlns:a16="http://schemas.microsoft.com/office/drawing/2014/main" id="{42FFA945-C07E-4A66-B26B-7E6488E0C94F}"/>
              </a:ext>
            </a:extLst>
          </p:cNvPr>
          <p:cNvSpPr/>
          <p:nvPr/>
        </p:nvSpPr>
        <p:spPr>
          <a:xfrm>
            <a:off x="5348785" y="3475444"/>
            <a:ext cx="2578442" cy="584776"/>
          </a:xfrm>
          <a:prstGeom prst="rect">
            <a:avLst/>
          </a:prstGeom>
          <a:solidFill>
            <a:schemeClr val="accent4">
              <a:lumMod val="20000"/>
              <a:lumOff val="80000"/>
            </a:schemeClr>
          </a:solidFill>
          <a:ln>
            <a:solidFill>
              <a:schemeClr val="accent4">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a:extLst>
              <a:ext uri="{FF2B5EF4-FFF2-40B4-BE49-F238E27FC236}">
                <a16:creationId xmlns:a16="http://schemas.microsoft.com/office/drawing/2014/main" id="{713299E1-1E7D-4C35-AA4A-72C8BD9D092C}"/>
              </a:ext>
            </a:extLst>
          </p:cNvPr>
          <p:cNvSpPr txBox="1"/>
          <p:nvPr/>
        </p:nvSpPr>
        <p:spPr>
          <a:xfrm>
            <a:off x="5224938" y="3433892"/>
            <a:ext cx="2826136" cy="584775"/>
          </a:xfrm>
          <a:prstGeom prst="rect">
            <a:avLst/>
          </a:prstGeom>
          <a:noFill/>
        </p:spPr>
        <p:txBody>
          <a:bodyPr wrap="square" rtlCol="0">
            <a:spAutoFit/>
          </a:bodyPr>
          <a:lstStyle/>
          <a:p>
            <a:pPr algn="ctr"/>
            <a:r>
              <a:rPr lang="en-GB" sz="3200" dirty="0"/>
              <a:t>Fire</a:t>
            </a:r>
          </a:p>
        </p:txBody>
      </p:sp>
      <p:sp>
        <p:nvSpPr>
          <p:cNvPr id="25" name="Rectangle 24">
            <a:extLst>
              <a:ext uri="{FF2B5EF4-FFF2-40B4-BE49-F238E27FC236}">
                <a16:creationId xmlns:a16="http://schemas.microsoft.com/office/drawing/2014/main" id="{4DA8BF95-A834-465D-9EC5-780B26DBBC32}"/>
              </a:ext>
            </a:extLst>
          </p:cNvPr>
          <p:cNvSpPr/>
          <p:nvPr/>
        </p:nvSpPr>
        <p:spPr>
          <a:xfrm>
            <a:off x="9114409" y="3818238"/>
            <a:ext cx="2578442" cy="584776"/>
          </a:xfrm>
          <a:prstGeom prst="rect">
            <a:avLst/>
          </a:prstGeom>
          <a:solidFill>
            <a:schemeClr val="accent4">
              <a:lumMod val="20000"/>
              <a:lumOff val="80000"/>
            </a:schemeClr>
          </a:solidFill>
          <a:ln>
            <a:solidFill>
              <a:schemeClr val="accent4">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a:extLst>
              <a:ext uri="{FF2B5EF4-FFF2-40B4-BE49-F238E27FC236}">
                <a16:creationId xmlns:a16="http://schemas.microsoft.com/office/drawing/2014/main" id="{F32AD944-9EA1-4A03-A10E-B5145ABD60BA}"/>
              </a:ext>
            </a:extLst>
          </p:cNvPr>
          <p:cNvSpPr txBox="1"/>
          <p:nvPr/>
        </p:nvSpPr>
        <p:spPr>
          <a:xfrm>
            <a:off x="9020085" y="3818239"/>
            <a:ext cx="2826136" cy="584775"/>
          </a:xfrm>
          <a:prstGeom prst="rect">
            <a:avLst/>
          </a:prstGeom>
          <a:noFill/>
        </p:spPr>
        <p:txBody>
          <a:bodyPr wrap="square" rtlCol="0">
            <a:spAutoFit/>
          </a:bodyPr>
          <a:lstStyle/>
          <a:p>
            <a:pPr algn="ctr"/>
            <a:r>
              <a:rPr lang="en-GB" sz="3200" dirty="0"/>
              <a:t>Climate</a:t>
            </a:r>
          </a:p>
        </p:txBody>
      </p:sp>
      <p:sp>
        <p:nvSpPr>
          <p:cNvPr id="30" name="TextBox 29">
            <a:extLst>
              <a:ext uri="{FF2B5EF4-FFF2-40B4-BE49-F238E27FC236}">
                <a16:creationId xmlns:a16="http://schemas.microsoft.com/office/drawing/2014/main" id="{EB4E35BB-1575-427C-9CA6-7A54A6FE3A5B}"/>
              </a:ext>
            </a:extLst>
          </p:cNvPr>
          <p:cNvSpPr txBox="1"/>
          <p:nvPr/>
        </p:nvSpPr>
        <p:spPr>
          <a:xfrm>
            <a:off x="4383814" y="838236"/>
            <a:ext cx="2950045" cy="1631216"/>
          </a:xfrm>
          <a:prstGeom prst="rect">
            <a:avLst/>
          </a:prstGeom>
          <a:noFill/>
        </p:spPr>
        <p:txBody>
          <a:bodyPr wrap="square" rtlCol="0">
            <a:spAutoFit/>
          </a:bodyPr>
          <a:lstStyle/>
          <a:p>
            <a:endParaRPr lang="en-GB" sz="2000" dirty="0">
              <a:solidFill>
                <a:schemeClr val="bg1"/>
              </a:solidFill>
            </a:endParaRPr>
          </a:p>
          <a:p>
            <a:pPr marL="285750" indent="-285750">
              <a:buFont typeface="Arial" panose="020B0604020202020204" pitchFamily="34" charset="0"/>
              <a:buChar char="•"/>
            </a:pPr>
            <a:r>
              <a:rPr lang="en-GB" sz="2000" dirty="0">
                <a:solidFill>
                  <a:schemeClr val="bg1"/>
                </a:solidFill>
              </a:rPr>
              <a:t> Inflation</a:t>
            </a:r>
          </a:p>
          <a:p>
            <a:pPr marL="285750" indent="-285750">
              <a:buFont typeface="Arial" panose="020B0604020202020204" pitchFamily="34" charset="0"/>
              <a:buChar char="•"/>
            </a:pPr>
            <a:r>
              <a:rPr lang="en-GB" sz="2000" dirty="0">
                <a:solidFill>
                  <a:schemeClr val="bg1"/>
                </a:solidFill>
              </a:rPr>
              <a:t>Estate operating costs</a:t>
            </a:r>
          </a:p>
          <a:p>
            <a:pPr marL="285750" indent="-285750">
              <a:buFont typeface="Arial" panose="020B0604020202020204" pitchFamily="34" charset="0"/>
              <a:buChar char="•"/>
            </a:pPr>
            <a:r>
              <a:rPr lang="en-GB" sz="2000" dirty="0">
                <a:solidFill>
                  <a:schemeClr val="bg1"/>
                </a:solidFill>
              </a:rPr>
              <a:t>Income sources</a:t>
            </a:r>
          </a:p>
          <a:p>
            <a:pPr marL="285750" indent="-285750">
              <a:buFont typeface="Arial" panose="020B0604020202020204" pitchFamily="34" charset="0"/>
              <a:buChar char="•"/>
            </a:pPr>
            <a:r>
              <a:rPr lang="en-GB" sz="2000" dirty="0">
                <a:solidFill>
                  <a:schemeClr val="bg1"/>
                </a:solidFill>
              </a:rPr>
              <a:t> Pipeline activities</a:t>
            </a:r>
          </a:p>
        </p:txBody>
      </p:sp>
      <p:sp>
        <p:nvSpPr>
          <p:cNvPr id="31" name="TextBox 30">
            <a:extLst>
              <a:ext uri="{FF2B5EF4-FFF2-40B4-BE49-F238E27FC236}">
                <a16:creationId xmlns:a16="http://schemas.microsoft.com/office/drawing/2014/main" id="{6C370984-9DB2-484B-9E36-258C667BEDBC}"/>
              </a:ext>
            </a:extLst>
          </p:cNvPr>
          <p:cNvSpPr txBox="1"/>
          <p:nvPr/>
        </p:nvSpPr>
        <p:spPr>
          <a:xfrm>
            <a:off x="8223162" y="1118262"/>
            <a:ext cx="2950045" cy="2246769"/>
          </a:xfrm>
          <a:prstGeom prst="rect">
            <a:avLst/>
          </a:prstGeom>
          <a:noFill/>
        </p:spPr>
        <p:txBody>
          <a:bodyPr wrap="square" rtlCol="0">
            <a:spAutoFit/>
          </a:bodyPr>
          <a:lstStyle/>
          <a:p>
            <a:endParaRPr lang="en-GB" sz="2000" dirty="0">
              <a:solidFill>
                <a:schemeClr val="bg1"/>
              </a:solidFill>
            </a:endParaRPr>
          </a:p>
          <a:p>
            <a:pPr marL="285750" indent="-285750">
              <a:buFont typeface="Arial" panose="020B0604020202020204" pitchFamily="34" charset="0"/>
              <a:buChar char="•"/>
            </a:pPr>
            <a:r>
              <a:rPr lang="en-GB" sz="2000" dirty="0">
                <a:solidFill>
                  <a:schemeClr val="bg1"/>
                </a:solidFill>
              </a:rPr>
              <a:t> Brexit</a:t>
            </a:r>
          </a:p>
          <a:p>
            <a:pPr marL="285750" indent="-285750">
              <a:buFont typeface="Arial" panose="020B0604020202020204" pitchFamily="34" charset="0"/>
              <a:buChar char="•"/>
            </a:pPr>
            <a:r>
              <a:rPr lang="en-GB" sz="2000" dirty="0">
                <a:solidFill>
                  <a:schemeClr val="bg1"/>
                </a:solidFill>
              </a:rPr>
              <a:t> Ukraine conflict</a:t>
            </a:r>
          </a:p>
          <a:p>
            <a:pPr marL="285750" indent="-285750">
              <a:buFont typeface="Arial" panose="020B0604020202020204" pitchFamily="34" charset="0"/>
              <a:buChar char="•"/>
            </a:pPr>
            <a:r>
              <a:rPr lang="en-GB" sz="2000" dirty="0">
                <a:solidFill>
                  <a:schemeClr val="bg1"/>
                </a:solidFill>
              </a:rPr>
              <a:t>Business </a:t>
            </a:r>
          </a:p>
          <a:p>
            <a:r>
              <a:rPr lang="en-GB" sz="2000" dirty="0">
                <a:solidFill>
                  <a:schemeClr val="bg1"/>
                </a:solidFill>
              </a:rPr>
              <a:t>      Continuity</a:t>
            </a:r>
          </a:p>
          <a:p>
            <a:pPr marL="342900" indent="-342900">
              <a:buFont typeface="Arial" panose="020B0604020202020204" pitchFamily="34" charset="0"/>
              <a:buChar char="•"/>
            </a:pPr>
            <a:r>
              <a:rPr lang="en-GB" sz="2000" dirty="0"/>
              <a:t> Opportunity? </a:t>
            </a:r>
          </a:p>
          <a:p>
            <a:endParaRPr lang="en-GB" sz="2000" dirty="0">
              <a:solidFill>
                <a:schemeClr val="bg1"/>
              </a:solidFill>
            </a:endParaRPr>
          </a:p>
        </p:txBody>
      </p:sp>
      <p:sp>
        <p:nvSpPr>
          <p:cNvPr id="32" name="TextBox 31">
            <a:extLst>
              <a:ext uri="{FF2B5EF4-FFF2-40B4-BE49-F238E27FC236}">
                <a16:creationId xmlns:a16="http://schemas.microsoft.com/office/drawing/2014/main" id="{719A3919-58D1-4D54-B026-AFB3E688BE41}"/>
              </a:ext>
            </a:extLst>
          </p:cNvPr>
          <p:cNvSpPr txBox="1"/>
          <p:nvPr/>
        </p:nvSpPr>
        <p:spPr>
          <a:xfrm>
            <a:off x="4455823" y="3917798"/>
            <a:ext cx="2306030" cy="1631216"/>
          </a:xfrm>
          <a:prstGeom prst="rect">
            <a:avLst/>
          </a:prstGeom>
          <a:noFill/>
        </p:spPr>
        <p:txBody>
          <a:bodyPr wrap="square" rtlCol="0">
            <a:spAutoFit/>
          </a:bodyPr>
          <a:lstStyle/>
          <a:p>
            <a:endParaRPr lang="en-GB" sz="2000" dirty="0">
              <a:solidFill>
                <a:schemeClr val="bg1"/>
              </a:solidFill>
            </a:endParaRPr>
          </a:p>
          <a:p>
            <a:pPr marL="285750" indent="-285750">
              <a:buFont typeface="Arial" panose="020B0604020202020204" pitchFamily="34" charset="0"/>
              <a:buChar char="•"/>
            </a:pPr>
            <a:r>
              <a:rPr lang="en-GB" sz="2000" dirty="0">
                <a:solidFill>
                  <a:schemeClr val="bg1"/>
                </a:solidFill>
              </a:rPr>
              <a:t> Heritage estate</a:t>
            </a:r>
          </a:p>
          <a:p>
            <a:pPr marL="285750" indent="-285750">
              <a:buFont typeface="Arial" panose="020B0604020202020204" pitchFamily="34" charset="0"/>
              <a:buChar char="•"/>
            </a:pPr>
            <a:r>
              <a:rPr lang="en-GB" sz="2000" dirty="0">
                <a:solidFill>
                  <a:schemeClr val="bg1"/>
                </a:solidFill>
              </a:rPr>
              <a:t> Fire standards</a:t>
            </a:r>
          </a:p>
          <a:p>
            <a:pPr marL="285750" indent="-285750">
              <a:buFont typeface="Arial" panose="020B0604020202020204" pitchFamily="34" charset="0"/>
              <a:buChar char="•"/>
            </a:pPr>
            <a:r>
              <a:rPr lang="en-GB" sz="2000" dirty="0">
                <a:solidFill>
                  <a:schemeClr val="bg1"/>
                </a:solidFill>
              </a:rPr>
              <a:t> Change of use</a:t>
            </a:r>
          </a:p>
          <a:p>
            <a:pPr marL="285750" indent="-285750">
              <a:buFont typeface="Arial" panose="020B0604020202020204" pitchFamily="34" charset="0"/>
              <a:buChar char="•"/>
            </a:pPr>
            <a:r>
              <a:rPr lang="en-GB" sz="2000" dirty="0">
                <a:solidFill>
                  <a:schemeClr val="bg1"/>
                </a:solidFill>
              </a:rPr>
              <a:t> Salvage plan</a:t>
            </a:r>
          </a:p>
        </p:txBody>
      </p:sp>
      <p:sp>
        <p:nvSpPr>
          <p:cNvPr id="33" name="TextBox 32">
            <a:extLst>
              <a:ext uri="{FF2B5EF4-FFF2-40B4-BE49-F238E27FC236}">
                <a16:creationId xmlns:a16="http://schemas.microsoft.com/office/drawing/2014/main" id="{27531781-20C3-4660-966B-3A4DDCD752B4}"/>
              </a:ext>
            </a:extLst>
          </p:cNvPr>
          <p:cNvSpPr txBox="1"/>
          <p:nvPr/>
        </p:nvSpPr>
        <p:spPr>
          <a:xfrm>
            <a:off x="8310491" y="4213060"/>
            <a:ext cx="2306030" cy="2308324"/>
          </a:xfrm>
          <a:prstGeom prst="rect">
            <a:avLst/>
          </a:prstGeom>
          <a:noFill/>
        </p:spPr>
        <p:txBody>
          <a:bodyPr wrap="square" rtlCol="0">
            <a:spAutoFit/>
          </a:bodyPr>
          <a:lstStyle/>
          <a:p>
            <a:endParaRPr lang="en-GB" dirty="0">
              <a:solidFill>
                <a:schemeClr val="bg1"/>
              </a:solidFill>
            </a:endParaRPr>
          </a:p>
          <a:p>
            <a:pPr marL="285750" indent="-285750">
              <a:buFont typeface="Arial" panose="020B0604020202020204" pitchFamily="34" charset="0"/>
              <a:buChar char="•"/>
            </a:pPr>
            <a:r>
              <a:rPr lang="en-GB" dirty="0">
                <a:solidFill>
                  <a:schemeClr val="bg1"/>
                </a:solidFill>
              </a:rPr>
              <a:t>Sea/Tidal/Rain flooding</a:t>
            </a:r>
          </a:p>
          <a:p>
            <a:pPr marL="285750" indent="-285750">
              <a:buFont typeface="Arial" panose="020B0604020202020204" pitchFamily="34" charset="0"/>
              <a:buChar char="•"/>
            </a:pPr>
            <a:r>
              <a:rPr lang="en-GB" dirty="0">
                <a:solidFill>
                  <a:schemeClr val="bg1"/>
                </a:solidFill>
              </a:rPr>
              <a:t>Rising temperatures</a:t>
            </a:r>
          </a:p>
          <a:p>
            <a:pPr marL="285750" indent="-285750">
              <a:buFont typeface="Arial" panose="020B0604020202020204" pitchFamily="34" charset="0"/>
              <a:buChar char="•"/>
            </a:pPr>
            <a:r>
              <a:rPr lang="en-GB" dirty="0">
                <a:solidFill>
                  <a:schemeClr val="bg1"/>
                </a:solidFill>
              </a:rPr>
              <a:t> Business Continuity risk</a:t>
            </a:r>
          </a:p>
          <a:p>
            <a:pPr marL="285750" indent="-285750">
              <a:buFont typeface="Arial" panose="020B0604020202020204" pitchFamily="34" charset="0"/>
              <a:buChar char="•"/>
            </a:pPr>
            <a:r>
              <a:rPr lang="en-GB" dirty="0"/>
              <a:t>Opportunity? </a:t>
            </a:r>
          </a:p>
        </p:txBody>
      </p:sp>
    </p:spTree>
    <p:extLst>
      <p:ext uri="{BB962C8B-B14F-4D97-AF65-F5344CB8AC3E}">
        <p14:creationId xmlns:p14="http://schemas.microsoft.com/office/powerpoint/2010/main" val="1888796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circle(in)">
                                      <p:cBhvr>
                                        <p:cTn id="7" dur="2000"/>
                                        <p:tgtEl>
                                          <p:spTgt spid="18"/>
                                        </p:tgtEl>
                                      </p:cBhvr>
                                    </p:animEffect>
                                  </p:childTnLst>
                                </p:cTn>
                              </p:par>
                              <p:par>
                                <p:cTn id="8" presetID="6" presetClass="entr" presetSubtype="16" fill="hold" grpId="0" nodeType="withEffect">
                                  <p:stCondLst>
                                    <p:cond delay="0"/>
                                  </p:stCondLst>
                                  <p:childTnLst>
                                    <p:set>
                                      <p:cBhvr>
                                        <p:cTn id="9" dur="1" fill="hold">
                                          <p:stCondLst>
                                            <p:cond delay="0"/>
                                          </p:stCondLst>
                                        </p:cTn>
                                        <p:tgtEl>
                                          <p:spTgt spid="20"/>
                                        </p:tgtEl>
                                        <p:attrNameLst>
                                          <p:attrName>style.visibility</p:attrName>
                                        </p:attrNameLst>
                                      </p:cBhvr>
                                      <p:to>
                                        <p:strVal val="visible"/>
                                      </p:to>
                                    </p:set>
                                    <p:animEffect transition="in" filter="circle(in)">
                                      <p:cBhvr>
                                        <p:cTn id="10" dur="2000"/>
                                        <p:tgtEl>
                                          <p:spTgt spid="20"/>
                                        </p:tgtEl>
                                      </p:cBhvr>
                                    </p:animEffect>
                                  </p:childTnLst>
                                </p:cTn>
                              </p:par>
                              <p:par>
                                <p:cTn id="11" presetID="6" presetClass="entr" presetSubtype="16" fill="hold" grpId="0" nodeType="with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circle(in)">
                                      <p:cBhvr>
                                        <p:cTn id="13" dur="2000"/>
                                        <p:tgtEl>
                                          <p:spTgt spid="19"/>
                                        </p:tgtEl>
                                      </p:cBhvr>
                                    </p:animEffect>
                                  </p:childTnLst>
                                </p:cTn>
                              </p:par>
                              <p:par>
                                <p:cTn id="14" presetID="6" presetClass="entr" presetSubtype="16" fill="hold" grpId="0" nodeType="withEffect">
                                  <p:stCondLst>
                                    <p:cond delay="0"/>
                                  </p:stCondLst>
                                  <p:childTnLst>
                                    <p:set>
                                      <p:cBhvr>
                                        <p:cTn id="15" dur="1" fill="hold">
                                          <p:stCondLst>
                                            <p:cond delay="0"/>
                                          </p:stCondLst>
                                        </p:cTn>
                                        <p:tgtEl>
                                          <p:spTgt spid="30"/>
                                        </p:tgtEl>
                                        <p:attrNameLst>
                                          <p:attrName>style.visibility</p:attrName>
                                        </p:attrNameLst>
                                      </p:cBhvr>
                                      <p:to>
                                        <p:strVal val="visible"/>
                                      </p:to>
                                    </p:set>
                                    <p:animEffect transition="in" filter="circle(in)">
                                      <p:cBhvr>
                                        <p:cTn id="16" dur="2000"/>
                                        <p:tgtEl>
                                          <p:spTgt spid="30"/>
                                        </p:tgtEl>
                                      </p:cBhvr>
                                    </p:animEffect>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grpId="0" nodeType="clickEffect">
                                  <p:stCondLst>
                                    <p:cond delay="0"/>
                                  </p:stCondLst>
                                  <p:childTnLst>
                                    <p:set>
                                      <p:cBhvr>
                                        <p:cTn id="20" dur="1" fill="hold">
                                          <p:stCondLst>
                                            <p:cond delay="0"/>
                                          </p:stCondLst>
                                        </p:cTn>
                                        <p:tgtEl>
                                          <p:spTgt spid="23"/>
                                        </p:tgtEl>
                                        <p:attrNameLst>
                                          <p:attrName>style.visibility</p:attrName>
                                        </p:attrNameLst>
                                      </p:cBhvr>
                                      <p:to>
                                        <p:strVal val="visible"/>
                                      </p:to>
                                    </p:set>
                                    <p:animEffect transition="in" filter="circle(in)">
                                      <p:cBhvr>
                                        <p:cTn id="21" dur="2000"/>
                                        <p:tgtEl>
                                          <p:spTgt spid="23"/>
                                        </p:tgtEl>
                                      </p:cBhvr>
                                    </p:animEffect>
                                  </p:childTnLst>
                                </p:cTn>
                              </p:par>
                              <p:par>
                                <p:cTn id="22" presetID="6" presetClass="entr" presetSubtype="16" fill="hold" grpId="0" nodeType="withEffect">
                                  <p:stCondLst>
                                    <p:cond delay="0"/>
                                  </p:stCondLst>
                                  <p:childTnLst>
                                    <p:set>
                                      <p:cBhvr>
                                        <p:cTn id="23" dur="1" fill="hold">
                                          <p:stCondLst>
                                            <p:cond delay="0"/>
                                          </p:stCondLst>
                                        </p:cTn>
                                        <p:tgtEl>
                                          <p:spTgt spid="21"/>
                                        </p:tgtEl>
                                        <p:attrNameLst>
                                          <p:attrName>style.visibility</p:attrName>
                                        </p:attrNameLst>
                                      </p:cBhvr>
                                      <p:to>
                                        <p:strVal val="visible"/>
                                      </p:to>
                                    </p:set>
                                    <p:animEffect transition="in" filter="circle(in)">
                                      <p:cBhvr>
                                        <p:cTn id="24" dur="2000"/>
                                        <p:tgtEl>
                                          <p:spTgt spid="21"/>
                                        </p:tgtEl>
                                      </p:cBhvr>
                                    </p:animEffect>
                                  </p:childTnLst>
                                </p:cTn>
                              </p:par>
                              <p:par>
                                <p:cTn id="25" presetID="6" presetClass="entr" presetSubtype="16" fill="hold" grpId="0" nodeType="withEffect">
                                  <p:stCondLst>
                                    <p:cond delay="0"/>
                                  </p:stCondLst>
                                  <p:childTnLst>
                                    <p:set>
                                      <p:cBhvr>
                                        <p:cTn id="26" dur="1" fill="hold">
                                          <p:stCondLst>
                                            <p:cond delay="0"/>
                                          </p:stCondLst>
                                        </p:cTn>
                                        <p:tgtEl>
                                          <p:spTgt spid="22"/>
                                        </p:tgtEl>
                                        <p:attrNameLst>
                                          <p:attrName>style.visibility</p:attrName>
                                        </p:attrNameLst>
                                      </p:cBhvr>
                                      <p:to>
                                        <p:strVal val="visible"/>
                                      </p:to>
                                    </p:set>
                                    <p:animEffect transition="in" filter="circle(in)">
                                      <p:cBhvr>
                                        <p:cTn id="27" dur="2000"/>
                                        <p:tgtEl>
                                          <p:spTgt spid="22"/>
                                        </p:tgtEl>
                                      </p:cBhvr>
                                    </p:animEffect>
                                  </p:childTnLst>
                                </p:cTn>
                              </p:par>
                              <p:par>
                                <p:cTn id="28" presetID="6" presetClass="entr" presetSubtype="16" fill="hold" grpId="0" nodeType="withEffect">
                                  <p:stCondLst>
                                    <p:cond delay="0"/>
                                  </p:stCondLst>
                                  <p:childTnLst>
                                    <p:set>
                                      <p:cBhvr>
                                        <p:cTn id="29" dur="1" fill="hold">
                                          <p:stCondLst>
                                            <p:cond delay="0"/>
                                          </p:stCondLst>
                                        </p:cTn>
                                        <p:tgtEl>
                                          <p:spTgt spid="31"/>
                                        </p:tgtEl>
                                        <p:attrNameLst>
                                          <p:attrName>style.visibility</p:attrName>
                                        </p:attrNameLst>
                                      </p:cBhvr>
                                      <p:to>
                                        <p:strVal val="visible"/>
                                      </p:to>
                                    </p:set>
                                    <p:animEffect transition="in" filter="circle(in)">
                                      <p:cBhvr>
                                        <p:cTn id="30" dur="2000"/>
                                        <p:tgtEl>
                                          <p:spTgt spid="31"/>
                                        </p:tgtEl>
                                      </p:cBhvr>
                                    </p:animEffect>
                                  </p:childTnLst>
                                </p:cTn>
                              </p:par>
                            </p:childTnLst>
                          </p:cTn>
                        </p:par>
                      </p:childTnLst>
                    </p:cTn>
                  </p:par>
                  <p:par>
                    <p:cTn id="31" fill="hold">
                      <p:stCondLst>
                        <p:cond delay="indefinite"/>
                      </p:stCondLst>
                      <p:childTnLst>
                        <p:par>
                          <p:cTn id="32" fill="hold">
                            <p:stCondLst>
                              <p:cond delay="0"/>
                            </p:stCondLst>
                            <p:childTnLst>
                              <p:par>
                                <p:cTn id="33" presetID="6" presetClass="entr" presetSubtype="16" fill="hold" grpId="0" nodeType="clickEffect">
                                  <p:stCondLst>
                                    <p:cond delay="0"/>
                                  </p:stCondLst>
                                  <p:childTnLst>
                                    <p:set>
                                      <p:cBhvr>
                                        <p:cTn id="34" dur="1" fill="hold">
                                          <p:stCondLst>
                                            <p:cond delay="0"/>
                                          </p:stCondLst>
                                        </p:cTn>
                                        <p:tgtEl>
                                          <p:spTgt spid="24"/>
                                        </p:tgtEl>
                                        <p:attrNameLst>
                                          <p:attrName>style.visibility</p:attrName>
                                        </p:attrNameLst>
                                      </p:cBhvr>
                                      <p:to>
                                        <p:strVal val="visible"/>
                                      </p:to>
                                    </p:set>
                                    <p:animEffect transition="in" filter="circle(in)">
                                      <p:cBhvr>
                                        <p:cTn id="35" dur="2000"/>
                                        <p:tgtEl>
                                          <p:spTgt spid="24"/>
                                        </p:tgtEl>
                                      </p:cBhvr>
                                    </p:animEffect>
                                  </p:childTnLst>
                                </p:cTn>
                              </p:par>
                              <p:par>
                                <p:cTn id="36" presetID="6" presetClass="entr" presetSubtype="16" fill="hold" grpId="0" nodeType="withEffect">
                                  <p:stCondLst>
                                    <p:cond delay="0"/>
                                  </p:stCondLst>
                                  <p:childTnLst>
                                    <p:set>
                                      <p:cBhvr>
                                        <p:cTn id="37" dur="1" fill="hold">
                                          <p:stCondLst>
                                            <p:cond delay="0"/>
                                          </p:stCondLst>
                                        </p:cTn>
                                        <p:tgtEl>
                                          <p:spTgt spid="28"/>
                                        </p:tgtEl>
                                        <p:attrNameLst>
                                          <p:attrName>style.visibility</p:attrName>
                                        </p:attrNameLst>
                                      </p:cBhvr>
                                      <p:to>
                                        <p:strVal val="visible"/>
                                      </p:to>
                                    </p:set>
                                    <p:animEffect transition="in" filter="circle(in)">
                                      <p:cBhvr>
                                        <p:cTn id="38" dur="2000"/>
                                        <p:tgtEl>
                                          <p:spTgt spid="28"/>
                                        </p:tgtEl>
                                      </p:cBhvr>
                                    </p:animEffect>
                                  </p:childTnLst>
                                </p:cTn>
                              </p:par>
                              <p:par>
                                <p:cTn id="39" presetID="6" presetClass="entr" presetSubtype="16" fill="hold" grpId="0" nodeType="withEffect">
                                  <p:stCondLst>
                                    <p:cond delay="0"/>
                                  </p:stCondLst>
                                  <p:childTnLst>
                                    <p:set>
                                      <p:cBhvr>
                                        <p:cTn id="40" dur="1" fill="hold">
                                          <p:stCondLst>
                                            <p:cond delay="0"/>
                                          </p:stCondLst>
                                        </p:cTn>
                                        <p:tgtEl>
                                          <p:spTgt spid="29"/>
                                        </p:tgtEl>
                                        <p:attrNameLst>
                                          <p:attrName>style.visibility</p:attrName>
                                        </p:attrNameLst>
                                      </p:cBhvr>
                                      <p:to>
                                        <p:strVal val="visible"/>
                                      </p:to>
                                    </p:set>
                                    <p:animEffect transition="in" filter="circle(in)">
                                      <p:cBhvr>
                                        <p:cTn id="41" dur="2000"/>
                                        <p:tgtEl>
                                          <p:spTgt spid="29"/>
                                        </p:tgtEl>
                                      </p:cBhvr>
                                    </p:animEffect>
                                  </p:childTnLst>
                                </p:cTn>
                              </p:par>
                              <p:par>
                                <p:cTn id="42" presetID="6" presetClass="entr" presetSubtype="16" fill="hold" grpId="0" nodeType="withEffect">
                                  <p:stCondLst>
                                    <p:cond delay="0"/>
                                  </p:stCondLst>
                                  <p:childTnLst>
                                    <p:set>
                                      <p:cBhvr>
                                        <p:cTn id="43" dur="1" fill="hold">
                                          <p:stCondLst>
                                            <p:cond delay="0"/>
                                          </p:stCondLst>
                                        </p:cTn>
                                        <p:tgtEl>
                                          <p:spTgt spid="32"/>
                                        </p:tgtEl>
                                        <p:attrNameLst>
                                          <p:attrName>style.visibility</p:attrName>
                                        </p:attrNameLst>
                                      </p:cBhvr>
                                      <p:to>
                                        <p:strVal val="visible"/>
                                      </p:to>
                                    </p:set>
                                    <p:animEffect transition="in" filter="circle(in)">
                                      <p:cBhvr>
                                        <p:cTn id="44" dur="2000"/>
                                        <p:tgtEl>
                                          <p:spTgt spid="32"/>
                                        </p:tgtEl>
                                      </p:cBhvr>
                                    </p:animEffect>
                                  </p:childTnLst>
                                </p:cTn>
                              </p:par>
                            </p:childTnLst>
                          </p:cTn>
                        </p:par>
                      </p:childTnLst>
                    </p:cTn>
                  </p:par>
                  <p:par>
                    <p:cTn id="45" fill="hold">
                      <p:stCondLst>
                        <p:cond delay="indefinite"/>
                      </p:stCondLst>
                      <p:childTnLst>
                        <p:par>
                          <p:cTn id="46" fill="hold">
                            <p:stCondLst>
                              <p:cond delay="0"/>
                            </p:stCondLst>
                            <p:childTnLst>
                              <p:par>
                                <p:cTn id="47" presetID="6" presetClass="entr" presetSubtype="16" fill="hold" grpId="0" nodeType="clickEffect">
                                  <p:stCondLst>
                                    <p:cond delay="0"/>
                                  </p:stCondLst>
                                  <p:childTnLst>
                                    <p:set>
                                      <p:cBhvr>
                                        <p:cTn id="48" dur="1" fill="hold">
                                          <p:stCondLst>
                                            <p:cond delay="0"/>
                                          </p:stCondLst>
                                        </p:cTn>
                                        <p:tgtEl>
                                          <p:spTgt spid="27"/>
                                        </p:tgtEl>
                                        <p:attrNameLst>
                                          <p:attrName>style.visibility</p:attrName>
                                        </p:attrNameLst>
                                      </p:cBhvr>
                                      <p:to>
                                        <p:strVal val="visible"/>
                                      </p:to>
                                    </p:set>
                                    <p:animEffect transition="in" filter="circle(in)">
                                      <p:cBhvr>
                                        <p:cTn id="49" dur="2000"/>
                                        <p:tgtEl>
                                          <p:spTgt spid="27"/>
                                        </p:tgtEl>
                                      </p:cBhvr>
                                    </p:animEffect>
                                  </p:childTnLst>
                                </p:cTn>
                              </p:par>
                              <p:par>
                                <p:cTn id="50" presetID="6" presetClass="entr" presetSubtype="16" fill="hold" grpId="0" nodeType="withEffect">
                                  <p:stCondLst>
                                    <p:cond delay="0"/>
                                  </p:stCondLst>
                                  <p:childTnLst>
                                    <p:set>
                                      <p:cBhvr>
                                        <p:cTn id="51" dur="1" fill="hold">
                                          <p:stCondLst>
                                            <p:cond delay="0"/>
                                          </p:stCondLst>
                                        </p:cTn>
                                        <p:tgtEl>
                                          <p:spTgt spid="25"/>
                                        </p:tgtEl>
                                        <p:attrNameLst>
                                          <p:attrName>style.visibility</p:attrName>
                                        </p:attrNameLst>
                                      </p:cBhvr>
                                      <p:to>
                                        <p:strVal val="visible"/>
                                      </p:to>
                                    </p:set>
                                    <p:animEffect transition="in" filter="circle(in)">
                                      <p:cBhvr>
                                        <p:cTn id="52" dur="2000"/>
                                        <p:tgtEl>
                                          <p:spTgt spid="25"/>
                                        </p:tgtEl>
                                      </p:cBhvr>
                                    </p:animEffect>
                                  </p:childTnLst>
                                </p:cTn>
                              </p:par>
                              <p:par>
                                <p:cTn id="53" presetID="6" presetClass="entr" presetSubtype="16" fill="hold" grpId="0" nodeType="withEffect">
                                  <p:stCondLst>
                                    <p:cond delay="0"/>
                                  </p:stCondLst>
                                  <p:childTnLst>
                                    <p:set>
                                      <p:cBhvr>
                                        <p:cTn id="54" dur="1" fill="hold">
                                          <p:stCondLst>
                                            <p:cond delay="0"/>
                                          </p:stCondLst>
                                        </p:cTn>
                                        <p:tgtEl>
                                          <p:spTgt spid="26"/>
                                        </p:tgtEl>
                                        <p:attrNameLst>
                                          <p:attrName>style.visibility</p:attrName>
                                        </p:attrNameLst>
                                      </p:cBhvr>
                                      <p:to>
                                        <p:strVal val="visible"/>
                                      </p:to>
                                    </p:set>
                                    <p:animEffect transition="in" filter="circle(in)">
                                      <p:cBhvr>
                                        <p:cTn id="55" dur="2000"/>
                                        <p:tgtEl>
                                          <p:spTgt spid="26"/>
                                        </p:tgtEl>
                                      </p:cBhvr>
                                    </p:animEffect>
                                  </p:childTnLst>
                                </p:cTn>
                              </p:par>
                              <p:par>
                                <p:cTn id="56" presetID="6" presetClass="entr" presetSubtype="16" fill="hold" grpId="0" nodeType="withEffect">
                                  <p:stCondLst>
                                    <p:cond delay="0"/>
                                  </p:stCondLst>
                                  <p:childTnLst>
                                    <p:set>
                                      <p:cBhvr>
                                        <p:cTn id="57" dur="1" fill="hold">
                                          <p:stCondLst>
                                            <p:cond delay="0"/>
                                          </p:stCondLst>
                                        </p:cTn>
                                        <p:tgtEl>
                                          <p:spTgt spid="33"/>
                                        </p:tgtEl>
                                        <p:attrNameLst>
                                          <p:attrName>style.visibility</p:attrName>
                                        </p:attrNameLst>
                                      </p:cBhvr>
                                      <p:to>
                                        <p:strVal val="visible"/>
                                      </p:to>
                                    </p:set>
                                    <p:animEffect transition="in" filter="circle(in)">
                                      <p:cBhvr>
                                        <p:cTn id="58" dur="2000"/>
                                        <p:tgtEl>
                                          <p:spTgt spid="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20" grpId="0" animBg="1"/>
      <p:bldP spid="19" grpId="0"/>
      <p:bldP spid="23" grpId="0" animBg="1"/>
      <p:bldP spid="21" grpId="0" animBg="1"/>
      <p:bldP spid="22" grpId="0"/>
      <p:bldP spid="24" grpId="0" animBg="1"/>
      <p:bldP spid="27" grpId="0" animBg="1"/>
      <p:bldP spid="28" grpId="0" animBg="1"/>
      <p:bldP spid="29" grpId="0"/>
      <p:bldP spid="25" grpId="0" animBg="1"/>
      <p:bldP spid="26" grpId="0"/>
      <p:bldP spid="30" grpId="0"/>
      <p:bldP spid="31" grpId="0"/>
      <p:bldP spid="32" grpId="0"/>
      <p:bldP spid="33"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itle 15">
            <a:extLst>
              <a:ext uri="{FF2B5EF4-FFF2-40B4-BE49-F238E27FC236}">
                <a16:creationId xmlns:a16="http://schemas.microsoft.com/office/drawing/2014/main" id="{4F51454A-D3D8-40D4-92C7-F1512DCC6A4E}"/>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Risk appraisal </a:t>
            </a:r>
            <a:r>
              <a:rPr lang="en-GB" b="1" dirty="0">
                <a:solidFill>
                  <a:schemeClr val="tx1">
                    <a:lumMod val="50000"/>
                    <a:lumOff val="50000"/>
                  </a:schemeClr>
                </a:solidFill>
              </a:rPr>
              <a:t>– deep dive</a:t>
            </a:r>
          </a:p>
        </p:txBody>
      </p:sp>
      <p:sp>
        <p:nvSpPr>
          <p:cNvPr id="43" name="Arc 4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D447C919-6BEF-4335-878B-A9AC43DCC962}"/>
              </a:ext>
            </a:extLst>
          </p:cNvPr>
          <p:cNvSpPr/>
          <p:nvPr/>
        </p:nvSpPr>
        <p:spPr>
          <a:xfrm>
            <a:off x="4335069" y="380593"/>
            <a:ext cx="2739511" cy="2870521"/>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a:extLst>
              <a:ext uri="{FF2B5EF4-FFF2-40B4-BE49-F238E27FC236}">
                <a16:creationId xmlns:a16="http://schemas.microsoft.com/office/drawing/2014/main" id="{0C4DAD7A-F334-47D4-849C-6022B298585A}"/>
              </a:ext>
            </a:extLst>
          </p:cNvPr>
          <p:cNvSpPr/>
          <p:nvPr/>
        </p:nvSpPr>
        <p:spPr>
          <a:xfrm>
            <a:off x="5517933" y="144505"/>
            <a:ext cx="2578442" cy="584776"/>
          </a:xfrm>
          <a:prstGeom prst="rect">
            <a:avLst/>
          </a:prstGeom>
          <a:solidFill>
            <a:schemeClr val="accent4">
              <a:lumMod val="20000"/>
              <a:lumOff val="80000"/>
            </a:schemeClr>
          </a:solidFill>
          <a:ln>
            <a:solidFill>
              <a:schemeClr val="accent4">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a:extLst>
              <a:ext uri="{FF2B5EF4-FFF2-40B4-BE49-F238E27FC236}">
                <a16:creationId xmlns:a16="http://schemas.microsoft.com/office/drawing/2014/main" id="{04C80E5E-2206-4024-B8B9-88F6E47B7620}"/>
              </a:ext>
            </a:extLst>
          </p:cNvPr>
          <p:cNvSpPr txBox="1"/>
          <p:nvPr/>
        </p:nvSpPr>
        <p:spPr>
          <a:xfrm>
            <a:off x="5238741" y="88205"/>
            <a:ext cx="2826136" cy="584775"/>
          </a:xfrm>
          <a:prstGeom prst="rect">
            <a:avLst/>
          </a:prstGeom>
          <a:noFill/>
        </p:spPr>
        <p:txBody>
          <a:bodyPr wrap="square" rtlCol="0">
            <a:spAutoFit/>
          </a:bodyPr>
          <a:lstStyle/>
          <a:p>
            <a:pPr algn="ctr"/>
            <a:r>
              <a:rPr lang="en-GB" sz="3200" dirty="0"/>
              <a:t>Noise</a:t>
            </a:r>
          </a:p>
        </p:txBody>
      </p:sp>
      <p:sp>
        <p:nvSpPr>
          <p:cNvPr id="23" name="Rectangle 22">
            <a:extLst>
              <a:ext uri="{FF2B5EF4-FFF2-40B4-BE49-F238E27FC236}">
                <a16:creationId xmlns:a16="http://schemas.microsoft.com/office/drawing/2014/main" id="{E9D051DF-E80F-4EC2-BCEB-1B8EFC90C154}"/>
              </a:ext>
            </a:extLst>
          </p:cNvPr>
          <p:cNvSpPr/>
          <p:nvPr/>
        </p:nvSpPr>
        <p:spPr>
          <a:xfrm>
            <a:off x="8029432" y="1045063"/>
            <a:ext cx="2428278" cy="2553196"/>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68B58F4E-3BD0-448F-810E-226D57E7D384}"/>
              </a:ext>
            </a:extLst>
          </p:cNvPr>
          <p:cNvSpPr/>
          <p:nvPr/>
        </p:nvSpPr>
        <p:spPr>
          <a:xfrm>
            <a:off x="9168489" y="794227"/>
            <a:ext cx="2578442" cy="584776"/>
          </a:xfrm>
          <a:prstGeom prst="rect">
            <a:avLst/>
          </a:prstGeom>
          <a:solidFill>
            <a:schemeClr val="accent4">
              <a:lumMod val="20000"/>
              <a:lumOff val="80000"/>
            </a:schemeClr>
          </a:solidFill>
          <a:ln>
            <a:solidFill>
              <a:schemeClr val="accent4">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a:extLst>
              <a:ext uri="{FF2B5EF4-FFF2-40B4-BE49-F238E27FC236}">
                <a16:creationId xmlns:a16="http://schemas.microsoft.com/office/drawing/2014/main" id="{07CA1AE7-3E97-4B08-B018-849A3B646457}"/>
              </a:ext>
            </a:extLst>
          </p:cNvPr>
          <p:cNvSpPr txBox="1"/>
          <p:nvPr/>
        </p:nvSpPr>
        <p:spPr>
          <a:xfrm>
            <a:off x="9044642" y="752675"/>
            <a:ext cx="2826136" cy="584775"/>
          </a:xfrm>
          <a:prstGeom prst="rect">
            <a:avLst/>
          </a:prstGeom>
          <a:noFill/>
        </p:spPr>
        <p:txBody>
          <a:bodyPr wrap="square" rtlCol="0">
            <a:spAutoFit/>
          </a:bodyPr>
          <a:lstStyle/>
          <a:p>
            <a:pPr algn="ctr"/>
            <a:r>
              <a:rPr lang="en-GB" sz="3200" dirty="0"/>
              <a:t>Covid-19</a:t>
            </a:r>
          </a:p>
        </p:txBody>
      </p:sp>
      <p:sp>
        <p:nvSpPr>
          <p:cNvPr id="30" name="TextBox 29">
            <a:extLst>
              <a:ext uri="{FF2B5EF4-FFF2-40B4-BE49-F238E27FC236}">
                <a16:creationId xmlns:a16="http://schemas.microsoft.com/office/drawing/2014/main" id="{EB4E35BB-1575-427C-9CA6-7A54A6FE3A5B}"/>
              </a:ext>
            </a:extLst>
          </p:cNvPr>
          <p:cNvSpPr txBox="1"/>
          <p:nvPr/>
        </p:nvSpPr>
        <p:spPr>
          <a:xfrm>
            <a:off x="4383814" y="712648"/>
            <a:ext cx="2950045" cy="2554545"/>
          </a:xfrm>
          <a:prstGeom prst="rect">
            <a:avLst/>
          </a:prstGeom>
          <a:noFill/>
        </p:spPr>
        <p:txBody>
          <a:bodyPr wrap="square" rtlCol="0">
            <a:spAutoFit/>
          </a:bodyPr>
          <a:lstStyle/>
          <a:p>
            <a:endParaRPr lang="en-GB" sz="2000" dirty="0">
              <a:solidFill>
                <a:schemeClr val="bg1"/>
              </a:solidFill>
            </a:endParaRPr>
          </a:p>
          <a:p>
            <a:pPr marL="285750" indent="-285750">
              <a:buFont typeface="Arial" panose="020B0604020202020204" pitchFamily="34" charset="0"/>
              <a:buChar char="•"/>
            </a:pPr>
            <a:r>
              <a:rPr lang="en-GB" sz="2000" dirty="0">
                <a:solidFill>
                  <a:schemeClr val="bg1"/>
                </a:solidFill>
              </a:rPr>
              <a:t> Action indicators.</a:t>
            </a:r>
          </a:p>
          <a:p>
            <a:pPr marL="285750" indent="-285750">
              <a:buFont typeface="Arial" panose="020B0604020202020204" pitchFamily="34" charset="0"/>
              <a:buChar char="•"/>
            </a:pPr>
            <a:r>
              <a:rPr lang="en-GB" sz="2000" dirty="0">
                <a:solidFill>
                  <a:schemeClr val="bg1"/>
                </a:solidFill>
              </a:rPr>
              <a:t>Change of use.</a:t>
            </a:r>
          </a:p>
          <a:p>
            <a:pPr marL="285750" indent="-285750">
              <a:buFont typeface="Arial" panose="020B0604020202020204" pitchFamily="34" charset="0"/>
              <a:buChar char="•"/>
            </a:pPr>
            <a:r>
              <a:rPr lang="en-GB" sz="2000" dirty="0">
                <a:solidFill>
                  <a:schemeClr val="bg1"/>
                </a:solidFill>
              </a:rPr>
              <a:t> Maintenance </a:t>
            </a:r>
          </a:p>
          <a:p>
            <a:r>
              <a:rPr lang="en-GB" sz="2000" dirty="0">
                <a:solidFill>
                  <a:schemeClr val="bg1"/>
                </a:solidFill>
              </a:rPr>
              <a:t>      activities.</a:t>
            </a:r>
          </a:p>
          <a:p>
            <a:pPr marL="342900" indent="-342900">
              <a:buFont typeface="Arial" panose="020B0604020202020204" pitchFamily="34" charset="0"/>
              <a:buChar char="•"/>
            </a:pPr>
            <a:r>
              <a:rPr lang="en-GB" sz="2000" dirty="0">
                <a:solidFill>
                  <a:schemeClr val="bg1"/>
                </a:solidFill>
              </a:rPr>
              <a:t> Unintended consequences. </a:t>
            </a:r>
          </a:p>
          <a:p>
            <a:endParaRPr lang="en-GB" sz="2000" dirty="0">
              <a:solidFill>
                <a:schemeClr val="bg1"/>
              </a:solidFill>
            </a:endParaRPr>
          </a:p>
        </p:txBody>
      </p:sp>
      <p:sp>
        <p:nvSpPr>
          <p:cNvPr id="31" name="TextBox 30">
            <a:extLst>
              <a:ext uri="{FF2B5EF4-FFF2-40B4-BE49-F238E27FC236}">
                <a16:creationId xmlns:a16="http://schemas.microsoft.com/office/drawing/2014/main" id="{6C370984-9DB2-484B-9E36-258C667BEDBC}"/>
              </a:ext>
            </a:extLst>
          </p:cNvPr>
          <p:cNvSpPr txBox="1"/>
          <p:nvPr/>
        </p:nvSpPr>
        <p:spPr>
          <a:xfrm>
            <a:off x="8207311" y="1463054"/>
            <a:ext cx="2250400" cy="1631216"/>
          </a:xfrm>
          <a:prstGeom prst="rect">
            <a:avLst/>
          </a:prstGeom>
          <a:noFill/>
        </p:spPr>
        <p:txBody>
          <a:bodyPr wrap="square" rtlCol="0">
            <a:spAutoFit/>
          </a:bodyPr>
          <a:lstStyle/>
          <a:p>
            <a:endParaRPr lang="en-GB" sz="2000" dirty="0">
              <a:solidFill>
                <a:schemeClr val="bg1"/>
              </a:solidFill>
            </a:endParaRPr>
          </a:p>
          <a:p>
            <a:pPr marL="285750" indent="-285750">
              <a:buFont typeface="Arial" panose="020B0604020202020204" pitchFamily="34" charset="0"/>
              <a:buChar char="•"/>
            </a:pPr>
            <a:r>
              <a:rPr lang="en-GB" sz="2000" dirty="0">
                <a:solidFill>
                  <a:schemeClr val="bg1"/>
                </a:solidFill>
              </a:rPr>
              <a:t> Cleaning</a:t>
            </a:r>
          </a:p>
          <a:p>
            <a:pPr marL="285750" indent="-285750">
              <a:buFont typeface="Arial" panose="020B0604020202020204" pitchFamily="34" charset="0"/>
              <a:buChar char="•"/>
            </a:pPr>
            <a:r>
              <a:rPr lang="en-GB" sz="2000" dirty="0">
                <a:solidFill>
                  <a:schemeClr val="bg1"/>
                </a:solidFill>
              </a:rPr>
              <a:t> Ventilation</a:t>
            </a:r>
          </a:p>
          <a:p>
            <a:pPr marL="285750" indent="-285750">
              <a:buFont typeface="Arial" panose="020B0604020202020204" pitchFamily="34" charset="0"/>
              <a:buChar char="•"/>
            </a:pPr>
            <a:r>
              <a:rPr lang="en-GB" sz="2000" dirty="0">
                <a:solidFill>
                  <a:schemeClr val="bg1"/>
                </a:solidFill>
              </a:rPr>
              <a:t>Space utilisation</a:t>
            </a:r>
          </a:p>
          <a:p>
            <a:endParaRPr lang="en-GB" sz="2000" dirty="0">
              <a:solidFill>
                <a:schemeClr val="bg1"/>
              </a:solidFill>
            </a:endParaRPr>
          </a:p>
        </p:txBody>
      </p:sp>
    </p:spTree>
    <p:extLst>
      <p:ext uri="{BB962C8B-B14F-4D97-AF65-F5344CB8AC3E}">
        <p14:creationId xmlns:p14="http://schemas.microsoft.com/office/powerpoint/2010/main" val="3277371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circle(in)">
                                      <p:cBhvr>
                                        <p:cTn id="7" dur="2000"/>
                                        <p:tgtEl>
                                          <p:spTgt spid="18"/>
                                        </p:tgtEl>
                                      </p:cBhvr>
                                    </p:animEffect>
                                  </p:childTnLst>
                                </p:cTn>
                              </p:par>
                              <p:par>
                                <p:cTn id="8" presetID="6" presetClass="entr" presetSubtype="16" fill="hold" grpId="0" nodeType="withEffect">
                                  <p:stCondLst>
                                    <p:cond delay="0"/>
                                  </p:stCondLst>
                                  <p:childTnLst>
                                    <p:set>
                                      <p:cBhvr>
                                        <p:cTn id="9" dur="1" fill="hold">
                                          <p:stCondLst>
                                            <p:cond delay="0"/>
                                          </p:stCondLst>
                                        </p:cTn>
                                        <p:tgtEl>
                                          <p:spTgt spid="20"/>
                                        </p:tgtEl>
                                        <p:attrNameLst>
                                          <p:attrName>style.visibility</p:attrName>
                                        </p:attrNameLst>
                                      </p:cBhvr>
                                      <p:to>
                                        <p:strVal val="visible"/>
                                      </p:to>
                                    </p:set>
                                    <p:animEffect transition="in" filter="circle(in)">
                                      <p:cBhvr>
                                        <p:cTn id="10" dur="2000"/>
                                        <p:tgtEl>
                                          <p:spTgt spid="20"/>
                                        </p:tgtEl>
                                      </p:cBhvr>
                                    </p:animEffect>
                                  </p:childTnLst>
                                </p:cTn>
                              </p:par>
                              <p:par>
                                <p:cTn id="11" presetID="6" presetClass="entr" presetSubtype="16" fill="hold" grpId="0" nodeType="with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circle(in)">
                                      <p:cBhvr>
                                        <p:cTn id="13" dur="2000"/>
                                        <p:tgtEl>
                                          <p:spTgt spid="19"/>
                                        </p:tgtEl>
                                      </p:cBhvr>
                                    </p:animEffect>
                                  </p:childTnLst>
                                </p:cTn>
                              </p:par>
                              <p:par>
                                <p:cTn id="14" presetID="6" presetClass="entr" presetSubtype="16" fill="hold" grpId="0" nodeType="withEffect">
                                  <p:stCondLst>
                                    <p:cond delay="0"/>
                                  </p:stCondLst>
                                  <p:childTnLst>
                                    <p:set>
                                      <p:cBhvr>
                                        <p:cTn id="15" dur="1" fill="hold">
                                          <p:stCondLst>
                                            <p:cond delay="0"/>
                                          </p:stCondLst>
                                        </p:cTn>
                                        <p:tgtEl>
                                          <p:spTgt spid="30"/>
                                        </p:tgtEl>
                                        <p:attrNameLst>
                                          <p:attrName>style.visibility</p:attrName>
                                        </p:attrNameLst>
                                      </p:cBhvr>
                                      <p:to>
                                        <p:strVal val="visible"/>
                                      </p:to>
                                    </p:set>
                                    <p:animEffect transition="in" filter="circle(in)">
                                      <p:cBhvr>
                                        <p:cTn id="16" dur="2000"/>
                                        <p:tgtEl>
                                          <p:spTgt spid="30"/>
                                        </p:tgtEl>
                                      </p:cBhvr>
                                    </p:animEffect>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grpId="0" nodeType="clickEffect">
                                  <p:stCondLst>
                                    <p:cond delay="0"/>
                                  </p:stCondLst>
                                  <p:childTnLst>
                                    <p:set>
                                      <p:cBhvr>
                                        <p:cTn id="20" dur="1" fill="hold">
                                          <p:stCondLst>
                                            <p:cond delay="0"/>
                                          </p:stCondLst>
                                        </p:cTn>
                                        <p:tgtEl>
                                          <p:spTgt spid="23"/>
                                        </p:tgtEl>
                                        <p:attrNameLst>
                                          <p:attrName>style.visibility</p:attrName>
                                        </p:attrNameLst>
                                      </p:cBhvr>
                                      <p:to>
                                        <p:strVal val="visible"/>
                                      </p:to>
                                    </p:set>
                                    <p:animEffect transition="in" filter="circle(in)">
                                      <p:cBhvr>
                                        <p:cTn id="21" dur="2000"/>
                                        <p:tgtEl>
                                          <p:spTgt spid="23"/>
                                        </p:tgtEl>
                                      </p:cBhvr>
                                    </p:animEffect>
                                  </p:childTnLst>
                                </p:cTn>
                              </p:par>
                              <p:par>
                                <p:cTn id="22" presetID="6" presetClass="entr" presetSubtype="16" fill="hold" grpId="0" nodeType="withEffect">
                                  <p:stCondLst>
                                    <p:cond delay="0"/>
                                  </p:stCondLst>
                                  <p:childTnLst>
                                    <p:set>
                                      <p:cBhvr>
                                        <p:cTn id="23" dur="1" fill="hold">
                                          <p:stCondLst>
                                            <p:cond delay="0"/>
                                          </p:stCondLst>
                                        </p:cTn>
                                        <p:tgtEl>
                                          <p:spTgt spid="21"/>
                                        </p:tgtEl>
                                        <p:attrNameLst>
                                          <p:attrName>style.visibility</p:attrName>
                                        </p:attrNameLst>
                                      </p:cBhvr>
                                      <p:to>
                                        <p:strVal val="visible"/>
                                      </p:to>
                                    </p:set>
                                    <p:animEffect transition="in" filter="circle(in)">
                                      <p:cBhvr>
                                        <p:cTn id="24" dur="2000"/>
                                        <p:tgtEl>
                                          <p:spTgt spid="21"/>
                                        </p:tgtEl>
                                      </p:cBhvr>
                                    </p:animEffect>
                                  </p:childTnLst>
                                </p:cTn>
                              </p:par>
                              <p:par>
                                <p:cTn id="25" presetID="6" presetClass="entr" presetSubtype="16" fill="hold" grpId="0" nodeType="withEffect">
                                  <p:stCondLst>
                                    <p:cond delay="0"/>
                                  </p:stCondLst>
                                  <p:childTnLst>
                                    <p:set>
                                      <p:cBhvr>
                                        <p:cTn id="26" dur="1" fill="hold">
                                          <p:stCondLst>
                                            <p:cond delay="0"/>
                                          </p:stCondLst>
                                        </p:cTn>
                                        <p:tgtEl>
                                          <p:spTgt spid="22"/>
                                        </p:tgtEl>
                                        <p:attrNameLst>
                                          <p:attrName>style.visibility</p:attrName>
                                        </p:attrNameLst>
                                      </p:cBhvr>
                                      <p:to>
                                        <p:strVal val="visible"/>
                                      </p:to>
                                    </p:set>
                                    <p:animEffect transition="in" filter="circle(in)">
                                      <p:cBhvr>
                                        <p:cTn id="27" dur="2000"/>
                                        <p:tgtEl>
                                          <p:spTgt spid="22"/>
                                        </p:tgtEl>
                                      </p:cBhvr>
                                    </p:animEffect>
                                  </p:childTnLst>
                                </p:cTn>
                              </p:par>
                              <p:par>
                                <p:cTn id="28" presetID="6" presetClass="entr" presetSubtype="16" fill="hold" grpId="0" nodeType="withEffect">
                                  <p:stCondLst>
                                    <p:cond delay="0"/>
                                  </p:stCondLst>
                                  <p:childTnLst>
                                    <p:set>
                                      <p:cBhvr>
                                        <p:cTn id="29" dur="1" fill="hold">
                                          <p:stCondLst>
                                            <p:cond delay="0"/>
                                          </p:stCondLst>
                                        </p:cTn>
                                        <p:tgtEl>
                                          <p:spTgt spid="31"/>
                                        </p:tgtEl>
                                        <p:attrNameLst>
                                          <p:attrName>style.visibility</p:attrName>
                                        </p:attrNameLst>
                                      </p:cBhvr>
                                      <p:to>
                                        <p:strVal val="visible"/>
                                      </p:to>
                                    </p:set>
                                    <p:animEffect transition="in" filter="circle(in)">
                                      <p:cBhvr>
                                        <p:cTn id="30" dur="200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20" grpId="0" animBg="1"/>
      <p:bldP spid="19" grpId="0"/>
      <p:bldP spid="23" grpId="0" animBg="1"/>
      <p:bldP spid="21" grpId="0" animBg="1"/>
      <p:bldP spid="22" grpId="0"/>
      <p:bldP spid="30" grpId="0"/>
      <p:bldP spid="31"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itle 15">
            <a:extLst>
              <a:ext uri="{FF2B5EF4-FFF2-40B4-BE49-F238E27FC236}">
                <a16:creationId xmlns:a16="http://schemas.microsoft.com/office/drawing/2014/main" id="{4F51454A-D3D8-40D4-92C7-F1512DCC6A4E}"/>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Risk appraisal </a:t>
            </a:r>
            <a:r>
              <a:rPr lang="en-GB" b="1" dirty="0">
                <a:solidFill>
                  <a:schemeClr val="tx1">
                    <a:lumMod val="50000"/>
                    <a:lumOff val="50000"/>
                  </a:schemeClr>
                </a:solidFill>
              </a:rPr>
              <a:t>–profile</a:t>
            </a:r>
          </a:p>
        </p:txBody>
      </p:sp>
      <p:sp>
        <p:nvSpPr>
          <p:cNvPr id="43" name="Arc 4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15" name="Picture 14" descr="Chart, bubble chart&#10;&#10;Description automatically generated">
            <a:extLst>
              <a:ext uri="{FF2B5EF4-FFF2-40B4-BE49-F238E27FC236}">
                <a16:creationId xmlns:a16="http://schemas.microsoft.com/office/drawing/2014/main" id="{DBE377A1-9ED8-46EC-A230-7B54665347B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36477" y="727250"/>
            <a:ext cx="5931498" cy="5142665"/>
          </a:xfrm>
          <a:prstGeom prst="rect">
            <a:avLst/>
          </a:prstGeom>
        </p:spPr>
      </p:pic>
      <p:sp>
        <p:nvSpPr>
          <p:cNvPr id="17" name="TextBox 16">
            <a:extLst>
              <a:ext uri="{FF2B5EF4-FFF2-40B4-BE49-F238E27FC236}">
                <a16:creationId xmlns:a16="http://schemas.microsoft.com/office/drawing/2014/main" id="{B5F74BE5-E90B-4D6E-AB2C-0ED5BE526417}"/>
              </a:ext>
            </a:extLst>
          </p:cNvPr>
          <p:cNvSpPr txBox="1"/>
          <p:nvPr/>
        </p:nvSpPr>
        <p:spPr>
          <a:xfrm>
            <a:off x="3587786" y="5728960"/>
            <a:ext cx="7385013" cy="646331"/>
          </a:xfrm>
          <a:prstGeom prst="rect">
            <a:avLst/>
          </a:prstGeom>
          <a:noFill/>
        </p:spPr>
        <p:txBody>
          <a:bodyPr wrap="square">
            <a:spAutoFit/>
          </a:bodyPr>
          <a:lstStyle/>
          <a:p>
            <a:r>
              <a:rPr lang="en-GB" sz="1800" dirty="0">
                <a:solidFill>
                  <a:schemeClr val="bg1">
                    <a:lumMod val="65000"/>
                  </a:schemeClr>
                </a:solidFill>
                <a:effectLst/>
                <a:latin typeface="Calibri" panose="020F0502020204030204" pitchFamily="34" charset="0"/>
                <a:ea typeface="Calibri" panose="020F0502020204030204" pitchFamily="34" charset="0"/>
                <a:cs typeface="Arial" panose="020B0604020202020204" pitchFamily="34" charset="0"/>
              </a:rPr>
              <a:t> `</a:t>
            </a:r>
            <a:r>
              <a:rPr lang="en-GB" sz="1800" i="1" dirty="0">
                <a:solidFill>
                  <a:schemeClr val="bg1">
                    <a:lumMod val="65000"/>
                  </a:schemeClr>
                </a:solidFill>
                <a:effectLst/>
                <a:latin typeface="Calibri" panose="020F0502020204030204" pitchFamily="34" charset="0"/>
                <a:ea typeface="Calibri" panose="020F0502020204030204" pitchFamily="34" charset="0"/>
                <a:cs typeface="Arial" panose="020B0604020202020204" pitchFamily="34" charset="0"/>
              </a:rPr>
              <a:t>a sound system of internal control contributes to safeguarding the shareholders' investment and the company's assets`,</a:t>
            </a:r>
            <a:r>
              <a:rPr lang="en-GB" sz="1800" dirty="0">
                <a:solidFill>
                  <a:schemeClr val="bg1">
                    <a:lumMod val="65000"/>
                  </a:schemeClr>
                </a:solidFill>
                <a:effectLst/>
                <a:latin typeface="Calibri" panose="020F0502020204030204" pitchFamily="34" charset="0"/>
                <a:ea typeface="Calibri" panose="020F0502020204030204" pitchFamily="34" charset="0"/>
                <a:cs typeface="Arial" panose="020B0604020202020204" pitchFamily="34" charset="0"/>
              </a:rPr>
              <a:t> FRC (2005).</a:t>
            </a:r>
            <a:endParaRPr lang="en-GB" dirty="0">
              <a:solidFill>
                <a:schemeClr val="bg1">
                  <a:lumMod val="65000"/>
                </a:schemeClr>
              </a:solidFill>
            </a:endParaRPr>
          </a:p>
        </p:txBody>
      </p:sp>
    </p:spTree>
    <p:extLst>
      <p:ext uri="{BB962C8B-B14F-4D97-AF65-F5344CB8AC3E}">
        <p14:creationId xmlns:p14="http://schemas.microsoft.com/office/powerpoint/2010/main" val="39131887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itle 15">
            <a:extLst>
              <a:ext uri="{FF2B5EF4-FFF2-40B4-BE49-F238E27FC236}">
                <a16:creationId xmlns:a16="http://schemas.microsoft.com/office/drawing/2014/main" id="{4F51454A-D3D8-40D4-92C7-F1512DCC6A4E}"/>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Risk appraisal </a:t>
            </a:r>
            <a:r>
              <a:rPr lang="en-GB" b="1" dirty="0">
                <a:solidFill>
                  <a:schemeClr val="tx1">
                    <a:lumMod val="50000"/>
                    <a:lumOff val="50000"/>
                  </a:schemeClr>
                </a:solidFill>
              </a:rPr>
              <a:t>–estate impact</a:t>
            </a:r>
          </a:p>
        </p:txBody>
      </p:sp>
      <p:sp>
        <p:nvSpPr>
          <p:cNvPr id="43" name="Arc 4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graphicFrame>
        <p:nvGraphicFramePr>
          <p:cNvPr id="3" name="Diagram 2">
            <a:extLst>
              <a:ext uri="{FF2B5EF4-FFF2-40B4-BE49-F238E27FC236}">
                <a16:creationId xmlns:a16="http://schemas.microsoft.com/office/drawing/2014/main" id="{65EF61FD-7886-42C5-A8D3-A01B536902AE}"/>
              </a:ext>
            </a:extLst>
          </p:cNvPr>
          <p:cNvGraphicFramePr/>
          <p:nvPr>
            <p:extLst>
              <p:ext uri="{D42A27DB-BD31-4B8C-83A1-F6EECF244321}">
                <p14:modId xmlns:p14="http://schemas.microsoft.com/office/powerpoint/2010/main" val="3932618405"/>
              </p:ext>
            </p:extLst>
          </p:nvPr>
        </p:nvGraphicFramePr>
        <p:xfrm>
          <a:off x="4571020" y="790852"/>
          <a:ext cx="6654800" cy="4823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8" name="TextBox 17">
            <a:extLst>
              <a:ext uri="{FF2B5EF4-FFF2-40B4-BE49-F238E27FC236}">
                <a16:creationId xmlns:a16="http://schemas.microsoft.com/office/drawing/2014/main" id="{B288D884-A16A-46A0-AC82-F7E4791BD8DE}"/>
              </a:ext>
            </a:extLst>
          </p:cNvPr>
          <p:cNvSpPr txBox="1"/>
          <p:nvPr/>
        </p:nvSpPr>
        <p:spPr>
          <a:xfrm>
            <a:off x="4384120" y="2205209"/>
            <a:ext cx="6096000" cy="369332"/>
          </a:xfrm>
          <a:prstGeom prst="rect">
            <a:avLst/>
          </a:prstGeom>
          <a:noFill/>
        </p:spPr>
        <p:txBody>
          <a:bodyPr wrap="square">
            <a:spAutoFit/>
          </a:bodyPr>
          <a:lstStyle/>
          <a:p>
            <a:pPr lvl="0"/>
            <a:r>
              <a:rPr lang="en-GB" sz="1800" i="1" dirty="0">
                <a:solidFill>
                  <a:schemeClr val="tx1">
                    <a:lumMod val="50000"/>
                    <a:lumOff val="50000"/>
                  </a:schemeClr>
                </a:solidFill>
              </a:rPr>
              <a:t>Pressure</a:t>
            </a:r>
          </a:p>
        </p:txBody>
      </p:sp>
      <p:cxnSp>
        <p:nvCxnSpPr>
          <p:cNvPr id="10" name="Straight Arrow Connector 9">
            <a:extLst>
              <a:ext uri="{FF2B5EF4-FFF2-40B4-BE49-F238E27FC236}">
                <a16:creationId xmlns:a16="http://schemas.microsoft.com/office/drawing/2014/main" id="{AA88180B-7EE0-42F3-B8F4-7FA1C1A912A9}"/>
              </a:ext>
            </a:extLst>
          </p:cNvPr>
          <p:cNvCxnSpPr>
            <a:cxnSpLocks/>
          </p:cNvCxnSpPr>
          <p:nvPr/>
        </p:nvCxnSpPr>
        <p:spPr>
          <a:xfrm>
            <a:off x="5295900" y="2455479"/>
            <a:ext cx="1844494" cy="581150"/>
          </a:xfrm>
          <a:prstGeom prst="straightConnector1">
            <a:avLst/>
          </a:prstGeom>
          <a:ln>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7A38C70A-CBBA-42C3-B464-8A1167B1F575}"/>
              </a:ext>
            </a:extLst>
          </p:cNvPr>
          <p:cNvSpPr txBox="1"/>
          <p:nvPr/>
        </p:nvSpPr>
        <p:spPr>
          <a:xfrm>
            <a:off x="8050820" y="5959368"/>
            <a:ext cx="2826136" cy="276999"/>
          </a:xfrm>
          <a:prstGeom prst="rect">
            <a:avLst/>
          </a:prstGeom>
          <a:noFill/>
        </p:spPr>
        <p:txBody>
          <a:bodyPr wrap="square" rtlCol="0">
            <a:spAutoFit/>
          </a:bodyPr>
          <a:lstStyle/>
          <a:p>
            <a:pPr algn="ctr"/>
            <a:r>
              <a:rPr lang="en-GB" sz="1200" b="1" dirty="0"/>
              <a:t>Source: </a:t>
            </a:r>
            <a:r>
              <a:rPr lang="en-GB" sz="1200" dirty="0"/>
              <a:t>UWTSD (2023)</a:t>
            </a:r>
          </a:p>
        </p:txBody>
      </p:sp>
    </p:spTree>
    <p:extLst>
      <p:ext uri="{BB962C8B-B14F-4D97-AF65-F5344CB8AC3E}">
        <p14:creationId xmlns:p14="http://schemas.microsoft.com/office/powerpoint/2010/main" val="1015637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fade">
                                      <p:cBhvr>
                                        <p:cTn id="12" dur="1000"/>
                                        <p:tgtEl>
                                          <p:spTgt spid="18"/>
                                        </p:tgtEl>
                                      </p:cBhvr>
                                    </p:animEffect>
                                    <p:anim calcmode="lin" valueType="num">
                                      <p:cBhvr>
                                        <p:cTn id="13" dur="1000" fill="hold"/>
                                        <p:tgtEl>
                                          <p:spTgt spid="18"/>
                                        </p:tgtEl>
                                        <p:attrNameLst>
                                          <p:attrName>ppt_x</p:attrName>
                                        </p:attrNameLst>
                                      </p:cBhvr>
                                      <p:tavLst>
                                        <p:tav tm="0">
                                          <p:val>
                                            <p:strVal val="#ppt_x"/>
                                          </p:val>
                                        </p:tav>
                                        <p:tav tm="100000">
                                          <p:val>
                                            <p:strVal val="#ppt_x"/>
                                          </p:val>
                                        </p:tav>
                                      </p:tavLst>
                                    </p:anim>
                                    <p:anim calcmode="lin" valueType="num">
                                      <p:cBhvr>
                                        <p:cTn id="14" dur="1000" fill="hold"/>
                                        <p:tgtEl>
                                          <p:spTgt spid="18"/>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1000"/>
                                        <p:tgtEl>
                                          <p:spTgt spid="10"/>
                                        </p:tgtEl>
                                      </p:cBhvr>
                                    </p:animEffect>
                                    <p:anim calcmode="lin" valueType="num">
                                      <p:cBhvr>
                                        <p:cTn id="18" dur="1000" fill="hold"/>
                                        <p:tgtEl>
                                          <p:spTgt spid="10"/>
                                        </p:tgtEl>
                                        <p:attrNameLst>
                                          <p:attrName>ppt_x</p:attrName>
                                        </p:attrNameLst>
                                      </p:cBhvr>
                                      <p:tavLst>
                                        <p:tav tm="0">
                                          <p:val>
                                            <p:strVal val="#ppt_x"/>
                                          </p:val>
                                        </p:tav>
                                        <p:tav tm="100000">
                                          <p:val>
                                            <p:strVal val="#ppt_x"/>
                                          </p:val>
                                        </p:tav>
                                      </p:tavLst>
                                    </p:anim>
                                    <p:anim calcmode="lin" valueType="num">
                                      <p:cBhvr>
                                        <p:cTn id="19" dur="1000" fill="hold"/>
                                        <p:tgtEl>
                                          <p:spTgt spid="10"/>
                                        </p:tgtEl>
                                        <p:attrNameLst>
                                          <p:attrName>ppt_y</p:attrName>
                                        </p:attrNameLst>
                                      </p:cBhvr>
                                      <p:tavLst>
                                        <p:tav tm="0">
                                          <p:val>
                                            <p:strVal val="#ppt_y+.1"/>
                                          </p:val>
                                        </p:tav>
                                        <p:tav tm="100000">
                                          <p:val>
                                            <p:strVal val="#ppt_y"/>
                                          </p:val>
                                        </p:tav>
                                      </p:tavLst>
                                    </p:anim>
                                  </p:childTnLst>
                                </p:cTn>
                              </p:par>
                              <p:par>
                                <p:cTn id="20" presetID="6" presetClass="entr" presetSubtype="16" fill="hold" grpId="0" nodeType="withEffect">
                                  <p:stCondLst>
                                    <p:cond delay="0"/>
                                  </p:stCondLst>
                                  <p:childTnLst>
                                    <p:set>
                                      <p:cBhvr>
                                        <p:cTn id="21" dur="1" fill="hold">
                                          <p:stCondLst>
                                            <p:cond delay="0"/>
                                          </p:stCondLst>
                                        </p:cTn>
                                        <p:tgtEl>
                                          <p:spTgt spid="21"/>
                                        </p:tgtEl>
                                        <p:attrNameLst>
                                          <p:attrName>style.visibility</p:attrName>
                                        </p:attrNameLst>
                                      </p:cBhvr>
                                      <p:to>
                                        <p:strVal val="visible"/>
                                      </p:to>
                                    </p:set>
                                    <p:animEffect transition="in" filter="circle(in)">
                                      <p:cBhvr>
                                        <p:cTn id="22" dur="20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P spid="18" grpId="0"/>
      <p:bldP spid="21"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itle 15">
            <a:extLst>
              <a:ext uri="{FF2B5EF4-FFF2-40B4-BE49-F238E27FC236}">
                <a16:creationId xmlns:a16="http://schemas.microsoft.com/office/drawing/2014/main" id="{4F51454A-D3D8-40D4-92C7-F1512DCC6A4E}"/>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Conclusion</a:t>
            </a:r>
          </a:p>
        </p:txBody>
      </p:sp>
      <p:sp>
        <p:nvSpPr>
          <p:cNvPr id="43" name="Arc 4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9" name="Rectangle 8">
            <a:extLst>
              <a:ext uri="{FF2B5EF4-FFF2-40B4-BE49-F238E27FC236}">
                <a16:creationId xmlns:a16="http://schemas.microsoft.com/office/drawing/2014/main" id="{2ACB8620-265D-4587-89FE-2D8CBDF77D9B}"/>
              </a:ext>
            </a:extLst>
          </p:cNvPr>
          <p:cNvSpPr/>
          <p:nvPr/>
        </p:nvSpPr>
        <p:spPr>
          <a:xfrm>
            <a:off x="4537260" y="568122"/>
            <a:ext cx="4778190" cy="4851604"/>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99FB3566-81FF-4DD3-8E99-18578CC8B5F4}"/>
              </a:ext>
            </a:extLst>
          </p:cNvPr>
          <p:cNvSpPr/>
          <p:nvPr/>
        </p:nvSpPr>
        <p:spPr>
          <a:xfrm>
            <a:off x="7804116" y="202515"/>
            <a:ext cx="2838316" cy="795119"/>
          </a:xfrm>
          <a:prstGeom prst="rect">
            <a:avLst/>
          </a:prstGeom>
          <a:solidFill>
            <a:schemeClr val="accent4">
              <a:lumMod val="20000"/>
              <a:lumOff val="80000"/>
            </a:schemeClr>
          </a:solidFill>
          <a:ln>
            <a:solidFill>
              <a:schemeClr val="accent4">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B6E1B618-0705-4300-B71C-94536E1872CF}"/>
              </a:ext>
            </a:extLst>
          </p:cNvPr>
          <p:cNvSpPr txBox="1"/>
          <p:nvPr/>
        </p:nvSpPr>
        <p:spPr>
          <a:xfrm>
            <a:off x="8203711" y="287134"/>
            <a:ext cx="1775230" cy="584775"/>
          </a:xfrm>
          <a:prstGeom prst="rect">
            <a:avLst/>
          </a:prstGeom>
          <a:noFill/>
        </p:spPr>
        <p:txBody>
          <a:bodyPr wrap="none" rtlCol="0">
            <a:spAutoFit/>
          </a:bodyPr>
          <a:lstStyle/>
          <a:p>
            <a:r>
              <a:rPr lang="en-GB" sz="3200" dirty="0"/>
              <a:t>Summary</a:t>
            </a:r>
          </a:p>
        </p:txBody>
      </p:sp>
      <p:sp>
        <p:nvSpPr>
          <p:cNvPr id="14" name="TextBox 13">
            <a:extLst>
              <a:ext uri="{FF2B5EF4-FFF2-40B4-BE49-F238E27FC236}">
                <a16:creationId xmlns:a16="http://schemas.microsoft.com/office/drawing/2014/main" id="{B6960C12-F00C-440E-AB01-50CED32BE138}"/>
              </a:ext>
            </a:extLst>
          </p:cNvPr>
          <p:cNvSpPr txBox="1"/>
          <p:nvPr/>
        </p:nvSpPr>
        <p:spPr>
          <a:xfrm>
            <a:off x="4593094" y="1368054"/>
            <a:ext cx="4614563" cy="4093428"/>
          </a:xfrm>
          <a:prstGeom prst="rect">
            <a:avLst/>
          </a:prstGeom>
          <a:noFill/>
        </p:spPr>
        <p:txBody>
          <a:bodyPr wrap="square" rtlCol="0">
            <a:spAutoFit/>
          </a:bodyPr>
          <a:lstStyle/>
          <a:p>
            <a:pPr marL="285750" indent="-285750">
              <a:buFont typeface="Arial" panose="020B0604020202020204" pitchFamily="34" charset="0"/>
              <a:buChar char="•"/>
            </a:pPr>
            <a:r>
              <a:rPr lang="en-GB" sz="2000" b="1" dirty="0">
                <a:solidFill>
                  <a:schemeClr val="bg1"/>
                </a:solidFill>
              </a:rPr>
              <a:t>Volatile, uncertain backdrop:</a:t>
            </a:r>
            <a:r>
              <a:rPr lang="en-GB" sz="2000" dirty="0">
                <a:solidFill>
                  <a:schemeClr val="bg1"/>
                </a:solidFill>
              </a:rPr>
              <a:t> Brexit, Covid, Ukraine, Inflation Cost of living</a:t>
            </a:r>
          </a:p>
          <a:p>
            <a:pPr marL="285750" indent="-285750">
              <a:buFont typeface="Arial" panose="020B0604020202020204" pitchFamily="34" charset="0"/>
              <a:buChar char="•"/>
            </a:pPr>
            <a:r>
              <a:rPr lang="en-GB" sz="2000" b="1" dirty="0">
                <a:solidFill>
                  <a:schemeClr val="bg1"/>
                </a:solidFill>
              </a:rPr>
              <a:t>Change is the new normal: </a:t>
            </a:r>
            <a:r>
              <a:rPr lang="en-GB" sz="2000" dirty="0">
                <a:solidFill>
                  <a:schemeClr val="bg1"/>
                </a:solidFill>
              </a:rPr>
              <a:t>Climate change likely to disrupt further.</a:t>
            </a:r>
          </a:p>
          <a:p>
            <a:pPr marL="285750" indent="-285750">
              <a:buFont typeface="Arial" panose="020B0604020202020204" pitchFamily="34" charset="0"/>
              <a:buChar char="•"/>
            </a:pPr>
            <a:r>
              <a:rPr lang="en-GB" sz="2000" b="1" dirty="0">
                <a:solidFill>
                  <a:schemeClr val="bg1"/>
                </a:solidFill>
              </a:rPr>
              <a:t>Income is threatened: </a:t>
            </a:r>
            <a:r>
              <a:rPr lang="en-GB" sz="2000" dirty="0">
                <a:solidFill>
                  <a:schemeClr val="bg1"/>
                </a:solidFill>
              </a:rPr>
              <a:t>International recruitment, more competition.</a:t>
            </a:r>
          </a:p>
          <a:p>
            <a:pPr marL="285750" indent="-285750">
              <a:buFont typeface="Arial" panose="020B0604020202020204" pitchFamily="34" charset="0"/>
              <a:buChar char="•"/>
            </a:pPr>
            <a:r>
              <a:rPr lang="en-GB" sz="2000" b="1" dirty="0">
                <a:solidFill>
                  <a:schemeClr val="bg1"/>
                </a:solidFill>
              </a:rPr>
              <a:t>Where we work/learn: </a:t>
            </a:r>
            <a:r>
              <a:rPr lang="en-GB" sz="2000" dirty="0">
                <a:solidFill>
                  <a:schemeClr val="bg1"/>
                </a:solidFill>
              </a:rPr>
              <a:t> is changing.</a:t>
            </a:r>
          </a:p>
          <a:p>
            <a:pPr marL="285750" indent="-285750">
              <a:buFont typeface="Arial" panose="020B0604020202020204" pitchFamily="34" charset="0"/>
              <a:buChar char="•"/>
            </a:pPr>
            <a:r>
              <a:rPr lang="en-GB" sz="2000" b="1" dirty="0">
                <a:solidFill>
                  <a:schemeClr val="bg1"/>
                </a:solidFill>
              </a:rPr>
              <a:t>Pressure: </a:t>
            </a:r>
            <a:r>
              <a:rPr lang="en-GB" sz="2000" dirty="0">
                <a:solidFill>
                  <a:schemeClr val="bg1"/>
                </a:solidFill>
              </a:rPr>
              <a:t>on estate function (cost/resilience) </a:t>
            </a:r>
          </a:p>
          <a:p>
            <a:pPr marL="285750" indent="-285750">
              <a:buFont typeface="Arial" panose="020B0604020202020204" pitchFamily="34" charset="0"/>
              <a:buChar char="•"/>
            </a:pPr>
            <a:r>
              <a:rPr lang="en-GB" sz="2000" b="1" dirty="0">
                <a:solidFill>
                  <a:schemeClr val="bg1"/>
                </a:solidFill>
              </a:rPr>
              <a:t> Opportunities: </a:t>
            </a:r>
            <a:r>
              <a:rPr lang="en-GB" sz="2000" dirty="0">
                <a:solidFill>
                  <a:schemeClr val="bg1"/>
                </a:solidFill>
              </a:rPr>
              <a:t>Amongst pessimistic outlook can be exploited (Climate change/ supply chain)</a:t>
            </a:r>
          </a:p>
          <a:p>
            <a:pPr marL="285750" indent="-285750">
              <a:buFont typeface="Arial" panose="020B0604020202020204" pitchFamily="34" charset="0"/>
              <a:buChar char="•"/>
            </a:pPr>
            <a:endParaRPr lang="en-GB" sz="2000" dirty="0">
              <a:solidFill>
                <a:schemeClr val="bg1"/>
              </a:solidFill>
            </a:endParaRPr>
          </a:p>
        </p:txBody>
      </p:sp>
      <p:sp>
        <p:nvSpPr>
          <p:cNvPr id="17" name="TextBox 16">
            <a:extLst>
              <a:ext uri="{FF2B5EF4-FFF2-40B4-BE49-F238E27FC236}">
                <a16:creationId xmlns:a16="http://schemas.microsoft.com/office/drawing/2014/main" id="{33EBDB40-2E78-4347-B0A2-0F088C4D7527}"/>
              </a:ext>
            </a:extLst>
          </p:cNvPr>
          <p:cNvSpPr txBox="1"/>
          <p:nvPr/>
        </p:nvSpPr>
        <p:spPr>
          <a:xfrm>
            <a:off x="3945048" y="5700654"/>
            <a:ext cx="6094378" cy="1237070"/>
          </a:xfrm>
          <a:prstGeom prst="rect">
            <a:avLst/>
          </a:prstGeom>
          <a:noFill/>
        </p:spPr>
        <p:txBody>
          <a:bodyPr wrap="square">
            <a:spAutoFit/>
          </a:bodyPr>
          <a:lstStyle/>
          <a:p>
            <a:pPr algn="just">
              <a:lnSpc>
                <a:spcPct val="107000"/>
              </a:lnSpc>
              <a:spcAft>
                <a:spcPts val="800"/>
              </a:spcAft>
            </a:pPr>
            <a:r>
              <a:rPr lang="en-GB" sz="1600" i="1" dirty="0">
                <a:solidFill>
                  <a:schemeClr val="tx1">
                    <a:lumMod val="50000"/>
                    <a:lumOff val="50000"/>
                  </a:schemeClr>
                </a:solidFill>
                <a:effectLst/>
                <a:latin typeface="Calibri" panose="020F0502020204030204" pitchFamily="34" charset="0"/>
                <a:ea typeface="Calibri" panose="020F0502020204030204" pitchFamily="34" charset="0"/>
                <a:cs typeface="Arial" panose="020B0604020202020204" pitchFamily="34" charset="0"/>
              </a:rPr>
              <a:t>`In order to adapt, a company must have its antennae tuned to signals of change from the external environment, decode them, and quickly act to refine or reinvent its business model`, Reeves (2011)</a:t>
            </a:r>
          </a:p>
          <a:p>
            <a:pPr algn="just">
              <a:lnSpc>
                <a:spcPct val="107000"/>
              </a:lnSpc>
              <a:spcAft>
                <a:spcPts val="800"/>
              </a:spcAft>
            </a:pPr>
            <a:r>
              <a:rPr lang="en-GB" sz="1600" i="1" dirty="0">
                <a:solidFill>
                  <a:schemeClr val="tx1">
                    <a:lumMod val="50000"/>
                    <a:lumOff val="50000"/>
                  </a:schemeClr>
                </a:solidFill>
                <a:effectLst/>
                <a:latin typeface="Calibri" panose="020F0502020204030204" pitchFamily="34" charset="0"/>
                <a:ea typeface="Calibri" panose="020F0502020204030204" pitchFamily="34" charset="0"/>
                <a:cs typeface="Arial" panose="020B0604020202020204" pitchFamily="34" charset="0"/>
              </a:rPr>
              <a:t> </a:t>
            </a:r>
          </a:p>
        </p:txBody>
      </p:sp>
    </p:spTree>
    <p:extLst>
      <p:ext uri="{BB962C8B-B14F-4D97-AF65-F5344CB8AC3E}">
        <p14:creationId xmlns:p14="http://schemas.microsoft.com/office/powerpoint/2010/main" val="26522003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itle 15">
            <a:extLst>
              <a:ext uri="{FF2B5EF4-FFF2-40B4-BE49-F238E27FC236}">
                <a16:creationId xmlns:a16="http://schemas.microsoft.com/office/drawing/2014/main" id="{4F51454A-D3D8-40D4-92C7-F1512DCC6A4E}"/>
              </a:ext>
            </a:extLst>
          </p:cNvPr>
          <p:cNvSpPr>
            <a:spLocks noGrp="1"/>
          </p:cNvSpPr>
          <p:nvPr>
            <p:ph type="title"/>
          </p:nvPr>
        </p:nvSpPr>
        <p:spPr>
          <a:xfrm>
            <a:off x="492040" y="902989"/>
            <a:ext cx="3200400" cy="4461163"/>
          </a:xfrm>
        </p:spPr>
        <p:txBody>
          <a:bodyPr>
            <a:normAutofit/>
          </a:bodyPr>
          <a:lstStyle/>
          <a:p>
            <a:r>
              <a:rPr lang="en-GB" b="1" dirty="0">
                <a:solidFill>
                  <a:srgbClr val="FFFFFF"/>
                </a:solidFill>
              </a:rPr>
              <a:t>Conclusion- </a:t>
            </a:r>
            <a:r>
              <a:rPr lang="en-GB" dirty="0">
                <a:solidFill>
                  <a:srgbClr val="FFFFFF"/>
                </a:solidFill>
              </a:rPr>
              <a:t> </a:t>
            </a:r>
            <a:r>
              <a:rPr lang="en-GB" i="1" dirty="0">
                <a:solidFill>
                  <a:schemeClr val="tx1">
                    <a:lumMod val="50000"/>
                    <a:lumOff val="50000"/>
                  </a:schemeClr>
                </a:solidFill>
              </a:rPr>
              <a:t>common </a:t>
            </a:r>
            <a:br>
              <a:rPr lang="en-GB" i="1" dirty="0">
                <a:solidFill>
                  <a:schemeClr val="tx1">
                    <a:lumMod val="50000"/>
                    <a:lumOff val="50000"/>
                  </a:schemeClr>
                </a:solidFill>
              </a:rPr>
            </a:br>
            <a:r>
              <a:rPr lang="en-GB" i="1" dirty="0">
                <a:solidFill>
                  <a:schemeClr val="tx1">
                    <a:lumMod val="50000"/>
                    <a:lumOff val="50000"/>
                  </a:schemeClr>
                </a:solidFill>
              </a:rPr>
              <a:t>denominator</a:t>
            </a:r>
          </a:p>
        </p:txBody>
      </p:sp>
      <p:sp>
        <p:nvSpPr>
          <p:cNvPr id="43" name="Arc 4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9" name="TextBox 8">
            <a:extLst>
              <a:ext uri="{FF2B5EF4-FFF2-40B4-BE49-F238E27FC236}">
                <a16:creationId xmlns:a16="http://schemas.microsoft.com/office/drawing/2014/main" id="{CEC50CF9-4684-4B08-B498-A46AAFFD5E3B}"/>
              </a:ext>
            </a:extLst>
          </p:cNvPr>
          <p:cNvSpPr txBox="1"/>
          <p:nvPr/>
        </p:nvSpPr>
        <p:spPr>
          <a:xfrm>
            <a:off x="4313271" y="4482611"/>
            <a:ext cx="6096000" cy="1134478"/>
          </a:xfrm>
          <a:prstGeom prst="rect">
            <a:avLst/>
          </a:prstGeom>
          <a:noFill/>
        </p:spPr>
        <p:txBody>
          <a:bodyPr wrap="square">
            <a:spAutoFit/>
          </a:bodyPr>
          <a:lstStyle/>
          <a:p>
            <a:pPr algn="just">
              <a:lnSpc>
                <a:spcPct val="107000"/>
              </a:lnSpc>
              <a:spcAft>
                <a:spcPts val="800"/>
              </a:spcAft>
            </a:pPr>
            <a:r>
              <a:rPr lang="en-GB" sz="1600" dirty="0">
                <a:solidFill>
                  <a:schemeClr val="tx1">
                    <a:lumMod val="50000"/>
                    <a:lumOff val="50000"/>
                  </a:schemeClr>
                </a:solidFill>
                <a:effectLst/>
                <a:latin typeface="Calibri" panose="020F0502020204030204" pitchFamily="34" charset="0"/>
                <a:ea typeface="Calibri" panose="020F0502020204030204" pitchFamily="34" charset="0"/>
                <a:cs typeface="Arial" panose="020B0604020202020204" pitchFamily="34" charset="0"/>
              </a:rPr>
              <a:t> `</a:t>
            </a:r>
            <a:r>
              <a:rPr lang="en-GB" sz="1600" i="1" dirty="0">
                <a:solidFill>
                  <a:schemeClr val="tx1">
                    <a:lumMod val="50000"/>
                    <a:lumOff val="50000"/>
                  </a:schemeClr>
                </a:solidFill>
                <a:effectLst/>
                <a:latin typeface="Calibri" panose="020F0502020204030204" pitchFamily="34" charset="0"/>
                <a:ea typeface="Calibri" panose="020F0502020204030204" pitchFamily="34" charset="0"/>
                <a:cs typeface="Arial" panose="020B0604020202020204" pitchFamily="34" charset="0"/>
              </a:rPr>
              <a:t>the integration of information technology in education will be further accelerated and that online education will eventually become an integral component of school education`. </a:t>
            </a:r>
            <a:r>
              <a:rPr lang="en-GB" sz="1600" dirty="0">
                <a:solidFill>
                  <a:schemeClr val="tx1">
                    <a:lumMod val="50000"/>
                    <a:lumOff val="50000"/>
                  </a:schemeClr>
                </a:solidFill>
                <a:effectLst/>
                <a:latin typeface="Calibri" panose="020F0502020204030204" pitchFamily="34" charset="0"/>
                <a:ea typeface="Calibri" panose="020F0502020204030204" pitchFamily="34" charset="0"/>
                <a:cs typeface="Arial" panose="020B0604020202020204" pitchFamily="34" charset="0"/>
              </a:rPr>
              <a:t>Tao cited in World Economic Forum (2020) </a:t>
            </a:r>
          </a:p>
        </p:txBody>
      </p:sp>
      <p:sp>
        <p:nvSpPr>
          <p:cNvPr id="10" name="Oval 9">
            <a:extLst>
              <a:ext uri="{FF2B5EF4-FFF2-40B4-BE49-F238E27FC236}">
                <a16:creationId xmlns:a16="http://schemas.microsoft.com/office/drawing/2014/main" id="{84F67B9B-D978-41CE-A961-EF6F6F18CFF8}"/>
              </a:ext>
            </a:extLst>
          </p:cNvPr>
          <p:cNvSpPr/>
          <p:nvPr/>
        </p:nvSpPr>
        <p:spPr>
          <a:xfrm>
            <a:off x="4598007" y="2446028"/>
            <a:ext cx="1939845" cy="1882574"/>
          </a:xfrm>
          <a:prstGeom prst="ellipse">
            <a:avLst/>
          </a:prstGeom>
          <a:solidFill>
            <a:schemeClr val="accent4">
              <a:lumMod val="20000"/>
              <a:lumOff val="80000"/>
              <a:alpha val="32000"/>
            </a:schemeClr>
          </a:solidFill>
          <a:ln>
            <a:solidFill>
              <a:srgbClr val="FFFBE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E5EB6F21-D1D3-4DDA-8775-08A9E8BE8FC0}"/>
              </a:ext>
            </a:extLst>
          </p:cNvPr>
          <p:cNvSpPr/>
          <p:nvPr/>
        </p:nvSpPr>
        <p:spPr>
          <a:xfrm>
            <a:off x="6999040" y="2382797"/>
            <a:ext cx="1939845" cy="1882574"/>
          </a:xfrm>
          <a:prstGeom prst="ellipse">
            <a:avLst/>
          </a:prstGeom>
          <a:solidFill>
            <a:srgbClr val="FF0000">
              <a:alpha val="13000"/>
            </a:srgbClr>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id="{BA763AD3-0EA0-488E-B2F5-593064D07851}"/>
              </a:ext>
            </a:extLst>
          </p:cNvPr>
          <p:cNvSpPr/>
          <p:nvPr/>
        </p:nvSpPr>
        <p:spPr>
          <a:xfrm>
            <a:off x="6999040" y="582536"/>
            <a:ext cx="1939845" cy="1882574"/>
          </a:xfrm>
          <a:prstGeom prst="ellipse">
            <a:avLst/>
          </a:prstGeom>
          <a:solidFill>
            <a:srgbClr val="7030A0">
              <a:alpha val="17000"/>
            </a:srgbClr>
          </a:solidFill>
          <a:ln>
            <a:solidFill>
              <a:srgbClr val="E7DCE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Oval 12">
            <a:extLst>
              <a:ext uri="{FF2B5EF4-FFF2-40B4-BE49-F238E27FC236}">
                <a16:creationId xmlns:a16="http://schemas.microsoft.com/office/drawing/2014/main" id="{40D3664D-FAD9-4A93-AB46-334800432957}"/>
              </a:ext>
            </a:extLst>
          </p:cNvPr>
          <p:cNvSpPr/>
          <p:nvPr/>
        </p:nvSpPr>
        <p:spPr>
          <a:xfrm>
            <a:off x="4711102" y="585837"/>
            <a:ext cx="1939845" cy="1882574"/>
          </a:xfrm>
          <a:prstGeom prst="ellipse">
            <a:avLst/>
          </a:prstGeom>
          <a:solidFill>
            <a:schemeClr val="accent6">
              <a:lumMod val="20000"/>
              <a:lumOff val="80000"/>
              <a:alpha val="32000"/>
            </a:schemeClr>
          </a:solidFill>
          <a:ln>
            <a:solidFill>
              <a:schemeClr val="accent6">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13">
            <a:extLst>
              <a:ext uri="{FF2B5EF4-FFF2-40B4-BE49-F238E27FC236}">
                <a16:creationId xmlns:a16="http://schemas.microsoft.com/office/drawing/2014/main" id="{8950F6EA-4860-4989-B522-DE049D4DEF9D}"/>
              </a:ext>
            </a:extLst>
          </p:cNvPr>
          <p:cNvSpPr/>
          <p:nvPr/>
        </p:nvSpPr>
        <p:spPr>
          <a:xfrm>
            <a:off x="5891860" y="1505396"/>
            <a:ext cx="1939845" cy="1882574"/>
          </a:xfrm>
          <a:prstGeom prst="ellipse">
            <a:avLst/>
          </a:prstGeom>
          <a:solidFill>
            <a:schemeClr val="accent1">
              <a:lumMod val="20000"/>
              <a:lumOff val="80000"/>
              <a:alpha val="32000"/>
            </a:schemeClr>
          </a:solidFill>
          <a:ln>
            <a:solidFill>
              <a:schemeClr val="accent5">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3C103902-46CD-4E43-A73A-FE0393B0459E}"/>
              </a:ext>
            </a:extLst>
          </p:cNvPr>
          <p:cNvSpPr txBox="1"/>
          <p:nvPr/>
        </p:nvSpPr>
        <p:spPr>
          <a:xfrm>
            <a:off x="4900876" y="754382"/>
            <a:ext cx="1616853" cy="892552"/>
          </a:xfrm>
          <a:prstGeom prst="rect">
            <a:avLst/>
          </a:prstGeom>
          <a:noFill/>
        </p:spPr>
        <p:txBody>
          <a:bodyPr wrap="none" rtlCol="0">
            <a:spAutoFit/>
          </a:bodyPr>
          <a:lstStyle/>
          <a:p>
            <a:pPr algn="ctr"/>
            <a:r>
              <a:rPr lang="en-GB" sz="1600" b="1" dirty="0"/>
              <a:t>Climate Change</a:t>
            </a:r>
          </a:p>
          <a:p>
            <a:r>
              <a:rPr lang="en-GB" sz="1200" dirty="0">
                <a:solidFill>
                  <a:schemeClr val="bg1">
                    <a:lumMod val="50000"/>
                  </a:schemeClr>
                </a:solidFill>
              </a:rPr>
              <a:t>-Disruption to</a:t>
            </a:r>
          </a:p>
          <a:p>
            <a:r>
              <a:rPr lang="en-GB" sz="1200" dirty="0">
                <a:solidFill>
                  <a:schemeClr val="bg1">
                    <a:lumMod val="50000"/>
                  </a:schemeClr>
                </a:solidFill>
              </a:rPr>
              <a:t>estate operations</a:t>
            </a:r>
          </a:p>
          <a:p>
            <a:endParaRPr lang="en-GB" sz="1200" dirty="0"/>
          </a:p>
        </p:txBody>
      </p:sp>
      <p:sp>
        <p:nvSpPr>
          <p:cNvPr id="17" name="TextBox 16">
            <a:extLst>
              <a:ext uri="{FF2B5EF4-FFF2-40B4-BE49-F238E27FC236}">
                <a16:creationId xmlns:a16="http://schemas.microsoft.com/office/drawing/2014/main" id="{EB313CEF-9357-4037-9663-3DE53E3389F3}"/>
              </a:ext>
            </a:extLst>
          </p:cNvPr>
          <p:cNvSpPr txBox="1"/>
          <p:nvPr/>
        </p:nvSpPr>
        <p:spPr>
          <a:xfrm>
            <a:off x="7053905" y="763499"/>
            <a:ext cx="1898148" cy="1138773"/>
          </a:xfrm>
          <a:prstGeom prst="rect">
            <a:avLst/>
          </a:prstGeom>
          <a:noFill/>
        </p:spPr>
        <p:txBody>
          <a:bodyPr wrap="none" rtlCol="0">
            <a:spAutoFit/>
          </a:bodyPr>
          <a:lstStyle/>
          <a:p>
            <a:pPr algn="ctr"/>
            <a:r>
              <a:rPr lang="en-GB" sz="1600" b="1" dirty="0"/>
              <a:t>Covid:19 </a:t>
            </a:r>
          </a:p>
          <a:p>
            <a:pPr algn="ctr"/>
            <a:r>
              <a:rPr lang="en-GB" sz="1600" b="1" dirty="0"/>
              <a:t>recovery</a:t>
            </a:r>
          </a:p>
          <a:p>
            <a:r>
              <a:rPr lang="en-GB" sz="1200" dirty="0">
                <a:solidFill>
                  <a:schemeClr val="bg1">
                    <a:lumMod val="50000"/>
                  </a:schemeClr>
                </a:solidFill>
              </a:rPr>
              <a:t>- Preference for increase in </a:t>
            </a:r>
          </a:p>
          <a:p>
            <a:r>
              <a:rPr lang="en-GB" sz="1200" dirty="0">
                <a:solidFill>
                  <a:schemeClr val="bg1">
                    <a:lumMod val="50000"/>
                  </a:schemeClr>
                </a:solidFill>
              </a:rPr>
              <a:t>remote working</a:t>
            </a:r>
          </a:p>
          <a:p>
            <a:r>
              <a:rPr lang="en-GB" sz="1200" dirty="0">
                <a:solidFill>
                  <a:schemeClr val="bg1">
                    <a:lumMod val="50000"/>
                  </a:schemeClr>
                </a:solidFill>
              </a:rPr>
              <a:t>- Safety during pandemic</a:t>
            </a:r>
          </a:p>
        </p:txBody>
      </p:sp>
      <p:sp>
        <p:nvSpPr>
          <p:cNvPr id="18" name="TextBox 17">
            <a:extLst>
              <a:ext uri="{FF2B5EF4-FFF2-40B4-BE49-F238E27FC236}">
                <a16:creationId xmlns:a16="http://schemas.microsoft.com/office/drawing/2014/main" id="{47762E52-19DF-4C54-8585-6BE8626942A7}"/>
              </a:ext>
            </a:extLst>
          </p:cNvPr>
          <p:cNvSpPr txBox="1"/>
          <p:nvPr/>
        </p:nvSpPr>
        <p:spPr>
          <a:xfrm>
            <a:off x="7042987" y="2611979"/>
            <a:ext cx="1963486" cy="1508105"/>
          </a:xfrm>
          <a:prstGeom prst="rect">
            <a:avLst/>
          </a:prstGeom>
          <a:noFill/>
        </p:spPr>
        <p:txBody>
          <a:bodyPr wrap="none" rtlCol="0">
            <a:spAutoFit/>
          </a:bodyPr>
          <a:lstStyle/>
          <a:p>
            <a:pPr algn="ctr"/>
            <a:r>
              <a:rPr lang="en-GB" sz="1600" b="1" dirty="0"/>
              <a:t>Supply &amp; </a:t>
            </a:r>
          </a:p>
          <a:p>
            <a:pPr algn="ctr"/>
            <a:r>
              <a:rPr lang="en-GB" sz="1600" b="1" dirty="0"/>
              <a:t>cost pressures </a:t>
            </a:r>
          </a:p>
          <a:p>
            <a:r>
              <a:rPr lang="en-GB" sz="1200" dirty="0">
                <a:solidFill>
                  <a:schemeClr val="bg1">
                    <a:lumMod val="50000"/>
                  </a:schemeClr>
                </a:solidFill>
              </a:rPr>
              <a:t>-Shortages causing property </a:t>
            </a:r>
          </a:p>
          <a:p>
            <a:r>
              <a:rPr lang="en-GB" sz="1200" dirty="0">
                <a:solidFill>
                  <a:schemeClr val="bg1">
                    <a:lumMod val="50000"/>
                  </a:schemeClr>
                </a:solidFill>
              </a:rPr>
              <a:t>challenges.</a:t>
            </a:r>
          </a:p>
          <a:p>
            <a:r>
              <a:rPr lang="en-GB" sz="1200" dirty="0">
                <a:solidFill>
                  <a:schemeClr val="bg1">
                    <a:lumMod val="50000"/>
                  </a:schemeClr>
                </a:solidFill>
              </a:rPr>
              <a:t>-Energy overheads.</a:t>
            </a:r>
          </a:p>
          <a:p>
            <a:r>
              <a:rPr lang="en-GB" sz="1200" dirty="0">
                <a:solidFill>
                  <a:schemeClr val="bg1">
                    <a:lumMod val="50000"/>
                  </a:schemeClr>
                </a:solidFill>
              </a:rPr>
              <a:t>        -Net Zero readiness, </a:t>
            </a:r>
          </a:p>
          <a:p>
            <a:r>
              <a:rPr lang="en-GB" sz="1200" dirty="0">
                <a:solidFill>
                  <a:schemeClr val="bg1">
                    <a:lumMod val="50000"/>
                  </a:schemeClr>
                </a:solidFill>
              </a:rPr>
              <a:t>                      costs</a:t>
            </a:r>
            <a:endParaRPr lang="en-GB" dirty="0">
              <a:solidFill>
                <a:schemeClr val="bg1">
                  <a:lumMod val="50000"/>
                </a:schemeClr>
              </a:solidFill>
            </a:endParaRPr>
          </a:p>
        </p:txBody>
      </p:sp>
      <p:pic>
        <p:nvPicPr>
          <p:cNvPr id="19" name="Graphic 18" descr="Call center outline">
            <a:extLst>
              <a:ext uri="{FF2B5EF4-FFF2-40B4-BE49-F238E27FC236}">
                <a16:creationId xmlns:a16="http://schemas.microsoft.com/office/drawing/2014/main" id="{2EF56905-238B-49F6-9B11-566250D084C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680914" y="1795872"/>
            <a:ext cx="644125" cy="644125"/>
          </a:xfrm>
          <a:prstGeom prst="rect">
            <a:avLst/>
          </a:prstGeom>
        </p:spPr>
      </p:pic>
      <p:pic>
        <p:nvPicPr>
          <p:cNvPr id="20" name="Graphic 19" descr="Earth globe: Africa and Europe with solid fill">
            <a:extLst>
              <a:ext uri="{FF2B5EF4-FFF2-40B4-BE49-F238E27FC236}">
                <a16:creationId xmlns:a16="http://schemas.microsoft.com/office/drawing/2014/main" id="{C018845E-5F86-44A2-9A0E-3666D25E16BC}"/>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358961" y="1693313"/>
            <a:ext cx="644125" cy="644125"/>
          </a:xfrm>
          <a:prstGeom prst="rect">
            <a:avLst/>
          </a:prstGeom>
        </p:spPr>
      </p:pic>
      <p:pic>
        <p:nvPicPr>
          <p:cNvPr id="21" name="Graphic 20" descr="Signpost outline">
            <a:extLst>
              <a:ext uri="{FF2B5EF4-FFF2-40B4-BE49-F238E27FC236}">
                <a16:creationId xmlns:a16="http://schemas.microsoft.com/office/drawing/2014/main" id="{43BA3AC9-AF34-412A-93F6-0F09A8223D9C}"/>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5247735" y="3535077"/>
            <a:ext cx="644125" cy="644125"/>
          </a:xfrm>
          <a:prstGeom prst="rect">
            <a:avLst/>
          </a:prstGeom>
        </p:spPr>
      </p:pic>
      <p:cxnSp>
        <p:nvCxnSpPr>
          <p:cNvPr id="22" name="Straight Arrow Connector 21">
            <a:extLst>
              <a:ext uri="{FF2B5EF4-FFF2-40B4-BE49-F238E27FC236}">
                <a16:creationId xmlns:a16="http://schemas.microsoft.com/office/drawing/2014/main" id="{DF4E0C3F-EC41-4B93-9D60-E9B0180E0C56}"/>
              </a:ext>
            </a:extLst>
          </p:cNvPr>
          <p:cNvCxnSpPr>
            <a:cxnSpLocks/>
          </p:cNvCxnSpPr>
          <p:nvPr/>
        </p:nvCxnSpPr>
        <p:spPr>
          <a:xfrm flipV="1">
            <a:off x="8680895" y="2789437"/>
            <a:ext cx="0" cy="303559"/>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B82A1D6D-34D2-4772-B953-8021626A0DFA}"/>
              </a:ext>
            </a:extLst>
          </p:cNvPr>
          <p:cNvSpPr txBox="1"/>
          <p:nvPr/>
        </p:nvSpPr>
        <p:spPr>
          <a:xfrm>
            <a:off x="6029118" y="1673031"/>
            <a:ext cx="1665328" cy="584775"/>
          </a:xfrm>
          <a:prstGeom prst="rect">
            <a:avLst/>
          </a:prstGeom>
          <a:noFill/>
        </p:spPr>
        <p:txBody>
          <a:bodyPr wrap="none" rtlCol="0">
            <a:spAutoFit/>
          </a:bodyPr>
          <a:lstStyle/>
          <a:p>
            <a:pPr algn="ctr"/>
            <a:r>
              <a:rPr lang="en-GB" sz="1600" b="1" dirty="0"/>
              <a:t>Remote </a:t>
            </a:r>
          </a:p>
          <a:p>
            <a:pPr algn="ctr"/>
            <a:r>
              <a:rPr lang="en-GB" sz="1600" b="1" dirty="0"/>
              <a:t>working/learning</a:t>
            </a:r>
          </a:p>
        </p:txBody>
      </p:sp>
      <p:pic>
        <p:nvPicPr>
          <p:cNvPr id="24" name="Graphic 23" descr="Work from home Wi-Fi with solid fill">
            <a:extLst>
              <a:ext uri="{FF2B5EF4-FFF2-40B4-BE49-F238E27FC236}">
                <a16:creationId xmlns:a16="http://schemas.microsoft.com/office/drawing/2014/main" id="{C1324238-20AB-47E0-90EA-5ED94E5136B2}"/>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6528014" y="2220531"/>
            <a:ext cx="644125" cy="644125"/>
          </a:xfrm>
          <a:prstGeom prst="rect">
            <a:avLst/>
          </a:prstGeom>
        </p:spPr>
      </p:pic>
      <p:sp>
        <p:nvSpPr>
          <p:cNvPr id="25" name="TextBox 24">
            <a:extLst>
              <a:ext uri="{FF2B5EF4-FFF2-40B4-BE49-F238E27FC236}">
                <a16:creationId xmlns:a16="http://schemas.microsoft.com/office/drawing/2014/main" id="{A771C9F9-DD7C-437F-B83A-BA8CD8ECA285}"/>
              </a:ext>
            </a:extLst>
          </p:cNvPr>
          <p:cNvSpPr txBox="1"/>
          <p:nvPr/>
        </p:nvSpPr>
        <p:spPr>
          <a:xfrm>
            <a:off x="4740117" y="2572644"/>
            <a:ext cx="1619418" cy="707886"/>
          </a:xfrm>
          <a:prstGeom prst="rect">
            <a:avLst/>
          </a:prstGeom>
          <a:noFill/>
        </p:spPr>
        <p:txBody>
          <a:bodyPr wrap="none" rtlCol="0">
            <a:spAutoFit/>
          </a:bodyPr>
          <a:lstStyle/>
          <a:p>
            <a:pPr algn="ctr"/>
            <a:r>
              <a:rPr lang="en-GB" sz="1600" b="1" dirty="0"/>
              <a:t>Brexit</a:t>
            </a:r>
          </a:p>
          <a:p>
            <a:r>
              <a:rPr lang="en-GB" sz="1200" dirty="0">
                <a:solidFill>
                  <a:schemeClr val="bg1">
                    <a:lumMod val="50000"/>
                  </a:schemeClr>
                </a:solidFill>
              </a:rPr>
              <a:t>International student</a:t>
            </a:r>
          </a:p>
          <a:p>
            <a:r>
              <a:rPr lang="en-GB" sz="1200" dirty="0">
                <a:solidFill>
                  <a:schemeClr val="bg1">
                    <a:lumMod val="50000"/>
                  </a:schemeClr>
                </a:solidFill>
              </a:rPr>
              <a:t>recruitment challenges</a:t>
            </a:r>
          </a:p>
        </p:txBody>
      </p:sp>
      <p:sp>
        <p:nvSpPr>
          <p:cNvPr id="29" name="Arrow: Right 28">
            <a:extLst>
              <a:ext uri="{FF2B5EF4-FFF2-40B4-BE49-F238E27FC236}">
                <a16:creationId xmlns:a16="http://schemas.microsoft.com/office/drawing/2014/main" id="{370774A3-A568-4845-BE5B-1BA88C857B0A}"/>
              </a:ext>
            </a:extLst>
          </p:cNvPr>
          <p:cNvSpPr/>
          <p:nvPr/>
        </p:nvSpPr>
        <p:spPr>
          <a:xfrm>
            <a:off x="8749634" y="2117934"/>
            <a:ext cx="802577" cy="528139"/>
          </a:xfrm>
          <a:prstGeom prst="righ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TextBox 29">
            <a:extLst>
              <a:ext uri="{FF2B5EF4-FFF2-40B4-BE49-F238E27FC236}">
                <a16:creationId xmlns:a16="http://schemas.microsoft.com/office/drawing/2014/main" id="{558D7D6B-A7A4-43D6-9130-A28416ED3A72}"/>
              </a:ext>
            </a:extLst>
          </p:cNvPr>
          <p:cNvSpPr txBox="1"/>
          <p:nvPr/>
        </p:nvSpPr>
        <p:spPr>
          <a:xfrm>
            <a:off x="9552211" y="2015375"/>
            <a:ext cx="2078518" cy="707886"/>
          </a:xfrm>
          <a:prstGeom prst="rect">
            <a:avLst/>
          </a:prstGeom>
          <a:noFill/>
        </p:spPr>
        <p:txBody>
          <a:bodyPr wrap="none" rtlCol="0">
            <a:spAutoFit/>
          </a:bodyPr>
          <a:lstStyle/>
          <a:p>
            <a:pPr algn="ctr"/>
            <a:r>
              <a:rPr lang="en-GB" sz="1600" b="1" dirty="0"/>
              <a:t>Operating model</a:t>
            </a:r>
          </a:p>
          <a:p>
            <a:pPr algn="ctr"/>
            <a:r>
              <a:rPr lang="en-GB" sz="1200" dirty="0">
                <a:solidFill>
                  <a:schemeClr val="bg1">
                    <a:lumMod val="50000"/>
                  </a:schemeClr>
                </a:solidFill>
              </a:rPr>
              <a:t>To maximise growth, flexibility</a:t>
            </a:r>
          </a:p>
          <a:p>
            <a:pPr algn="ctr"/>
            <a:r>
              <a:rPr lang="en-GB" sz="1200" dirty="0">
                <a:solidFill>
                  <a:schemeClr val="bg1">
                    <a:lumMod val="50000"/>
                  </a:schemeClr>
                </a:solidFill>
              </a:rPr>
              <a:t>and resilience</a:t>
            </a:r>
          </a:p>
        </p:txBody>
      </p:sp>
      <p:sp>
        <p:nvSpPr>
          <p:cNvPr id="3" name="TextBox 2">
            <a:extLst>
              <a:ext uri="{FF2B5EF4-FFF2-40B4-BE49-F238E27FC236}">
                <a16:creationId xmlns:a16="http://schemas.microsoft.com/office/drawing/2014/main" id="{8FF7BF35-67FD-71E8-173C-7C7AF66796A7}"/>
              </a:ext>
            </a:extLst>
          </p:cNvPr>
          <p:cNvSpPr txBox="1"/>
          <p:nvPr/>
        </p:nvSpPr>
        <p:spPr>
          <a:xfrm>
            <a:off x="4226721" y="5805960"/>
            <a:ext cx="6096000" cy="830997"/>
          </a:xfrm>
          <a:prstGeom prst="rect">
            <a:avLst/>
          </a:prstGeom>
          <a:noFill/>
        </p:spPr>
        <p:txBody>
          <a:bodyPr wrap="square">
            <a:spAutoFit/>
          </a:bodyPr>
          <a:lstStyle/>
          <a:p>
            <a:pPr algn="just"/>
            <a:r>
              <a:rPr lang="en-GB" sz="1600" i="1" dirty="0">
                <a:solidFill>
                  <a:schemeClr val="tx1">
                    <a:lumMod val="50000"/>
                    <a:lumOff val="50000"/>
                  </a:schemeClr>
                </a:solidFill>
                <a:latin typeface="Calibri" panose="020F0502020204030204" pitchFamily="34" charset="0"/>
                <a:cs typeface="Arial" panose="020B0604020202020204" pitchFamily="34" charset="0"/>
              </a:rPr>
              <a:t>`(88.2%) employees who worked at home in June 2020 reported that they would like to continue working at home in some capacity`, Felstead (2021)</a:t>
            </a:r>
          </a:p>
        </p:txBody>
      </p:sp>
    </p:spTree>
    <p:extLst>
      <p:ext uri="{BB962C8B-B14F-4D97-AF65-F5344CB8AC3E}">
        <p14:creationId xmlns:p14="http://schemas.microsoft.com/office/powerpoint/2010/main" val="3676882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wheel(1)">
                                      <p:cBhvr>
                                        <p:cTn id="7" dur="2000"/>
                                        <p:tgtEl>
                                          <p:spTgt spid="15"/>
                                        </p:tgtEl>
                                      </p:cBhvr>
                                    </p:animEffect>
                                  </p:childTnLst>
                                </p:cTn>
                              </p:par>
                              <p:par>
                                <p:cTn id="8" presetID="21" presetClass="entr" presetSubtype="1" fill="hold" nodeType="withEffect">
                                  <p:stCondLst>
                                    <p:cond delay="0"/>
                                  </p:stCondLst>
                                  <p:childTnLst>
                                    <p:set>
                                      <p:cBhvr>
                                        <p:cTn id="9" dur="1" fill="hold">
                                          <p:stCondLst>
                                            <p:cond delay="0"/>
                                          </p:stCondLst>
                                        </p:cTn>
                                        <p:tgtEl>
                                          <p:spTgt spid="20"/>
                                        </p:tgtEl>
                                        <p:attrNameLst>
                                          <p:attrName>style.visibility</p:attrName>
                                        </p:attrNameLst>
                                      </p:cBhvr>
                                      <p:to>
                                        <p:strVal val="visible"/>
                                      </p:to>
                                    </p:set>
                                    <p:animEffect transition="in" filter="wheel(1)">
                                      <p:cBhvr>
                                        <p:cTn id="10" dur="2000"/>
                                        <p:tgtEl>
                                          <p:spTgt spid="20"/>
                                        </p:tgtEl>
                                      </p:cBhvr>
                                    </p:animEffect>
                                  </p:childTnLst>
                                </p:cTn>
                              </p:par>
                              <p:par>
                                <p:cTn id="11" presetID="21" presetClass="entr" presetSubtype="1" fill="hold" grpId="0" nodeType="withEffect">
                                  <p:stCondLst>
                                    <p:cond delay="0"/>
                                  </p:stCondLst>
                                  <p:childTnLst>
                                    <p:set>
                                      <p:cBhvr>
                                        <p:cTn id="12" dur="1" fill="hold">
                                          <p:stCondLst>
                                            <p:cond delay="0"/>
                                          </p:stCondLst>
                                        </p:cTn>
                                        <p:tgtEl>
                                          <p:spTgt spid="13"/>
                                        </p:tgtEl>
                                        <p:attrNameLst>
                                          <p:attrName>style.visibility</p:attrName>
                                        </p:attrNameLst>
                                      </p:cBhvr>
                                      <p:to>
                                        <p:strVal val="visible"/>
                                      </p:to>
                                    </p:set>
                                    <p:animEffect transition="in" filter="wheel(1)">
                                      <p:cBhvr>
                                        <p:cTn id="13" dur="2000"/>
                                        <p:tgtEl>
                                          <p:spTgt spid="13"/>
                                        </p:tgtEl>
                                      </p:cBhvr>
                                    </p:animEffect>
                                  </p:childTnLst>
                                </p:cTn>
                              </p:par>
                            </p:childTnLst>
                          </p:cTn>
                        </p:par>
                      </p:childTnLst>
                    </p:cTn>
                  </p:par>
                  <p:par>
                    <p:cTn id="14" fill="hold">
                      <p:stCondLst>
                        <p:cond delay="indefinite"/>
                      </p:stCondLst>
                      <p:childTnLst>
                        <p:par>
                          <p:cTn id="15" fill="hold">
                            <p:stCondLst>
                              <p:cond delay="0"/>
                            </p:stCondLst>
                            <p:childTnLst>
                              <p:par>
                                <p:cTn id="16" presetID="21" presetClass="entr" presetSubtype="1" fill="hold" grpId="0" nodeType="clickEffect">
                                  <p:stCondLst>
                                    <p:cond delay="0"/>
                                  </p:stCondLst>
                                  <p:childTnLst>
                                    <p:set>
                                      <p:cBhvr>
                                        <p:cTn id="17" dur="1" fill="hold">
                                          <p:stCondLst>
                                            <p:cond delay="0"/>
                                          </p:stCondLst>
                                        </p:cTn>
                                        <p:tgtEl>
                                          <p:spTgt spid="17"/>
                                        </p:tgtEl>
                                        <p:attrNameLst>
                                          <p:attrName>style.visibility</p:attrName>
                                        </p:attrNameLst>
                                      </p:cBhvr>
                                      <p:to>
                                        <p:strVal val="visible"/>
                                      </p:to>
                                    </p:set>
                                    <p:animEffect transition="in" filter="wheel(1)">
                                      <p:cBhvr>
                                        <p:cTn id="18" dur="2000"/>
                                        <p:tgtEl>
                                          <p:spTgt spid="17"/>
                                        </p:tgtEl>
                                      </p:cBhvr>
                                    </p:animEffect>
                                  </p:childTnLst>
                                </p:cTn>
                              </p:par>
                              <p:par>
                                <p:cTn id="19" presetID="21" presetClass="entr" presetSubtype="1" fill="hold" nodeType="withEffect">
                                  <p:stCondLst>
                                    <p:cond delay="0"/>
                                  </p:stCondLst>
                                  <p:childTnLst>
                                    <p:set>
                                      <p:cBhvr>
                                        <p:cTn id="20" dur="1" fill="hold">
                                          <p:stCondLst>
                                            <p:cond delay="0"/>
                                          </p:stCondLst>
                                        </p:cTn>
                                        <p:tgtEl>
                                          <p:spTgt spid="19"/>
                                        </p:tgtEl>
                                        <p:attrNameLst>
                                          <p:attrName>style.visibility</p:attrName>
                                        </p:attrNameLst>
                                      </p:cBhvr>
                                      <p:to>
                                        <p:strVal val="visible"/>
                                      </p:to>
                                    </p:set>
                                    <p:animEffect transition="in" filter="wheel(1)">
                                      <p:cBhvr>
                                        <p:cTn id="21" dur="2000"/>
                                        <p:tgtEl>
                                          <p:spTgt spid="19"/>
                                        </p:tgtEl>
                                      </p:cBhvr>
                                    </p:animEffect>
                                  </p:childTnLst>
                                </p:cTn>
                              </p:par>
                              <p:par>
                                <p:cTn id="22" presetID="21" presetClass="entr" presetSubtype="1" fill="hold" grpId="0" nodeType="withEffect">
                                  <p:stCondLst>
                                    <p:cond delay="0"/>
                                  </p:stCondLst>
                                  <p:childTnLst>
                                    <p:set>
                                      <p:cBhvr>
                                        <p:cTn id="23" dur="1" fill="hold">
                                          <p:stCondLst>
                                            <p:cond delay="0"/>
                                          </p:stCondLst>
                                        </p:cTn>
                                        <p:tgtEl>
                                          <p:spTgt spid="12"/>
                                        </p:tgtEl>
                                        <p:attrNameLst>
                                          <p:attrName>style.visibility</p:attrName>
                                        </p:attrNameLst>
                                      </p:cBhvr>
                                      <p:to>
                                        <p:strVal val="visible"/>
                                      </p:to>
                                    </p:set>
                                    <p:animEffect transition="in" filter="wheel(1)">
                                      <p:cBhvr>
                                        <p:cTn id="24" dur="2000"/>
                                        <p:tgtEl>
                                          <p:spTgt spid="12"/>
                                        </p:tgtEl>
                                      </p:cBhvr>
                                    </p:animEffect>
                                  </p:childTnLst>
                                </p:cTn>
                              </p:par>
                            </p:childTnLst>
                          </p:cTn>
                        </p:par>
                      </p:childTnLst>
                    </p:cTn>
                  </p:par>
                  <p:par>
                    <p:cTn id="25" fill="hold">
                      <p:stCondLst>
                        <p:cond delay="indefinite"/>
                      </p:stCondLst>
                      <p:childTnLst>
                        <p:par>
                          <p:cTn id="26" fill="hold">
                            <p:stCondLst>
                              <p:cond delay="0"/>
                            </p:stCondLst>
                            <p:childTnLst>
                              <p:par>
                                <p:cTn id="27" presetID="21" presetClass="entr" presetSubtype="1" fill="hold" grpId="0" nodeType="clickEffect">
                                  <p:stCondLst>
                                    <p:cond delay="0"/>
                                  </p:stCondLst>
                                  <p:childTnLst>
                                    <p:set>
                                      <p:cBhvr>
                                        <p:cTn id="28" dur="1" fill="hold">
                                          <p:stCondLst>
                                            <p:cond delay="0"/>
                                          </p:stCondLst>
                                        </p:cTn>
                                        <p:tgtEl>
                                          <p:spTgt spid="18"/>
                                        </p:tgtEl>
                                        <p:attrNameLst>
                                          <p:attrName>style.visibility</p:attrName>
                                        </p:attrNameLst>
                                      </p:cBhvr>
                                      <p:to>
                                        <p:strVal val="visible"/>
                                      </p:to>
                                    </p:set>
                                    <p:animEffect transition="in" filter="wheel(1)">
                                      <p:cBhvr>
                                        <p:cTn id="29" dur="2000"/>
                                        <p:tgtEl>
                                          <p:spTgt spid="18"/>
                                        </p:tgtEl>
                                      </p:cBhvr>
                                    </p:animEffect>
                                  </p:childTnLst>
                                </p:cTn>
                              </p:par>
                              <p:par>
                                <p:cTn id="30" presetID="21" presetClass="entr" presetSubtype="1" fill="hold" grpId="0" nodeType="with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wheel(1)">
                                      <p:cBhvr>
                                        <p:cTn id="32" dur="2000"/>
                                        <p:tgtEl>
                                          <p:spTgt spid="11"/>
                                        </p:tgtEl>
                                      </p:cBhvr>
                                    </p:animEffect>
                                  </p:childTnLst>
                                </p:cTn>
                              </p:par>
                              <p:par>
                                <p:cTn id="33" presetID="21" presetClass="entr" presetSubtype="1" fill="hold" nodeType="withEffect">
                                  <p:stCondLst>
                                    <p:cond delay="0"/>
                                  </p:stCondLst>
                                  <p:childTnLst>
                                    <p:set>
                                      <p:cBhvr>
                                        <p:cTn id="34" dur="1" fill="hold">
                                          <p:stCondLst>
                                            <p:cond delay="0"/>
                                          </p:stCondLst>
                                        </p:cTn>
                                        <p:tgtEl>
                                          <p:spTgt spid="22"/>
                                        </p:tgtEl>
                                        <p:attrNameLst>
                                          <p:attrName>style.visibility</p:attrName>
                                        </p:attrNameLst>
                                      </p:cBhvr>
                                      <p:to>
                                        <p:strVal val="visible"/>
                                      </p:to>
                                    </p:set>
                                    <p:animEffect transition="in" filter="wheel(1)">
                                      <p:cBhvr>
                                        <p:cTn id="35" dur="2000"/>
                                        <p:tgtEl>
                                          <p:spTgt spid="22"/>
                                        </p:tgtEl>
                                      </p:cBhvr>
                                    </p:animEffect>
                                  </p:childTnLst>
                                </p:cTn>
                              </p:par>
                            </p:childTnLst>
                          </p:cTn>
                        </p:par>
                      </p:childTnLst>
                    </p:cTn>
                  </p:par>
                  <p:par>
                    <p:cTn id="36" fill="hold">
                      <p:stCondLst>
                        <p:cond delay="indefinite"/>
                      </p:stCondLst>
                      <p:childTnLst>
                        <p:par>
                          <p:cTn id="37" fill="hold">
                            <p:stCondLst>
                              <p:cond delay="0"/>
                            </p:stCondLst>
                            <p:childTnLst>
                              <p:par>
                                <p:cTn id="38" presetID="21" presetClass="entr" presetSubtype="1" fill="hold" grpId="0" nodeType="clickEffect">
                                  <p:stCondLst>
                                    <p:cond delay="0"/>
                                  </p:stCondLst>
                                  <p:childTnLst>
                                    <p:set>
                                      <p:cBhvr>
                                        <p:cTn id="39" dur="1" fill="hold">
                                          <p:stCondLst>
                                            <p:cond delay="0"/>
                                          </p:stCondLst>
                                        </p:cTn>
                                        <p:tgtEl>
                                          <p:spTgt spid="25"/>
                                        </p:tgtEl>
                                        <p:attrNameLst>
                                          <p:attrName>style.visibility</p:attrName>
                                        </p:attrNameLst>
                                      </p:cBhvr>
                                      <p:to>
                                        <p:strVal val="visible"/>
                                      </p:to>
                                    </p:set>
                                    <p:animEffect transition="in" filter="wheel(1)">
                                      <p:cBhvr>
                                        <p:cTn id="40" dur="2000"/>
                                        <p:tgtEl>
                                          <p:spTgt spid="25"/>
                                        </p:tgtEl>
                                      </p:cBhvr>
                                    </p:animEffect>
                                  </p:childTnLst>
                                </p:cTn>
                              </p:par>
                              <p:par>
                                <p:cTn id="41" presetID="21" presetClass="entr" presetSubtype="1" fill="hold" nodeType="withEffect">
                                  <p:stCondLst>
                                    <p:cond delay="0"/>
                                  </p:stCondLst>
                                  <p:childTnLst>
                                    <p:set>
                                      <p:cBhvr>
                                        <p:cTn id="42" dur="1" fill="hold">
                                          <p:stCondLst>
                                            <p:cond delay="0"/>
                                          </p:stCondLst>
                                        </p:cTn>
                                        <p:tgtEl>
                                          <p:spTgt spid="21"/>
                                        </p:tgtEl>
                                        <p:attrNameLst>
                                          <p:attrName>style.visibility</p:attrName>
                                        </p:attrNameLst>
                                      </p:cBhvr>
                                      <p:to>
                                        <p:strVal val="visible"/>
                                      </p:to>
                                    </p:set>
                                    <p:animEffect transition="in" filter="wheel(1)">
                                      <p:cBhvr>
                                        <p:cTn id="43" dur="2000"/>
                                        <p:tgtEl>
                                          <p:spTgt spid="21"/>
                                        </p:tgtEl>
                                      </p:cBhvr>
                                    </p:animEffect>
                                  </p:childTnLst>
                                </p:cTn>
                              </p:par>
                              <p:par>
                                <p:cTn id="44" presetID="21" presetClass="entr" presetSubtype="1" fill="hold" grpId="0" nodeType="withEffect">
                                  <p:stCondLst>
                                    <p:cond delay="0"/>
                                  </p:stCondLst>
                                  <p:childTnLst>
                                    <p:set>
                                      <p:cBhvr>
                                        <p:cTn id="45" dur="1" fill="hold">
                                          <p:stCondLst>
                                            <p:cond delay="0"/>
                                          </p:stCondLst>
                                        </p:cTn>
                                        <p:tgtEl>
                                          <p:spTgt spid="10"/>
                                        </p:tgtEl>
                                        <p:attrNameLst>
                                          <p:attrName>style.visibility</p:attrName>
                                        </p:attrNameLst>
                                      </p:cBhvr>
                                      <p:to>
                                        <p:strVal val="visible"/>
                                      </p:to>
                                    </p:set>
                                    <p:animEffect transition="in" filter="wheel(1)">
                                      <p:cBhvr>
                                        <p:cTn id="46" dur="2000"/>
                                        <p:tgtEl>
                                          <p:spTgt spid="10"/>
                                        </p:tgtEl>
                                      </p:cBhvr>
                                    </p:animEffect>
                                  </p:childTnLst>
                                </p:cTn>
                              </p:par>
                            </p:childTnLst>
                          </p:cTn>
                        </p:par>
                      </p:childTnLst>
                    </p:cTn>
                  </p:par>
                  <p:par>
                    <p:cTn id="47" fill="hold">
                      <p:stCondLst>
                        <p:cond delay="indefinite"/>
                      </p:stCondLst>
                      <p:childTnLst>
                        <p:par>
                          <p:cTn id="48" fill="hold">
                            <p:stCondLst>
                              <p:cond delay="0"/>
                            </p:stCondLst>
                            <p:childTnLst>
                              <p:par>
                                <p:cTn id="49" presetID="21" presetClass="entr" presetSubtype="1" fill="hold" grpId="0" nodeType="clickEffect">
                                  <p:stCondLst>
                                    <p:cond delay="0"/>
                                  </p:stCondLst>
                                  <p:childTnLst>
                                    <p:set>
                                      <p:cBhvr>
                                        <p:cTn id="50" dur="1" fill="hold">
                                          <p:stCondLst>
                                            <p:cond delay="0"/>
                                          </p:stCondLst>
                                        </p:cTn>
                                        <p:tgtEl>
                                          <p:spTgt spid="14"/>
                                        </p:tgtEl>
                                        <p:attrNameLst>
                                          <p:attrName>style.visibility</p:attrName>
                                        </p:attrNameLst>
                                      </p:cBhvr>
                                      <p:to>
                                        <p:strVal val="visible"/>
                                      </p:to>
                                    </p:set>
                                    <p:animEffect transition="in" filter="wheel(1)">
                                      <p:cBhvr>
                                        <p:cTn id="51" dur="2000"/>
                                        <p:tgtEl>
                                          <p:spTgt spid="14"/>
                                        </p:tgtEl>
                                      </p:cBhvr>
                                    </p:animEffect>
                                  </p:childTnLst>
                                </p:cTn>
                              </p:par>
                              <p:par>
                                <p:cTn id="52" presetID="21" presetClass="entr" presetSubtype="1" fill="hold" grpId="0" nodeType="withEffect">
                                  <p:stCondLst>
                                    <p:cond delay="0"/>
                                  </p:stCondLst>
                                  <p:childTnLst>
                                    <p:set>
                                      <p:cBhvr>
                                        <p:cTn id="53" dur="1" fill="hold">
                                          <p:stCondLst>
                                            <p:cond delay="0"/>
                                          </p:stCondLst>
                                        </p:cTn>
                                        <p:tgtEl>
                                          <p:spTgt spid="23"/>
                                        </p:tgtEl>
                                        <p:attrNameLst>
                                          <p:attrName>style.visibility</p:attrName>
                                        </p:attrNameLst>
                                      </p:cBhvr>
                                      <p:to>
                                        <p:strVal val="visible"/>
                                      </p:to>
                                    </p:set>
                                    <p:animEffect transition="in" filter="wheel(1)">
                                      <p:cBhvr>
                                        <p:cTn id="54" dur="2000"/>
                                        <p:tgtEl>
                                          <p:spTgt spid="23"/>
                                        </p:tgtEl>
                                      </p:cBhvr>
                                    </p:animEffect>
                                  </p:childTnLst>
                                </p:cTn>
                              </p:par>
                              <p:par>
                                <p:cTn id="55" presetID="21" presetClass="entr" presetSubtype="1" fill="hold" nodeType="withEffect">
                                  <p:stCondLst>
                                    <p:cond delay="0"/>
                                  </p:stCondLst>
                                  <p:childTnLst>
                                    <p:set>
                                      <p:cBhvr>
                                        <p:cTn id="56" dur="1" fill="hold">
                                          <p:stCondLst>
                                            <p:cond delay="0"/>
                                          </p:stCondLst>
                                        </p:cTn>
                                        <p:tgtEl>
                                          <p:spTgt spid="24"/>
                                        </p:tgtEl>
                                        <p:attrNameLst>
                                          <p:attrName>style.visibility</p:attrName>
                                        </p:attrNameLst>
                                      </p:cBhvr>
                                      <p:to>
                                        <p:strVal val="visible"/>
                                      </p:to>
                                    </p:set>
                                    <p:animEffect transition="in" filter="wheel(1)">
                                      <p:cBhvr>
                                        <p:cTn id="57" dur="2000"/>
                                        <p:tgtEl>
                                          <p:spTgt spid="24"/>
                                        </p:tgtEl>
                                      </p:cBhvr>
                                    </p:animEffect>
                                  </p:childTnLst>
                                </p:cTn>
                              </p:par>
                              <p:par>
                                <p:cTn id="58" presetID="21" presetClass="entr" presetSubtype="1" fill="hold" grpId="0" nodeType="withEffect">
                                  <p:stCondLst>
                                    <p:cond delay="0"/>
                                  </p:stCondLst>
                                  <p:childTnLst>
                                    <p:set>
                                      <p:cBhvr>
                                        <p:cTn id="59" dur="1" fill="hold">
                                          <p:stCondLst>
                                            <p:cond delay="0"/>
                                          </p:stCondLst>
                                        </p:cTn>
                                        <p:tgtEl>
                                          <p:spTgt spid="29"/>
                                        </p:tgtEl>
                                        <p:attrNameLst>
                                          <p:attrName>style.visibility</p:attrName>
                                        </p:attrNameLst>
                                      </p:cBhvr>
                                      <p:to>
                                        <p:strVal val="visible"/>
                                      </p:to>
                                    </p:set>
                                    <p:animEffect transition="in" filter="wheel(1)">
                                      <p:cBhvr>
                                        <p:cTn id="60" dur="2000"/>
                                        <p:tgtEl>
                                          <p:spTgt spid="29"/>
                                        </p:tgtEl>
                                      </p:cBhvr>
                                    </p:animEffect>
                                  </p:childTnLst>
                                </p:cTn>
                              </p:par>
                              <p:par>
                                <p:cTn id="61" presetID="21" presetClass="entr" presetSubtype="1" fill="hold" grpId="0" nodeType="withEffect">
                                  <p:stCondLst>
                                    <p:cond delay="0"/>
                                  </p:stCondLst>
                                  <p:childTnLst>
                                    <p:set>
                                      <p:cBhvr>
                                        <p:cTn id="62" dur="1" fill="hold">
                                          <p:stCondLst>
                                            <p:cond delay="0"/>
                                          </p:stCondLst>
                                        </p:cTn>
                                        <p:tgtEl>
                                          <p:spTgt spid="30"/>
                                        </p:tgtEl>
                                        <p:attrNameLst>
                                          <p:attrName>style.visibility</p:attrName>
                                        </p:attrNameLst>
                                      </p:cBhvr>
                                      <p:to>
                                        <p:strVal val="visible"/>
                                      </p:to>
                                    </p:set>
                                    <p:animEffect transition="in" filter="wheel(1)">
                                      <p:cBhvr>
                                        <p:cTn id="63" dur="2000"/>
                                        <p:tgtEl>
                                          <p:spTgt spid="30"/>
                                        </p:tgtEl>
                                      </p:cBhvr>
                                    </p:animEffect>
                                  </p:childTnLst>
                                </p:cTn>
                              </p:par>
                              <p:par>
                                <p:cTn id="64" presetID="21" presetClass="entr" presetSubtype="1" fill="hold" grpId="0" nodeType="withEffect">
                                  <p:stCondLst>
                                    <p:cond delay="0"/>
                                  </p:stCondLst>
                                  <p:childTnLst>
                                    <p:set>
                                      <p:cBhvr>
                                        <p:cTn id="65" dur="1" fill="hold">
                                          <p:stCondLst>
                                            <p:cond delay="0"/>
                                          </p:stCondLst>
                                        </p:cTn>
                                        <p:tgtEl>
                                          <p:spTgt spid="9"/>
                                        </p:tgtEl>
                                        <p:attrNameLst>
                                          <p:attrName>style.visibility</p:attrName>
                                        </p:attrNameLst>
                                      </p:cBhvr>
                                      <p:to>
                                        <p:strVal val="visible"/>
                                      </p:to>
                                    </p:set>
                                    <p:animEffect transition="in" filter="wheel(1)">
                                      <p:cBhvr>
                                        <p:cTn id="66" dur="2000"/>
                                        <p:tgtEl>
                                          <p:spTgt spid="9"/>
                                        </p:tgtEl>
                                      </p:cBhvr>
                                    </p:animEffect>
                                  </p:childTnLst>
                                </p:cTn>
                              </p:par>
                              <p:par>
                                <p:cTn id="67" presetID="21" presetClass="entr" presetSubtype="1" fill="hold" grpId="0" nodeType="withEffect">
                                  <p:stCondLst>
                                    <p:cond delay="0"/>
                                  </p:stCondLst>
                                  <p:childTnLst>
                                    <p:set>
                                      <p:cBhvr>
                                        <p:cTn id="68" dur="1" fill="hold">
                                          <p:stCondLst>
                                            <p:cond delay="0"/>
                                          </p:stCondLst>
                                        </p:cTn>
                                        <p:tgtEl>
                                          <p:spTgt spid="3"/>
                                        </p:tgtEl>
                                        <p:attrNameLst>
                                          <p:attrName>style.visibility</p:attrName>
                                        </p:attrNameLst>
                                      </p:cBhvr>
                                      <p:to>
                                        <p:strVal val="visible"/>
                                      </p:to>
                                    </p:set>
                                    <p:animEffect transition="in" filter="wheel(1)">
                                      <p:cBhvr>
                                        <p:cTn id="69"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animBg="1"/>
      <p:bldP spid="11" grpId="0" animBg="1"/>
      <p:bldP spid="12" grpId="0" animBg="1"/>
      <p:bldP spid="13" grpId="0" animBg="1"/>
      <p:bldP spid="14" grpId="0" animBg="1"/>
      <p:bldP spid="15" grpId="0"/>
      <p:bldP spid="17" grpId="0"/>
      <p:bldP spid="18" grpId="0"/>
      <p:bldP spid="23" grpId="0"/>
      <p:bldP spid="25" grpId="0"/>
      <p:bldP spid="29" grpId="0" animBg="1"/>
      <p:bldP spid="30" grpId="0"/>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itle 15">
            <a:extLst>
              <a:ext uri="{FF2B5EF4-FFF2-40B4-BE49-F238E27FC236}">
                <a16:creationId xmlns:a16="http://schemas.microsoft.com/office/drawing/2014/main" id="{4F51454A-D3D8-40D4-92C7-F1512DCC6A4E}"/>
              </a:ext>
            </a:extLst>
          </p:cNvPr>
          <p:cNvSpPr>
            <a:spLocks noGrp="1"/>
          </p:cNvSpPr>
          <p:nvPr>
            <p:ph type="title"/>
          </p:nvPr>
        </p:nvSpPr>
        <p:spPr>
          <a:xfrm>
            <a:off x="85725" y="1153572"/>
            <a:ext cx="4081547" cy="4461163"/>
          </a:xfrm>
        </p:spPr>
        <p:txBody>
          <a:bodyPr>
            <a:normAutofit/>
          </a:bodyPr>
          <a:lstStyle/>
          <a:p>
            <a:r>
              <a:rPr lang="en-GB" sz="3800" b="1" dirty="0">
                <a:solidFill>
                  <a:srgbClr val="FFFFFF"/>
                </a:solidFill>
              </a:rPr>
              <a:t>Recommendations</a:t>
            </a:r>
          </a:p>
        </p:txBody>
      </p:sp>
      <p:sp>
        <p:nvSpPr>
          <p:cNvPr id="43" name="Arc 4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8" name="Rectangle 7">
            <a:extLst>
              <a:ext uri="{FF2B5EF4-FFF2-40B4-BE49-F238E27FC236}">
                <a16:creationId xmlns:a16="http://schemas.microsoft.com/office/drawing/2014/main" id="{2887444A-6AAD-4E48-B9F6-BE2C3437BFA2}"/>
              </a:ext>
            </a:extLst>
          </p:cNvPr>
          <p:cNvSpPr/>
          <p:nvPr/>
        </p:nvSpPr>
        <p:spPr>
          <a:xfrm>
            <a:off x="4537260" y="568122"/>
            <a:ext cx="4778190" cy="4851604"/>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7D0FEB4E-34DF-4628-8603-20DE1DE11065}"/>
              </a:ext>
            </a:extLst>
          </p:cNvPr>
          <p:cNvSpPr/>
          <p:nvPr/>
        </p:nvSpPr>
        <p:spPr>
          <a:xfrm>
            <a:off x="7804116" y="202515"/>
            <a:ext cx="2838316" cy="795119"/>
          </a:xfrm>
          <a:prstGeom prst="rect">
            <a:avLst/>
          </a:prstGeom>
          <a:solidFill>
            <a:schemeClr val="accent4">
              <a:lumMod val="20000"/>
              <a:lumOff val="80000"/>
            </a:schemeClr>
          </a:solidFill>
          <a:ln>
            <a:solidFill>
              <a:schemeClr val="accent4">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CA787CF5-BD27-41B4-B40C-FACC96F39E79}"/>
              </a:ext>
            </a:extLst>
          </p:cNvPr>
          <p:cNvSpPr txBox="1"/>
          <p:nvPr/>
        </p:nvSpPr>
        <p:spPr>
          <a:xfrm>
            <a:off x="8203711" y="287134"/>
            <a:ext cx="1923925" cy="584775"/>
          </a:xfrm>
          <a:prstGeom prst="rect">
            <a:avLst/>
          </a:prstGeom>
          <a:noFill/>
        </p:spPr>
        <p:txBody>
          <a:bodyPr wrap="none" rtlCol="0">
            <a:spAutoFit/>
          </a:bodyPr>
          <a:lstStyle/>
          <a:p>
            <a:r>
              <a:rPr lang="en-GB" sz="3200" dirty="0"/>
              <a:t>Next steps</a:t>
            </a:r>
          </a:p>
        </p:txBody>
      </p:sp>
      <p:sp>
        <p:nvSpPr>
          <p:cNvPr id="12" name="TextBox 11">
            <a:extLst>
              <a:ext uri="{FF2B5EF4-FFF2-40B4-BE49-F238E27FC236}">
                <a16:creationId xmlns:a16="http://schemas.microsoft.com/office/drawing/2014/main" id="{355B9F13-4EE1-4147-91A8-34C1FA0D3329}"/>
              </a:ext>
            </a:extLst>
          </p:cNvPr>
          <p:cNvSpPr txBox="1"/>
          <p:nvPr/>
        </p:nvSpPr>
        <p:spPr>
          <a:xfrm>
            <a:off x="4700887" y="1363241"/>
            <a:ext cx="4614563" cy="3477875"/>
          </a:xfrm>
          <a:prstGeom prst="rect">
            <a:avLst/>
          </a:prstGeom>
          <a:noFill/>
        </p:spPr>
        <p:txBody>
          <a:bodyPr wrap="square" rtlCol="0">
            <a:spAutoFit/>
          </a:bodyPr>
          <a:lstStyle/>
          <a:p>
            <a:r>
              <a:rPr lang="en-GB" sz="2000" dirty="0">
                <a:solidFill>
                  <a:schemeClr val="bg1"/>
                </a:solidFill>
              </a:rPr>
              <a:t>1. Risk management framework to identify and manage risk, such as PRAM or BS ISO 31000.</a:t>
            </a:r>
          </a:p>
          <a:p>
            <a:r>
              <a:rPr lang="en-GB" sz="2000" dirty="0">
                <a:solidFill>
                  <a:schemeClr val="bg1"/>
                </a:solidFill>
              </a:rPr>
              <a:t>2. Business continuity management system, such as BS ISO 22301, to act as a focal point to manage resilience.</a:t>
            </a:r>
          </a:p>
          <a:p>
            <a:r>
              <a:rPr lang="en-GB" sz="2000" dirty="0">
                <a:solidFill>
                  <a:schemeClr val="bg1"/>
                </a:solidFill>
              </a:rPr>
              <a:t>3. Strategic review of the supply chain.</a:t>
            </a:r>
          </a:p>
          <a:p>
            <a:r>
              <a:rPr lang="en-GB" sz="2000" dirty="0">
                <a:solidFill>
                  <a:schemeClr val="bg1"/>
                </a:solidFill>
              </a:rPr>
              <a:t>4. Operating model review.</a:t>
            </a:r>
          </a:p>
          <a:p>
            <a:r>
              <a:rPr lang="en-GB" sz="2000" dirty="0">
                <a:solidFill>
                  <a:schemeClr val="bg1"/>
                </a:solidFill>
              </a:rPr>
              <a:t>5. Strategic asset review.</a:t>
            </a:r>
          </a:p>
          <a:p>
            <a:r>
              <a:rPr lang="en-GB" sz="2000" dirty="0">
                <a:solidFill>
                  <a:schemeClr val="bg1"/>
                </a:solidFill>
              </a:rPr>
              <a:t>6. Exploit opportunities created by climate change.</a:t>
            </a:r>
          </a:p>
        </p:txBody>
      </p:sp>
    </p:spTree>
    <p:extLst>
      <p:ext uri="{BB962C8B-B14F-4D97-AF65-F5344CB8AC3E}">
        <p14:creationId xmlns:p14="http://schemas.microsoft.com/office/powerpoint/2010/main" val="328875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itle 15">
            <a:extLst>
              <a:ext uri="{FF2B5EF4-FFF2-40B4-BE49-F238E27FC236}">
                <a16:creationId xmlns:a16="http://schemas.microsoft.com/office/drawing/2014/main" id="{4F51454A-D3D8-40D4-92C7-F1512DCC6A4E}"/>
              </a:ext>
            </a:extLst>
          </p:cNvPr>
          <p:cNvSpPr>
            <a:spLocks noGrp="1"/>
          </p:cNvSpPr>
          <p:nvPr>
            <p:ph type="title"/>
          </p:nvPr>
        </p:nvSpPr>
        <p:spPr>
          <a:xfrm>
            <a:off x="364807" y="1153570"/>
            <a:ext cx="4081547" cy="4461163"/>
          </a:xfrm>
        </p:spPr>
        <p:txBody>
          <a:bodyPr>
            <a:normAutofit/>
          </a:bodyPr>
          <a:lstStyle/>
          <a:p>
            <a:r>
              <a:rPr lang="en-GB" sz="3800" b="1" dirty="0">
                <a:solidFill>
                  <a:srgbClr val="FFFFFF"/>
                </a:solidFill>
              </a:rPr>
              <a:t>Questions</a:t>
            </a:r>
          </a:p>
        </p:txBody>
      </p:sp>
      <p:sp>
        <p:nvSpPr>
          <p:cNvPr id="43" name="Arc 4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2" name="TextBox 11">
            <a:extLst>
              <a:ext uri="{FF2B5EF4-FFF2-40B4-BE49-F238E27FC236}">
                <a16:creationId xmlns:a16="http://schemas.microsoft.com/office/drawing/2014/main" id="{355B9F13-4EE1-4147-91A8-34C1FA0D3329}"/>
              </a:ext>
            </a:extLst>
          </p:cNvPr>
          <p:cNvSpPr txBox="1"/>
          <p:nvPr/>
        </p:nvSpPr>
        <p:spPr>
          <a:xfrm>
            <a:off x="4700887" y="1363241"/>
            <a:ext cx="4614563" cy="3170099"/>
          </a:xfrm>
          <a:prstGeom prst="rect">
            <a:avLst/>
          </a:prstGeom>
          <a:noFill/>
        </p:spPr>
        <p:txBody>
          <a:bodyPr wrap="square" rtlCol="0">
            <a:spAutoFit/>
          </a:bodyPr>
          <a:lstStyle/>
          <a:p>
            <a:r>
              <a:rPr lang="en-GB" sz="2000" dirty="0">
                <a:solidFill>
                  <a:schemeClr val="bg1"/>
                </a:solidFill>
              </a:rPr>
              <a:t>1. Risk management framework to identify and manage risk, such as BS ISO 31000.</a:t>
            </a:r>
          </a:p>
          <a:p>
            <a:r>
              <a:rPr lang="en-GB" sz="2000" dirty="0">
                <a:solidFill>
                  <a:schemeClr val="bg1"/>
                </a:solidFill>
              </a:rPr>
              <a:t>2. Business continuity management, such as BS ISO 22301, to act as a focal point to manage resilience.</a:t>
            </a:r>
          </a:p>
          <a:p>
            <a:r>
              <a:rPr lang="en-GB" sz="2000" dirty="0">
                <a:solidFill>
                  <a:schemeClr val="bg1"/>
                </a:solidFill>
              </a:rPr>
              <a:t>3. Strategic review of the supply chain.</a:t>
            </a:r>
          </a:p>
          <a:p>
            <a:r>
              <a:rPr lang="en-GB" sz="2000" dirty="0">
                <a:solidFill>
                  <a:schemeClr val="bg1"/>
                </a:solidFill>
              </a:rPr>
              <a:t>4. Operating model review.</a:t>
            </a:r>
          </a:p>
          <a:p>
            <a:r>
              <a:rPr lang="en-GB" sz="2000" dirty="0">
                <a:solidFill>
                  <a:schemeClr val="bg1"/>
                </a:solidFill>
              </a:rPr>
              <a:t>5. Strategic asset review.</a:t>
            </a:r>
          </a:p>
          <a:p>
            <a:r>
              <a:rPr lang="en-GB" sz="2000" dirty="0">
                <a:solidFill>
                  <a:schemeClr val="bg1"/>
                </a:solidFill>
              </a:rPr>
              <a:t>6. Exploit opportunities created by climate change.</a:t>
            </a:r>
          </a:p>
        </p:txBody>
      </p:sp>
      <p:sp>
        <p:nvSpPr>
          <p:cNvPr id="2" name="Rectangle 1">
            <a:extLst>
              <a:ext uri="{FF2B5EF4-FFF2-40B4-BE49-F238E27FC236}">
                <a16:creationId xmlns:a16="http://schemas.microsoft.com/office/drawing/2014/main" id="{2C1B6862-C768-47DE-8E8B-C30F0138F1F8}"/>
              </a:ext>
            </a:extLst>
          </p:cNvPr>
          <p:cNvSpPr/>
          <p:nvPr/>
        </p:nvSpPr>
        <p:spPr>
          <a:xfrm>
            <a:off x="6652238" y="1799103"/>
            <a:ext cx="1372492" cy="3170099"/>
          </a:xfrm>
          <a:prstGeom prst="rect">
            <a:avLst/>
          </a:prstGeom>
          <a:noFill/>
        </p:spPr>
        <p:txBody>
          <a:bodyPr wrap="none" lIns="91440" tIns="45720" rIns="91440" bIns="45720">
            <a:spAutoFit/>
          </a:bodyPr>
          <a:lstStyle/>
          <a:p>
            <a:pPr algn="ctr"/>
            <a:r>
              <a:rPr lang="en-GB" sz="20000" b="1" cap="none" spc="0" dirty="0">
                <a:ln w="22225">
                  <a:solidFill>
                    <a:schemeClr val="accent2"/>
                  </a:solidFill>
                  <a:prstDash val="solid"/>
                </a:ln>
                <a:solidFill>
                  <a:schemeClr val="accent2">
                    <a:lumMod val="40000"/>
                    <a:lumOff val="60000"/>
                  </a:schemeClr>
                </a:solidFill>
                <a:effectLst/>
              </a:rPr>
              <a:t>?</a:t>
            </a:r>
          </a:p>
        </p:txBody>
      </p:sp>
    </p:spTree>
    <p:extLst>
      <p:ext uri="{BB962C8B-B14F-4D97-AF65-F5344CB8AC3E}">
        <p14:creationId xmlns:p14="http://schemas.microsoft.com/office/powerpoint/2010/main" val="30302076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itle 15">
            <a:extLst>
              <a:ext uri="{FF2B5EF4-FFF2-40B4-BE49-F238E27FC236}">
                <a16:creationId xmlns:a16="http://schemas.microsoft.com/office/drawing/2014/main" id="{4F51454A-D3D8-40D4-92C7-F1512DCC6A4E}"/>
              </a:ext>
            </a:extLst>
          </p:cNvPr>
          <p:cNvSpPr>
            <a:spLocks noGrp="1"/>
          </p:cNvSpPr>
          <p:nvPr>
            <p:ph type="title"/>
          </p:nvPr>
        </p:nvSpPr>
        <p:spPr>
          <a:xfrm>
            <a:off x="396484" y="1110963"/>
            <a:ext cx="4081547" cy="4461163"/>
          </a:xfrm>
        </p:spPr>
        <p:txBody>
          <a:bodyPr>
            <a:normAutofit/>
          </a:bodyPr>
          <a:lstStyle/>
          <a:p>
            <a:r>
              <a:rPr lang="en-GB" sz="3800" b="1" dirty="0">
                <a:solidFill>
                  <a:srgbClr val="FFFFFF"/>
                </a:solidFill>
              </a:rPr>
              <a:t>References</a:t>
            </a:r>
          </a:p>
        </p:txBody>
      </p:sp>
      <p:sp>
        <p:nvSpPr>
          <p:cNvPr id="43" name="Arc 4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2" name="TextBox 11">
            <a:extLst>
              <a:ext uri="{FF2B5EF4-FFF2-40B4-BE49-F238E27FC236}">
                <a16:creationId xmlns:a16="http://schemas.microsoft.com/office/drawing/2014/main" id="{355B9F13-4EE1-4147-91A8-34C1FA0D3329}"/>
              </a:ext>
            </a:extLst>
          </p:cNvPr>
          <p:cNvSpPr txBox="1"/>
          <p:nvPr/>
        </p:nvSpPr>
        <p:spPr>
          <a:xfrm>
            <a:off x="4700887" y="1363241"/>
            <a:ext cx="4614563" cy="3170099"/>
          </a:xfrm>
          <a:prstGeom prst="rect">
            <a:avLst/>
          </a:prstGeom>
          <a:noFill/>
        </p:spPr>
        <p:txBody>
          <a:bodyPr wrap="square" rtlCol="0">
            <a:spAutoFit/>
          </a:bodyPr>
          <a:lstStyle/>
          <a:p>
            <a:r>
              <a:rPr lang="en-GB" sz="2000" dirty="0">
                <a:solidFill>
                  <a:schemeClr val="bg1"/>
                </a:solidFill>
              </a:rPr>
              <a:t>1. Risk management framework to identify and manage risk, such as BS ISO 31000.</a:t>
            </a:r>
          </a:p>
          <a:p>
            <a:r>
              <a:rPr lang="en-GB" sz="2000" dirty="0">
                <a:solidFill>
                  <a:schemeClr val="bg1"/>
                </a:solidFill>
              </a:rPr>
              <a:t>2. Business continuity management, such as BS ISO 22301, to act as a focal point to manage resilience.</a:t>
            </a:r>
          </a:p>
          <a:p>
            <a:r>
              <a:rPr lang="en-GB" sz="2000" dirty="0">
                <a:solidFill>
                  <a:schemeClr val="bg1"/>
                </a:solidFill>
              </a:rPr>
              <a:t>3. Strategic review of the supply chain.</a:t>
            </a:r>
          </a:p>
          <a:p>
            <a:r>
              <a:rPr lang="en-GB" sz="2000" dirty="0">
                <a:solidFill>
                  <a:schemeClr val="bg1"/>
                </a:solidFill>
              </a:rPr>
              <a:t>4. Operating model review.</a:t>
            </a:r>
          </a:p>
          <a:p>
            <a:r>
              <a:rPr lang="en-GB" sz="2000" dirty="0">
                <a:solidFill>
                  <a:schemeClr val="bg1"/>
                </a:solidFill>
              </a:rPr>
              <a:t>5. Strategic asset review.</a:t>
            </a:r>
          </a:p>
          <a:p>
            <a:r>
              <a:rPr lang="en-GB" sz="2000" dirty="0">
                <a:solidFill>
                  <a:schemeClr val="bg1"/>
                </a:solidFill>
              </a:rPr>
              <a:t>6. Exploit opportunities created by climate change.</a:t>
            </a:r>
          </a:p>
        </p:txBody>
      </p:sp>
      <p:sp>
        <p:nvSpPr>
          <p:cNvPr id="8" name="Rectangle 7">
            <a:extLst>
              <a:ext uri="{FF2B5EF4-FFF2-40B4-BE49-F238E27FC236}">
                <a16:creationId xmlns:a16="http://schemas.microsoft.com/office/drawing/2014/main" id="{E4862D1B-25D2-438B-BA3A-26307D071EB2}"/>
              </a:ext>
            </a:extLst>
          </p:cNvPr>
          <p:cNvSpPr/>
          <p:nvPr/>
        </p:nvSpPr>
        <p:spPr>
          <a:xfrm>
            <a:off x="4689659" y="720522"/>
            <a:ext cx="6406965" cy="4851604"/>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38730E07-704C-4BFD-99C6-EDBAA9FFE443}"/>
              </a:ext>
            </a:extLst>
          </p:cNvPr>
          <p:cNvSpPr txBox="1"/>
          <p:nvPr/>
        </p:nvSpPr>
        <p:spPr>
          <a:xfrm>
            <a:off x="4838147" y="1046122"/>
            <a:ext cx="6109988" cy="5262979"/>
          </a:xfrm>
          <a:prstGeom prst="rect">
            <a:avLst/>
          </a:prstGeom>
          <a:noFill/>
        </p:spPr>
        <p:txBody>
          <a:bodyPr wrap="square" rtlCol="0">
            <a:spAutoFit/>
          </a:bodyPr>
          <a:lstStyle/>
          <a:p>
            <a:r>
              <a:rPr lang="en-GB" sz="1200" dirty="0">
                <a:solidFill>
                  <a:schemeClr val="bg1"/>
                </a:solidFill>
              </a:rPr>
              <a:t>Felstead, 2021. </a:t>
            </a:r>
            <a:r>
              <a:rPr lang="en-GB" sz="1200" i="1" dirty="0">
                <a:solidFill>
                  <a:schemeClr val="bg1"/>
                </a:solidFill>
              </a:rPr>
              <a:t>Outlining the contours of the great homeworking experiment and its implications for </a:t>
            </a:r>
            <a:r>
              <a:rPr lang="en-GB" sz="1200" i="1" dirty="0" err="1">
                <a:solidFill>
                  <a:schemeClr val="bg1"/>
                </a:solidFill>
              </a:rPr>
              <a:t>wales</a:t>
            </a:r>
            <a:r>
              <a:rPr lang="en-GB" sz="1200" i="1" dirty="0">
                <a:solidFill>
                  <a:schemeClr val="bg1"/>
                </a:solidFill>
              </a:rPr>
              <a:t> [Online]</a:t>
            </a:r>
          </a:p>
          <a:p>
            <a:r>
              <a:rPr lang="en-GB" sz="1200" dirty="0">
                <a:solidFill>
                  <a:schemeClr val="bg1"/>
                </a:solidFill>
              </a:rPr>
              <a:t>Available at: </a:t>
            </a:r>
            <a:r>
              <a:rPr lang="en-GB" sz="1200" dirty="0">
                <a:solidFill>
                  <a:schemeClr val="bg1"/>
                </a:solidFill>
                <a:hlinkClick r:id="rId3"/>
              </a:rPr>
              <a:t>https://research.senedd.wales/research-articles/new-publication-outlining-the-contours-of-the-great-homeworking-experiment-and-its-implications-for-wales/</a:t>
            </a:r>
            <a:endParaRPr lang="en-GB" sz="1200" dirty="0">
              <a:solidFill>
                <a:schemeClr val="bg1"/>
              </a:solidFill>
            </a:endParaRPr>
          </a:p>
          <a:p>
            <a:r>
              <a:rPr lang="en-GB" sz="1200" dirty="0">
                <a:solidFill>
                  <a:schemeClr val="bg1"/>
                </a:solidFill>
              </a:rPr>
              <a:t>(Accessed on: 24 April 23)</a:t>
            </a:r>
          </a:p>
          <a:p>
            <a:endParaRPr lang="en-GB" sz="1200" dirty="0">
              <a:solidFill>
                <a:schemeClr val="bg1"/>
              </a:solidFill>
            </a:endParaRPr>
          </a:p>
          <a:p>
            <a:r>
              <a:rPr lang="en-GB" sz="1200" dirty="0">
                <a:solidFill>
                  <a:schemeClr val="bg1"/>
                </a:solidFill>
              </a:rPr>
              <a:t>FRC, 2005. </a:t>
            </a:r>
            <a:r>
              <a:rPr lang="en-GB" sz="1200" i="1" dirty="0">
                <a:solidFill>
                  <a:schemeClr val="bg1"/>
                </a:solidFill>
              </a:rPr>
              <a:t>Internal control – Revised guidance for Directors on the combined code </a:t>
            </a:r>
            <a:r>
              <a:rPr lang="en-GB" sz="1200" dirty="0">
                <a:solidFill>
                  <a:schemeClr val="bg1"/>
                </a:solidFill>
              </a:rPr>
              <a:t>[Online]</a:t>
            </a:r>
          </a:p>
          <a:p>
            <a:r>
              <a:rPr lang="en-GB" sz="1200" dirty="0">
                <a:solidFill>
                  <a:schemeClr val="bg1"/>
                </a:solidFill>
              </a:rPr>
              <a:t>Available at: </a:t>
            </a:r>
            <a:r>
              <a:rPr lang="en-GB" sz="1200" dirty="0">
                <a:solidFill>
                  <a:schemeClr val="bg1"/>
                </a:solidFill>
                <a:hlinkClick r:id="rId4"/>
              </a:rPr>
              <a:t>https://www.frc.org.uk/getattachment/fe1ba51a-578d-4467-a00c-f287825aced9/Revised-Turnbull-Guidance-October-2005.pdf</a:t>
            </a:r>
            <a:endParaRPr lang="en-GB" sz="1200" dirty="0">
              <a:solidFill>
                <a:schemeClr val="bg1"/>
              </a:solidFill>
            </a:endParaRPr>
          </a:p>
          <a:p>
            <a:r>
              <a:rPr lang="en-GB" sz="1200" dirty="0">
                <a:solidFill>
                  <a:schemeClr val="bg1"/>
                </a:solidFill>
              </a:rPr>
              <a:t>(Accessed on: 23 April 2023)</a:t>
            </a:r>
          </a:p>
          <a:p>
            <a:endParaRPr lang="en-GB" sz="1200" dirty="0">
              <a:solidFill>
                <a:schemeClr val="bg1"/>
              </a:solidFill>
            </a:endParaRPr>
          </a:p>
          <a:p>
            <a:r>
              <a:rPr lang="en-GB" sz="1200" dirty="0">
                <a:solidFill>
                  <a:schemeClr val="bg1"/>
                </a:solidFill>
              </a:rPr>
              <a:t>Reeves, M., Deimler, M. 2011. Adaptability: The New Competitive Advantage [Online]</a:t>
            </a:r>
          </a:p>
          <a:p>
            <a:r>
              <a:rPr lang="en-GB" sz="1200" dirty="0">
                <a:solidFill>
                  <a:schemeClr val="bg1"/>
                </a:solidFill>
              </a:rPr>
              <a:t>Available at: </a:t>
            </a:r>
            <a:r>
              <a:rPr lang="en-GB" sz="1200" dirty="0">
                <a:solidFill>
                  <a:schemeClr val="bg1"/>
                </a:solidFill>
                <a:hlinkClick r:id="rId5"/>
              </a:rPr>
              <a:t>https://hbr.org/2011/07/adaptability-the-new-competitive-advantage</a:t>
            </a:r>
            <a:endParaRPr lang="en-GB" sz="1200" dirty="0">
              <a:solidFill>
                <a:schemeClr val="bg1"/>
              </a:solidFill>
            </a:endParaRPr>
          </a:p>
          <a:p>
            <a:r>
              <a:rPr lang="en-GB" sz="1200" dirty="0">
                <a:solidFill>
                  <a:schemeClr val="bg1"/>
                </a:solidFill>
              </a:rPr>
              <a:t>(Accessed on: 23 April 2023)</a:t>
            </a:r>
          </a:p>
          <a:p>
            <a:endParaRPr lang="en-GB" sz="1200" dirty="0">
              <a:solidFill>
                <a:schemeClr val="bg1"/>
              </a:solidFill>
            </a:endParaRPr>
          </a:p>
          <a:p>
            <a:r>
              <a:rPr lang="en-GB" sz="1200" dirty="0">
                <a:solidFill>
                  <a:schemeClr val="bg1"/>
                </a:solidFill>
              </a:rPr>
              <a:t>UWTSD, 2023. Mission and Vision [Online]</a:t>
            </a:r>
          </a:p>
          <a:p>
            <a:r>
              <a:rPr lang="en-GB" sz="1200" dirty="0">
                <a:solidFill>
                  <a:schemeClr val="bg1"/>
                </a:solidFill>
              </a:rPr>
              <a:t>Available at: </a:t>
            </a:r>
            <a:r>
              <a:rPr lang="en-GB" sz="1200" dirty="0">
                <a:solidFill>
                  <a:schemeClr val="bg1"/>
                </a:solidFill>
                <a:hlinkClick r:id="rId6"/>
              </a:rPr>
              <a:t>https://www.uwtsd.ac.uk/mission/</a:t>
            </a:r>
            <a:endParaRPr lang="en-GB" sz="1200" dirty="0">
              <a:solidFill>
                <a:schemeClr val="bg1"/>
              </a:solidFill>
            </a:endParaRPr>
          </a:p>
          <a:p>
            <a:r>
              <a:rPr lang="en-GB" sz="1200" dirty="0">
                <a:solidFill>
                  <a:schemeClr val="bg1"/>
                </a:solidFill>
              </a:rPr>
              <a:t>(Accessed on: 23 April 2023)</a:t>
            </a:r>
          </a:p>
          <a:p>
            <a:endParaRPr lang="en-GB" sz="1200" dirty="0">
              <a:solidFill>
                <a:schemeClr val="bg1"/>
              </a:solidFill>
            </a:endParaRPr>
          </a:p>
          <a:p>
            <a:r>
              <a:rPr lang="en-GB" sz="1200" dirty="0">
                <a:solidFill>
                  <a:schemeClr val="bg1"/>
                </a:solidFill>
              </a:rPr>
              <a:t>World Economic Forum. The COVID-19 pandemic has changed education forever. [Online]</a:t>
            </a:r>
          </a:p>
          <a:p>
            <a:r>
              <a:rPr lang="en-GB" sz="1200" dirty="0">
                <a:solidFill>
                  <a:schemeClr val="bg1"/>
                </a:solidFill>
              </a:rPr>
              <a:t>Available at: </a:t>
            </a:r>
            <a:r>
              <a:rPr lang="en-GB" sz="1200" dirty="0">
                <a:solidFill>
                  <a:schemeClr val="bg1"/>
                </a:solidFill>
                <a:hlinkClick r:id="rId7"/>
              </a:rPr>
              <a:t>https://www.weforum.org/agenda/2020/04/coronavirus-education-global-covid19-online-digital-learning/</a:t>
            </a:r>
            <a:endParaRPr lang="en-GB" sz="1200" dirty="0">
              <a:solidFill>
                <a:schemeClr val="bg1"/>
              </a:solidFill>
            </a:endParaRPr>
          </a:p>
          <a:p>
            <a:r>
              <a:rPr lang="en-GB" sz="1200" dirty="0">
                <a:solidFill>
                  <a:schemeClr val="bg1"/>
                </a:solidFill>
              </a:rPr>
              <a:t>(Accessed on: 26 April 2023)</a:t>
            </a:r>
          </a:p>
          <a:p>
            <a:endParaRPr lang="en-GB" sz="1200" dirty="0">
              <a:solidFill>
                <a:schemeClr val="bg1"/>
              </a:solidFill>
            </a:endParaRPr>
          </a:p>
          <a:p>
            <a:endParaRPr lang="en-GB" sz="1200" dirty="0">
              <a:solidFill>
                <a:schemeClr val="bg1"/>
              </a:solidFill>
            </a:endParaRPr>
          </a:p>
          <a:p>
            <a:endParaRPr lang="en-GB" sz="1200" dirty="0">
              <a:solidFill>
                <a:schemeClr val="bg1"/>
              </a:solidFill>
            </a:endParaRPr>
          </a:p>
          <a:p>
            <a:endParaRPr lang="en-GB" sz="1200" dirty="0">
              <a:solidFill>
                <a:schemeClr val="bg1"/>
              </a:solidFill>
            </a:endParaRPr>
          </a:p>
          <a:p>
            <a:endParaRPr lang="en-GB" sz="1200" dirty="0">
              <a:solidFill>
                <a:schemeClr val="bg1"/>
              </a:solidFill>
            </a:endParaRPr>
          </a:p>
        </p:txBody>
      </p:sp>
    </p:spTree>
    <p:extLst>
      <p:ext uri="{BB962C8B-B14F-4D97-AF65-F5344CB8AC3E}">
        <p14:creationId xmlns:p14="http://schemas.microsoft.com/office/powerpoint/2010/main" val="34703859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itle 15">
            <a:extLst>
              <a:ext uri="{FF2B5EF4-FFF2-40B4-BE49-F238E27FC236}">
                <a16:creationId xmlns:a16="http://schemas.microsoft.com/office/drawing/2014/main" id="{4F51454A-D3D8-40D4-92C7-F1512DCC6A4E}"/>
              </a:ext>
            </a:extLst>
          </p:cNvPr>
          <p:cNvSpPr>
            <a:spLocks noGrp="1"/>
          </p:cNvSpPr>
          <p:nvPr>
            <p:ph type="title"/>
          </p:nvPr>
        </p:nvSpPr>
        <p:spPr>
          <a:xfrm>
            <a:off x="364807" y="1198418"/>
            <a:ext cx="4081547" cy="4461163"/>
          </a:xfrm>
        </p:spPr>
        <p:txBody>
          <a:bodyPr>
            <a:normAutofit/>
          </a:bodyPr>
          <a:lstStyle/>
          <a:p>
            <a:r>
              <a:rPr lang="en-GB" sz="3800" b="1" dirty="0">
                <a:solidFill>
                  <a:srgbClr val="FFFFFF"/>
                </a:solidFill>
              </a:rPr>
              <a:t>Thank you</a:t>
            </a:r>
          </a:p>
        </p:txBody>
      </p:sp>
      <p:sp>
        <p:nvSpPr>
          <p:cNvPr id="43" name="Arc 4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1" name="TextBox 10">
            <a:extLst>
              <a:ext uri="{FF2B5EF4-FFF2-40B4-BE49-F238E27FC236}">
                <a16:creationId xmlns:a16="http://schemas.microsoft.com/office/drawing/2014/main" id="{38730E07-704C-4BFD-99C6-EDBAA9FFE443}"/>
              </a:ext>
            </a:extLst>
          </p:cNvPr>
          <p:cNvSpPr txBox="1"/>
          <p:nvPr/>
        </p:nvSpPr>
        <p:spPr>
          <a:xfrm>
            <a:off x="4838147" y="1616065"/>
            <a:ext cx="6109988" cy="1200329"/>
          </a:xfrm>
          <a:prstGeom prst="rect">
            <a:avLst/>
          </a:prstGeom>
          <a:noFill/>
        </p:spPr>
        <p:txBody>
          <a:bodyPr wrap="square" rtlCol="0">
            <a:spAutoFit/>
          </a:bodyPr>
          <a:lstStyle/>
          <a:p>
            <a:endParaRPr lang="en-GB" sz="1200" dirty="0">
              <a:solidFill>
                <a:schemeClr val="bg1"/>
              </a:solidFill>
            </a:endParaRPr>
          </a:p>
          <a:p>
            <a:endParaRPr lang="en-GB" sz="1200" dirty="0">
              <a:solidFill>
                <a:schemeClr val="bg1"/>
              </a:solidFill>
            </a:endParaRPr>
          </a:p>
          <a:p>
            <a:endParaRPr lang="en-GB" sz="1200" dirty="0">
              <a:solidFill>
                <a:schemeClr val="bg1"/>
              </a:solidFill>
            </a:endParaRPr>
          </a:p>
          <a:p>
            <a:endParaRPr lang="en-GB" sz="1200" dirty="0">
              <a:solidFill>
                <a:schemeClr val="bg1"/>
              </a:solidFill>
            </a:endParaRPr>
          </a:p>
          <a:p>
            <a:endParaRPr lang="en-GB" sz="1200" dirty="0">
              <a:solidFill>
                <a:schemeClr val="bg1"/>
              </a:solidFill>
            </a:endParaRPr>
          </a:p>
          <a:p>
            <a:endParaRPr lang="en-GB" sz="1200" dirty="0">
              <a:solidFill>
                <a:schemeClr val="bg1"/>
              </a:solidFill>
            </a:endParaRPr>
          </a:p>
        </p:txBody>
      </p:sp>
    </p:spTree>
    <p:extLst>
      <p:ext uri="{BB962C8B-B14F-4D97-AF65-F5344CB8AC3E}">
        <p14:creationId xmlns:p14="http://schemas.microsoft.com/office/powerpoint/2010/main" val="17834941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1397</TotalTime>
  <Words>2533</Words>
  <Application>Microsoft Office PowerPoint</Application>
  <PresentationFormat>Widescreen</PresentationFormat>
  <Paragraphs>329</Paragraphs>
  <Slides>16</Slides>
  <Notes>16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Office Theme</vt:lpstr>
      <vt:lpstr>Student: Gareth Leek  Module: Management of the Integrated Working Environment (ACBA7006)  Presented to: Dr. D Hughes  Date: 17 May 2023   </vt:lpstr>
      <vt:lpstr>Main Menu</vt:lpstr>
      <vt:lpstr>Objectives</vt:lpstr>
      <vt:lpstr>What is risk management?</vt:lpstr>
      <vt:lpstr>Overview</vt:lpstr>
      <vt:lpstr>Overview</vt:lpstr>
      <vt:lpstr>Risk appraisal – deep dive</vt:lpstr>
      <vt:lpstr>Risk appraisal – deep dive</vt:lpstr>
      <vt:lpstr>Risk appraisal –profile</vt:lpstr>
      <vt:lpstr>Risk appraisal –estate impact</vt:lpstr>
      <vt:lpstr>Conclusion</vt:lpstr>
      <vt:lpstr>Conclusion-  common  denominator</vt:lpstr>
      <vt:lpstr>Recommendations</vt:lpstr>
      <vt:lpstr>Questions</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Gareth Leek  Module: Management of the Integrated Working Environment (ACBA7006)  Presented to: Dr. D Hughes  17 May 2023</dc:title>
  <dc:creator>Leek, Gareth (Carbon Reduction Manager)</dc:creator>
  <cp:lastModifiedBy>Gareth Leek</cp:lastModifiedBy>
  <cp:revision>42</cp:revision>
  <dcterms:created xsi:type="dcterms:W3CDTF">2023-04-26T07:02:35Z</dcterms:created>
  <dcterms:modified xsi:type="dcterms:W3CDTF">2023-05-17T12:14:22Z</dcterms:modified>
</cp:coreProperties>
</file>