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426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FC93E-BC47-4CDD-873D-39BFB08D4F9D}" type="datetimeFigureOut">
              <a:rPr lang="en-GB" smtClean="0"/>
              <a:t>13/03/2020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5847B-A814-43CF-8C35-46E4A964BDEA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FC93E-BC47-4CDD-873D-39BFB08D4F9D}" type="datetimeFigureOut">
              <a:rPr lang="en-GB" smtClean="0"/>
              <a:t>13/03/2020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5847B-A814-43CF-8C35-46E4A964BDEA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FC93E-BC47-4CDD-873D-39BFB08D4F9D}" type="datetimeFigureOut">
              <a:rPr lang="en-GB" smtClean="0"/>
              <a:t>13/03/2020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5847B-A814-43CF-8C35-46E4A964BDE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FC93E-BC47-4CDD-873D-39BFB08D4F9D}" type="datetimeFigureOut">
              <a:rPr lang="en-GB" smtClean="0"/>
              <a:t>13/03/2020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5847B-A814-43CF-8C35-46E4A964BDEA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FC93E-BC47-4CDD-873D-39BFB08D4F9D}" type="datetimeFigureOut">
              <a:rPr lang="en-GB" smtClean="0"/>
              <a:t>13/03/2020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5847B-A814-43CF-8C35-46E4A964BDEA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FC93E-BC47-4CDD-873D-39BFB08D4F9D}" type="datetimeFigureOut">
              <a:rPr lang="en-GB" smtClean="0"/>
              <a:t>13/03/2020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5847B-A814-43CF-8C35-46E4A964BDE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FC93E-BC47-4CDD-873D-39BFB08D4F9D}" type="datetimeFigureOut">
              <a:rPr lang="en-GB" smtClean="0"/>
              <a:t>13/03/2020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5847B-A814-43CF-8C35-46E4A964BDE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FC93E-BC47-4CDD-873D-39BFB08D4F9D}" type="datetimeFigureOut">
              <a:rPr lang="en-GB" smtClean="0"/>
              <a:t>13/03/2020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5847B-A814-43CF-8C35-46E4A964BDE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FC93E-BC47-4CDD-873D-39BFB08D4F9D}" type="datetimeFigureOut">
              <a:rPr lang="en-GB" smtClean="0"/>
              <a:t>13/03/2020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5847B-A814-43CF-8C35-46E4A964BDEA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FC93E-BC47-4CDD-873D-39BFB08D4F9D}" type="datetimeFigureOut">
              <a:rPr lang="en-GB" smtClean="0"/>
              <a:t>13/03/2020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5847B-A814-43CF-8C35-46E4A964BDE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FC93E-BC47-4CDD-873D-39BFB08D4F9D}" type="datetimeFigureOut">
              <a:rPr lang="en-GB" smtClean="0"/>
              <a:t>13/03/2020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5847B-A814-43CF-8C35-46E4A964BDE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D1FC93E-BC47-4CDD-873D-39BFB08D4F9D}" type="datetimeFigureOut">
              <a:rPr lang="en-GB" smtClean="0"/>
              <a:t>13/03/2020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B75847B-A814-43CF-8C35-46E4A964BDEA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arriott.co.uk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980728"/>
            <a:ext cx="8604448" cy="5877272"/>
          </a:xfrm>
        </p:spPr>
        <p:txBody>
          <a:bodyPr/>
          <a:lstStyle/>
          <a:p>
            <a:pPr marL="0" indent="0" algn="l">
              <a:buNone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Student Name: </a:t>
            </a:r>
            <a:r>
              <a:rPr lang="en-GB" sz="2800" dirty="0" err="1" smtClean="0">
                <a:latin typeface="Arial" pitchFamily="34" charset="0"/>
                <a:cs typeface="Arial" pitchFamily="34" charset="0"/>
              </a:rPr>
              <a:t>Mirela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 Elena </a:t>
            </a:r>
            <a:r>
              <a:rPr lang="en-GB" sz="2800" dirty="0" err="1" smtClean="0">
                <a:latin typeface="Arial" pitchFamily="34" charset="0"/>
                <a:cs typeface="Arial" pitchFamily="34" charset="0"/>
              </a:rPr>
              <a:t>Ionescu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en-GB" sz="2800" dirty="0" smtClean="0">
                <a:latin typeface="Arial" pitchFamily="34" charset="0"/>
                <a:cs typeface="Arial" pitchFamily="34" charset="0"/>
              </a:rPr>
            </a:br>
            <a:r>
              <a:rPr lang="en-GB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en-GB" sz="2800" dirty="0" smtClean="0">
                <a:latin typeface="Arial" pitchFamily="34" charset="0"/>
                <a:cs typeface="Arial" pitchFamily="34" charset="0"/>
              </a:rPr>
            </a:br>
            <a:r>
              <a:rPr lang="en-GB" sz="2800" dirty="0" smtClean="0">
                <a:latin typeface="Arial" pitchFamily="34" charset="0"/>
                <a:cs typeface="Arial" pitchFamily="34" charset="0"/>
              </a:rPr>
              <a:t>Student Number: 1815193</a:t>
            </a:r>
            <a:br>
              <a:rPr lang="en-GB" sz="2800" dirty="0" smtClean="0">
                <a:latin typeface="Arial" pitchFamily="34" charset="0"/>
                <a:cs typeface="Arial" pitchFamily="34" charset="0"/>
              </a:rPr>
            </a:br>
            <a:r>
              <a:rPr lang="en-GB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en-GB" sz="2800" dirty="0" smtClean="0">
                <a:latin typeface="Arial" pitchFamily="34" charset="0"/>
                <a:cs typeface="Arial" pitchFamily="34" charset="0"/>
              </a:rPr>
            </a:br>
            <a:r>
              <a:rPr lang="en-GB" sz="2800" dirty="0" smtClean="0">
                <a:latin typeface="Arial" pitchFamily="34" charset="0"/>
                <a:cs typeface="Arial" pitchFamily="34" charset="0"/>
              </a:rPr>
              <a:t>Module Title: Food and Beverages Operations – M4X01918 </a:t>
            </a:r>
            <a:br>
              <a:rPr lang="en-GB" sz="2800" dirty="0" smtClean="0">
                <a:latin typeface="Arial" pitchFamily="34" charset="0"/>
                <a:cs typeface="Arial" pitchFamily="34" charset="0"/>
              </a:rPr>
            </a:br>
            <a:r>
              <a:rPr lang="en-GB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en-GB" sz="2800" dirty="0" smtClean="0">
                <a:latin typeface="Arial" pitchFamily="34" charset="0"/>
                <a:cs typeface="Arial" pitchFamily="34" charset="0"/>
              </a:rPr>
            </a:br>
            <a:r>
              <a:rPr lang="en-GB" sz="2800" dirty="0" smtClean="0">
                <a:latin typeface="Arial" pitchFamily="34" charset="0"/>
                <a:cs typeface="Arial" pitchFamily="34" charset="0"/>
              </a:rPr>
              <a:t>Assignment Title: Forest of Arden Hotel Marriott Country Club</a:t>
            </a:r>
            <a:br>
              <a:rPr lang="en-GB" sz="2800" dirty="0" smtClean="0">
                <a:latin typeface="Arial" pitchFamily="34" charset="0"/>
                <a:cs typeface="Arial" pitchFamily="34" charset="0"/>
              </a:rPr>
            </a:br>
            <a:r>
              <a:rPr lang="en-GB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en-GB" sz="2800" dirty="0" smtClean="0">
                <a:latin typeface="Arial" pitchFamily="34" charset="0"/>
                <a:cs typeface="Arial" pitchFamily="34" charset="0"/>
              </a:rPr>
            </a:br>
            <a:r>
              <a:rPr lang="en-GB" sz="2800" dirty="0" smtClean="0">
                <a:latin typeface="Arial" pitchFamily="34" charset="0"/>
                <a:cs typeface="Arial" pitchFamily="34" charset="0"/>
              </a:rPr>
              <a:t>Lecturer`s Name: </a:t>
            </a:r>
            <a:r>
              <a:rPr lang="en-GB" sz="2800" dirty="0" err="1" smtClean="0">
                <a:latin typeface="Arial" pitchFamily="34" charset="0"/>
                <a:cs typeface="Arial" pitchFamily="34" charset="0"/>
              </a:rPr>
              <a:t>Dr.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 Jazz and </a:t>
            </a:r>
            <a:r>
              <a:rPr lang="en-GB" sz="2800" dirty="0" err="1" smtClean="0">
                <a:latin typeface="Arial" pitchFamily="34" charset="0"/>
                <a:cs typeface="Arial" pitchFamily="34" charset="0"/>
              </a:rPr>
              <a:t>Dr.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800" dirty="0" err="1" smtClean="0">
                <a:latin typeface="Arial" pitchFamily="34" charset="0"/>
                <a:cs typeface="Arial" pitchFamily="34" charset="0"/>
              </a:rPr>
              <a:t>Olu</a:t>
            </a:r>
            <a:endParaRPr lang="en-GB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143000" y="0"/>
            <a:ext cx="6400800" cy="764704"/>
          </a:xfrm>
        </p:spPr>
        <p:txBody>
          <a:bodyPr>
            <a:noAutofit/>
          </a:bodyPr>
          <a:lstStyle/>
          <a:p>
            <a:pPr marL="45720" indent="0" algn="ctr">
              <a:buNone/>
            </a:pPr>
            <a:r>
              <a:rPr lang="en-GB" sz="4000" b="1" dirty="0" smtClean="0">
                <a:latin typeface="Arial" pitchFamily="34" charset="0"/>
                <a:cs typeface="Arial" pitchFamily="34" charset="0"/>
              </a:rPr>
              <a:t>COVER PAGE</a:t>
            </a:r>
            <a:endParaRPr lang="en-GB" sz="4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74761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5656" y="12560"/>
            <a:ext cx="6512511" cy="968168"/>
          </a:xfrm>
        </p:spPr>
        <p:txBody>
          <a:bodyPr/>
          <a:lstStyle/>
          <a:p>
            <a:pPr marL="0" indent="0" algn="ctr">
              <a:buNone/>
            </a:pPr>
            <a:r>
              <a:rPr lang="en-GB" sz="4000" dirty="0" smtClean="0">
                <a:latin typeface="Arial" pitchFamily="34" charset="0"/>
                <a:cs typeface="Arial" pitchFamily="34" charset="0"/>
              </a:rPr>
              <a:t>CONTENT PAGE</a:t>
            </a:r>
            <a:endParaRPr lang="en-GB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755576" y="980728"/>
            <a:ext cx="8402184" cy="5877272"/>
          </a:xfrm>
        </p:spPr>
        <p:txBody>
          <a:bodyPr/>
          <a:lstStyle/>
          <a:p>
            <a:pPr marL="502920" indent="-457200">
              <a:buAutoNum type="arabicPeriod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Introduction</a:t>
            </a:r>
          </a:p>
          <a:p>
            <a:pPr marL="502920" indent="-457200">
              <a:buAutoNum type="arabicPeriod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Marriott History</a:t>
            </a:r>
          </a:p>
          <a:p>
            <a:pPr marL="502920" indent="-457200">
              <a:buAutoNum type="arabicPeriod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Facilities Operations</a:t>
            </a:r>
          </a:p>
          <a:p>
            <a:pPr marL="502920" indent="-457200">
              <a:buAutoNum type="arabicPeriod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Food and Beverage Operations</a:t>
            </a:r>
          </a:p>
          <a:p>
            <a:pPr marL="502920" indent="-457200">
              <a:buAutoNum type="arabicPeriod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Products, Services</a:t>
            </a:r>
          </a:p>
          <a:p>
            <a:pPr marL="502920" indent="-457200">
              <a:buAutoNum type="arabicPeriod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Health and Safety</a:t>
            </a:r>
          </a:p>
          <a:p>
            <a:pPr marL="502920" indent="-457200">
              <a:buAutoNum type="arabicPeriod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Marketing Strategies</a:t>
            </a:r>
          </a:p>
          <a:p>
            <a:pPr marL="502920" indent="-457200">
              <a:buAutoNum type="arabicPeriod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Conclusion</a:t>
            </a:r>
          </a:p>
          <a:p>
            <a:pPr marL="502920" indent="-457200">
              <a:buAutoNum type="arabicPeriod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References</a:t>
            </a:r>
          </a:p>
          <a:p>
            <a:pPr marL="502920" indent="-457200">
              <a:buAutoNum type="arabicPeriod"/>
            </a:pPr>
            <a:endParaRPr lang="en-GB" dirty="0" smtClean="0"/>
          </a:p>
          <a:p>
            <a:pPr marL="502920" indent="-457200">
              <a:buAutoNum type="arabicPeriod"/>
            </a:pPr>
            <a:endParaRPr lang="en-GB" dirty="0" smtClean="0"/>
          </a:p>
          <a:p>
            <a:pPr marL="502920" indent="-457200">
              <a:buAutoNum type="arabicPeriod"/>
            </a:pPr>
            <a:endParaRPr lang="en-GB" dirty="0" smtClean="0"/>
          </a:p>
          <a:p>
            <a:pPr marL="502920" indent="-457200"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00565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544" y="908720"/>
            <a:ext cx="4176464" cy="5949280"/>
          </a:xfrm>
        </p:spPr>
        <p:txBody>
          <a:bodyPr>
            <a:normAutofit/>
          </a:bodyPr>
          <a:lstStyle/>
          <a:p>
            <a:pPr algn="just"/>
            <a:endParaRPr lang="en-GB" sz="1400" dirty="0" smtClean="0"/>
          </a:p>
          <a:p>
            <a:pPr algn="just"/>
            <a:r>
              <a:rPr lang="en-GB" sz="2000" dirty="0" smtClean="0">
                <a:latin typeface="Arial" pitchFamily="34" charset="0"/>
                <a:cs typeface="Arial" pitchFamily="34" charset="0"/>
              </a:rPr>
              <a:t>Forest Of Arden Marriott Hotel Country Club is a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 hotel located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in the West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Midlands.</a:t>
            </a:r>
          </a:p>
          <a:p>
            <a:pPr marL="285750" indent="-285750" algn="just">
              <a:buFont typeface="Arial" pitchFamily="34" charset="0"/>
              <a:buChar char="•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T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he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location of this hotel is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wonderful </a:t>
            </a:r>
          </a:p>
          <a:p>
            <a:pPr marL="285750" indent="-285750" algn="just">
              <a:buFont typeface="Arial" pitchFamily="34" charset="0"/>
              <a:buChar char="•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S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urrounded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by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forests</a:t>
            </a:r>
          </a:p>
          <a:p>
            <a:pPr marL="285750" indent="-285750" algn="just">
              <a:buFont typeface="Arial" pitchFamily="34" charset="0"/>
              <a:buChar char="•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L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ots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of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greenery</a:t>
            </a:r>
          </a:p>
          <a:p>
            <a:pPr marL="285750" indent="-285750" algn="just">
              <a:buFont typeface="Arial" pitchFamily="34" charset="0"/>
              <a:buChar char="•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L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akes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and tourist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attractions </a:t>
            </a:r>
          </a:p>
          <a:p>
            <a:pPr marL="285750" indent="-285750" algn="just">
              <a:buFont typeface="Arial" pitchFamily="34" charset="0"/>
              <a:buChar char="•"/>
            </a:pPr>
            <a:r>
              <a:rPr lang="en-US" sz="2000" dirty="0" smtClean="0">
                <a:latin typeface="Arial" pitchFamily="34" charset="0"/>
                <a:cs typeface="Arial" pitchFamily="34" charset="0"/>
              </a:rPr>
              <a:t>The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services are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quality </a:t>
            </a:r>
          </a:p>
          <a:p>
            <a:pPr marL="285750" indent="-285750" algn="just">
              <a:buFont typeface="Arial" pitchFamily="34" charset="0"/>
              <a:buChar char="•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T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raditional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British food and other dishes from around the world.</a:t>
            </a:r>
            <a:endParaRPr lang="en-GB" sz="20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764703"/>
          </a:xfrm>
        </p:spPr>
        <p:txBody>
          <a:bodyPr>
            <a:noAutofit/>
          </a:bodyPr>
          <a:lstStyle/>
          <a:p>
            <a:pPr marL="182880" indent="0">
              <a:buNone/>
            </a:pPr>
            <a:r>
              <a:rPr lang="en-GB" sz="2400" b="1" dirty="0" smtClean="0">
                <a:latin typeface="Arial" pitchFamily="34" charset="0"/>
                <a:cs typeface="Arial" pitchFamily="34" charset="0"/>
              </a:rPr>
              <a:t>FOREST OF ARDEN MARRIOTT HOTEL COUNTRY CLUB</a:t>
            </a:r>
            <a:endParaRPr lang="en-GB" sz="24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908720"/>
            <a:ext cx="4392488" cy="298475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4005064"/>
            <a:ext cx="4392488" cy="27702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7687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1640" y="8032"/>
            <a:ext cx="6470104" cy="900688"/>
          </a:xfrm>
        </p:spPr>
        <p:txBody>
          <a:bodyPr/>
          <a:lstStyle/>
          <a:p>
            <a:pPr marL="0" indent="0" algn="ctr">
              <a:buNone/>
            </a:pPr>
            <a:r>
              <a:rPr lang="en-GB" sz="3600" dirty="0" smtClean="0">
                <a:latin typeface="Arial" pitchFamily="34" charset="0"/>
                <a:cs typeface="Arial" pitchFamily="34" charset="0"/>
              </a:rPr>
              <a:t>MARRIOTT HISTORY</a:t>
            </a:r>
            <a:endParaRPr lang="en-GB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11560" y="908720"/>
            <a:ext cx="8532440" cy="5949280"/>
          </a:xfrm>
        </p:spPr>
        <p:txBody>
          <a:bodyPr/>
          <a:lstStyle/>
          <a:p>
            <a:pPr marL="45720" indent="0">
              <a:buNone/>
            </a:pPr>
            <a:endParaRPr lang="en-US" dirty="0" smtClean="0"/>
          </a:p>
          <a:p>
            <a:pPr marL="45720" indent="0">
              <a:buNone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In </a:t>
            </a:r>
            <a:r>
              <a:rPr lang="en-US" dirty="0">
                <a:latin typeface="Arial" pitchFamily="34" charset="0"/>
                <a:cs typeface="Arial" pitchFamily="34" charset="0"/>
              </a:rPr>
              <a:t>1927, </a:t>
            </a:r>
            <a:r>
              <a:rPr lang="en-US" b="1" dirty="0">
                <a:latin typeface="Arial" pitchFamily="34" charset="0"/>
                <a:cs typeface="Arial" pitchFamily="34" charset="0"/>
              </a:rPr>
              <a:t>J. Willard Marriott </a:t>
            </a:r>
            <a:r>
              <a:rPr lang="en-US" dirty="0">
                <a:latin typeface="Arial" pitchFamily="34" charset="0"/>
                <a:cs typeface="Arial" pitchFamily="34" charset="0"/>
              </a:rPr>
              <a:t>opened the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“nine-stool </a:t>
            </a:r>
            <a:r>
              <a:rPr lang="en-US" dirty="0">
                <a:latin typeface="Arial" pitchFamily="34" charset="0"/>
                <a:cs typeface="Arial" pitchFamily="34" charset="0"/>
              </a:rPr>
              <a:t>root beer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stand” </a:t>
            </a:r>
            <a:r>
              <a:rPr lang="en-US" dirty="0">
                <a:latin typeface="Arial" pitchFamily="34" charset="0"/>
                <a:cs typeface="Arial" pitchFamily="34" charset="0"/>
              </a:rPr>
              <a:t>that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changed </a:t>
            </a:r>
            <a:r>
              <a:rPr lang="en-US" dirty="0">
                <a:latin typeface="Arial" pitchFamily="34" charset="0"/>
                <a:cs typeface="Arial" pitchFamily="34" charset="0"/>
              </a:rPr>
              <a:t>into the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“Hot </a:t>
            </a:r>
            <a:r>
              <a:rPr lang="en-US" dirty="0">
                <a:latin typeface="Arial" pitchFamily="34" charset="0"/>
                <a:cs typeface="Arial" pitchFamily="34" charset="0"/>
              </a:rPr>
              <a:t>Shoppes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Restaurant”. </a:t>
            </a:r>
            <a:r>
              <a:rPr lang="en-US" dirty="0">
                <a:latin typeface="Arial" pitchFamily="34" charset="0"/>
                <a:cs typeface="Arial" pitchFamily="34" charset="0"/>
              </a:rPr>
              <a:t>For the next 58 years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en-US" dirty="0">
                <a:latin typeface="Arial" pitchFamily="34" charset="0"/>
                <a:cs typeface="Arial" pitchFamily="34" charset="0"/>
              </a:rPr>
              <a:t>built and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extended </a:t>
            </a:r>
            <a:r>
              <a:rPr lang="en-US" dirty="0">
                <a:latin typeface="Arial" pitchFamily="34" charset="0"/>
                <a:cs typeface="Arial" pitchFamily="34" charset="0"/>
              </a:rPr>
              <a:t>the Marriott brand on a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basis </a:t>
            </a:r>
            <a:r>
              <a:rPr lang="en-US" dirty="0">
                <a:latin typeface="Arial" pitchFamily="34" charset="0"/>
                <a:cs typeface="Arial" pitchFamily="34" charset="0"/>
              </a:rPr>
              <a:t>of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supervisory values, that persist fixed </a:t>
            </a:r>
            <a:r>
              <a:rPr lang="en-US" dirty="0">
                <a:latin typeface="Arial" pitchFamily="34" charset="0"/>
                <a:cs typeface="Arial" pitchFamily="34" charset="0"/>
              </a:rPr>
              <a:t>in the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company </a:t>
            </a:r>
            <a:r>
              <a:rPr lang="en-US" dirty="0">
                <a:latin typeface="Arial" pitchFamily="34" charset="0"/>
                <a:cs typeface="Arial" pitchFamily="34" charset="0"/>
              </a:rPr>
              <a:t>culture today. (</a:t>
            </a:r>
            <a:r>
              <a:rPr lang="en-US" dirty="0" smtClean="0">
                <a:latin typeface="Arial" pitchFamily="34" charset="0"/>
                <a:cs typeface="Arial" pitchFamily="34" charset="0"/>
                <a:hlinkClick r:id="rId2"/>
              </a:rPr>
              <a:t>www.marriott.co.uk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pPr marL="45720" indent="0">
              <a:buNone/>
            </a:pPr>
            <a:endParaRPr lang="en-US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en-US" b="1" dirty="0">
                <a:latin typeface="Arial" pitchFamily="34" charset="0"/>
                <a:cs typeface="Arial" pitchFamily="34" charset="0"/>
              </a:rPr>
              <a:t>Alice Sheet</a:t>
            </a:r>
            <a:r>
              <a:rPr lang="en-US" dirty="0">
                <a:latin typeface="Arial" pitchFamily="34" charset="0"/>
                <a:cs typeface="Arial" pitchFamily="34" charset="0"/>
              </a:rPr>
              <a:t> helped to improve and grow the business. Her volunteering spirit is celebrated once a year through the Alice S. Marriott Award for Community Service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5720" indent="0">
              <a:buNone/>
            </a:pPr>
            <a:endParaRPr lang="en-US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en-US" b="1" dirty="0" smtClean="0">
                <a:latin typeface="Arial" pitchFamily="34" charset="0"/>
                <a:cs typeface="Arial" pitchFamily="34" charset="0"/>
              </a:rPr>
              <a:t>J.W. </a:t>
            </a:r>
            <a:r>
              <a:rPr lang="en-US" b="1" dirty="0">
                <a:latin typeface="Arial" pitchFamily="34" charset="0"/>
                <a:cs typeface="Arial" pitchFamily="34" charset="0"/>
              </a:rPr>
              <a:t>Bill Marriott </a:t>
            </a:r>
            <a:r>
              <a:rPr lang="en-US" dirty="0">
                <a:latin typeface="Arial" pitchFamily="34" charset="0"/>
                <a:cs typeface="Arial" pitchFamily="34" charset="0"/>
              </a:rPr>
              <a:t>has turned Marriott into a global company, with 3,700 properties in over 73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countries.</a:t>
            </a:r>
          </a:p>
          <a:p>
            <a:pPr marL="4572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0033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3648" y="12560"/>
            <a:ext cx="6512511" cy="824152"/>
          </a:xfrm>
        </p:spPr>
        <p:txBody>
          <a:bodyPr/>
          <a:lstStyle/>
          <a:p>
            <a:pPr marL="0" indent="0" algn="ctr">
              <a:buNone/>
            </a:pPr>
            <a:r>
              <a:rPr lang="en-GB" sz="3600" dirty="0" smtClean="0">
                <a:latin typeface="Arial" pitchFamily="34" charset="0"/>
                <a:cs typeface="Arial" pitchFamily="34" charset="0"/>
              </a:rPr>
              <a:t>Facilities Operations</a:t>
            </a:r>
            <a:endParaRPr lang="en-GB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4544" y="908720"/>
            <a:ext cx="6007616" cy="594928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Engineering </a:t>
            </a:r>
            <a:r>
              <a:rPr lang="en-US" dirty="0">
                <a:latin typeface="Arial" pitchFamily="34" charset="0"/>
                <a:cs typeface="Arial" pitchFamily="34" charset="0"/>
              </a:rPr>
              <a:t>department (inside the hotel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pPr>
              <a:buFont typeface="Arial" pitchFamily="34" charset="0"/>
              <a:buChar char="•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Swimming pool</a:t>
            </a:r>
          </a:p>
          <a:p>
            <a:pPr>
              <a:buFont typeface="Arial" pitchFamily="34" charset="0"/>
              <a:buChar char="•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Spa</a:t>
            </a:r>
          </a:p>
          <a:p>
            <a:pPr>
              <a:buFont typeface="Arial" pitchFamily="34" charset="0"/>
              <a:buChar char="•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Exercise room(fitness)</a:t>
            </a:r>
          </a:p>
          <a:p>
            <a:pPr>
              <a:buFont typeface="Arial" pitchFamily="34" charset="0"/>
              <a:buChar char="•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Gym</a:t>
            </a:r>
          </a:p>
          <a:p>
            <a:pPr>
              <a:buFont typeface="Arial" pitchFamily="34" charset="0"/>
              <a:buChar char="•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Golf club</a:t>
            </a:r>
          </a:p>
          <a:p>
            <a:pPr>
              <a:buFont typeface="Arial" pitchFamily="34" charset="0"/>
              <a:buChar char="•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Shop with sports goods for golf lovers</a:t>
            </a:r>
          </a:p>
          <a:p>
            <a:pPr>
              <a:buFont typeface="Arial" pitchFamily="34" charset="0"/>
              <a:buChar char="•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Health and safety department</a:t>
            </a:r>
          </a:p>
          <a:p>
            <a:pPr>
              <a:buFont typeface="Arial" pitchFamily="34" charset="0"/>
              <a:buChar char="•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Event rooms (can hold up to 350 guests)</a:t>
            </a:r>
          </a:p>
          <a:p>
            <a:pPr>
              <a:buFont typeface="Arial" pitchFamily="34" charset="0"/>
              <a:buChar char="•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Conference rooms</a:t>
            </a:r>
          </a:p>
          <a:p>
            <a:pPr>
              <a:buFont typeface="Arial" pitchFamily="34" charset="0"/>
              <a:buChar char="•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Rooms (deluxe room with one bed, deluxe room with two beds, guest room)</a:t>
            </a:r>
          </a:p>
          <a:p>
            <a:pPr marL="45720" indent="0">
              <a:buNone/>
            </a:pPr>
            <a:r>
              <a:rPr lang="en-US" dirty="0" smtClean="0"/>
              <a:t>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03640" y="5034136"/>
            <a:ext cx="3240360" cy="182386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7756" y="1349004"/>
            <a:ext cx="2766244" cy="196788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1349004"/>
            <a:ext cx="2516732" cy="196787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03640" y="3316884"/>
            <a:ext cx="3251760" cy="17172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59118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1640" y="0"/>
            <a:ext cx="6512511" cy="548680"/>
          </a:xfrm>
        </p:spPr>
        <p:txBody>
          <a:bodyPr/>
          <a:lstStyle/>
          <a:p>
            <a:pPr marL="0" indent="0" algn="ctr">
              <a:buNone/>
            </a:pPr>
            <a:r>
              <a:rPr lang="en-GB" sz="3600" dirty="0" smtClean="0">
                <a:latin typeface="Arial" pitchFamily="34" charset="0"/>
                <a:cs typeface="Arial" pitchFamily="34" charset="0"/>
              </a:rPr>
              <a:t>F&amp;B Operations</a:t>
            </a:r>
            <a:endParaRPr lang="en-GB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81776" y="836712"/>
            <a:ext cx="4478256" cy="595156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en-GB" sz="2000" b="1" dirty="0">
                <a:latin typeface="Arial" pitchFamily="34" charset="0"/>
                <a:cs typeface="Arial" pitchFamily="34" charset="0"/>
              </a:rPr>
              <a:t>Purchasing product 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-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study the market, prices, offers</a:t>
            </a: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en-GB" sz="2000" b="1" dirty="0" smtClean="0">
                <a:latin typeface="Arial" pitchFamily="34" charset="0"/>
                <a:cs typeface="Arial" pitchFamily="34" charset="0"/>
              </a:rPr>
              <a:t>Receiving </a:t>
            </a:r>
            <a:r>
              <a:rPr lang="en-GB" sz="2000" b="1" dirty="0">
                <a:latin typeface="Arial" pitchFamily="34" charset="0"/>
                <a:cs typeface="Arial" pitchFamily="34" charset="0"/>
              </a:rPr>
              <a:t>the product </a:t>
            </a:r>
            <a:r>
              <a:rPr lang="en-GB" sz="2000" dirty="0">
                <a:latin typeface="Arial" pitchFamily="34" charset="0"/>
                <a:cs typeface="Arial" pitchFamily="34" charset="0"/>
              </a:rPr>
              <a:t>- receiving products from 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suppliers</a:t>
            </a:r>
          </a:p>
          <a:p>
            <a:pPr marL="45720" indent="0">
              <a:buNone/>
            </a:pPr>
            <a:r>
              <a:rPr lang="en-GB" sz="2000" b="1" dirty="0" smtClean="0">
                <a:latin typeface="Arial" pitchFamily="34" charset="0"/>
                <a:cs typeface="Arial" pitchFamily="34" charset="0"/>
              </a:rPr>
              <a:t>Storing and Issuing 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-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stores the products and delivers the products to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the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departments - implementation of the FIFO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plan</a:t>
            </a:r>
          </a:p>
          <a:p>
            <a:pPr marL="45720" indent="0">
              <a:buNone/>
            </a:pPr>
            <a:r>
              <a:rPr lang="en-US" sz="2000" b="1" dirty="0" smtClean="0">
                <a:latin typeface="Arial" pitchFamily="34" charset="0"/>
                <a:cs typeface="Arial" pitchFamily="34" charset="0"/>
              </a:rPr>
              <a:t>Preparing </a:t>
            </a:r>
            <a:r>
              <a:rPr lang="en-US" sz="2000" b="1" dirty="0">
                <a:latin typeface="Arial" pitchFamily="34" charset="0"/>
                <a:cs typeface="Arial" pitchFamily="34" charset="0"/>
              </a:rPr>
              <a:t>and Presenting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- food preparation by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chefs and</a:t>
            </a:r>
            <a:endParaRPr lang="en-US" sz="2000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bartenders prepare soft drinks, cocktails or </a:t>
            </a:r>
            <a:r>
              <a:rPr lang="en-US" sz="2000" dirty="0" err="1" smtClean="0">
                <a:latin typeface="Arial" pitchFamily="34" charset="0"/>
                <a:cs typeface="Arial" pitchFamily="34" charset="0"/>
              </a:rPr>
              <a:t>mocktails</a:t>
            </a:r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en-US" sz="2000" b="1" dirty="0">
                <a:latin typeface="Arial" pitchFamily="34" charset="0"/>
                <a:cs typeface="Arial" pitchFamily="34" charset="0"/>
              </a:rPr>
              <a:t>Serving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- serving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guests</a:t>
            </a:r>
          </a:p>
          <a:p>
            <a:pPr marL="45720" indent="0">
              <a:buNone/>
            </a:pPr>
            <a:r>
              <a:rPr lang="en-US" sz="2000" b="1" dirty="0">
                <a:latin typeface="Arial" pitchFamily="34" charset="0"/>
                <a:cs typeface="Arial" pitchFamily="34" charset="0"/>
              </a:rPr>
              <a:t>Consuming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- this part belongs to the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guests                                                     </a:t>
            </a:r>
          </a:p>
          <a:p>
            <a:pPr marL="45720" indent="0" algn="r">
              <a:buNone/>
            </a:pPr>
            <a:r>
              <a:rPr lang="en-US" sz="2000" dirty="0" smtClean="0"/>
              <a:t> </a:t>
            </a:r>
            <a:r>
              <a:rPr lang="en-US" sz="2000" dirty="0"/>
              <a:t>                                         </a:t>
            </a:r>
            <a:r>
              <a:rPr lang="en-US" sz="2000" dirty="0" smtClean="0"/>
              <a:t>                            </a:t>
            </a:r>
            <a:r>
              <a:rPr lang="en-US" sz="1600" dirty="0" smtClean="0"/>
              <a:t>www.tutorialspoint.com</a:t>
            </a:r>
            <a:endParaRPr lang="en-GB" sz="1600" dirty="0" smtClean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1364768"/>
            <a:ext cx="4208824" cy="5376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18353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11760" y="0"/>
            <a:ext cx="5432391" cy="836712"/>
          </a:xfrm>
        </p:spPr>
        <p:txBody>
          <a:bodyPr/>
          <a:lstStyle/>
          <a:p>
            <a:pPr marL="0" indent="0" algn="l">
              <a:buNone/>
            </a:pPr>
            <a:r>
              <a:rPr lang="en-GB" sz="3600" dirty="0" smtClean="0">
                <a:latin typeface="Arial" pitchFamily="34" charset="0"/>
                <a:cs typeface="Arial" pitchFamily="34" charset="0"/>
              </a:rPr>
              <a:t>Products, Services</a:t>
            </a:r>
            <a:endParaRPr lang="en-GB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539552" y="836712"/>
            <a:ext cx="5328592" cy="6021288"/>
          </a:xfrm>
        </p:spPr>
        <p:txBody>
          <a:bodyPr/>
          <a:lstStyle/>
          <a:p>
            <a:pPr marL="45720" indent="0">
              <a:buNone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Two types of restaurant:</a:t>
            </a:r>
          </a:p>
          <a:p>
            <a:pPr marL="45720" indent="0">
              <a:buNone/>
            </a:pP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    Cast Iron Bar &amp; Grill – Best of British dishes</a:t>
            </a:r>
          </a:p>
          <a:p>
            <a:pPr marL="45720" indent="0">
              <a:buNone/>
            </a:pP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    Zest Restaurant – International dishes</a:t>
            </a:r>
          </a:p>
          <a:p>
            <a:pPr marL="45720" indent="0">
              <a:buNone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Two types of bars:</a:t>
            </a:r>
          </a:p>
          <a:p>
            <a:pPr marL="45720" indent="0">
              <a:buNone/>
            </a:pP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     Cocktail bar – alcoholic drinks</a:t>
            </a:r>
          </a:p>
          <a:p>
            <a:pPr marL="45720" indent="0">
              <a:buNone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       </a:t>
            </a:r>
            <a:r>
              <a:rPr lang="en-GB" dirty="0" err="1" smtClean="0">
                <a:latin typeface="Arial" pitchFamily="34" charset="0"/>
                <a:cs typeface="Arial" pitchFamily="34" charset="0"/>
              </a:rPr>
              <a:t>Mocktail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bar – non-alcoholic drinks</a:t>
            </a:r>
          </a:p>
          <a:p>
            <a:pPr marL="45720" indent="0">
              <a:buNone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Cafes </a:t>
            </a:r>
            <a:r>
              <a:rPr lang="en-US" dirty="0">
                <a:latin typeface="Arial" pitchFamily="34" charset="0"/>
                <a:cs typeface="Arial" pitchFamily="34" charset="0"/>
              </a:rPr>
              <a:t>around the golf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club</a:t>
            </a:r>
          </a:p>
          <a:p>
            <a:pPr marL="45720" indent="0">
              <a:buNone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Buffet breakfast or continental breakfast.</a:t>
            </a:r>
          </a:p>
          <a:p>
            <a:pPr marL="45720" indent="0">
              <a:buNone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Room service 24h.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1052736"/>
            <a:ext cx="3347864" cy="230425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3501008"/>
            <a:ext cx="3347864" cy="165618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5229200"/>
            <a:ext cx="3347864" cy="1584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15615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83768" y="30848"/>
            <a:ext cx="5216367" cy="805864"/>
          </a:xfrm>
        </p:spPr>
        <p:txBody>
          <a:bodyPr/>
          <a:lstStyle/>
          <a:p>
            <a:pPr marL="0" indent="0" algn="l">
              <a:buNone/>
            </a:pPr>
            <a:r>
              <a:rPr lang="en-GB" sz="3600" dirty="0" smtClean="0">
                <a:latin typeface="Arial" pitchFamily="34" charset="0"/>
                <a:cs typeface="Arial" pitchFamily="34" charset="0"/>
              </a:rPr>
              <a:t>Health and Safety</a:t>
            </a:r>
            <a:endParaRPr lang="en-GB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539552" y="980728"/>
            <a:ext cx="8604448" cy="5877272"/>
          </a:xfrm>
        </p:spPr>
        <p:txBody>
          <a:bodyPr/>
          <a:lstStyle/>
          <a:p>
            <a:pPr marL="45720" indent="0">
              <a:buNone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The </a:t>
            </a:r>
            <a:r>
              <a:rPr lang="en-US" dirty="0">
                <a:latin typeface="Arial" pitchFamily="34" charset="0"/>
                <a:cs typeface="Arial" pitchFamily="34" charset="0"/>
              </a:rPr>
              <a:t>hotel complies with the legal obligations regarding the safety, health and well-being of employees and customers.</a:t>
            </a:r>
          </a:p>
          <a:p>
            <a:pPr marL="45720" indent="0">
              <a:buNone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Protects </a:t>
            </a:r>
            <a:r>
              <a:rPr lang="en-US" dirty="0">
                <a:latin typeface="Arial" pitchFamily="34" charset="0"/>
                <a:cs typeface="Arial" pitchFamily="34" charset="0"/>
              </a:rPr>
              <a:t>the goods of the employees and the guests</a:t>
            </a:r>
          </a:p>
          <a:p>
            <a:pPr marL="45720" indent="0">
              <a:buNone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Ensure </a:t>
            </a:r>
            <a:r>
              <a:rPr lang="en-US" dirty="0">
                <a:latin typeface="Arial" pitchFamily="34" charset="0"/>
                <a:cs typeface="Arial" pitchFamily="34" charset="0"/>
              </a:rPr>
              <a:t>that all areas are safe</a:t>
            </a:r>
          </a:p>
          <a:p>
            <a:pPr marL="45720" indent="0">
              <a:buNone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The </a:t>
            </a:r>
            <a:r>
              <a:rPr lang="en-US" dirty="0">
                <a:latin typeface="Arial" pitchFamily="34" charset="0"/>
                <a:cs typeface="Arial" pitchFamily="34" charset="0"/>
              </a:rPr>
              <a:t>use of cleaning substances in the kitchen is made according to the regulation</a:t>
            </a:r>
          </a:p>
          <a:p>
            <a:pPr marL="45720" indent="0">
              <a:buNone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Protects </a:t>
            </a:r>
            <a:r>
              <a:rPr lang="en-US" dirty="0">
                <a:latin typeface="Arial" pitchFamily="34" charset="0"/>
                <a:cs typeface="Arial" pitchFamily="34" charset="0"/>
              </a:rPr>
              <a:t>the food served to customers by wearing gloves and hair caps</a:t>
            </a:r>
          </a:p>
          <a:p>
            <a:pPr marL="45720" indent="0">
              <a:buNone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Continually </a:t>
            </a:r>
            <a:r>
              <a:rPr lang="en-US" dirty="0">
                <a:latin typeface="Arial" pitchFamily="34" charset="0"/>
                <a:cs typeface="Arial" pitchFamily="34" charset="0"/>
              </a:rPr>
              <a:t>improves customer and employee satisfaction.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21347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67744" y="0"/>
            <a:ext cx="5504399" cy="764704"/>
          </a:xfrm>
        </p:spPr>
        <p:txBody>
          <a:bodyPr/>
          <a:lstStyle/>
          <a:p>
            <a:pPr marL="0" indent="0" algn="l">
              <a:buNone/>
            </a:pPr>
            <a:r>
              <a:rPr lang="en-GB" sz="3600" dirty="0" smtClean="0">
                <a:latin typeface="Arial" pitchFamily="34" charset="0"/>
                <a:cs typeface="Arial" pitchFamily="34" charset="0"/>
              </a:rPr>
              <a:t>Marketing Strategies</a:t>
            </a:r>
            <a:endParaRPr lang="en-GB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467544" y="1340768"/>
            <a:ext cx="8676456" cy="5517232"/>
          </a:xfrm>
        </p:spPr>
        <p:txBody>
          <a:bodyPr/>
          <a:lstStyle/>
          <a:p>
            <a:pPr marL="45720" indent="0">
              <a:buNone/>
            </a:pPr>
            <a:r>
              <a:rPr lang="en-US" dirty="0">
                <a:latin typeface="Arial" pitchFamily="34" charset="0"/>
                <a:cs typeface="Arial" pitchFamily="34" charset="0"/>
              </a:rPr>
              <a:t>The Marriott Hotel communicates with its clients through:</a:t>
            </a:r>
          </a:p>
          <a:p>
            <a:pPr marL="45720" indent="0">
              <a:buNone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Facebook, twitter, YouTube </a:t>
            </a:r>
            <a:r>
              <a:rPr lang="en-US" dirty="0">
                <a:latin typeface="Arial" pitchFamily="34" charset="0"/>
                <a:cs typeface="Arial" pitchFamily="34" charset="0"/>
              </a:rPr>
              <a:t>but also through applications specially created to win loyal customers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5720" indent="0">
              <a:buNone/>
            </a:pPr>
            <a:endParaRPr lang="en-US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en-US" dirty="0">
                <a:latin typeface="Arial" pitchFamily="34" charset="0"/>
                <a:cs typeface="Arial" pitchFamily="34" charset="0"/>
              </a:rPr>
              <a:t>This application allows customers to check in from their phone, the same thing they can do when making the payment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5720" indent="0">
              <a:buNone/>
            </a:pPr>
            <a:endParaRPr lang="en-US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en-US" dirty="0">
                <a:latin typeface="Arial" pitchFamily="34" charset="0"/>
                <a:cs typeface="Arial" pitchFamily="34" charset="0"/>
              </a:rPr>
              <a:t>Through these marketing strategies, the Marriott Hotel creates for the guests a wonderful and satisfying experience. (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www.socialtables.com)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46868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-5728"/>
            <a:ext cx="6512511" cy="698424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Conclusion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395536" y="1196752"/>
            <a:ext cx="8748464" cy="5661248"/>
          </a:xfrm>
        </p:spPr>
        <p:txBody>
          <a:bodyPr/>
          <a:lstStyle/>
          <a:p>
            <a:pPr marL="45720" indent="0">
              <a:buNone/>
            </a:pPr>
            <a:r>
              <a:rPr lang="en-US" dirty="0">
                <a:latin typeface="Arial" pitchFamily="34" charset="0"/>
                <a:cs typeface="Arial" pitchFamily="34" charset="0"/>
              </a:rPr>
              <a:t>Even a 4-star hotel, Forest of Arden Marriott Hotel Country Club can offer its customers superior quality through the products and services offered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5720" indent="0">
              <a:buNone/>
            </a:pPr>
            <a:endParaRPr lang="en-US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en-US" dirty="0">
                <a:latin typeface="Arial" pitchFamily="34" charset="0"/>
                <a:cs typeface="Arial" pitchFamily="34" charset="0"/>
              </a:rPr>
              <a:t>The own resources make this hotel prosper and develop periodically to meet the needs of its customers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5720" indent="0">
              <a:buNone/>
            </a:pPr>
            <a:endParaRPr lang="en-US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en-US" dirty="0">
                <a:latin typeface="Arial" pitchFamily="34" charset="0"/>
                <a:cs typeface="Arial" pitchFamily="34" charset="0"/>
              </a:rPr>
              <a:t>Starting from a small business, the Marriott Hotel Chain has become globally recognized today.</a:t>
            </a:r>
          </a:p>
          <a:p>
            <a:pPr marL="4572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04386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0"/>
            <a:ext cx="6512511" cy="692696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References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11560" y="1196752"/>
            <a:ext cx="8532440" cy="5661248"/>
          </a:xfrm>
        </p:spPr>
        <p:txBody>
          <a:bodyPr>
            <a:noAutofit/>
          </a:bodyPr>
          <a:lstStyle/>
          <a:p>
            <a:pPr marL="502920" indent="-457200">
              <a:buAutoNum type="arabicPeriod"/>
            </a:pPr>
            <a:r>
              <a:rPr lang="en-US" sz="1400" dirty="0" smtClean="0">
                <a:latin typeface="Arial" pitchFamily="34" charset="0"/>
                <a:cs typeface="Arial" pitchFamily="34" charset="0"/>
              </a:rPr>
              <a:t>Unknown </a:t>
            </a:r>
            <a:r>
              <a:rPr lang="en-US" sz="1400" dirty="0">
                <a:latin typeface="Arial" pitchFamily="34" charset="0"/>
                <a:cs typeface="Arial" pitchFamily="34" charset="0"/>
              </a:rPr>
              <a:t>(2020) Food and Beverage Services - Beverages, Available at: https://www.tutorialspoint.com/food_and_beverage_services/food_and_beverage_services_beverages.htm  </a:t>
            </a:r>
            <a:r>
              <a:rPr lang="en-US" sz="1400" dirty="0" smtClean="0">
                <a:latin typeface="Arial" pitchFamily="34" charset="0"/>
                <a:cs typeface="Arial" pitchFamily="34" charset="0"/>
              </a:rPr>
              <a:t>Accessed at: 12th </a:t>
            </a:r>
            <a:r>
              <a:rPr lang="en-US" sz="1400" dirty="0">
                <a:latin typeface="Arial" pitchFamily="34" charset="0"/>
                <a:cs typeface="Arial" pitchFamily="34" charset="0"/>
              </a:rPr>
              <a:t>March </a:t>
            </a:r>
            <a:r>
              <a:rPr lang="en-US" sz="1400" dirty="0" smtClean="0">
                <a:latin typeface="Arial" pitchFamily="34" charset="0"/>
                <a:cs typeface="Arial" pitchFamily="34" charset="0"/>
              </a:rPr>
              <a:t>2020.</a:t>
            </a:r>
          </a:p>
          <a:p>
            <a:pPr marL="502920" indent="-457200">
              <a:buAutoNum type="arabicPeriod"/>
            </a:pPr>
            <a:endParaRPr lang="en-US" sz="1400" dirty="0">
              <a:latin typeface="Arial" pitchFamily="34" charset="0"/>
              <a:cs typeface="Arial" pitchFamily="34" charset="0"/>
            </a:endParaRPr>
          </a:p>
          <a:p>
            <a:pPr marL="502920" indent="-457200">
              <a:buAutoNum type="arabicPeriod"/>
            </a:pPr>
            <a:r>
              <a:rPr lang="en-US" sz="1400" dirty="0">
                <a:latin typeface="Arial" pitchFamily="34" charset="0"/>
                <a:cs typeface="Arial" pitchFamily="34" charset="0"/>
              </a:rPr>
              <a:t>Marriott International (2020) Forest of Arden Marriott Hotel &amp; Country Club, Available at: https://www.marriott.co.uk/hotels/travel/cvtgs-forest-of-arden-marriott-hotel-and-country-club/ </a:t>
            </a:r>
            <a:r>
              <a:rPr lang="en-US" sz="1400" dirty="0" smtClean="0">
                <a:latin typeface="Arial" pitchFamily="34" charset="0"/>
                <a:cs typeface="Arial" pitchFamily="34" charset="0"/>
              </a:rPr>
              <a:t> Accessed at: </a:t>
            </a:r>
            <a:r>
              <a:rPr lang="en-US" sz="1400" dirty="0">
                <a:latin typeface="Arial" pitchFamily="34" charset="0"/>
                <a:cs typeface="Arial" pitchFamily="34" charset="0"/>
              </a:rPr>
              <a:t>12th March </a:t>
            </a:r>
            <a:r>
              <a:rPr lang="en-US" sz="1400" dirty="0" smtClean="0">
                <a:latin typeface="Arial" pitchFamily="34" charset="0"/>
                <a:cs typeface="Arial" pitchFamily="34" charset="0"/>
              </a:rPr>
              <a:t>2020.</a:t>
            </a:r>
          </a:p>
          <a:p>
            <a:pPr marL="502920" indent="-457200">
              <a:buAutoNum type="arabicPeriod"/>
            </a:pPr>
            <a:endParaRPr lang="en-US" sz="1400" dirty="0">
              <a:latin typeface="Arial" pitchFamily="34" charset="0"/>
              <a:cs typeface="Arial" pitchFamily="34" charset="0"/>
            </a:endParaRPr>
          </a:p>
          <a:p>
            <a:pPr marL="502920" indent="-457200">
              <a:buAutoNum type="arabicPeriod"/>
            </a:pPr>
            <a:r>
              <a:rPr lang="en-US" sz="1400" dirty="0">
                <a:latin typeface="Arial" pitchFamily="34" charset="0"/>
                <a:cs typeface="Arial" pitchFamily="34" charset="0"/>
              </a:rPr>
              <a:t>(2020) A Peek Inside Marriott’s Marketing Strategy &amp; Why It Works So </a:t>
            </a:r>
            <a:r>
              <a:rPr lang="en-US" sz="1400" dirty="0" smtClean="0">
                <a:latin typeface="Arial" pitchFamily="34" charset="0"/>
                <a:cs typeface="Arial" pitchFamily="34" charset="0"/>
              </a:rPr>
              <a:t>Well(2020) </a:t>
            </a:r>
            <a:r>
              <a:rPr lang="en-US" sz="1400" dirty="0">
                <a:latin typeface="Arial" pitchFamily="34" charset="0"/>
                <a:cs typeface="Arial" pitchFamily="34" charset="0"/>
              </a:rPr>
              <a:t>Available at: https://www.socialtables.com/blog/hotel-sales/marriotts-marketing/ </a:t>
            </a:r>
            <a:r>
              <a:rPr lang="en-US" sz="1400" dirty="0" smtClean="0">
                <a:latin typeface="Arial" pitchFamily="34" charset="0"/>
                <a:cs typeface="Arial" pitchFamily="34" charset="0"/>
              </a:rPr>
              <a:t> Accessed at: </a:t>
            </a:r>
            <a:r>
              <a:rPr lang="en-US" sz="1400" dirty="0">
                <a:latin typeface="Arial" pitchFamily="34" charset="0"/>
                <a:cs typeface="Arial" pitchFamily="34" charset="0"/>
              </a:rPr>
              <a:t>12th March </a:t>
            </a:r>
            <a:r>
              <a:rPr lang="en-US" sz="1400" dirty="0" smtClean="0">
                <a:latin typeface="Arial" pitchFamily="34" charset="0"/>
                <a:cs typeface="Arial" pitchFamily="34" charset="0"/>
              </a:rPr>
              <a:t>2020.</a:t>
            </a:r>
            <a:endParaRPr lang="en-GB" sz="1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3183862"/>
      </p:ext>
    </p:extLst>
  </p:cSld>
  <p:clrMapOvr>
    <a:masterClrMapping/>
  </p:clrMapOvr>
</p:sld>
</file>

<file path=ppt/theme/theme1.xml><?xml version="1.0" encoding="utf-8"?>
<a:theme xmlns:a="http://schemas.openxmlformats.org/drawingml/2006/main" name="Slipstream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Slipstream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ipstream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867</TotalTime>
  <Words>660</Words>
  <Application>Microsoft Office PowerPoint</Application>
  <PresentationFormat>On-screen Show (4:3)</PresentationFormat>
  <Paragraphs>89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Slipstream</vt:lpstr>
      <vt:lpstr>Student Name: Mirela Elena Ionescu  Student Number: 1815193  Module Title: Food and Beverages Operations – M4X01918   Assignment Title: Forest of Arden Hotel Marriott Country Club  Lecturer`s Name: Dr. Jazz and Dr. Olu</vt:lpstr>
      <vt:lpstr>CONTENT PAGE</vt:lpstr>
      <vt:lpstr>FOREST OF ARDEN MARRIOTT HOTEL COUNTRY CLUB</vt:lpstr>
      <vt:lpstr>MARRIOTT HISTORY</vt:lpstr>
      <vt:lpstr>Facilities Operations</vt:lpstr>
      <vt:lpstr>F&amp;B Operations</vt:lpstr>
      <vt:lpstr>Products, Services</vt:lpstr>
      <vt:lpstr>Health and Safety</vt:lpstr>
      <vt:lpstr>Marketing Strategies</vt:lpstr>
      <vt:lpstr>Conclusion</vt:lpstr>
      <vt:lpstr>References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FOREST OF ARDEN MARRIOTT HOTEL COUNTRY CLUB</dc:title>
  <dc:creator>imirela74@yahoo.com</dc:creator>
  <cp:lastModifiedBy>imirela74@yahoo.com</cp:lastModifiedBy>
  <cp:revision>22</cp:revision>
  <dcterms:created xsi:type="dcterms:W3CDTF">2020-03-12T16:57:20Z</dcterms:created>
  <dcterms:modified xsi:type="dcterms:W3CDTF">2020-03-13T11:29:24Z</dcterms:modified>
</cp:coreProperties>
</file>