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61" r:id="rId5"/>
    <p:sldId id="260" r:id="rId6"/>
    <p:sldId id="273" r:id="rId7"/>
    <p:sldId id="274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779A7C-B945-A0A8-EDD6-5DCB9B5F999E}" v="22" dt="2026-05-06T16:54:00.227"/>
    <p1510:client id="{4C54F164-598A-EE4D-9F19-C7B7DB6F7614}" v="4" dt="2026-05-06T17:22:06.1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095399713481601" TargetMode="External"/><Relationship Id="rId2" Type="http://schemas.openxmlformats.org/officeDocument/2006/relationships/hyperlink" Target="https://www.cdc.gov/chronic-disease/prevention/index.html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9C6777B5-64F4-4200-B099-34168B69F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Question marks in a line and one question mark is lit">
            <a:extLst>
              <a:ext uri="{FF2B5EF4-FFF2-40B4-BE49-F238E27FC236}">
                <a16:creationId xmlns:a16="http://schemas.microsoft.com/office/drawing/2014/main" id="{E7514CFB-7F1A-B2E1-61D2-49E6EC41C0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829" b="18264"/>
          <a:stretch>
            <a:fillRect/>
          </a:stretch>
        </p:blipFill>
        <p:spPr>
          <a:xfrm>
            <a:off x="20" y="10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33" name="Rectangle 41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8350" cy="6038850"/>
          </a:xfrm>
          <a:custGeom>
            <a:avLst/>
            <a:gdLst>
              <a:gd name="connsiteX0" fmla="*/ 0 w 12192000"/>
              <a:gd name="connsiteY0" fmla="*/ 0 h 5835650"/>
              <a:gd name="connsiteX1" fmla="*/ 12192000 w 12192000"/>
              <a:gd name="connsiteY1" fmla="*/ 0 h 5835650"/>
              <a:gd name="connsiteX2" fmla="*/ 12192000 w 12192000"/>
              <a:gd name="connsiteY2" fmla="*/ 5835650 h 5835650"/>
              <a:gd name="connsiteX3" fmla="*/ 0 w 12192000"/>
              <a:gd name="connsiteY3" fmla="*/ 5835650 h 5835650"/>
              <a:gd name="connsiteX4" fmla="*/ 0 w 12192000"/>
              <a:gd name="connsiteY4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0 w 12198350"/>
              <a:gd name="connsiteY4" fmla="*/ 5835650 h 5835650"/>
              <a:gd name="connsiteX5" fmla="*/ 0 w 12198350"/>
              <a:gd name="connsiteY5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0 w 12198350"/>
              <a:gd name="connsiteY5" fmla="*/ 5835650 h 5835650"/>
              <a:gd name="connsiteX6" fmla="*/ 0 w 12198350"/>
              <a:gd name="connsiteY6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822450 w 12198350"/>
              <a:gd name="connsiteY5" fmla="*/ 58293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727200 w 12198350"/>
              <a:gd name="connsiteY5" fmla="*/ 54864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3854450 w 12198350"/>
              <a:gd name="connsiteY5" fmla="*/ 5695950 h 5835650"/>
              <a:gd name="connsiteX6" fmla="*/ 1727200 w 12198350"/>
              <a:gd name="connsiteY6" fmla="*/ 5486400 h 5835650"/>
              <a:gd name="connsiteX7" fmla="*/ 0 w 12198350"/>
              <a:gd name="connsiteY7" fmla="*/ 5835650 h 5835650"/>
              <a:gd name="connsiteX8" fmla="*/ 0 w 12198350"/>
              <a:gd name="connsiteY8" fmla="*/ 0 h 5835650"/>
              <a:gd name="connsiteX0" fmla="*/ 0 w 12198350"/>
              <a:gd name="connsiteY0" fmla="*/ 0 h 5842000"/>
              <a:gd name="connsiteX1" fmla="*/ 12192000 w 12198350"/>
              <a:gd name="connsiteY1" fmla="*/ 0 h 5842000"/>
              <a:gd name="connsiteX2" fmla="*/ 12198350 w 12198350"/>
              <a:gd name="connsiteY2" fmla="*/ 3505200 h 5842000"/>
              <a:gd name="connsiteX3" fmla="*/ 12192000 w 12198350"/>
              <a:gd name="connsiteY3" fmla="*/ 5835650 h 5842000"/>
              <a:gd name="connsiteX4" fmla="*/ 5060950 w 12198350"/>
              <a:gd name="connsiteY4" fmla="*/ 5835650 h 5842000"/>
              <a:gd name="connsiteX5" fmla="*/ 3663950 w 12198350"/>
              <a:gd name="connsiteY5" fmla="*/ 5842000 h 5842000"/>
              <a:gd name="connsiteX6" fmla="*/ 1727200 w 12198350"/>
              <a:gd name="connsiteY6" fmla="*/ 5486400 h 5842000"/>
              <a:gd name="connsiteX7" fmla="*/ 0 w 12198350"/>
              <a:gd name="connsiteY7" fmla="*/ 5835650 h 5842000"/>
              <a:gd name="connsiteX8" fmla="*/ 0 w 12198350"/>
              <a:gd name="connsiteY8" fmla="*/ 0 h 584200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4883150 w 12198350"/>
              <a:gd name="connsiteY4" fmla="*/ 5924550 h 5924550"/>
              <a:gd name="connsiteX5" fmla="*/ 3663950 w 12198350"/>
              <a:gd name="connsiteY5" fmla="*/ 5842000 h 5924550"/>
              <a:gd name="connsiteX6" fmla="*/ 1727200 w 12198350"/>
              <a:gd name="connsiteY6" fmla="*/ 5486400 h 5924550"/>
              <a:gd name="connsiteX7" fmla="*/ 0 w 12198350"/>
              <a:gd name="connsiteY7" fmla="*/ 5835650 h 5924550"/>
              <a:gd name="connsiteX8" fmla="*/ 0 w 12198350"/>
              <a:gd name="connsiteY8" fmla="*/ 0 h 592455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8318500 w 12198350"/>
              <a:gd name="connsiteY4" fmla="*/ 5867400 h 5924550"/>
              <a:gd name="connsiteX5" fmla="*/ 4883150 w 12198350"/>
              <a:gd name="connsiteY5" fmla="*/ 5924550 h 5924550"/>
              <a:gd name="connsiteX6" fmla="*/ 3663950 w 12198350"/>
              <a:gd name="connsiteY6" fmla="*/ 5842000 h 5924550"/>
              <a:gd name="connsiteX7" fmla="*/ 1727200 w 12198350"/>
              <a:gd name="connsiteY7" fmla="*/ 5486400 h 5924550"/>
              <a:gd name="connsiteX8" fmla="*/ 0 w 12198350"/>
              <a:gd name="connsiteY8" fmla="*/ 5835650 h 5924550"/>
              <a:gd name="connsiteX9" fmla="*/ 0 w 12198350"/>
              <a:gd name="connsiteY9" fmla="*/ 0 h 59245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9766300 w 12198350"/>
              <a:gd name="connsiteY4" fmla="*/ 59245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25525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8813800 w 12198350"/>
              <a:gd name="connsiteY3" fmla="*/ 57467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623550 w 12198350"/>
              <a:gd name="connsiteY3" fmla="*/ 48006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18540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766550 w 12198350"/>
              <a:gd name="connsiteY3" fmla="*/ 410845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8350" h="6038850">
                <a:moveTo>
                  <a:pt x="0" y="0"/>
                </a:moveTo>
                <a:lnTo>
                  <a:pt x="12192000" y="0"/>
                </a:lnTo>
                <a:cubicBezTo>
                  <a:pt x="12194117" y="1168400"/>
                  <a:pt x="12196233" y="2336800"/>
                  <a:pt x="12198350" y="3505200"/>
                </a:cubicBezTo>
                <a:cubicBezTo>
                  <a:pt x="11828992" y="3872442"/>
                  <a:pt x="11606741" y="4015317"/>
                  <a:pt x="11341100" y="4267200"/>
                </a:cubicBezTo>
                <a:cubicBezTo>
                  <a:pt x="11005609" y="4512733"/>
                  <a:pt x="10677525" y="4705350"/>
                  <a:pt x="10185400" y="4978400"/>
                </a:cubicBezTo>
                <a:cubicBezTo>
                  <a:pt x="9693275" y="5251450"/>
                  <a:pt x="9381067" y="5540375"/>
                  <a:pt x="8813800" y="5746750"/>
                </a:cubicBezTo>
                <a:lnTo>
                  <a:pt x="7219950" y="6038850"/>
                </a:lnTo>
                <a:lnTo>
                  <a:pt x="4883150" y="5924550"/>
                </a:lnTo>
                <a:lnTo>
                  <a:pt x="3663950" y="5842000"/>
                </a:lnTo>
                <a:lnTo>
                  <a:pt x="1727200" y="5486400"/>
                </a:lnTo>
                <a:lnTo>
                  <a:pt x="0" y="58356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000000">
                  <a:alpha val="60000"/>
                </a:srgbClr>
              </a:gs>
              <a:gs pos="100000">
                <a:srgbClr val="000000">
                  <a:alpha val="0"/>
                </a:srgbClr>
              </a:gs>
              <a:gs pos="68000">
                <a:srgbClr val="000000">
                  <a:alpha val="4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F04FA2-4508-1BF9-0FD8-ED6744AC4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254" y="2018375"/>
            <a:ext cx="7021513" cy="230832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7200" dirty="0">
                <a:solidFill>
                  <a:srgbClr val="FFFFFF"/>
                </a:solidFill>
              </a:rPr>
              <a:t>Emotional factors and Wicked Problems</a:t>
            </a:r>
            <a:br>
              <a:rPr lang="en-US" sz="7200" dirty="0"/>
            </a:br>
            <a:r>
              <a:rPr lang="en-US" sz="7200" dirty="0">
                <a:solidFill>
                  <a:srgbClr val="FFFFFF"/>
                </a:solidFill>
              </a:rPr>
              <a:t>By Jodie - 2500798</a:t>
            </a:r>
          </a:p>
        </p:txBody>
      </p:sp>
    </p:spTree>
    <p:extLst>
      <p:ext uri="{BB962C8B-B14F-4D97-AF65-F5344CB8AC3E}">
        <p14:creationId xmlns:p14="http://schemas.microsoft.com/office/powerpoint/2010/main" val="2106642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A4A95-8084-24AD-AEB8-517C0D109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Emotional impact </a:t>
            </a:r>
            <a:br>
              <a:rPr lang="en-GB"/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C0F275-8538-6F6D-B734-F9CBC8C5F322}"/>
              </a:ext>
            </a:extLst>
          </p:cNvPr>
          <p:cNvSpPr txBox="1"/>
          <p:nvPr/>
        </p:nvSpPr>
        <p:spPr>
          <a:xfrm>
            <a:off x="4275978" y="1151460"/>
            <a:ext cx="7641686" cy="4900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D9F55B-5794-1170-06F7-DE5380D8C5A8}"/>
              </a:ext>
            </a:extLst>
          </p:cNvPr>
          <p:cNvSpPr txBox="1"/>
          <p:nvPr/>
        </p:nvSpPr>
        <p:spPr>
          <a:xfrm>
            <a:off x="4173591" y="672043"/>
            <a:ext cx="7751876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/>
              <a:t>Diabetes can have a significant effect on a individuals emotional wellbeing.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/>
              <a:t>Those who suffer with diabetes experience high rates of mental health issues.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/>
              <a:t>They may also experience diabetes distress. 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/>
              <a:t>Experience stress and anxiety.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/>
              <a:t>Higher rates of depression. 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/>
              <a:t>The mind-body connection can make the disease worse.</a:t>
            </a:r>
          </a:p>
          <a:p>
            <a:r>
              <a:rPr lang="en-GB" sz="2800" dirty="0"/>
              <a:t>Source - (Disease control and prevention, 2024).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92034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B534E1-BCA3-0CCF-311C-B53CA944D2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B56DE1F-7D9A-CFC2-0135-4383C8719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5249FE2-FD30-82E4-1873-61E9CF752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1E3897-729F-2CED-0C35-CCBC8E947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Wicked Problems 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711D4077-3E1E-3797-4785-554487250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61D0DC-9DCB-5A7B-BFF2-6E5DC0A9B68F}"/>
              </a:ext>
            </a:extLst>
          </p:cNvPr>
          <p:cNvSpPr txBox="1"/>
          <p:nvPr/>
        </p:nvSpPr>
        <p:spPr>
          <a:xfrm>
            <a:off x="4410288" y="574037"/>
            <a:ext cx="750449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Diabetes is a wicked problem due to it being complex </a:t>
            </a:r>
            <a:r>
              <a:rPr lang="en-GB" sz="2400">
                <a:ea typeface="+mn-lt"/>
                <a:cs typeface="+mn-lt"/>
              </a:rPr>
              <a:t>multifactorial, and requires coordinated social, medical, and behavioural solutions.</a:t>
            </a:r>
            <a:endParaRPr lang="en-GB" sz="2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E807BC-887B-1CDE-065A-27CD789D2AA1}"/>
              </a:ext>
            </a:extLst>
          </p:cNvPr>
          <p:cNvSpPr txBox="1"/>
          <p:nvPr/>
        </p:nvSpPr>
        <p:spPr>
          <a:xfrm>
            <a:off x="4391656" y="1873807"/>
            <a:ext cx="7533810" cy="43704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Environment</a:t>
            </a:r>
            <a:endParaRPr lang="en-US" sz="200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Food deserts </a:t>
            </a: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Sedentary lifestyles 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Inequality</a:t>
            </a: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Limited healthcare access </a:t>
            </a: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Low health literacy 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Behaviour</a:t>
            </a: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Difficult lifestyle change </a:t>
            </a: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Cultural influences 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Chronic Disease</a:t>
            </a: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Lifelong management </a:t>
            </a: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Multiple complications</a:t>
            </a:r>
            <a:endParaRPr lang="en-GB" sz="2000"/>
          </a:p>
          <a:p>
            <a:r>
              <a:rPr lang="en-GB" sz="2000"/>
              <a:t>Source (</a:t>
            </a:r>
            <a:r>
              <a:rPr lang="en-GB" sz="2000">
                <a:ea typeface="+mn-lt"/>
                <a:cs typeface="+mn-lt"/>
              </a:rPr>
              <a:t>Head &amp; Alford, 2015; Kerr &amp; Glantz, 2020).</a:t>
            </a:r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261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187FA1-688F-DF46-620B-C9AB5EFF00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95F5BAF-EC4E-AFBB-C04E-E01092F61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36BD3C-0CFE-2D65-F612-B25DCB5D6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1B1825-BB63-6AD2-A84D-FED5FF822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References.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E16B79CA-7DE1-6331-B739-428C59E1E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AD45E7-DA67-9399-21C4-B0DB32D4F66C}"/>
              </a:ext>
            </a:extLst>
          </p:cNvPr>
          <p:cNvSpPr txBox="1"/>
          <p:nvPr/>
        </p:nvSpPr>
        <p:spPr>
          <a:xfrm>
            <a:off x="4965290" y="580103"/>
            <a:ext cx="591902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Centers</a:t>
            </a:r>
            <a:r>
              <a:rPr lang="en-GB" dirty="0"/>
              <a:t> for Disease Control and Prevention (2024) </a:t>
            </a:r>
            <a:r>
              <a:rPr lang="en-GB" i="1" dirty="0"/>
              <a:t>Preventing chronic diseases: What you can do now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CDC website</a:t>
            </a:r>
            <a:r>
              <a:rPr lang="en-GB" dirty="0"/>
              <a:t> (Accessed: 5 May 2026). </a:t>
            </a:r>
          </a:p>
          <a:p>
            <a:endParaRPr lang="en-GB" dirty="0"/>
          </a:p>
          <a:p>
            <a:r>
              <a:rPr lang="en-GB" dirty="0"/>
              <a:t>Head, B.W. and Alford, J. (2015) ‘Wicked problems: Implications for public policy and management’, </a:t>
            </a:r>
            <a:r>
              <a:rPr lang="en-GB" i="1" dirty="0"/>
              <a:t>Administration &amp; Society</a:t>
            </a:r>
            <a:r>
              <a:rPr lang="en-GB" dirty="0"/>
              <a:t>, 47(6), pp. 711–739. </a:t>
            </a:r>
            <a:r>
              <a:rPr lang="en-GB" dirty="0">
                <a:hlinkClick r:id="rId3"/>
              </a:rPr>
              <a:t>https://doi.org/10.1177/0095399713481601</a:t>
            </a:r>
            <a:endParaRPr lang="en-GB" dirty="0"/>
          </a:p>
          <a:p>
            <a:endParaRPr lang="en-GB" dirty="0"/>
          </a:p>
          <a:p>
            <a:r>
              <a:rPr lang="en-GB" dirty="0"/>
              <a:t>Kerr, D. and Glantz, N. (2020) ‘Diabetes, like COVID-19, is a wicked problem’, </a:t>
            </a:r>
            <a:r>
              <a:rPr lang="en-GB" i="1" dirty="0"/>
              <a:t>The Lancet Diabetes &amp; Endocrinology</a:t>
            </a:r>
            <a:r>
              <a:rPr lang="en-GB" dirty="0"/>
              <a:t>, 8(11), pp. 873–874. https://doi.org/10.1016/S2213-8587(20)30312-0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15194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10" ma:contentTypeDescription="Create a new document." ma:contentTypeScope="" ma:versionID="d07969856308d9b76f41b944a4ea3e3b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cc649375cf0a15b3a1d40cc8b2c4c87f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FEC069CB-3DD0-42F7-AA6C-1FDD910AEE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91FE955-1E76-4D6F-881E-16C31F9EF8A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3A605DC-542D-4C9E-9CD8-2FDD5DE7D270}">
  <ds:schemaRefs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b4f9f7ee-5770-4a14-8925-17f3d16e50b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258</Words>
  <Application>Microsoft Office PowerPoint</Application>
  <PresentationFormat>Widescreen</PresentationFormat>
  <Paragraphs>33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Emotional factors and Wicked Problems By Jodie - 2500798</vt:lpstr>
      <vt:lpstr>Emotional impact  </vt:lpstr>
      <vt:lpstr>Wicked Problems  </vt:lpstr>
      <vt:lpstr>References.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Jodie Anderson (2500798)</cp:lastModifiedBy>
  <cp:revision>6</cp:revision>
  <dcterms:created xsi:type="dcterms:W3CDTF">2026-04-06T13:04:26Z</dcterms:created>
  <dcterms:modified xsi:type="dcterms:W3CDTF">2026-05-08T15:58:12Z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