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1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726AD63-A073-4C73-9BEB-B7F6A7F5B147}">
          <p14:sldIdLst>
            <p14:sldId id="256"/>
            <p14:sldId id="260"/>
            <p14:sldId id="261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029" autoAdjust="0"/>
    <p:restoredTop sz="93228" autoAdjust="0"/>
  </p:normalViewPr>
  <p:slideViewPr>
    <p:cSldViewPr snapToGrid="0">
      <p:cViewPr varScale="1">
        <p:scale>
          <a:sx n="79" d="100"/>
          <a:sy n="79" d="100"/>
        </p:scale>
        <p:origin x="37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472C48-49DB-2D25-90C1-AAB2AF7F99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FBF27C-4AA1-E91A-3B73-2DF6C01E1C0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058CDE-47E0-9674-CE1B-F55734F7E6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F6864-53CF-1E84-533A-3062C8B97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6B9972-3F18-BB62-6AE4-C4925682B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2901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B66E4-7A7C-EDCC-201F-0B1559ED7F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D96007-540D-AFD6-EFE9-AE2FDFC67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73B5DD-4180-1669-6E28-CE34AA9B3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7F14BE-948E-7DFF-889A-4D0EA3AF45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E98708-7F21-B020-14B3-81A3CC05A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842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5C36A5-96BE-E071-5C44-4C1313D0A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254CF2-A28A-86CD-6929-058EB9CB82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B3CE43-935D-91E2-BF15-A07FDB7919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EB26F1-172A-46AB-D671-B0BEBB2F2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C610BDD-5290-6DE7-1EDE-57B880E0F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7142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DBF74-B249-F4B8-03BD-BB38CE432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BC9A07-A4C1-058D-D3A0-404DCB5FFC1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6DF8EF-85F2-70FD-2545-6AADD654FE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6261B9-035D-C34A-102B-2F127D65E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8110CF1-C193-C901-33A4-26DD75D18F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205DEB-F382-7DA5-8317-3F309EB516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0515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1FA923-4770-585C-3DF5-12AD2D189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AC1580-F638-A850-3CCF-54533193E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A27C112-345D-2BD1-2AAB-7E76D6BD5D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BA762A-203D-C664-2D4B-AC3860D6CAA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EFC7D2-4CDF-4663-6F7A-EBEF54E2B2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8851DB6-A3CA-69D3-07B7-3C047CCC6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D7B887-8EB3-C969-A41A-632C7A02AD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DEBCA1E-B048-DD14-0AB3-B120802C34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18257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AF7CF4-E5ED-E713-EDA7-7848F203E7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E653463-27EA-F685-6512-69271207DF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C984631-B0A2-8D3C-B8D5-F48C707EC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A533BF-6D84-631A-4C08-A27C4656E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0465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EE2A656-45C2-AB8E-CEE4-151155644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9DD98FF-6D25-5F3D-D304-2E333D6A60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335A4F6-F481-7FAF-38B3-52D4C0FFF6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56875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7303C-80BF-4AC7-581B-8A455F0E73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1FC4A-BB07-023D-E6AE-1032115911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2B3A282-7066-8F4A-13D5-A504D94437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BDC13DB-9D63-8CEC-DC96-B5729CDBBB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BE1244-6AB1-436F-6919-98FA43233D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8EDF7-814D-D41C-BAA4-449B7FE6EA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9255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80061-28E7-F949-0478-51B4A6AB4E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66AF47B-7E5E-CBDE-A327-B09505871FF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0284A0-BBE7-62E0-E451-9011A16517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03843E-7F02-F956-3DEF-F1F744577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C8AFD0-C6C2-1006-F377-2E25D118F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4CE00B-6EB4-3CD4-C27C-1A675B8F21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92790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D6A0F4-95F1-2803-D389-8F5AFF20DE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5F2E1FB-8C40-EE38-0DB3-57A0B12ED3C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A0120-5C13-1F34-530E-65D44A73E6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421331-1F7C-74AE-A428-008C64524D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69F89-19CA-E988-B6DF-5A6A06751C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096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80749E3-43FA-F23A-3165-2CED65AFA6C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0214551-35BD-459D-6E2C-E8993886401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42BB90-87B5-6FAE-924E-0E4DF0D4E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FF89F-DB58-566A-1943-70695273C6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6E9273-2648-8FCC-C9BA-C17A96CCAE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22398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0B8036-C852-29CC-D370-C71E14A974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223CB6-88C6-147A-3D7B-6EC1456D5F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2ADB6-897A-4247-73AB-91E8A3978B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71E61A-6B51-4863-B799-F8C4C2E69B35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01B59-23FC-C819-F145-A3ED7FFF87A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6DFDE8-3223-7849-F851-81C7F365DB6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65E020-8A8A-4E64-A343-5EACFD4C12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213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oulevardhotel.co.uk/christmas-day-lunch-2022/" TargetMode="External"/><Relationship Id="rId3" Type="http://schemas.openxmlformats.org/officeDocument/2006/relationships/hyperlink" Target="https://www.abodecanterbury.co.uk/christmas-new-years-eve" TargetMode="External"/><Relationship Id="rId7" Type="http://schemas.openxmlformats.org/officeDocument/2006/relationships/hyperlink" Target="https://www.millenniumpoint.org.uk/venue-hire/christmas-packages" TargetMode="External"/><Relationship Id="rId2" Type="http://schemas.openxmlformats.org/officeDocument/2006/relationships/hyperlink" Target="https://www.keeperscottages.co.uk/kent-christmas-fairs/chistmas-tree-canterbur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tv.com/news/meridian/2020-11-13/canterburys-christmas-lights-to-go-live-online-tonight" TargetMode="External"/><Relationship Id="rId5" Type="http://schemas.openxmlformats.org/officeDocument/2006/relationships/hyperlink" Target="https://www.millerandcarter.co.uk/festivemenu#/" TargetMode="External"/><Relationship Id="rId4" Type="http://schemas.openxmlformats.org/officeDocument/2006/relationships/hyperlink" Target="https://www.optionstheedge.com/topic/food/10-best-hotel-and-restaurant-dining-deals-christmas-2019" TargetMode="External"/><Relationship Id="rId9" Type="http://schemas.openxmlformats.org/officeDocument/2006/relationships/hyperlink" Target="https://www.allbarone.co.uk/bookings#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0BDA41D8-5093-46ED-B7AB-4437717E62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large building with a large christmas tree in front of it&#10;&#10;Description automatically generated with low confidence">
            <a:extLst>
              <a:ext uri="{FF2B5EF4-FFF2-40B4-BE49-F238E27FC236}">
                <a16:creationId xmlns:a16="http://schemas.microsoft.com/office/drawing/2014/main" id="{E8ECC311-61E0-8C04-DEA9-47CD507658C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79" r="14773"/>
          <a:stretch/>
        </p:blipFill>
        <p:spPr>
          <a:xfrm>
            <a:off x="20" y="10"/>
            <a:ext cx="3350507" cy="6857990"/>
          </a:xfrm>
          <a:prstGeom prst="rect">
            <a:avLst/>
          </a:prstGeom>
        </p:spPr>
      </p:pic>
      <p:sp>
        <p:nvSpPr>
          <p:cNvPr id="48" name="Rectangle 47">
            <a:extLst>
              <a:ext uri="{FF2B5EF4-FFF2-40B4-BE49-F238E27FC236}">
                <a16:creationId xmlns:a16="http://schemas.microsoft.com/office/drawing/2014/main" id="{2A4E0407-A637-4681-B905-C53E4216CE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9744" y="685800"/>
            <a:ext cx="4232512" cy="54864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C8D6A8-4E20-7D80-FF21-8F48E26C29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473387" y="253662"/>
            <a:ext cx="6995445" cy="1666193"/>
          </a:xfrm>
        </p:spPr>
        <p:txBody>
          <a:bodyPr anchor="b">
            <a:normAutofit fontScale="90000"/>
          </a:bodyPr>
          <a:lstStyle/>
          <a:p>
            <a:b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b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b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  <a:t>                                                      </a:t>
            </a: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  <a:t> </a:t>
            </a:r>
            <a:r>
              <a:rPr kumimoji="0" lang="en-US" sz="10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j-ea"/>
                <a:cs typeface="+mj-cs"/>
              </a:rPr>
              <a:t>H</a:t>
            </a:r>
            <a:b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                                                                                                                                                                   </a:t>
            </a: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j-ea"/>
                <a:cs typeface="+mj-cs"/>
              </a:rPr>
              <a:t>Hotel trinity</a:t>
            </a:r>
            <a:r>
              <a:rPr kumimoji="0" lang="en-US" sz="10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Lucida Calligraphy" panose="03010101010101010101" pitchFamily="66" charset="0"/>
                <a:ea typeface="+mj-ea"/>
                <a:cs typeface="+mj-cs"/>
              </a:rPr>
              <a:t>**** </a:t>
            </a:r>
            <a:r>
              <a:rPr kumimoji="0" lang="en-US" sz="1200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Lucida Calligraphy" panose="03010101010101010101" pitchFamily="66" charset="0"/>
                <a:ea typeface="+mj-ea"/>
                <a:cs typeface="+mj-cs"/>
              </a:rPr>
              <a:t>                                   </a:t>
            </a:r>
            <a:b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  <a:t>                                                                                               30 High </a:t>
            </a:r>
            <a:r>
              <a:rPr kumimoji="0" lang="en-US" sz="1000" b="0" i="0" u="none" strike="noStrike" kern="0" cap="none" spc="0" normalizeH="0" baseline="0" noProof="0" dirty="0" err="1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  <a:t>St,Canterbury</a:t>
            </a: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  <a:t>, CT11DN</a:t>
            </a:r>
            <a:b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  <a:t>                                                                                                                    Contact – 01227755255</a:t>
            </a:r>
            <a:b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  <a:t>                                                                                       Email – trinityhotel@trinity.com</a:t>
            </a:r>
            <a:b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b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b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b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</a:br>
            <a:r>
              <a:rPr kumimoji="0" lang="en-US" sz="1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Fax" panose="02060602050505020204" pitchFamily="18" charset="0"/>
                <a:ea typeface="GungsuhChe" panose="020B0503020000020004" pitchFamily="49" charset="-127"/>
                <a:sym typeface="Great Vibes"/>
              </a:rPr>
              <a:t>     </a:t>
            </a: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Bright" panose="02040602050505020304" pitchFamily="18" charset="0"/>
                <a:ea typeface="GungsuhChe" panose="020B0503020000020004" pitchFamily="49" charset="-127"/>
                <a:sym typeface="Great Vibes"/>
              </a:rPr>
              <a:t>Christmas Party</a:t>
            </a:r>
            <a:b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Bright" panose="02040602050505020304" pitchFamily="18" charset="0"/>
                <a:ea typeface="GungsuhChe" panose="020B0503020000020004" pitchFamily="49" charset="-127"/>
                <a:sym typeface="Great Vibes"/>
              </a:rPr>
            </a:br>
            <a:r>
              <a: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Bright" panose="02040602050505020304" pitchFamily="18" charset="0"/>
                <a:ea typeface="GungsuhChe" panose="020B0503020000020004" pitchFamily="49" charset="-127"/>
                <a:sym typeface="Great Vibes"/>
              </a:rPr>
              <a:t>at</a:t>
            </a:r>
            <a:br>
              <a:rPr kumimoji="0" lang="en-US" sz="28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Bright" panose="02040602050505020304" pitchFamily="18" charset="0"/>
                <a:ea typeface="GungsuhChe" panose="020B0503020000020004" pitchFamily="49" charset="-127"/>
                <a:sym typeface="Great Vibes"/>
              </a:rPr>
            </a:br>
            <a:r>
              <a:rPr lang="en-US" sz="1400" b="1" i="1" dirty="0">
                <a:latin typeface="Edwardian Script ITC" panose="030303020407070D0804" pitchFamily="66" charset="0"/>
              </a:rPr>
              <a:t>H</a:t>
            </a:r>
            <a:br>
              <a:rPr lang="en-US" sz="1400" b="1" dirty="0"/>
            </a:br>
            <a:r>
              <a:rPr lang="en-US" sz="1400" b="1" dirty="0"/>
              <a:t>        </a:t>
            </a:r>
            <a:r>
              <a:rPr lang="en-US" sz="1400" b="1" dirty="0">
                <a:latin typeface="Lucida Calligraphy" panose="03010101010101010101" pitchFamily="66" charset="0"/>
              </a:rPr>
              <a:t>Hotel trinity</a:t>
            </a:r>
            <a:r>
              <a:rPr lang="en-US" sz="1400" b="1" dirty="0">
                <a:solidFill>
                  <a:schemeClr val="accent4"/>
                </a:solidFill>
                <a:latin typeface="Lucida Calligraphy" panose="03010101010101010101" pitchFamily="66" charset="0"/>
              </a:rPr>
              <a:t>****</a:t>
            </a:r>
            <a:endParaRPr lang="en-GB" sz="1400" b="1" dirty="0">
              <a:solidFill>
                <a:schemeClr val="accent4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88023C-7FD4-A702-F7F9-D4DB49CBA23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76904" y="1919855"/>
            <a:ext cx="4370683" cy="5070869"/>
          </a:xfrm>
          <a:noFill/>
          <a:effectLst>
            <a:outerShdw dir="5400000" algn="ctr" rotWithShape="0">
              <a:schemeClr val="tx1"/>
            </a:outerShdw>
          </a:effectLst>
        </p:spPr>
        <p:txBody>
          <a:bodyPr anchor="t">
            <a:normAutofit fontScale="85000" lnSpcReduction="20000"/>
            <a:scene3d>
              <a:camera prst="orthographicFront"/>
              <a:lightRig rig="threePt" dir="t"/>
            </a:scene3d>
            <a:sp3d extrusionH="57150" prstMaterial="flat">
              <a:bevelT w="38100" h="38100" prst="relaxedInset"/>
            </a:sp3d>
          </a:bodyPr>
          <a:lstStyle/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kumimoji="0" lang="en-US" sz="13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Bright" panose="02040602050505020304" pitchFamily="18" charset="0"/>
                <a:cs typeface="Calibri" panose="020F0502020204030204" pitchFamily="34" charset="0"/>
                <a:sym typeface="Elsie"/>
              </a:rPr>
              <a:t>Are you looking for the ideal location to celebrate Christmas dinner? Come celebrate Christmas with us at one of our beautiful hotels!</a:t>
            </a:r>
          </a:p>
          <a:p>
            <a:pPr marL="457200" indent="-342900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defRPr/>
            </a:pPr>
            <a:r>
              <a:rPr lang="en-GB" sz="1600" b="1" dirty="0">
                <a:solidFill>
                  <a:srgbClr val="595959"/>
                </a:solidFill>
                <a:effectLst>
                  <a:reflection stA="55000" endPos="65000" dist="50800" dir="5400000" sy="-100000" algn="bl" rotWithShape="0"/>
                </a:effectLst>
                <a:latin typeface="Lucida Bright" panose="020406020505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25</a:t>
            </a:r>
            <a:r>
              <a:rPr lang="en-GB" sz="1600" b="1" baseline="30000" dirty="0">
                <a:solidFill>
                  <a:srgbClr val="595959"/>
                </a:solidFill>
                <a:effectLst>
                  <a:reflection stA="55000" endPos="65000" dist="50800" dir="5400000" sy="-100000" algn="bl" rotWithShape="0"/>
                </a:effectLst>
                <a:latin typeface="Lucida Bright" panose="020406020505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600" b="1" dirty="0">
                <a:solidFill>
                  <a:srgbClr val="595959"/>
                </a:solidFill>
                <a:effectLst>
                  <a:reflection stA="55000" endPos="65000" dist="50800" dir="5400000" sy="-100000" algn="bl" rotWithShape="0"/>
                </a:effectLst>
                <a:latin typeface="Lucida Bright" panose="020406020505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November- 24</a:t>
            </a:r>
            <a:r>
              <a:rPr lang="en-GB" sz="1600" b="1" baseline="30000" dirty="0">
                <a:solidFill>
                  <a:srgbClr val="595959"/>
                </a:solidFill>
                <a:effectLst>
                  <a:reflection stA="55000" endPos="65000" dist="50800" dir="5400000" sy="-100000" algn="bl" rotWithShape="0"/>
                </a:effectLst>
                <a:latin typeface="Lucida Bright" panose="020406020505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1600" b="1" dirty="0">
                <a:solidFill>
                  <a:srgbClr val="595959"/>
                </a:solidFill>
                <a:effectLst>
                  <a:reflection stA="55000" endPos="65000" dist="50800" dir="5400000" sy="-100000" algn="bl" rotWithShape="0"/>
                </a:effectLst>
                <a:latin typeface="Lucida Bright" panose="020406020505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rgbClr val="595959"/>
                </a:solidFill>
                <a:effectLst>
                  <a:reflection stA="55000" endPos="65000" dist="50800" dir="5400000" sy="-100000" algn="bl" rotWithShape="0"/>
                </a:effectLst>
                <a:latin typeface="Lucida Bright" panose="02040602050505020304" pitchFamily="18" charset="0"/>
                <a:ea typeface="Times New Roman" panose="02020603050405020304" pitchFamily="18" charset="0"/>
                <a:cs typeface="Calibri" panose="020F0502020204030204" pitchFamily="34" charset="0"/>
              </a:rPr>
              <a:t>December</a:t>
            </a:r>
            <a:endParaRPr lang="en-GB" sz="1600" b="1" dirty="0">
              <a:solidFill>
                <a:srgbClr val="595959"/>
              </a:solidFill>
              <a:effectLst>
                <a:reflection stA="55000" endPos="65000" dist="50800" dir="5400000" sy="-100000" algn="bl" rotWithShape="0"/>
              </a:effectLst>
              <a:latin typeface="Lucida Bright" panose="02040602050505020304" pitchFamily="18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kumimoji="0" lang="en-GB" sz="1300" b="1" i="0" u="sng" strike="noStrike" kern="0" cap="none" spc="0" normalizeH="0" baseline="0" noProof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Lucida Bright" panose="02040602050505020304" pitchFamily="18" charset="0"/>
                <a:cs typeface="Calibri" panose="020F0502020204030204" pitchFamily="34" charset="0"/>
                <a:sym typeface="Elsie"/>
              </a:rPr>
              <a:t> 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kumimoji="0" lang="en-GB" sz="1300" b="1" i="0" u="sng" strike="noStrike" kern="0" cap="none" spc="0" normalizeH="0" baseline="0" noProof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Lucida Bright" panose="02040602050505020304" pitchFamily="18" charset="0"/>
                <a:cs typeface="Calibri" panose="020F0502020204030204" pitchFamily="34" charset="0"/>
                <a:sym typeface="Elsie"/>
              </a:rPr>
              <a:t>DRESS CODE- BLACK TIE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kumimoji="0" lang="en-GB" sz="13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Bright" panose="02040602050505020304" pitchFamily="18" charset="0"/>
                <a:cs typeface="Calibri" panose="020F0502020204030204" pitchFamily="34" charset="0"/>
                <a:sym typeface="Elsie"/>
              </a:rPr>
              <a:t>Dinner menu 3 courses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kumimoji="0" lang="en-GB" sz="1300" b="0" i="0" u="none" strike="noStrike" kern="0" cap="none" spc="0" normalizeH="0" baseline="0" noProof="0" dirty="0">
                <a:ln>
                  <a:noFill/>
                </a:ln>
                <a:solidFill>
                  <a:srgbClr val="595959"/>
                </a:solidFill>
                <a:effectLst/>
                <a:uLnTx/>
                <a:uFillTx/>
                <a:latin typeface="Lucida Bright" panose="02040602050505020304" pitchFamily="18" charset="0"/>
                <a:cs typeface="Calibri" panose="020F0502020204030204" pitchFamily="34" charset="0"/>
                <a:sym typeface="Elsie"/>
              </a:rPr>
              <a:t>Monday – Friday   Saturday – Sunday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lang="en-GB" sz="1300" dirty="0">
                <a:solidFill>
                  <a:srgbClr val="595959"/>
                </a:solidFill>
              </a:rPr>
              <a:t>£40.99                       £60.99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lang="en-US" sz="1400" dirty="0">
                <a:solidFill>
                  <a:srgbClr val="595959"/>
                </a:solidFill>
              </a:rPr>
              <a:t>A £15 non-refundable deposit per person is required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lang="en-US" sz="1400" dirty="0">
                <a:solidFill>
                  <a:srgbClr val="595959"/>
                </a:solidFill>
              </a:rPr>
              <a:t>at the time of booking, all pre-orders must be in 10 days before the date of arrival.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lang="en-US" dirty="0">
                <a:solidFill>
                  <a:schemeClr val="accent4"/>
                </a:solidFill>
                <a:latin typeface="Brush Script MT" panose="03060802040406070304" pitchFamily="66" charset="0"/>
              </a:rPr>
              <a:t>20%</a:t>
            </a:r>
            <a:r>
              <a:rPr lang="en-US" dirty="0">
                <a:solidFill>
                  <a:schemeClr val="accent4"/>
                </a:solidFill>
              </a:rPr>
              <a:t> </a:t>
            </a:r>
            <a:r>
              <a:rPr lang="en-US" sz="1400" dirty="0">
                <a:solidFill>
                  <a:srgbClr val="595959"/>
                </a:solidFill>
              </a:rPr>
              <a:t>discount for groups of 8 or more.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endParaRPr lang="en-GB" sz="1300" b="1" dirty="0">
              <a:solidFill>
                <a:srgbClr val="595959"/>
              </a:solidFill>
            </a:endParaRP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endParaRPr lang="en-GB" sz="13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lang="en-GB" sz="35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LIVE MUSIC BY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lang="en-GB" sz="3500" b="1" dirty="0">
                <a:solidFill>
                  <a:schemeClr val="accent4">
                    <a:lumMod val="60000"/>
                    <a:lumOff val="40000"/>
                  </a:schemeClr>
                </a:solidFill>
              </a:rPr>
              <a:t>DJ Calvin Harris &amp; Anastacia</a:t>
            </a: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endParaRPr lang="en-GB" sz="1300" dirty="0">
              <a:solidFill>
                <a:schemeClr val="tx2"/>
              </a:solidFill>
            </a:endParaRP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endParaRPr lang="en-GB" sz="1300" b="1" dirty="0">
              <a:solidFill>
                <a:schemeClr val="accent4">
                  <a:lumMod val="60000"/>
                  <a:lumOff val="40000"/>
                </a:schemeClr>
              </a:solidFill>
            </a:endParaRP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endParaRPr lang="en-GB" sz="1300" dirty="0">
              <a:solidFill>
                <a:srgbClr val="595959"/>
              </a:solidFill>
            </a:endParaRP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endParaRPr lang="en-GB" sz="1300" dirty="0">
              <a:solidFill>
                <a:srgbClr val="595959"/>
              </a:solidFill>
            </a:endParaRPr>
          </a:p>
          <a:p>
            <a:pPr marL="457200" marR="0" lvl="0" indent="-34290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>
                <a:srgbClr val="413D3D"/>
              </a:buClr>
              <a:buSzPts val="2800"/>
              <a:buFont typeface="Montserrat"/>
              <a:buNone/>
              <a:tabLst/>
              <a:defRPr/>
            </a:pPr>
            <a:r>
              <a:rPr lang="en-GB" sz="900" dirty="0">
                <a:solidFill>
                  <a:srgbClr val="595959"/>
                </a:solidFill>
              </a:rPr>
              <a:t> 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0F1BE65-28E9-E4C2-674B-62FF53CD221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98" r="15626" b="3"/>
          <a:stretch/>
        </p:blipFill>
        <p:spPr>
          <a:xfrm>
            <a:off x="8838633" y="-2"/>
            <a:ext cx="3353367" cy="3428989"/>
          </a:xfrm>
          <a:prstGeom prst="rect">
            <a:avLst/>
          </a:prstGeom>
        </p:spPr>
      </p:pic>
      <p:pic>
        <p:nvPicPr>
          <p:cNvPr id="9" name="Picture 8" descr="A picture containing table, food, person, plate&#10;&#10;Description automatically generated">
            <a:extLst>
              <a:ext uri="{FF2B5EF4-FFF2-40B4-BE49-F238E27FC236}">
                <a16:creationId xmlns:a16="http://schemas.microsoft.com/office/drawing/2014/main" id="{1EC0C18A-4464-03D4-441D-063C429F2F6A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38" r="19586" b="2"/>
          <a:stretch/>
        </p:blipFill>
        <p:spPr>
          <a:xfrm>
            <a:off x="8838633" y="3429001"/>
            <a:ext cx="3353367" cy="3428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9033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EB93B0D-A74F-D4D8-7150-5A9CEE15F3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pPr algn="ctr"/>
            <a:r>
              <a:rPr kumimoji="0" lang="en-US" sz="1300" b="1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Edwardian Script ITC" panose="030303020407070D0804" pitchFamily="66" charset="0"/>
                <a:ea typeface="+mj-ea"/>
                <a:cs typeface="+mj-cs"/>
              </a:rPr>
              <a:t>H</a:t>
            </a:r>
            <a:b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       </a:t>
            </a: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Lucida Calligraphy" panose="03010101010101010101" pitchFamily="66" charset="0"/>
                <a:ea typeface="+mj-ea"/>
                <a:cs typeface="+mj-cs"/>
              </a:rPr>
              <a:t>Hotel trinity</a:t>
            </a:r>
            <a:r>
              <a:rPr kumimoji="0" lang="en-US" sz="1300" b="1" i="0" u="none" strike="noStrike" kern="1200" cap="none" spc="0" normalizeH="0" baseline="0" noProof="0" dirty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Lucida Calligraphy" panose="03010101010101010101" pitchFamily="66" charset="0"/>
                <a:ea typeface="+mj-ea"/>
                <a:cs typeface="+mj-cs"/>
              </a:rPr>
              <a:t>****</a:t>
            </a:r>
            <a:b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</a:br>
            <a:r>
              <a:rPr kumimoji="0" lang="en-GB" sz="28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odern Love Grunge" panose="020B0604020202020204" pitchFamily="82" charset="0"/>
              </a:rPr>
              <a:t>Christmas menu</a:t>
            </a:r>
            <a:endParaRPr lang="en-GB" dirty="0">
              <a:latin typeface="Modern Love Grunge" panose="020B0604020202020204" pitchFamily="82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E1DB3E1-3F79-E25B-666F-054FA44330D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63677" y="1371600"/>
            <a:ext cx="5937148" cy="5235677"/>
          </a:xfrm>
        </p:spPr>
        <p:txBody>
          <a:bodyPr>
            <a:normAutofit fontScale="25000" lnSpcReduction="20000"/>
          </a:bodyPr>
          <a:lstStyle/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Starters                                                                                                                                                                    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PRAWN &amp; CRAB COCKTAIL*                                                                                                                        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Samphire, avocado, baby gem lettuce, zesty pink grapefruit, classic Bloody Mary sauce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TOMATO &amp; BASIL SOUP (V)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Vegetable crisps, balsamic glaze, and ciabatta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Vegan option available (VE) 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BAKED CHEDDAR MUSHROOMS (V)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Creamy cheddar cheese &amp; spinach sauce, with toasted bread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Mains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TRADITIONAL ROAST TURKEY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Served with seasonal greens, roast roots, sage and onion stuffing, pigs in blankets &amp; red wine jus (GF by request)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BUTTERNUT SQUASH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 Ricotta &amp; spinach filo parcel, seasonal greens &amp; fine herb cream sauce (v) (VG, gf alternative available)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1" i="0" u="sng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Dessert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CHRISTMAS PUDDING(v) 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 Cranberry compote, Brandy Cream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CHOCOLATE ORANGE TART(v)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 Blood orange, soil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WINTER BERRY PAVLOVA (v) 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Lucida Bright" panose="02040602050505020304" pitchFamily="18" charset="0"/>
                <a:ea typeface="+mn-ea"/>
                <a:cs typeface="+mn-cs"/>
              </a:rPr>
              <a:t> Mulled wine, white Chocolate, pistachio Crumb</a:t>
            </a: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Lucida Bright" panose="02040602050505020304" pitchFamily="18" charset="0"/>
              <a:ea typeface="+mn-ea"/>
              <a:cs typeface="+mn-cs"/>
            </a:endParaRPr>
          </a:p>
          <a:p>
            <a:pPr marL="0" marR="0" lvl="0" indent="0" defTabSz="914400" rtl="0" eaLnBrk="1" fontAlgn="auto" latinLnBrk="0" hangingPunct="1"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GB" sz="28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Lucida Bright" panose="02040602050505020304" pitchFamily="18" charset="0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E8D4372-1C75-33E1-F05B-07B0A193DD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015162" y="3141663"/>
            <a:ext cx="4338639" cy="1501775"/>
          </a:xfrm>
        </p:spPr>
        <p:txBody>
          <a:bodyPr>
            <a:normAutofit fontScale="25000" lnSpcReduction="20000"/>
          </a:bodyPr>
          <a:lstStyle/>
          <a:p>
            <a:pPr marL="0" indent="0" algn="ctr">
              <a:buNone/>
            </a:pPr>
            <a:r>
              <a:rPr lang="en-GB" sz="7200" b="1" u="sng" dirty="0">
                <a:latin typeface="Lucida Bright" panose="02040602050505020304" pitchFamily="18" charset="0"/>
              </a:rPr>
              <a:t>Drinks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sz="4800" b="1" i="0" dirty="0">
                <a:solidFill>
                  <a:srgbClr val="000000"/>
                </a:solidFill>
                <a:effectLst/>
                <a:latin typeface="Lato" panose="020F0502020204030203" pitchFamily="34" charset="0"/>
              </a:rPr>
              <a:t>Take the stress out of organizing with this package that is priced by person. Available for groups of 8 or more.</a:t>
            </a:r>
            <a:endParaRPr kumimoji="0" lang="en-GB" sz="4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Lucida Bright" panose="02040602050505020304" pitchFamily="18" charset="0"/>
            </a:endParaRP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800" b="0" i="0" u="none" strike="noStrike" kern="1200" cap="all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Bright" panose="02040602050505020304" pitchFamily="18" charset="0"/>
              </a:rPr>
              <a:t>HOUSE RED, WHITE OR ROSE x 4 bottles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ucida Bright" panose="02040602050505020304" pitchFamily="18" charset="0"/>
              </a:rPr>
              <a:t>Choose from Merlot, Malbec, Pinot Grigio, Sauvignon Blanc or Rose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800" b="0" i="0" u="none" strike="noStrike" kern="1200" cap="all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Lucida Bright" panose="02040602050505020304" pitchFamily="18" charset="0"/>
              </a:rPr>
              <a:t>PREMIUM RED, WHITE OR ROSE x Bottles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ucida Bright" panose="02040602050505020304" pitchFamily="18" charset="0"/>
              </a:rPr>
              <a:t>Choose from </a:t>
            </a:r>
            <a:r>
              <a:rPr kumimoji="0" lang="en-GB" sz="4800" b="0" i="0" u="none" strike="noStrike" kern="120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ucida Bright" panose="02040602050505020304" pitchFamily="18" charset="0"/>
              </a:rPr>
              <a:t>Yealands</a:t>
            </a:r>
            <a:r>
              <a:rPr kumimoji="0" lang="en-GB" sz="4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ucida Bright" panose="02040602050505020304" pitchFamily="18" charset="0"/>
              </a:rPr>
              <a:t> Estate Black Label Pinot Noir or Spy Valley Easy Tiger Sauvignon Blanc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ucida Bright" panose="02040602050505020304" pitchFamily="18" charset="0"/>
              </a:rPr>
              <a:t>PROSECCO X4 BOTTLES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ucida Bright" panose="02040602050505020304" pitchFamily="18" charset="0"/>
              </a:rPr>
              <a:t>PREMIUM PROSECCO X4 BOTTLES</a:t>
            </a:r>
          </a:p>
          <a:p>
            <a:pPr marL="0" marR="0" lvl="0" indent="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4800" b="0" i="0" u="none" strike="noStrike" kern="1200" cap="none" spc="0" normalizeH="0" baseline="0" noProof="0" dirty="0" err="1">
                <a:ln>
                  <a:noFill/>
                </a:ln>
                <a:solidFill>
                  <a:srgbClr val="333333"/>
                </a:solidFill>
                <a:effectLst/>
                <a:uLnTx/>
                <a:uFillTx/>
                <a:latin typeface="Lucida Bright" panose="02040602050505020304" pitchFamily="18" charset="0"/>
              </a:rPr>
              <a:t>Freixenet</a:t>
            </a:r>
            <a:endParaRPr kumimoji="0" lang="en-GB" sz="4800" b="0" i="0" u="none" strike="noStrike" kern="1200" cap="none" spc="0" normalizeH="0" baseline="0" noProof="0" dirty="0">
              <a:ln>
                <a:noFill/>
              </a:ln>
              <a:solidFill>
                <a:srgbClr val="333333"/>
              </a:solidFill>
              <a:effectLst/>
              <a:uLnTx/>
              <a:uFillTx/>
              <a:latin typeface="Lucida Bright" panose="020406020505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44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6B5C4D08-410C-5385-8723-48D8ED5CA8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Reference List</a:t>
            </a:r>
            <a:r>
              <a:rPr lang="en-GB" b="1" dirty="0"/>
              <a:t>:                                 </a:t>
            </a:r>
            <a:r>
              <a:rPr lang="en-GB" sz="2200" b="1" dirty="0"/>
              <a:t>Name: Alexandra Popa</a:t>
            </a:r>
            <a:br>
              <a:rPr lang="en-GB" sz="2200" b="1" dirty="0"/>
            </a:br>
            <a:r>
              <a:rPr lang="en-GB" sz="2200" b="1" dirty="0"/>
              <a:t>                                                                                                              Student ID:2133013@uwtsd.ac.uk</a:t>
            </a:r>
            <a:br>
              <a:rPr lang="en-GB" sz="2200" b="1" dirty="0"/>
            </a:br>
            <a:r>
              <a:rPr lang="en-GB" sz="2200" b="1" dirty="0"/>
              <a:t>                                                                                                                   Lecturer: Steve Jones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AEC5B84-ED7F-97A5-C1C7-18D510E217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56852"/>
            <a:ext cx="10515600" cy="4820111"/>
          </a:xfrm>
          <a:solidFill>
            <a:schemeClr val="bg1"/>
          </a:solidFill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200" dirty="0"/>
              <a:t>Christmas tree Canterbury,2014, photograph, Keepers Cottages</a:t>
            </a:r>
          </a:p>
          <a:p>
            <a:pPr marL="0" indent="0">
              <a:buNone/>
            </a:pPr>
            <a:r>
              <a:rPr lang="en-GB" sz="1200" dirty="0"/>
              <a:t>Available at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/>
              </a:rPr>
              <a:t>https://www.keeperscottages.co.uk/kent-christmas-fairs/chistmas-tree-canterbury/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</a:t>
            </a:r>
            <a:r>
              <a:rPr lang="en-GB" sz="12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at 15/11/2022</a:t>
            </a:r>
          </a:p>
          <a:p>
            <a:pPr marL="0" indent="0">
              <a:buNone/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Price and design is inspired by Abode Canterbury, 2022,</a:t>
            </a:r>
          </a:p>
          <a:p>
            <a:pPr marL="0" indent="0">
              <a:buNone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</a:t>
            </a: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3"/>
              </a:rPr>
              <a:t>https://www.abodecanterbury.co.uk/christmas-new-years-eve</a:t>
            </a: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at 15/11/2022</a:t>
            </a:r>
          </a:p>
          <a:p>
            <a:pPr marL="0" indent="0">
              <a:buNone/>
            </a:pP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 best hotel and restaurant dining deals for Christmas 2019 , photograph,2019,Options,</a:t>
            </a:r>
          </a:p>
          <a:p>
            <a:pPr marL="0" indent="0">
              <a:buNone/>
            </a:pPr>
            <a:r>
              <a:rPr lang="en-US" sz="12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4"/>
              </a:rPr>
              <a:t>https://www.optionstheedge.com/topic/food/10-best-hotel-and-restaurant-dining-deals-christmas-2019</a:t>
            </a:r>
            <a:r>
              <a:rPr lang="en-GB" sz="1200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 ,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at 14/11/2022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Starter is  inspired by Miller and Carter,2022 </a:t>
            </a:r>
          </a:p>
          <a:p>
            <a:pPr marL="0" indent="0">
              <a:buNone/>
            </a:pPr>
            <a:r>
              <a:rPr lang="en-GB" sz="12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Available at 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  <a:hlinkClick r:id="rId5"/>
              </a:rPr>
              <a:t>https://www.millerandcarter.co.uk/festivemenu#/</a:t>
            </a: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,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Accessed at 15/11/2022</a:t>
            </a:r>
          </a:p>
          <a:p>
            <a:pPr marL="0" indent="0">
              <a:buNone/>
            </a:pPr>
            <a:r>
              <a:rPr lang="en-GB" sz="12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</a:t>
            </a:r>
            <a:r>
              <a:rPr lang="en-US" sz="1200" b="0" i="0" dirty="0">
                <a:solidFill>
                  <a:srgbClr val="151824"/>
                </a:solidFill>
                <a:effectLst/>
                <a:latin typeface="reem"/>
              </a:rPr>
              <a:t>Canterbury's Christmas lights to go live online tonight,2020, </a:t>
            </a:r>
            <a:r>
              <a:rPr lang="en-US" sz="1200" b="0" i="0" dirty="0" err="1">
                <a:solidFill>
                  <a:srgbClr val="151824"/>
                </a:solidFill>
                <a:effectLst/>
                <a:latin typeface="reem"/>
              </a:rPr>
              <a:t>photograph,ITV</a:t>
            </a:r>
            <a:endParaRPr lang="en-US" sz="1200" b="0" i="0" dirty="0">
              <a:solidFill>
                <a:srgbClr val="151824"/>
              </a:solidFill>
              <a:effectLst/>
              <a:latin typeface="reem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151824"/>
                </a:solidFill>
                <a:latin typeface="reem"/>
              </a:rPr>
              <a:t>Available at </a:t>
            </a:r>
            <a:r>
              <a:rPr lang="en-US" sz="1200" dirty="0">
                <a:solidFill>
                  <a:srgbClr val="151824"/>
                </a:solidFill>
                <a:latin typeface="reem"/>
                <a:hlinkClick r:id="rId6"/>
              </a:rPr>
              <a:t>https://www.itv.com/news/meridian/2020-11-13/canterburys-christmas-lights-to-go-live-online-tonight</a:t>
            </a:r>
            <a:r>
              <a:rPr lang="en-US" sz="1200" dirty="0">
                <a:solidFill>
                  <a:srgbClr val="151824"/>
                </a:solidFill>
                <a:latin typeface="reem"/>
              </a:rPr>
              <a:t> , </a:t>
            </a:r>
            <a:r>
              <a:rPr lang="en-US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Accessed at 15/11/2022</a:t>
            </a:r>
          </a:p>
          <a:p>
            <a:pPr marL="0" indent="0">
              <a:buNone/>
            </a:pPr>
            <a:r>
              <a:rPr lang="en-US" sz="1200" b="0" i="0" dirty="0">
                <a:solidFill>
                  <a:srgbClr val="151824"/>
                </a:solidFill>
                <a:effectLst/>
                <a:latin typeface="reem"/>
              </a:rPr>
              <a:t>Mains is inspired by, Christmas Packages,2022, Millennium Point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151824"/>
                </a:solidFill>
                <a:latin typeface="reem"/>
              </a:rPr>
              <a:t>Available at </a:t>
            </a:r>
            <a:r>
              <a:rPr lang="en-US" sz="1200" dirty="0">
                <a:solidFill>
                  <a:srgbClr val="151824"/>
                </a:solidFill>
                <a:latin typeface="reem"/>
                <a:hlinkClick r:id="rId7"/>
              </a:rPr>
              <a:t>https://www.millenniumpoint.org.uk/venue-hire/christmas-packages</a:t>
            </a:r>
            <a:r>
              <a:rPr lang="en-US" sz="1200" dirty="0">
                <a:solidFill>
                  <a:srgbClr val="151824"/>
                </a:solidFill>
                <a:latin typeface="reem"/>
              </a:rPr>
              <a:t>, Accessed at 16/11/2022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151824"/>
                </a:solidFill>
                <a:latin typeface="reem"/>
              </a:rPr>
              <a:t>Dessert is inspired by Christmas day lunch, 2022, Boulevard Hotel , </a:t>
            </a:r>
          </a:p>
          <a:p>
            <a:pPr marL="0" indent="0">
              <a:buNone/>
            </a:pPr>
            <a:r>
              <a:rPr lang="en-US" sz="1200" b="0" i="0" dirty="0">
                <a:solidFill>
                  <a:srgbClr val="151824"/>
                </a:solidFill>
                <a:effectLst/>
                <a:latin typeface="reem"/>
              </a:rPr>
              <a:t>Available at </a:t>
            </a:r>
            <a:r>
              <a:rPr lang="en-US" sz="1200" b="0" i="0" dirty="0">
                <a:solidFill>
                  <a:srgbClr val="151824"/>
                </a:solidFill>
                <a:effectLst/>
                <a:latin typeface="reem"/>
                <a:hlinkClick r:id="rId8"/>
              </a:rPr>
              <a:t>https://www.boulevardhotel.co.uk/christmas-day-lunch-2022/</a:t>
            </a:r>
            <a:r>
              <a:rPr lang="en-US" sz="1200" b="0" i="0" dirty="0">
                <a:solidFill>
                  <a:srgbClr val="151824"/>
                </a:solidFill>
                <a:effectLst/>
                <a:latin typeface="reem"/>
              </a:rPr>
              <a:t>, Accessed at 15/11/2022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151824"/>
                </a:solidFill>
                <a:latin typeface="reem"/>
              </a:rPr>
              <a:t>Drinks are inspired by FESTIVE CHRISTMAS DRINKS AT ALL BAR ONE,2022, All bar one,</a:t>
            </a:r>
          </a:p>
          <a:p>
            <a:pPr marL="0" indent="0">
              <a:buNone/>
            </a:pPr>
            <a:r>
              <a:rPr lang="en-US" sz="1200" b="0" i="0" dirty="0">
                <a:solidFill>
                  <a:srgbClr val="151824"/>
                </a:solidFill>
                <a:effectLst/>
                <a:latin typeface="reem"/>
              </a:rPr>
              <a:t>Available at </a:t>
            </a:r>
            <a:r>
              <a:rPr lang="en-US" sz="1200" b="0" i="0" dirty="0">
                <a:solidFill>
                  <a:srgbClr val="151824"/>
                </a:solidFill>
                <a:effectLst/>
                <a:latin typeface="reem"/>
                <a:hlinkClick r:id="rId9"/>
              </a:rPr>
              <a:t>https://www.allbarone.co.uk/bookings#/</a:t>
            </a:r>
            <a:r>
              <a:rPr lang="en-US" sz="1200" b="0" i="0" dirty="0">
                <a:solidFill>
                  <a:srgbClr val="151824"/>
                </a:solidFill>
                <a:effectLst/>
                <a:latin typeface="reem"/>
              </a:rPr>
              <a:t> , Accessed at 14/11/2022</a:t>
            </a:r>
          </a:p>
          <a:p>
            <a:pPr marL="0" indent="0">
              <a:buNone/>
            </a:pPr>
            <a:endParaRPr lang="en-GB" sz="1800" u="sng" dirty="0">
              <a:solidFill>
                <a:srgbClr val="0563C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178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TM02892315[[fn=Wisp]]</Template>
  <TotalTime>444</TotalTime>
  <Words>659</Words>
  <Application>Microsoft Office PowerPoint</Application>
  <PresentationFormat>Widescreen</PresentationFormat>
  <Paragraphs>72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6" baseType="lpstr">
      <vt:lpstr>Arial</vt:lpstr>
      <vt:lpstr>Brush Script MT</vt:lpstr>
      <vt:lpstr>Calibri</vt:lpstr>
      <vt:lpstr>Calibri Light</vt:lpstr>
      <vt:lpstr>Edwardian Script ITC</vt:lpstr>
      <vt:lpstr>Lato</vt:lpstr>
      <vt:lpstr>Lucida Bright</vt:lpstr>
      <vt:lpstr>Lucida Calligraphy</vt:lpstr>
      <vt:lpstr>Lucida Fax</vt:lpstr>
      <vt:lpstr>Modern Love Grunge</vt:lpstr>
      <vt:lpstr>Montserrat</vt:lpstr>
      <vt:lpstr>reem</vt:lpstr>
      <vt:lpstr>Office Theme</vt:lpstr>
      <vt:lpstr>                                                          H                                                                                                                                                                     Hotel trinity****                                                                                                                                    30 High St,Canterbury, CT11DN                                                                                                                     Contact – 01227755255                                                                                        Email – trinityhotel@trinity.com         Christmas Party at H         Hotel trinity****</vt:lpstr>
      <vt:lpstr>H         Hotel trinity**** Christmas menu</vt:lpstr>
      <vt:lpstr>Reference List:                                 Name: Alexandra Popa                                                                                                               Student ID:2133013@uwtsd.ac.uk                                                                                                                    Lecturer: Steve Jones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                                                     H                                                                                                                                                                     Hotel trinity****                                                                                                                                    30 High St,Canterbury, CT11DN                                                                                                                     Contact – 01227755255                                                                                        Email – trinityhotel@trinity.com         Christmas Party at H         Hotel trinity****</dc:title>
  <dc:creator>Alexandra Popa (2133013)</dc:creator>
  <cp:lastModifiedBy>Alexandra Popa (2133013)</cp:lastModifiedBy>
  <cp:revision>7</cp:revision>
  <dcterms:created xsi:type="dcterms:W3CDTF">2022-11-10T12:08:35Z</dcterms:created>
  <dcterms:modified xsi:type="dcterms:W3CDTF">2022-11-18T18:09:04Z</dcterms:modified>
</cp:coreProperties>
</file>