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4" r:id="rId13"/>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6" autoAdjust="0"/>
    <p:restoredTop sz="94660"/>
  </p:normalViewPr>
  <p:slideViewPr>
    <p:cSldViewPr snapToGrid="0">
      <p:cViewPr varScale="1">
        <p:scale>
          <a:sx n="73" d="100"/>
          <a:sy n="73"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ru-RU"/>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ru-RU"/>
          </a:p>
        </p:txBody>
      </p:sp>
      <p:sp>
        <p:nvSpPr>
          <p:cNvPr id="4" name="Date Placeholder 3"/>
          <p:cNvSpPr>
            <a:spLocks noGrp="1"/>
          </p:cNvSpPr>
          <p:nvPr>
            <p:ph type="dt" sz="half" idx="10"/>
          </p:nvPr>
        </p:nvSpPr>
        <p:spPr/>
        <p:txBody>
          <a:bodyPr/>
          <a:lstStyle/>
          <a:p>
            <a:fld id="{CA481EE0-D2CA-431E-9DFA-0187781B1BB9}" type="datetimeFigureOut">
              <a:rPr lang="ru-RU" smtClean="0"/>
              <a:t>15.08.2022</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121565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p>
            <a:fld id="{CA481EE0-D2CA-431E-9DFA-0187781B1BB9}" type="datetimeFigureOut">
              <a:rPr lang="ru-RU" smtClean="0"/>
              <a:t>15.08.2022</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763930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ru-RU"/>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A481EE0-D2CA-431E-9DFA-0187781B1BB9}" type="datetimeFigureOut">
              <a:rPr lang="ru-RU" smtClean="0"/>
              <a:t>15.08.2022</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2696065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5" name="Date Placeholder 4"/>
          <p:cNvSpPr>
            <a:spLocks noGrp="1"/>
          </p:cNvSpPr>
          <p:nvPr>
            <p:ph type="dt" sz="half" idx="10"/>
          </p:nvPr>
        </p:nvSpPr>
        <p:spPr/>
        <p:txBody>
          <a:bodyPr/>
          <a:lstStyle/>
          <a:p>
            <a:fld id="{CA481EE0-D2CA-431E-9DFA-0187781B1BB9}" type="datetimeFigureOut">
              <a:rPr lang="ru-RU" smtClean="0"/>
              <a:t>15.08.2022</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1259625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ru-RU"/>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7" name="Date Placeholder 6"/>
          <p:cNvSpPr>
            <a:spLocks noGrp="1"/>
          </p:cNvSpPr>
          <p:nvPr>
            <p:ph type="dt" sz="half" idx="10"/>
          </p:nvPr>
        </p:nvSpPr>
        <p:spPr/>
        <p:txBody>
          <a:bodyPr/>
          <a:lstStyle/>
          <a:p>
            <a:fld id="{CA481EE0-D2CA-431E-9DFA-0187781B1BB9}" type="datetimeFigureOut">
              <a:rPr lang="ru-RU" smtClean="0"/>
              <a:t>15.08.2022</a:t>
            </a:fld>
            <a:endParaRPr lang="ru-RU"/>
          </a:p>
        </p:txBody>
      </p:sp>
      <p:sp>
        <p:nvSpPr>
          <p:cNvPr id="8" name="Footer Placeholder 7"/>
          <p:cNvSpPr>
            <a:spLocks noGrp="1"/>
          </p:cNvSpPr>
          <p:nvPr>
            <p:ph type="ftr" sz="quarter" idx="11"/>
          </p:nvPr>
        </p:nvSpPr>
        <p:spPr/>
        <p:txBody>
          <a:bodyPr/>
          <a:lstStyle/>
          <a:p>
            <a:endParaRPr lang="ru-RU"/>
          </a:p>
        </p:txBody>
      </p:sp>
      <p:sp>
        <p:nvSpPr>
          <p:cNvPr id="9" name="Slide Number Placeholder 8"/>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237101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Date Placeholder 2"/>
          <p:cNvSpPr>
            <a:spLocks noGrp="1"/>
          </p:cNvSpPr>
          <p:nvPr>
            <p:ph type="dt" sz="half" idx="10"/>
          </p:nvPr>
        </p:nvSpPr>
        <p:spPr/>
        <p:txBody>
          <a:bodyPr/>
          <a:lstStyle/>
          <a:p>
            <a:fld id="{CA481EE0-D2CA-431E-9DFA-0187781B1BB9}" type="datetimeFigureOut">
              <a:rPr lang="ru-RU" smtClean="0"/>
              <a:t>15.08.2022</a:t>
            </a:fld>
            <a:endParaRPr lang="ru-RU"/>
          </a:p>
        </p:txBody>
      </p:sp>
      <p:sp>
        <p:nvSpPr>
          <p:cNvPr id="4" name="Footer Placeholder 3"/>
          <p:cNvSpPr>
            <a:spLocks noGrp="1"/>
          </p:cNvSpPr>
          <p:nvPr>
            <p:ph type="ftr" sz="quarter" idx="11"/>
          </p:nvPr>
        </p:nvSpPr>
        <p:spPr/>
        <p:txBody>
          <a:bodyPr/>
          <a:lstStyle/>
          <a:p>
            <a:endParaRPr lang="ru-RU"/>
          </a:p>
        </p:txBody>
      </p:sp>
      <p:sp>
        <p:nvSpPr>
          <p:cNvPr id="5" name="Slide Number Placeholder 4"/>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869408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81EE0-D2CA-431E-9DFA-0187781B1BB9}" type="datetimeFigureOut">
              <a:rPr lang="ru-RU" smtClean="0"/>
              <a:t>15.08.2022</a:t>
            </a:fld>
            <a:endParaRPr lang="ru-RU"/>
          </a:p>
        </p:txBody>
      </p:sp>
      <p:sp>
        <p:nvSpPr>
          <p:cNvPr id="3" name="Footer Placeholder 2"/>
          <p:cNvSpPr>
            <a:spLocks noGrp="1"/>
          </p:cNvSpPr>
          <p:nvPr>
            <p:ph type="ftr" sz="quarter" idx="11"/>
          </p:nvPr>
        </p:nvSpPr>
        <p:spPr/>
        <p:txBody>
          <a:bodyPr/>
          <a:lstStyle/>
          <a:p>
            <a:endParaRPr lang="ru-RU"/>
          </a:p>
        </p:txBody>
      </p:sp>
      <p:sp>
        <p:nvSpPr>
          <p:cNvPr id="4" name="Slide Number Placeholder 3"/>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4163298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ru-RU"/>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A481EE0-D2CA-431E-9DFA-0187781B1BB9}" type="datetimeFigureOut">
              <a:rPr lang="ru-RU" smtClean="0"/>
              <a:t>15.08.2022</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4072538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ru-RU"/>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A481EE0-D2CA-431E-9DFA-0187781B1BB9}" type="datetimeFigureOut">
              <a:rPr lang="ru-RU" smtClean="0"/>
              <a:t>15.08.2022</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1458025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p>
            <a:fld id="{CA481EE0-D2CA-431E-9DFA-0187781B1BB9}" type="datetimeFigureOut">
              <a:rPr lang="ru-RU" smtClean="0"/>
              <a:t>15.08.2022</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3157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ru-RU"/>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p>
            <a:fld id="{CA481EE0-D2CA-431E-9DFA-0187781B1BB9}" type="datetimeFigureOut">
              <a:rPr lang="ru-RU" smtClean="0"/>
              <a:t>15.08.2022</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950E1A3C-0BF7-428D-AC76-B9367DBA4477}" type="slidenum">
              <a:rPr lang="ru-RU" smtClean="0"/>
              <a:t>‹#›</a:t>
            </a:fld>
            <a:endParaRPr lang="ru-RU"/>
          </a:p>
        </p:txBody>
      </p:sp>
    </p:spTree>
    <p:extLst>
      <p:ext uri="{BB962C8B-B14F-4D97-AF65-F5344CB8AC3E}">
        <p14:creationId xmlns:p14="http://schemas.microsoft.com/office/powerpoint/2010/main" val="566096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ru-RU"/>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481EE0-D2CA-431E-9DFA-0187781B1BB9}" type="datetimeFigureOut">
              <a:rPr lang="ru-RU" smtClean="0"/>
              <a:t>15.08.2022</a:t>
            </a:fld>
            <a:endParaRPr lang="ru-RU"/>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u-RU"/>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0E1A3C-0BF7-428D-AC76-B9367DBA4477}" type="slidenum">
              <a:rPr lang="ru-RU" smtClean="0"/>
              <a:t>‹#›</a:t>
            </a:fld>
            <a:endParaRPr lang="ru-RU"/>
          </a:p>
        </p:txBody>
      </p:sp>
    </p:spTree>
    <p:extLst>
      <p:ext uri="{BB962C8B-B14F-4D97-AF65-F5344CB8AC3E}">
        <p14:creationId xmlns:p14="http://schemas.microsoft.com/office/powerpoint/2010/main" val="29933636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blog.vantagecircle.com/disadvantages-of-working-from-home/" TargetMode="External"/><Relationship Id="rId3" Type="http://schemas.openxmlformats.org/officeDocument/2006/relationships/hyperlink" Target="https://www.flexjobs.com/blog/post/remote-work-statistics/" TargetMode="External"/><Relationship Id="rId7" Type="http://schemas.openxmlformats.org/officeDocument/2006/relationships/hyperlink" Target="https://www.business.com/articles/working-from-home-save-money/" TargetMode="External"/><Relationship Id="rId2" Type="http://schemas.openxmlformats.org/officeDocument/2006/relationships/hyperlink" Target="https://www.acas.org.uk/new-study-reveals-half-of-employers-expect-more-flexible-working-after-pandemic" TargetMode="External"/><Relationship Id="rId1" Type="http://schemas.openxmlformats.org/officeDocument/2006/relationships/slideLayout" Target="../slideLayouts/slideLayout2.xml"/><Relationship Id="rId6" Type="http://schemas.openxmlformats.org/officeDocument/2006/relationships/hyperlink" Target="https://www.indeed.com/career-advice/finding-a-job/the-pros-and-cons-of-working-from-home" TargetMode="External"/><Relationship Id="rId5" Type="http://schemas.openxmlformats.org/officeDocument/2006/relationships/hyperlink" Target="https://www.forbes.com/sites/tomspiggle/2020/10/14/coronavirus-silver-lining-a-better-work-life-balance/?sh=20b2bc991fc2" TargetMode="External"/><Relationship Id="rId4" Type="http://schemas.openxmlformats.org/officeDocument/2006/relationships/hyperlink" Target="https://www.economicsobservatory.com/what-has-coronavirus-taught-us-about-working-h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808515"/>
            <a:ext cx="9144000" cy="1672045"/>
          </a:xfrm>
        </p:spPr>
        <p:txBody>
          <a:bodyPr>
            <a:normAutofit fontScale="90000"/>
          </a:bodyPr>
          <a:lstStyle/>
          <a:p>
            <a:r>
              <a:rPr lang="en-US" b="1" i="1" dirty="0" smtClean="0"/>
              <a:t/>
            </a:r>
            <a:br>
              <a:rPr lang="en-US" b="1" i="1" dirty="0" smtClean="0"/>
            </a:br>
            <a:r>
              <a:rPr lang="en-US" b="1" i="1" dirty="0"/>
              <a:t/>
            </a:r>
            <a:br>
              <a:rPr lang="en-US" b="1" i="1" dirty="0"/>
            </a:br>
            <a:r>
              <a:rPr lang="en-US" b="1" i="1" dirty="0" smtClean="0"/>
              <a:t/>
            </a:r>
            <a:br>
              <a:rPr lang="en-US" b="1" i="1" dirty="0" smtClean="0"/>
            </a:br>
            <a:r>
              <a:rPr lang="en-US" b="1" i="1" dirty="0"/>
              <a:t/>
            </a:r>
            <a:br>
              <a:rPr lang="en-US" b="1" i="1" dirty="0"/>
            </a:br>
            <a:r>
              <a:rPr lang="en-US" b="1" i="1" dirty="0" smtClean="0"/>
              <a:t/>
            </a:r>
            <a:br>
              <a:rPr lang="en-US" b="1" i="1" dirty="0" smtClean="0"/>
            </a:br>
            <a:r>
              <a:rPr lang="en-US" b="1" i="1" dirty="0" smtClean="0"/>
              <a:t>Working from home – a trend of the future?</a:t>
            </a:r>
            <a:endParaRPr lang="ru-RU" b="1" i="1" dirty="0"/>
          </a:p>
        </p:txBody>
      </p:sp>
      <p:sp>
        <p:nvSpPr>
          <p:cNvPr id="3" name="Subtitle 2"/>
          <p:cNvSpPr>
            <a:spLocks noGrp="1"/>
          </p:cNvSpPr>
          <p:nvPr>
            <p:ph type="subTitle" idx="1"/>
          </p:nvPr>
        </p:nvSpPr>
        <p:spPr>
          <a:xfrm rot="10800000" flipV="1">
            <a:off x="1876698" y="4990012"/>
            <a:ext cx="9144000" cy="1345474"/>
          </a:xfrm>
        </p:spPr>
        <p:txBody>
          <a:bodyPr>
            <a:normAutofit fontScale="25000" lnSpcReduction="20000"/>
          </a:bodyPr>
          <a:lstStyle/>
          <a:p>
            <a:pPr algn="r"/>
            <a:r>
              <a:rPr lang="en-US" sz="7200" b="1" dirty="0"/>
              <a:t>Module Name:</a:t>
            </a:r>
            <a:r>
              <a:rPr lang="en-US" sz="7200" dirty="0"/>
              <a:t> </a:t>
            </a:r>
            <a:r>
              <a:rPr lang="en-US" sz="7200" dirty="0" smtClean="0"/>
              <a:t>Managing People</a:t>
            </a:r>
            <a:endParaRPr lang="ru-RU" sz="7200" dirty="0"/>
          </a:p>
          <a:p>
            <a:pPr algn="just"/>
            <a:r>
              <a:rPr lang="en-US" sz="7200" b="1" dirty="0"/>
              <a:t>   </a:t>
            </a:r>
            <a:r>
              <a:rPr lang="en-US" sz="7200" b="1" dirty="0" smtClean="0"/>
              <a:t>                                                                                                              Module </a:t>
            </a:r>
            <a:r>
              <a:rPr lang="en-US" sz="7200" b="1" dirty="0"/>
              <a:t>Code:</a:t>
            </a:r>
            <a:r>
              <a:rPr lang="en-US" sz="7200" dirty="0"/>
              <a:t> </a:t>
            </a:r>
            <a:r>
              <a:rPr lang="en-US" sz="7200" dirty="0" smtClean="0"/>
              <a:t>LCBB5004</a:t>
            </a:r>
            <a:endParaRPr lang="ru-RU" sz="7200" dirty="0"/>
          </a:p>
          <a:p>
            <a:pPr algn="just"/>
            <a:r>
              <a:rPr lang="en-US" sz="7200" b="1" dirty="0"/>
              <a:t>        </a:t>
            </a:r>
            <a:r>
              <a:rPr lang="en-US" sz="7200" b="1" dirty="0" smtClean="0"/>
              <a:t>                                                                                                         Student </a:t>
            </a:r>
            <a:r>
              <a:rPr lang="en-US" sz="7200" b="1" dirty="0"/>
              <a:t>Name:</a:t>
            </a:r>
            <a:r>
              <a:rPr lang="en-US" sz="7200" dirty="0"/>
              <a:t> Alina </a:t>
            </a:r>
            <a:r>
              <a:rPr lang="en-US" sz="7200" dirty="0" err="1" smtClean="0"/>
              <a:t>Mutoi</a:t>
            </a:r>
            <a:endParaRPr lang="en-US" sz="7200" dirty="0" smtClean="0"/>
          </a:p>
          <a:p>
            <a:pPr algn="just"/>
            <a:r>
              <a:rPr lang="en-US" sz="7200" b="1" dirty="0" smtClean="0"/>
              <a:t>                                                                                                                 Student Number: </a:t>
            </a:r>
            <a:r>
              <a:rPr lang="en-US" sz="7200" dirty="0" smtClean="0"/>
              <a:t>2028702</a:t>
            </a:r>
            <a:endParaRPr lang="ru-RU" sz="7200" dirty="0"/>
          </a:p>
          <a:p>
            <a:pPr algn="r"/>
            <a:r>
              <a:rPr lang="en-US" sz="7200" b="1" dirty="0"/>
              <a:t>  </a:t>
            </a:r>
            <a:endParaRPr lang="ru-RU" sz="7200" dirty="0"/>
          </a:p>
          <a:p>
            <a:endParaRPr lang="ru-RU" dirty="0"/>
          </a:p>
        </p:txBody>
      </p:sp>
      <p:pic>
        <p:nvPicPr>
          <p:cNvPr id="4" name="Picture 3"/>
          <p:cNvPicPr/>
          <p:nvPr/>
        </p:nvPicPr>
        <p:blipFill>
          <a:blip r:embed="rId2">
            <a:extLst>
              <a:ext uri="{28A0092B-C50C-407E-A947-70E740481C1C}">
                <a14:useLocalDpi xmlns:a14="http://schemas.microsoft.com/office/drawing/2010/main" val="0"/>
              </a:ext>
            </a:extLst>
          </a:blip>
          <a:stretch>
            <a:fillRect/>
          </a:stretch>
        </p:blipFill>
        <p:spPr>
          <a:xfrm>
            <a:off x="3931920" y="734695"/>
            <a:ext cx="4513897" cy="13684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974236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marL="0" indent="0">
              <a:buNone/>
            </a:pPr>
            <a:r>
              <a:rPr lang="en-US" dirty="0" smtClean="0"/>
              <a:t>   </a:t>
            </a:r>
          </a:p>
          <a:p>
            <a:pPr marL="0" indent="0">
              <a:buNone/>
            </a:pPr>
            <a:endParaRPr lang="en-US" dirty="0"/>
          </a:p>
          <a:p>
            <a:pPr marL="0" indent="0">
              <a:buNone/>
            </a:pPr>
            <a:endParaRPr lang="en-US" dirty="0" smtClean="0"/>
          </a:p>
          <a:p>
            <a:pPr marL="0" indent="0">
              <a:buNone/>
            </a:pPr>
            <a:endParaRPr lang="en-US" dirty="0" smtClean="0"/>
          </a:p>
          <a:p>
            <a:pPr marL="0" indent="0" algn="just">
              <a:lnSpc>
                <a:spcPct val="150000"/>
              </a:lnSpc>
              <a:buNone/>
            </a:pPr>
            <a:r>
              <a:rPr lang="en-US" dirty="0"/>
              <a:t> </a:t>
            </a:r>
            <a:r>
              <a:rPr lang="en-US" dirty="0" smtClean="0"/>
              <a:t>   </a:t>
            </a:r>
            <a:r>
              <a:rPr lang="en-US" sz="3100" dirty="0" smtClean="0"/>
              <a:t>Coronavirus pandemic (Covid-19), which affected the whole world in 2020 has changed many aspects of day-by-day life. </a:t>
            </a:r>
            <a:r>
              <a:rPr lang="en-US" sz="3100" dirty="0"/>
              <a:t>People were asked to stay </a:t>
            </a:r>
            <a:r>
              <a:rPr lang="en-US" sz="3100" dirty="0" smtClean="0"/>
              <a:t>at home </a:t>
            </a:r>
            <a:r>
              <a:rPr lang="en-US" sz="3100" dirty="0"/>
              <a:t>and to keep social distancing, leaving the houses only for grocery shopping or other basic needs</a:t>
            </a:r>
            <a:r>
              <a:rPr lang="en-US" sz="3100" dirty="0" smtClean="0"/>
              <a:t>. As a result, the office workers has been invited to work online, from home. </a:t>
            </a:r>
          </a:p>
          <a:p>
            <a:pPr marL="0" indent="0" algn="just">
              <a:lnSpc>
                <a:spcPct val="150000"/>
              </a:lnSpc>
              <a:buNone/>
            </a:pPr>
            <a:r>
              <a:rPr lang="en-US" sz="3100" dirty="0" smtClean="0"/>
              <a:t>    Even when the pandemic has been gone, many are convinced that remote work and virtual meetings are likely to continue. </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42754" y="109809"/>
            <a:ext cx="7172597" cy="3129780"/>
          </a:xfrm>
          <a:prstGeom prst="rect">
            <a:avLst/>
          </a:prstGeom>
        </p:spPr>
      </p:pic>
    </p:spTree>
    <p:extLst>
      <p:ext uri="{BB962C8B-B14F-4D97-AF65-F5344CB8AC3E}">
        <p14:creationId xmlns:p14="http://schemas.microsoft.com/office/powerpoint/2010/main" val="3718683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67098"/>
            <a:ext cx="10515600" cy="3487782"/>
          </a:xfrm>
        </p:spPr>
        <p:txBody>
          <a:bodyPr>
            <a:normAutofit fontScale="25000" lnSpcReduction="20000"/>
          </a:bodyPr>
          <a:lstStyle/>
          <a:p>
            <a:pPr marL="0" indent="0" algn="just">
              <a:lnSpc>
                <a:spcPct val="120000"/>
              </a:lnSpc>
              <a:buNone/>
            </a:pPr>
            <a:r>
              <a:rPr lang="en-US" sz="2400" dirty="0" smtClean="0"/>
              <a:t>        </a:t>
            </a:r>
            <a:r>
              <a:rPr lang="en-US" sz="11200" dirty="0" smtClean="0"/>
              <a:t>A survey from ACAS has found that half of the employers in Great Britain expect an increase in demand for flexible forms of working from employees after the country comes out of the coronavirus (COVID-19) pandemic. </a:t>
            </a:r>
          </a:p>
          <a:p>
            <a:pPr marL="0" indent="0" algn="just">
              <a:lnSpc>
                <a:spcPct val="120000"/>
              </a:lnSpc>
              <a:buNone/>
            </a:pPr>
            <a:r>
              <a:rPr lang="en-US" sz="11200" dirty="0"/>
              <a:t> </a:t>
            </a:r>
            <a:r>
              <a:rPr lang="en-US" sz="11200" dirty="0" smtClean="0"/>
              <a:t> The poll has revealed that:</a:t>
            </a:r>
          </a:p>
          <a:p>
            <a:pPr algn="just">
              <a:lnSpc>
                <a:spcPct val="120000"/>
              </a:lnSpc>
            </a:pPr>
            <a:r>
              <a:rPr lang="en-US" sz="11200" dirty="0" smtClean="0"/>
              <a:t>- 55% of the employers expect an increase in staff working from home or remotely part of the week;</a:t>
            </a:r>
          </a:p>
          <a:p>
            <a:pPr algn="just">
              <a:lnSpc>
                <a:spcPct val="120000"/>
              </a:lnSpc>
            </a:pPr>
            <a:r>
              <a:rPr lang="en-US" sz="11200" dirty="0" smtClean="0"/>
              <a:t>nearly 50% expect an increase in staff working from home or remotely all week</a:t>
            </a:r>
            <a:r>
              <a:rPr lang="en-US" sz="11200" dirty="0" smtClean="0"/>
              <a:t>. (ACAS, 2022)</a:t>
            </a:r>
            <a:endParaRPr lang="en-US" sz="11200" dirty="0" smtClean="0"/>
          </a:p>
          <a:p>
            <a:pPr>
              <a:lnSpc>
                <a:spcPct val="170000"/>
              </a:lnSpc>
            </a:pPr>
            <a:endParaRPr lang="ru-RU" sz="11200" dirty="0"/>
          </a:p>
        </p:txBody>
      </p:sp>
    </p:spTree>
    <p:extLst>
      <p:ext uri="{BB962C8B-B14F-4D97-AF65-F5344CB8AC3E}">
        <p14:creationId xmlns:p14="http://schemas.microsoft.com/office/powerpoint/2010/main" val="4040935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i="1" dirty="0"/>
              <a:t>Advantages of remote work</a:t>
            </a:r>
            <a:br>
              <a:rPr lang="en-US" sz="3600" b="1" i="1" dirty="0"/>
            </a:br>
            <a:endParaRPr lang="ru-RU" sz="3600" dirty="0"/>
          </a:p>
        </p:txBody>
      </p:sp>
      <p:sp>
        <p:nvSpPr>
          <p:cNvPr id="3" name="Content Placeholder 2"/>
          <p:cNvSpPr>
            <a:spLocks noGrp="1"/>
          </p:cNvSpPr>
          <p:nvPr>
            <p:ph idx="1"/>
          </p:nvPr>
        </p:nvSpPr>
        <p:spPr/>
        <p:txBody>
          <a:bodyPr/>
          <a:lstStyle/>
          <a:p>
            <a:r>
              <a:rPr lang="en-US" b="1" dirty="0" smtClean="0">
                <a:solidFill>
                  <a:srgbClr val="FF0000"/>
                </a:solidFill>
              </a:rPr>
              <a:t> </a:t>
            </a:r>
            <a:r>
              <a:rPr lang="en-US" b="1" dirty="0" smtClean="0">
                <a:solidFill>
                  <a:srgbClr val="FF0000"/>
                </a:solidFill>
              </a:rPr>
              <a:t>Less commuting time</a:t>
            </a:r>
          </a:p>
          <a:p>
            <a:pPr marL="0" indent="0">
              <a:lnSpc>
                <a:spcPct val="100000"/>
              </a:lnSpc>
              <a:buNone/>
            </a:pPr>
            <a:r>
              <a:rPr lang="en-US" dirty="0" smtClean="0"/>
              <a:t>      It helps saving employees time and money on traveling, also preventing staff lateness, especially for them coming to work from longer distances. Workers seem to be more rested and safer (if previously walking/cycling through busy areas</a:t>
            </a:r>
            <a:r>
              <a:rPr lang="en-US" dirty="0" smtClean="0"/>
              <a:t>).</a:t>
            </a:r>
            <a:endParaRPr lang="ru-RU" dirty="0"/>
          </a:p>
        </p:txBody>
      </p:sp>
    </p:spTree>
    <p:extLst>
      <p:ext uri="{BB962C8B-B14F-4D97-AF65-F5344CB8AC3E}">
        <p14:creationId xmlns:p14="http://schemas.microsoft.com/office/powerpoint/2010/main" val="2716357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u-RU"/>
          </a:p>
        </p:txBody>
      </p:sp>
      <p:sp>
        <p:nvSpPr>
          <p:cNvPr id="3" name="Content Placeholder 2"/>
          <p:cNvSpPr>
            <a:spLocks noGrp="1"/>
          </p:cNvSpPr>
          <p:nvPr>
            <p:ph idx="1"/>
          </p:nvPr>
        </p:nvSpPr>
        <p:spPr/>
        <p:txBody>
          <a:bodyPr/>
          <a:lstStyle/>
          <a:p>
            <a:r>
              <a:rPr lang="en-US" b="1" dirty="0" smtClean="0">
                <a:solidFill>
                  <a:srgbClr val="FF0000"/>
                </a:solidFill>
              </a:rPr>
              <a:t>Higher </a:t>
            </a:r>
            <a:r>
              <a:rPr lang="en-US" b="1" dirty="0" smtClean="0">
                <a:solidFill>
                  <a:srgbClr val="FF0000"/>
                </a:solidFill>
              </a:rPr>
              <a:t>productivity</a:t>
            </a:r>
          </a:p>
          <a:p>
            <a:pPr marL="0" indent="0">
              <a:buNone/>
            </a:pPr>
            <a:r>
              <a:rPr lang="en-US" dirty="0" smtClean="0"/>
              <a:t>    </a:t>
            </a:r>
            <a:r>
              <a:rPr lang="en-US" dirty="0" smtClean="0"/>
              <a:t>A study shows that, being more rested and feeling more relaxed at home, work productivity increase by 13%. For many people, working from home offers a quiet place for the peace of mind and a better focus on the tasks. </a:t>
            </a:r>
          </a:p>
          <a:p>
            <a:pPr marL="0" indent="0">
              <a:buNone/>
            </a:pPr>
            <a:r>
              <a:rPr lang="en-US" dirty="0" smtClean="0"/>
              <a:t>   Also</a:t>
            </a:r>
            <a:r>
              <a:rPr lang="en-US" dirty="0" smtClean="0"/>
              <a:t>, the number of sick days people has reduced. Even the employee is sick, he/she can work from home, avoiding the travelling and the presence at the office in a bad condition. </a:t>
            </a:r>
            <a:endParaRPr lang="ru-RU" dirty="0"/>
          </a:p>
        </p:txBody>
      </p:sp>
    </p:spTree>
    <p:extLst>
      <p:ext uri="{BB962C8B-B14F-4D97-AF65-F5344CB8AC3E}">
        <p14:creationId xmlns:p14="http://schemas.microsoft.com/office/powerpoint/2010/main" val="51648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193177"/>
            <a:ext cx="10515600" cy="1983786"/>
          </a:xfrm>
        </p:spPr>
        <p:txBody>
          <a:bodyPr>
            <a:normAutofit lnSpcReduction="10000"/>
          </a:bodyPr>
          <a:lstStyle/>
          <a:p>
            <a:r>
              <a:rPr lang="en-US" b="1" dirty="0">
                <a:solidFill>
                  <a:srgbClr val="FF0000"/>
                </a:solidFill>
              </a:rPr>
              <a:t>Better work-life balance</a:t>
            </a:r>
          </a:p>
          <a:p>
            <a:pPr marL="0" indent="0">
              <a:buNone/>
            </a:pPr>
            <a:r>
              <a:rPr lang="en-US" dirty="0" smtClean="0"/>
              <a:t>    According </a:t>
            </a:r>
            <a:r>
              <a:rPr lang="en-US" dirty="0"/>
              <a:t>to a </a:t>
            </a:r>
            <a:r>
              <a:rPr lang="en-US" dirty="0" err="1"/>
              <a:t>FlexJobs</a:t>
            </a:r>
            <a:r>
              <a:rPr lang="en-US" dirty="0"/>
              <a:t> survey of more than 4000 respondents, 73% has mentioned that remote work allowed them to spend more time with their partner, family or pets. The time saved on travelling can be used to do other social activities. </a:t>
            </a:r>
            <a:r>
              <a:rPr lang="en-US" dirty="0" smtClean="0"/>
              <a:t>(Forbes, 2022)</a:t>
            </a:r>
            <a:endParaRPr lang="ru-RU" dirty="0"/>
          </a:p>
          <a:p>
            <a:pPr marL="0" indent="0">
              <a:buNone/>
            </a:pPr>
            <a:endParaRPr lang="ru-RU"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6183" y="156754"/>
            <a:ext cx="6858000" cy="3592286"/>
          </a:xfrm>
          <a:prstGeom prst="rect">
            <a:avLst/>
          </a:prstGeom>
        </p:spPr>
      </p:pic>
    </p:spTree>
    <p:extLst>
      <p:ext uri="{BB962C8B-B14F-4D97-AF65-F5344CB8AC3E}">
        <p14:creationId xmlns:p14="http://schemas.microsoft.com/office/powerpoint/2010/main" val="3372754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u-RU"/>
          </a:p>
        </p:txBody>
      </p:sp>
      <p:sp>
        <p:nvSpPr>
          <p:cNvPr id="3" name="Content Placeholder 2"/>
          <p:cNvSpPr>
            <a:spLocks noGrp="1"/>
          </p:cNvSpPr>
          <p:nvPr>
            <p:ph idx="1"/>
          </p:nvPr>
        </p:nvSpPr>
        <p:spPr/>
        <p:txBody>
          <a:bodyPr/>
          <a:lstStyle/>
          <a:p>
            <a:r>
              <a:rPr lang="en-US" b="1" dirty="0" smtClean="0">
                <a:solidFill>
                  <a:srgbClr val="FF0000"/>
                </a:solidFill>
              </a:rPr>
              <a:t>Reduced </a:t>
            </a:r>
            <a:r>
              <a:rPr lang="en-US" b="1" dirty="0" smtClean="0">
                <a:solidFill>
                  <a:srgbClr val="FF0000"/>
                </a:solidFill>
              </a:rPr>
              <a:t>companies costs</a:t>
            </a:r>
          </a:p>
          <a:p>
            <a:pPr marL="0" indent="0" algn="just">
              <a:buNone/>
            </a:pPr>
            <a:r>
              <a:rPr lang="en-US" dirty="0"/>
              <a:t> </a:t>
            </a:r>
            <a:r>
              <a:rPr lang="en-US" dirty="0" smtClean="0"/>
              <a:t>   Many companies and </a:t>
            </a:r>
            <a:r>
              <a:rPr lang="en-US" dirty="0" err="1" smtClean="0"/>
              <a:t>organisations</a:t>
            </a:r>
            <a:r>
              <a:rPr lang="en-US" dirty="0" smtClean="0"/>
              <a:t> can reduce administrative expenses, as office rent and utilities, office maintenance and cleaning etc., by requiring employees to work from home. </a:t>
            </a:r>
          </a:p>
          <a:p>
            <a:pPr marL="0" indent="0" algn="just">
              <a:buNone/>
            </a:pPr>
            <a:r>
              <a:rPr lang="en-US" dirty="0"/>
              <a:t> </a:t>
            </a:r>
            <a:r>
              <a:rPr lang="en-US" dirty="0" smtClean="0"/>
              <a:t>  According to a Global Workplace Analytics survey, 6 of 10 employers identify cost savings as a major benefit of remote work. (Business, 2022)</a:t>
            </a:r>
            <a:endParaRPr lang="en-US" dirty="0" smtClean="0"/>
          </a:p>
          <a:p>
            <a:endParaRPr lang="en-US" dirty="0"/>
          </a:p>
          <a:p>
            <a:endParaRPr lang="ru-RU" dirty="0"/>
          </a:p>
        </p:txBody>
      </p:sp>
    </p:spTree>
    <p:extLst>
      <p:ext uri="{BB962C8B-B14F-4D97-AF65-F5344CB8AC3E}">
        <p14:creationId xmlns:p14="http://schemas.microsoft.com/office/powerpoint/2010/main" val="1884230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i="1" dirty="0" smtClean="0"/>
              <a:t>Disadvantages of working from home</a:t>
            </a:r>
            <a:endParaRPr lang="ru-RU" sz="3600" b="1" i="1" dirty="0"/>
          </a:p>
        </p:txBody>
      </p:sp>
      <p:sp>
        <p:nvSpPr>
          <p:cNvPr id="3" name="Content Placeholder 2"/>
          <p:cNvSpPr>
            <a:spLocks noGrp="1"/>
          </p:cNvSpPr>
          <p:nvPr>
            <p:ph idx="1"/>
          </p:nvPr>
        </p:nvSpPr>
        <p:spPr>
          <a:xfrm>
            <a:off x="838200" y="1580606"/>
            <a:ext cx="10515600" cy="2155371"/>
          </a:xfrm>
        </p:spPr>
        <p:txBody>
          <a:bodyPr>
            <a:normAutofit/>
          </a:bodyPr>
          <a:lstStyle/>
          <a:p>
            <a:r>
              <a:rPr lang="en-US" b="1" dirty="0">
                <a:solidFill>
                  <a:srgbClr val="FF0000"/>
                </a:solidFill>
              </a:rPr>
              <a:t>Limit of real socialization and </a:t>
            </a:r>
            <a:r>
              <a:rPr lang="en-US" b="1" dirty="0" smtClean="0">
                <a:solidFill>
                  <a:srgbClr val="FF0000"/>
                </a:solidFill>
              </a:rPr>
              <a:t>teamwork</a:t>
            </a:r>
          </a:p>
          <a:p>
            <a:pPr marL="0" indent="0">
              <a:buNone/>
            </a:pPr>
            <a:r>
              <a:rPr lang="en-US" dirty="0" smtClean="0"/>
              <a:t>   Virtual platforms like Zoom, Teams etc., where employees can connect through video calls and conferences might be not so efficient as brainstorming ideas together in an office. The no face-to-face interaction can be challenging for some workers. </a:t>
            </a:r>
          </a:p>
          <a:p>
            <a:pPr marL="0" indent="0">
              <a:buNone/>
            </a:pPr>
            <a:endParaRPr lang="en-US" dirty="0" smtClean="0"/>
          </a:p>
          <a:p>
            <a:endParaRPr lang="ru-RU"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99509" y="3735978"/>
            <a:ext cx="6936378" cy="2926080"/>
          </a:xfrm>
          <a:prstGeom prst="rect">
            <a:avLst/>
          </a:prstGeom>
        </p:spPr>
      </p:pic>
    </p:spTree>
    <p:extLst>
      <p:ext uri="{BB962C8B-B14F-4D97-AF65-F5344CB8AC3E}">
        <p14:creationId xmlns:p14="http://schemas.microsoft.com/office/powerpoint/2010/main" val="4111541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u-RU"/>
          </a:p>
        </p:txBody>
      </p:sp>
      <p:sp>
        <p:nvSpPr>
          <p:cNvPr id="3" name="Content Placeholder 2"/>
          <p:cNvSpPr>
            <a:spLocks noGrp="1"/>
          </p:cNvSpPr>
          <p:nvPr>
            <p:ph idx="1"/>
          </p:nvPr>
        </p:nvSpPr>
        <p:spPr/>
        <p:txBody>
          <a:bodyPr/>
          <a:lstStyle/>
          <a:p>
            <a:r>
              <a:rPr lang="en-US" b="1" dirty="0" smtClean="0">
                <a:solidFill>
                  <a:srgbClr val="FF0000"/>
                </a:solidFill>
              </a:rPr>
              <a:t>Unmonitored performance and lack of motivation</a:t>
            </a:r>
          </a:p>
          <a:p>
            <a:pPr marL="0" indent="0">
              <a:buNone/>
            </a:pPr>
            <a:r>
              <a:rPr lang="en-US" dirty="0" smtClean="0"/>
              <a:t>   Being in their own houses, some employees can often laze around and take frequent breaks, resulting in lower job performance. Not every household can provide good working conditions as an office does. For the employers, it is very hard to monitor their workers through the computer.  </a:t>
            </a:r>
            <a:endParaRPr lang="ru-RU" dirty="0"/>
          </a:p>
        </p:txBody>
      </p:sp>
    </p:spTree>
    <p:extLst>
      <p:ext uri="{BB962C8B-B14F-4D97-AF65-F5344CB8AC3E}">
        <p14:creationId xmlns:p14="http://schemas.microsoft.com/office/powerpoint/2010/main" val="2648342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ru-RU"/>
          </a:p>
        </p:txBody>
      </p:sp>
      <p:sp>
        <p:nvSpPr>
          <p:cNvPr id="3" name="Content Placeholder 2"/>
          <p:cNvSpPr>
            <a:spLocks noGrp="1"/>
          </p:cNvSpPr>
          <p:nvPr>
            <p:ph idx="1"/>
          </p:nvPr>
        </p:nvSpPr>
        <p:spPr/>
        <p:txBody>
          <a:bodyPr/>
          <a:lstStyle/>
          <a:p>
            <a:r>
              <a:rPr lang="en-US" b="1" dirty="0" smtClean="0">
                <a:solidFill>
                  <a:srgbClr val="FF0000"/>
                </a:solidFill>
              </a:rPr>
              <a:t>Lack of office equipment</a:t>
            </a:r>
          </a:p>
          <a:p>
            <a:pPr marL="0" indent="0">
              <a:buNone/>
            </a:pPr>
            <a:r>
              <a:rPr lang="en-US" dirty="0" smtClean="0"/>
              <a:t>    Setting up a home office with necessary equipment (desktop, laptop, high-speed internet, printer, fax machines etc.) can be quite costly.</a:t>
            </a:r>
            <a:r>
              <a:rPr lang="en-US" dirty="0" smtClean="0">
                <a:solidFill>
                  <a:srgbClr val="FF0000"/>
                </a:solidFill>
              </a:rPr>
              <a:t> </a:t>
            </a:r>
            <a:r>
              <a:rPr lang="en-US" dirty="0" smtClean="0"/>
              <a:t>Moreover, accessing and sharing sensitive company documents can raise security issues. (Vantage Circle, 2022)</a:t>
            </a:r>
            <a:endParaRPr lang="ru-RU" dirty="0"/>
          </a:p>
        </p:txBody>
      </p:sp>
    </p:spTree>
    <p:extLst>
      <p:ext uri="{BB962C8B-B14F-4D97-AF65-F5344CB8AC3E}">
        <p14:creationId xmlns:p14="http://schemas.microsoft.com/office/powerpoint/2010/main" val="1544203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i="1" dirty="0" smtClean="0"/>
              <a:t>Conclusion</a:t>
            </a:r>
            <a:endParaRPr lang="ru-RU" sz="3600" b="1" i="1" dirty="0"/>
          </a:p>
        </p:txBody>
      </p:sp>
      <p:sp>
        <p:nvSpPr>
          <p:cNvPr id="3" name="Content Placeholder 2"/>
          <p:cNvSpPr>
            <a:spLocks noGrp="1"/>
          </p:cNvSpPr>
          <p:nvPr>
            <p:ph idx="1"/>
          </p:nvPr>
        </p:nvSpPr>
        <p:spPr>
          <a:xfrm>
            <a:off x="838200" y="1528354"/>
            <a:ext cx="10515600" cy="3200400"/>
          </a:xfrm>
        </p:spPr>
        <p:txBody>
          <a:bodyPr>
            <a:normAutofit fontScale="70000" lnSpcReduction="20000"/>
          </a:bodyPr>
          <a:lstStyle/>
          <a:p>
            <a:pPr marL="0" indent="0" algn="just">
              <a:lnSpc>
                <a:spcPct val="120000"/>
              </a:lnSpc>
              <a:buNone/>
            </a:pPr>
            <a:r>
              <a:rPr lang="en-US" dirty="0" smtClean="0"/>
              <a:t>    As any option, working from home alternative has many advantages and disadvantages, as well. A hybrid approach – sometimes working from home, sometimes – from the office, can be chosen by employers to combine positive sides of each alternative, in a way that helps to maximize the productivity and personal wellbeing of employees.</a:t>
            </a:r>
          </a:p>
          <a:p>
            <a:pPr marL="0" indent="0" algn="just">
              <a:lnSpc>
                <a:spcPct val="120000"/>
              </a:lnSpc>
              <a:buNone/>
            </a:pPr>
            <a:r>
              <a:rPr lang="en-US" dirty="0"/>
              <a:t> </a:t>
            </a:r>
            <a:r>
              <a:rPr lang="en-US" dirty="0" smtClean="0"/>
              <a:t> The key is to identify the parts and tasks of the job are best accomplished in every environment, either home or office. For example, the tasks that require collaboration and teamwork can be done in the office, while those needing more concentration – at home. </a:t>
            </a:r>
          </a:p>
          <a:p>
            <a:pPr marL="0" indent="0" algn="just">
              <a:lnSpc>
                <a:spcPct val="120000"/>
              </a:lnSpc>
              <a:buNone/>
            </a:pPr>
            <a:r>
              <a:rPr lang="en-US" dirty="0"/>
              <a:t> </a:t>
            </a:r>
            <a:r>
              <a:rPr lang="en-US" dirty="0" smtClean="0"/>
              <a:t>   A final decision on choosing the approach has to be got taking into the consideration individuals needs and skills of company’s employees.  </a:t>
            </a:r>
          </a:p>
          <a:p>
            <a:pPr marL="0" indent="0" algn="just">
              <a:buNone/>
            </a:pPr>
            <a:endParaRPr lang="ru-RU"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5349" y="4728754"/>
            <a:ext cx="4702628" cy="1998618"/>
          </a:xfrm>
          <a:prstGeom prst="rect">
            <a:avLst/>
          </a:prstGeom>
        </p:spPr>
      </p:pic>
    </p:spTree>
    <p:extLst>
      <p:ext uri="{BB962C8B-B14F-4D97-AF65-F5344CB8AC3E}">
        <p14:creationId xmlns:p14="http://schemas.microsoft.com/office/powerpoint/2010/main" val="1874571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i="1" dirty="0" smtClean="0"/>
              <a:t>References</a:t>
            </a:r>
            <a:endParaRPr lang="ru-RU" sz="3200" b="1" i="1" dirty="0"/>
          </a:p>
        </p:txBody>
      </p:sp>
      <p:sp>
        <p:nvSpPr>
          <p:cNvPr id="3" name="Content Placeholder 2"/>
          <p:cNvSpPr>
            <a:spLocks noGrp="1"/>
          </p:cNvSpPr>
          <p:nvPr>
            <p:ph idx="1"/>
          </p:nvPr>
        </p:nvSpPr>
        <p:spPr>
          <a:xfrm>
            <a:off x="838200" y="1332411"/>
            <a:ext cx="10515600" cy="5969725"/>
          </a:xfrm>
        </p:spPr>
        <p:txBody>
          <a:bodyPr>
            <a:noAutofit/>
          </a:bodyPr>
          <a:lstStyle/>
          <a:p>
            <a:pPr marL="0" indent="0" algn="just">
              <a:lnSpc>
                <a:spcPct val="120000"/>
              </a:lnSpc>
              <a:buNone/>
            </a:pPr>
            <a:r>
              <a:rPr lang="en-US" sz="1800" dirty="0" smtClean="0"/>
              <a:t>1</a:t>
            </a:r>
            <a:r>
              <a:rPr lang="en-US" sz="1600" dirty="0" smtClean="0"/>
              <a:t>. ACAS, 2022. New study reveals half of employers expect more flexible working requests from staff after the pandemic </a:t>
            </a:r>
            <a:r>
              <a:rPr lang="en-US" sz="1600" dirty="0"/>
              <a:t>is </a:t>
            </a:r>
            <a:r>
              <a:rPr lang="en-US" sz="1600" dirty="0" err="1" smtClean="0"/>
              <a:t>over.</a:t>
            </a:r>
            <a:r>
              <a:rPr lang="en-US" sz="1600" dirty="0" err="1" smtClean="0">
                <a:hlinkClick r:id="rId2"/>
              </a:rPr>
              <a:t>https</a:t>
            </a:r>
            <a:r>
              <a:rPr lang="en-US" sz="1600" dirty="0">
                <a:hlinkClick r:id="rId2"/>
              </a:rPr>
              <a:t>://</a:t>
            </a:r>
            <a:r>
              <a:rPr lang="en-US" sz="1600" dirty="0" smtClean="0">
                <a:hlinkClick r:id="rId2"/>
              </a:rPr>
              <a:t>www.acas.org.uk/new-study-reveals-half-of-employers-expect-more-flexible-working-after-pandemic</a:t>
            </a:r>
            <a:r>
              <a:rPr lang="en-US" sz="1600" dirty="0" smtClean="0"/>
              <a:t>  (Accessed on 9</a:t>
            </a:r>
            <a:r>
              <a:rPr lang="en-US" sz="1600" baseline="30000" dirty="0" smtClean="0"/>
              <a:t>th</a:t>
            </a:r>
            <a:r>
              <a:rPr lang="en-US" sz="1600" dirty="0" smtClean="0"/>
              <a:t> of August 2022)</a:t>
            </a:r>
          </a:p>
          <a:p>
            <a:pPr marL="0" indent="0">
              <a:lnSpc>
                <a:spcPct val="120000"/>
              </a:lnSpc>
              <a:buNone/>
            </a:pPr>
            <a:r>
              <a:rPr lang="en-US" sz="1600" dirty="0" smtClean="0"/>
              <a:t>2. Courtney, E. </a:t>
            </a:r>
            <a:r>
              <a:rPr lang="en-US" sz="1600" i="1" dirty="0" smtClean="0"/>
              <a:t>Remote work stats &amp; trends: Navigating work from home jobs.</a:t>
            </a:r>
            <a:r>
              <a:rPr lang="en-US" sz="1600" dirty="0" smtClean="0"/>
              <a:t> Forbes, 2022</a:t>
            </a:r>
            <a:r>
              <a:rPr lang="en-US" sz="1600" dirty="0"/>
              <a:t>. </a:t>
            </a:r>
            <a:r>
              <a:rPr lang="en-US" sz="1600" dirty="0">
                <a:hlinkClick r:id="rId3"/>
              </a:rPr>
              <a:t>https://www.flexjobs.com/blog/post/remote-work-statistics</a:t>
            </a:r>
            <a:r>
              <a:rPr lang="en-US" sz="1600" dirty="0" smtClean="0">
                <a:hlinkClick r:id="rId3"/>
              </a:rPr>
              <a:t>/</a:t>
            </a:r>
            <a:r>
              <a:rPr lang="en-US" sz="1600" dirty="0" smtClean="0"/>
              <a:t>  (Accessed on 9</a:t>
            </a:r>
            <a:r>
              <a:rPr lang="en-US" sz="1600" baseline="30000" dirty="0" smtClean="0"/>
              <a:t>th</a:t>
            </a:r>
            <a:r>
              <a:rPr lang="en-US" sz="1600" dirty="0" smtClean="0"/>
              <a:t> of August 2022)</a:t>
            </a:r>
          </a:p>
          <a:p>
            <a:pPr marL="0" indent="0">
              <a:lnSpc>
                <a:spcPct val="120000"/>
              </a:lnSpc>
              <a:buNone/>
            </a:pPr>
            <a:r>
              <a:rPr lang="en-US" sz="1600" dirty="0"/>
              <a:t>3</a:t>
            </a:r>
            <a:r>
              <a:rPr lang="en-US" sz="1600" dirty="0" smtClean="0"/>
              <a:t>. Economic Observatory, 2022. What has coronavirus taught us about </a:t>
            </a:r>
            <a:r>
              <a:rPr lang="en-US" sz="1600" dirty="0"/>
              <a:t>working from home? </a:t>
            </a:r>
            <a:r>
              <a:rPr lang="en-US" sz="1600" dirty="0">
                <a:hlinkClick r:id="rId4"/>
              </a:rPr>
              <a:t>https://</a:t>
            </a:r>
            <a:r>
              <a:rPr lang="en-US" sz="1600" dirty="0" smtClean="0">
                <a:hlinkClick r:id="rId4"/>
              </a:rPr>
              <a:t>www.economicsobservatory.com/what-has-coronavirus-taught-us-about-working-home</a:t>
            </a:r>
            <a:r>
              <a:rPr lang="en-US" sz="1600" dirty="0" smtClean="0"/>
              <a:t>  (Accessed on 9</a:t>
            </a:r>
            <a:r>
              <a:rPr lang="en-US" sz="1600" baseline="30000" dirty="0" smtClean="0"/>
              <a:t>th</a:t>
            </a:r>
            <a:r>
              <a:rPr lang="en-US" sz="1600" dirty="0" smtClean="0"/>
              <a:t> of August 2022)</a:t>
            </a:r>
          </a:p>
          <a:p>
            <a:pPr marL="0" indent="0">
              <a:lnSpc>
                <a:spcPct val="120000"/>
              </a:lnSpc>
              <a:buNone/>
            </a:pPr>
            <a:r>
              <a:rPr lang="en-US" sz="1600" dirty="0" smtClean="0"/>
              <a:t>4. Forbes, 2022.  Coronavirus silver lining: A better work-life balance? </a:t>
            </a:r>
            <a:r>
              <a:rPr lang="en-US" sz="1600" dirty="0" smtClean="0">
                <a:hlinkClick r:id="rId5"/>
              </a:rPr>
              <a:t>https</a:t>
            </a:r>
            <a:r>
              <a:rPr lang="en-US" sz="1600" dirty="0">
                <a:hlinkClick r:id="rId5"/>
              </a:rPr>
              <a:t>://www.forbes.com/sites/tomspiggle/2020/10/14/coronavirus-silver-lining-a-better-work-life-balance/?</a:t>
            </a:r>
            <a:r>
              <a:rPr lang="en-US" sz="1600" dirty="0" smtClean="0">
                <a:hlinkClick r:id="rId5"/>
              </a:rPr>
              <a:t>sh=20b2bc991fc2</a:t>
            </a:r>
            <a:r>
              <a:rPr lang="en-US" sz="1600" dirty="0" smtClean="0"/>
              <a:t>  (Accessed on 13</a:t>
            </a:r>
            <a:r>
              <a:rPr lang="en-US" sz="1600" baseline="30000" dirty="0" smtClean="0"/>
              <a:t>th</a:t>
            </a:r>
            <a:r>
              <a:rPr lang="en-US" sz="1600" dirty="0" smtClean="0"/>
              <a:t> of August 2022)</a:t>
            </a:r>
          </a:p>
          <a:p>
            <a:pPr marL="0" indent="0">
              <a:lnSpc>
                <a:spcPct val="120000"/>
              </a:lnSpc>
              <a:buNone/>
            </a:pPr>
            <a:r>
              <a:rPr lang="en-US" sz="1600" dirty="0" smtClean="0"/>
              <a:t>5. Indeed, 2022. The Pros and Cons of working </a:t>
            </a:r>
            <a:r>
              <a:rPr lang="en-US" sz="1600" dirty="0"/>
              <a:t>from home  </a:t>
            </a:r>
            <a:r>
              <a:rPr lang="en-US" sz="1600" dirty="0">
                <a:hlinkClick r:id="rId6"/>
              </a:rPr>
              <a:t>https://</a:t>
            </a:r>
            <a:r>
              <a:rPr lang="en-US" sz="1600" dirty="0" smtClean="0">
                <a:hlinkClick r:id="rId6"/>
              </a:rPr>
              <a:t>www.indeed.com/career-advice/finding-a-job/the-pros-and-cons-of-working-from-home</a:t>
            </a:r>
            <a:r>
              <a:rPr lang="en-US" sz="1600" dirty="0" smtClean="0"/>
              <a:t>  (Accessed on 8</a:t>
            </a:r>
            <a:r>
              <a:rPr lang="en-US" sz="1600" baseline="30000" dirty="0" smtClean="0"/>
              <a:t>th</a:t>
            </a:r>
            <a:r>
              <a:rPr lang="en-US" sz="1600" dirty="0" smtClean="0"/>
              <a:t> of August 2022)</a:t>
            </a:r>
          </a:p>
          <a:p>
            <a:pPr marL="0" indent="0">
              <a:lnSpc>
                <a:spcPct val="120000"/>
              </a:lnSpc>
              <a:buNone/>
            </a:pPr>
            <a:r>
              <a:rPr lang="en-US" sz="1600" dirty="0" smtClean="0"/>
              <a:t>6. </a:t>
            </a:r>
            <a:r>
              <a:rPr lang="en-US" sz="1600" dirty="0" err="1" smtClean="0"/>
              <a:t>Silvermann</a:t>
            </a:r>
            <a:r>
              <a:rPr lang="en-US" sz="1600" dirty="0" smtClean="0"/>
              <a:t>, B., </a:t>
            </a:r>
            <a:r>
              <a:rPr lang="en-US" sz="1600" i="1" dirty="0" smtClean="0"/>
              <a:t>Does working from home saves companies money?, </a:t>
            </a:r>
            <a:r>
              <a:rPr lang="en-US" sz="1600" dirty="0"/>
              <a:t>Business.com  </a:t>
            </a:r>
            <a:r>
              <a:rPr lang="en-US" sz="1600" dirty="0">
                <a:hlinkClick r:id="rId7"/>
              </a:rPr>
              <a:t>https://www.business.com/articles/working-from-home-save-money</a:t>
            </a:r>
            <a:r>
              <a:rPr lang="en-US" sz="1600" dirty="0" smtClean="0">
                <a:hlinkClick r:id="rId7"/>
              </a:rPr>
              <a:t>/</a:t>
            </a:r>
            <a:r>
              <a:rPr lang="en-US" sz="1600" dirty="0" smtClean="0"/>
              <a:t>  (Accessed on 14</a:t>
            </a:r>
            <a:r>
              <a:rPr lang="en-US" sz="1600" baseline="30000" dirty="0" smtClean="0"/>
              <a:t>th</a:t>
            </a:r>
            <a:r>
              <a:rPr lang="en-US" sz="1600" dirty="0" smtClean="0"/>
              <a:t> of August 2022)</a:t>
            </a:r>
            <a:endParaRPr lang="en-US" sz="1600" dirty="0"/>
          </a:p>
          <a:p>
            <a:pPr marL="0" indent="0">
              <a:lnSpc>
                <a:spcPct val="120000"/>
              </a:lnSpc>
              <a:buNone/>
            </a:pPr>
            <a:r>
              <a:rPr lang="en-US" sz="1600" dirty="0" smtClean="0"/>
              <a:t>7. Vantage Circle, 2022. Top 7 disadvantages of working from home </a:t>
            </a:r>
            <a:r>
              <a:rPr lang="en-US" sz="1600" dirty="0" smtClean="0">
                <a:hlinkClick r:id="rId8"/>
              </a:rPr>
              <a:t>https</a:t>
            </a:r>
            <a:r>
              <a:rPr lang="en-US" sz="1600" dirty="0">
                <a:hlinkClick r:id="rId8"/>
              </a:rPr>
              <a:t>://blog.vantagecircle.com/disadvantages-of-working-from-home</a:t>
            </a:r>
            <a:r>
              <a:rPr lang="en-US" sz="1600" dirty="0" smtClean="0">
                <a:hlinkClick r:id="rId8"/>
              </a:rPr>
              <a:t>/</a:t>
            </a:r>
            <a:r>
              <a:rPr lang="en-US" sz="1600" dirty="0" smtClean="0"/>
              <a:t>  (Accessed on 13</a:t>
            </a:r>
            <a:r>
              <a:rPr lang="en-US" sz="1600" baseline="30000" dirty="0" smtClean="0"/>
              <a:t>th</a:t>
            </a:r>
            <a:r>
              <a:rPr lang="en-US" sz="1600" dirty="0" smtClean="0"/>
              <a:t> of August 2022)</a:t>
            </a:r>
            <a:endParaRPr lang="en-US" sz="1600" dirty="0"/>
          </a:p>
          <a:p>
            <a:pPr marL="0" indent="0">
              <a:buNone/>
            </a:pPr>
            <a:endParaRPr lang="en-US" sz="1600" dirty="0" smtClean="0"/>
          </a:p>
          <a:p>
            <a:pPr marL="0" indent="0">
              <a:buNone/>
            </a:pPr>
            <a:endParaRPr lang="ru-RU" sz="1600" dirty="0"/>
          </a:p>
        </p:txBody>
      </p:sp>
    </p:spTree>
    <p:extLst>
      <p:ext uri="{BB962C8B-B14F-4D97-AF65-F5344CB8AC3E}">
        <p14:creationId xmlns:p14="http://schemas.microsoft.com/office/powerpoint/2010/main" val="1093652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284</TotalTime>
  <Words>954</Words>
  <Application>Microsoft Office PowerPoint</Application>
  <PresentationFormat>Widescreen</PresentationFormat>
  <Paragraphs>46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     Working from home – a trend of the future?</vt:lpstr>
      <vt:lpstr>PowerPoint Presentation</vt:lpstr>
      <vt:lpstr>PowerPoint Presentation</vt:lpstr>
      <vt:lpstr>Advantages of remote work </vt:lpstr>
      <vt:lpstr>PowerPoint Presentation</vt:lpstr>
      <vt:lpstr>PowerPoint Presentation</vt:lpstr>
      <vt:lpstr>PowerPoint Presentation</vt:lpstr>
      <vt:lpstr>Disadvantages of working from home</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Пользователь Windows</dc:creator>
  <cp:lastModifiedBy>Пользователь Windows</cp:lastModifiedBy>
  <cp:revision>84</cp:revision>
  <dcterms:created xsi:type="dcterms:W3CDTF">2022-08-13T19:59:03Z</dcterms:created>
  <dcterms:modified xsi:type="dcterms:W3CDTF">2022-08-15T22:25:41Z</dcterms:modified>
</cp:coreProperties>
</file>