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Lucida Sans" panose="020B0602030504020204" pitchFamily="34" charset="77"/>
      <p:regular r:id="rId24"/>
      <p:bold r:id="rId25"/>
      <p:italic r:id="rId26"/>
      <p:boldItalic r:id="rId27"/>
    </p:embeddedFont>
    <p:embeddedFont>
      <p:font typeface="Quattrocento Sans" panose="020B0502050000020003" pitchFamily="34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AEABC819-A2F1-4D67-8D00-292D2A0BE7EF}">
  <a:tblStyle styleId="{AEABC819-A2F1-4D67-8D00-292D2A0BE7EF}" styleName="Table_0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chemeClr val="accent4">
              <a:alpha val="20000"/>
            </a:schemeClr>
          </a:solidFill>
        </a:fill>
      </a:tcStyle>
    </a:band1V>
    <a:band2V>
      <a:tcTxStyle/>
      <a:tcStyle>
        <a:tcBdr/>
      </a:tcStyle>
    </a:band2V>
    <a:lastCol>
      <a:tcTxStyle b="on" i="off"/>
      <a:tcStyle>
        <a:tcBdr/>
      </a:tcStyle>
    </a:lastCol>
    <a:firstCol>
      <a:tcTxStyle b="on" i="off"/>
      <a:tcStyle>
        <a:tcBdr/>
      </a:tcStyle>
    </a:firstCol>
    <a:lastRow>
      <a:tcTxStyle b="on" i="off"/>
      <a:tcStyle>
        <a:tcBdr>
          <a:top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FFFFFF">
              <a:alpha val="0"/>
            </a:srgbClr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/>
      <a:tcStyle>
        <a:tcBdr>
          <a:bottom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rgbClr val="FFFFFF">
              <a:alpha val="0"/>
            </a:srgbClr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90D3025A-F415-41E3-A688-EFAEBD33DB0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/>
    <p:restoredTop sz="94710"/>
  </p:normalViewPr>
  <p:slideViewPr>
    <p:cSldViewPr snapToGrid="0" snapToObjects="1">
      <p:cViewPr varScale="1">
        <p:scale>
          <a:sx n="95" d="100"/>
          <a:sy n="95" d="100"/>
        </p:scale>
        <p:origin x="157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98" name="Google Shape;198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12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17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15" name="Google Shape;215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19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24" name="Google Shape;224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15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6" name="Google Shape;226;p20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bg>
      <p:bgPr>
        <a:solidFill>
          <a:schemeClr val="lt1"/>
        </a:soli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567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468313" y="1196975"/>
            <a:ext cx="8207375" cy="1082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469900" y="2422525"/>
            <a:ext cx="8212138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4038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body" idx="2"/>
          </p:nvPr>
        </p:nvSpPr>
        <p:spPr>
          <a:xfrm>
            <a:off x="4648200" y="1174750"/>
            <a:ext cx="4038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6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body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body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8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9" name="Google Shape;59;p8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9"/>
          <p:cNvSpPr txBox="1"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2" name="Google Shape;62;p9"/>
          <p:cNvSpPr txBox="1">
            <a:spLocks noGrp="1"/>
          </p:cNvSpPr>
          <p:nvPr>
            <p:ph type="body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body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0"/>
          <p:cNvSpPr txBox="1"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9" name="Google Shape;69;p10"/>
          <p:cNvSpPr>
            <a:spLocks noGrp="1"/>
          </p:cNvSpPr>
          <p:nvPr>
            <p:ph type="pic" idx="2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0" name="Google Shape;70;p10"/>
          <p:cNvSpPr txBox="1">
            <a:spLocks noGrp="1"/>
          </p:cNvSpPr>
          <p:nvPr>
            <p:ph type="body" idx="1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1" name="Google Shape;71;p10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3" name="Google Shape;73;p10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1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6" name="Google Shape;76;p11"/>
          <p:cNvSpPr txBox="1">
            <a:spLocks noGrp="1"/>
          </p:cNvSpPr>
          <p:nvPr>
            <p:ph type="body" idx="1"/>
          </p:nvPr>
        </p:nvSpPr>
        <p:spPr>
          <a:xfrm rot="5400000">
            <a:off x="2095500" y="-463550"/>
            <a:ext cx="4953000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>
            <a:spLocks noGrp="1"/>
          </p:cNvSpPr>
          <p:nvPr>
            <p:ph type="title"/>
          </p:nvPr>
        </p:nvSpPr>
        <p:spPr>
          <a:xfrm rot="5400000">
            <a:off x="4689475" y="2130425"/>
            <a:ext cx="593725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2" name="Google Shape;82;p12"/>
          <p:cNvSpPr txBox="1">
            <a:spLocks noGrp="1"/>
          </p:cNvSpPr>
          <p:nvPr>
            <p:ph type="body" idx="1"/>
          </p:nvPr>
        </p:nvSpPr>
        <p:spPr>
          <a:xfrm rot="5400000">
            <a:off x="498475" y="149225"/>
            <a:ext cx="5937250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3" name="Google Shape;83;p12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4" name="Google Shape;84;p12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5" name="Google Shape;85;p12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1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0" y="0"/>
            <a:ext cx="91567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1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Google Shape;15;p1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sgiliauiaith.colegcymraeg.ac.uk/tasgau/index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3"/>
          <p:cNvSpPr txBox="1">
            <a:spLocks noGrp="1"/>
          </p:cNvSpPr>
          <p:nvPr>
            <p:ph type="ctrTitle"/>
          </p:nvPr>
        </p:nvSpPr>
        <p:spPr>
          <a:xfrm>
            <a:off x="548958" y="357505"/>
            <a:ext cx="8207375" cy="1082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500" b="0" i="0" u="none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ECAD5002C</a:t>
            </a:r>
            <a:endParaRPr sz="55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1"/>
          </p:nvPr>
        </p:nvSpPr>
        <p:spPr>
          <a:xfrm>
            <a:off x="465455" y="1440180"/>
            <a:ext cx="8212138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None/>
            </a:pPr>
            <a:r>
              <a:rPr lang="en-GB" sz="2500" b="1">
                <a:solidFill>
                  <a:srgbClr val="FFFFFF"/>
                </a:solidFill>
              </a:rPr>
              <a:t>Ionawr</a:t>
            </a:r>
            <a:r>
              <a:rPr lang="en-GB" sz="25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500" b="1">
                <a:solidFill>
                  <a:srgbClr val="FFFFFF"/>
                </a:solidFill>
              </a:rPr>
              <a:t>26ain</a:t>
            </a:r>
            <a:r>
              <a:rPr lang="en-GB" sz="25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2023</a:t>
            </a:r>
            <a:endParaRPr sz="2500" b="1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3"/>
          <p:cNvSpPr txBox="1"/>
          <p:nvPr/>
        </p:nvSpPr>
        <p:spPr>
          <a:xfrm>
            <a:off x="1807845" y="2353945"/>
            <a:ext cx="5221605" cy="838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0" i="0" u="none" strike="noStrike" cap="none">
                <a:solidFill>
                  <a:srgbClr val="FEFEFE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Egwyddorion sillafu</a:t>
            </a:r>
            <a:endParaRPr sz="4000">
              <a:solidFill>
                <a:srgbClr val="FEFEFE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95B898F1-6D8C-6B4C-89F7-8CC2A0312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4"/>
          <p:cNvSpPr txBox="1">
            <a:spLocks noGrp="1"/>
          </p:cNvSpPr>
          <p:nvPr>
            <p:ph type="title"/>
          </p:nvPr>
        </p:nvSpPr>
        <p:spPr>
          <a:xfrm>
            <a:off x="457200" y="430530"/>
            <a:ext cx="8229600" cy="10147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4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Sillafu</a:t>
            </a:r>
            <a:r>
              <a:rPr lang="en-GB" sz="324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GB" sz="324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GB" sz="324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lythrennau sy’n dyblu?</a:t>
            </a:r>
            <a:endParaRPr sz="324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4"/>
          <p:cNvSpPr txBox="1">
            <a:spLocks noGrp="1"/>
          </p:cNvSpPr>
          <p:nvPr>
            <p:ph type="body" idx="1"/>
          </p:nvPr>
        </p:nvSpPr>
        <p:spPr>
          <a:xfrm>
            <a:off x="338455" y="2089785"/>
            <a:ext cx="8229600" cy="3376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90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14"/>
          <p:cNvSpPr/>
          <p:nvPr/>
        </p:nvSpPr>
        <p:spPr>
          <a:xfrm rot="-840000">
            <a:off x="1135380" y="2069465"/>
            <a:ext cx="2738120" cy="1520825"/>
          </a:xfrm>
          <a:prstGeom prst="irregularSeal1">
            <a:avLst/>
          </a:prstGeom>
          <a:solidFill>
            <a:srgbClr val="FFFF00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ial"/>
              <a:buNone/>
            </a:pPr>
            <a:r>
              <a:rPr lang="en-GB" sz="35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endParaRPr sz="3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4"/>
          <p:cNvSpPr/>
          <p:nvPr/>
        </p:nvSpPr>
        <p:spPr>
          <a:xfrm rot="840000">
            <a:off x="4864100" y="2149475"/>
            <a:ext cx="2738120" cy="1520825"/>
          </a:xfrm>
          <a:prstGeom prst="irregularSeal1">
            <a:avLst/>
          </a:prstGeom>
          <a:solidFill>
            <a:srgbClr val="00B050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ial"/>
              <a:buNone/>
            </a:pPr>
            <a:r>
              <a:rPr lang="en-GB" sz="35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endParaRPr sz="3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4"/>
          <p:cNvSpPr/>
          <p:nvPr/>
        </p:nvSpPr>
        <p:spPr>
          <a:xfrm>
            <a:off x="1240155" y="3898900"/>
            <a:ext cx="6663055" cy="686435"/>
          </a:xfrm>
          <a:prstGeom prst="horizontalScroll">
            <a:avLst>
              <a:gd name="adj" fmla="val 12500"/>
            </a:avLst>
          </a:prstGeom>
          <a:gradFill>
            <a:gsLst>
              <a:gs pos="0">
                <a:srgbClr val="68D6CA"/>
              </a:gs>
              <a:gs pos="97000">
                <a:srgbClr val="68D6CA"/>
              </a:gs>
              <a:gs pos="100000">
                <a:srgbClr val="68D6CA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DYMA'R </a:t>
            </a:r>
            <a:r>
              <a:rPr lang="en-GB"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UNIG </a:t>
            </a: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LYTHRENNAU SY'N DYBLU YN Y GYMRAEG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7E2321CF-9D25-6740-9A2E-5D0D13072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5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1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15"/>
          <p:cNvSpPr txBox="1">
            <a:spLocks noGrp="1"/>
          </p:cNvSpPr>
          <p:nvPr>
            <p:ph type="body" idx="1"/>
          </p:nvPr>
        </p:nvSpPr>
        <p:spPr>
          <a:xfrm>
            <a:off x="457199" y="1005840"/>
            <a:ext cx="8477002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20"/>
              <a:buFont typeface="Calibri"/>
              <a:buChar char="•"/>
            </a:pPr>
            <a:r>
              <a:rPr lang="en-GB" sz="252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‘nn’ ac ‘rr’ mewn geiriau unsill.</a:t>
            </a: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82880" algn="l" rtl="0">
              <a:lnSpc>
                <a:spcPct val="90000"/>
              </a:lnSpc>
              <a:spcBef>
                <a:spcPts val="504"/>
              </a:spcBef>
              <a:spcAft>
                <a:spcPts val="0"/>
              </a:spcAft>
              <a:buClr>
                <a:schemeClr val="dk1"/>
              </a:buClr>
              <a:buSzPts val="2520"/>
              <a:buFont typeface="Arial"/>
              <a:buNone/>
            </a:pP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504"/>
              </a:spcBef>
              <a:spcAft>
                <a:spcPts val="0"/>
              </a:spcAft>
              <a:buClr>
                <a:schemeClr val="dk1"/>
              </a:buClr>
              <a:buSzPts val="2520"/>
              <a:buFont typeface="Calibri"/>
              <a:buNone/>
            </a:pPr>
            <a:r>
              <a:rPr lang="en-GB" sz="252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 rheswm yn unig &gt; osgoi amwysedd:</a:t>
            </a: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504"/>
              </a:spcBef>
              <a:spcAft>
                <a:spcPts val="0"/>
              </a:spcAft>
              <a:buClr>
                <a:schemeClr val="dk1"/>
              </a:buClr>
              <a:buSzPts val="2520"/>
              <a:buFont typeface="Calibri"/>
              <a:buNone/>
            </a:pPr>
            <a:r>
              <a:rPr lang="en-GB" sz="252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(gan ddefnyddio geiriadur – darganfyddwch ystyron y geiriau hyn )</a:t>
            </a: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	_______________________	ynn ______________________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dyn 	_______________________	dynn 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myr	_______________________	myrr______________________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yr 	_______________________	yrr _______________________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2EDAC52-C266-E041-98C0-6D623DC403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6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2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16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GB"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 GOBEN - GWAHANIAETHU</a:t>
            </a:r>
            <a:endParaRPr sz="3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sz="3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18" name="Google Shape;118;p16"/>
          <p:cNvGraphicFramePr/>
          <p:nvPr/>
        </p:nvGraphicFramePr>
        <p:xfrm>
          <a:off x="1524000" y="2802023"/>
          <a:ext cx="6096000" cy="3253575"/>
        </p:xfrm>
        <a:graphic>
          <a:graphicData uri="http://schemas.openxmlformats.org/drawingml/2006/table">
            <a:tbl>
              <a:tblPr firstRow="1" bandRow="1">
                <a:noFill/>
                <a:tableStyleId>{AEABC819-A2F1-4D67-8D00-292D2A0BE7EF}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8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49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53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‘n’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canu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cynydd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gwanaf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gynau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tanau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‘nn’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cannu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cynnydd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gwannaf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gynnau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tannau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tonnau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‘r’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tori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tyrau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‘rr’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torri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tyrrau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49056D85-EC4A-1144-AB13-6A14BAA1CC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2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17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 GOBEN – HYD Y LLAFARIAD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Os yw llafariad gair unsill sy’n gorffen gydag ‘n’ neu ‘r’ yn FYR, bydd dwy ‘n’ neu ‘r’ yn y goben: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5240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pen			pennau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rhan			rhannau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tor			torri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twr 			tyrru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27" name="Google Shape;127;p17"/>
          <p:cNvCxnSpPr/>
          <p:nvPr/>
        </p:nvCxnSpPr>
        <p:spPr>
          <a:xfrm>
            <a:off x="1779905" y="403479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8" name="Google Shape;128;p17"/>
          <p:cNvCxnSpPr/>
          <p:nvPr/>
        </p:nvCxnSpPr>
        <p:spPr>
          <a:xfrm>
            <a:off x="1779905" y="45815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9" name="Google Shape;129;p17"/>
          <p:cNvCxnSpPr/>
          <p:nvPr/>
        </p:nvCxnSpPr>
        <p:spPr>
          <a:xfrm>
            <a:off x="1779905" y="51276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30" name="Google Shape;130;p17"/>
          <p:cNvCxnSpPr/>
          <p:nvPr/>
        </p:nvCxnSpPr>
        <p:spPr>
          <a:xfrm>
            <a:off x="1779905" y="569595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70E98029-A4FB-B14C-A64B-5CD1A6460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8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3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18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“n”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dyblu ar ôl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</a:t>
            </a: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t = annh        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an + tebyg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nnh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ebyg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d = ann    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dymunol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ymunol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n = ann        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naturiol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aturiol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D0CC2CA3-0E61-5A4C-9E0C-28BA4CC5A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9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OND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19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tr =anhr	</a:t>
            </a: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e.e. an + trefn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nhr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efn 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8F4D5D1-F866-0F4C-85D8-00D9B3B856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0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4- </a:t>
            </a:r>
            <a:r>
              <a:rPr lang="en-GB"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Anti Ann</a:t>
            </a:r>
            <a:endParaRPr sz="3600" b="0" i="1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0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77851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Mae’r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“n”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dyblu wrth ychwanegu sillaf at eiriau sy’n gorffen gyda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–nt:</a:t>
            </a: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llwyddiant 			llwyddia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au; 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peiriant  			peiria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au; 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diwylliant 			diwyllia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dant				dannedd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cant				cannoedd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tant				tannau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methiant			methiannau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punt				punnoedd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sz="3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52" name="Google Shape;152;p20"/>
          <p:cNvCxnSpPr/>
          <p:nvPr/>
        </p:nvCxnSpPr>
        <p:spPr>
          <a:xfrm>
            <a:off x="2440940" y="376301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3" name="Google Shape;153;p20"/>
          <p:cNvCxnSpPr/>
          <p:nvPr/>
        </p:nvCxnSpPr>
        <p:spPr>
          <a:xfrm>
            <a:off x="2440940" y="324612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4" name="Google Shape;154;p20"/>
          <p:cNvCxnSpPr/>
          <p:nvPr/>
        </p:nvCxnSpPr>
        <p:spPr>
          <a:xfrm>
            <a:off x="2440940" y="274574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5" name="Google Shape;155;p20"/>
          <p:cNvCxnSpPr/>
          <p:nvPr/>
        </p:nvCxnSpPr>
        <p:spPr>
          <a:xfrm>
            <a:off x="2440940" y="427545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6" name="Google Shape;156;p20"/>
          <p:cNvCxnSpPr/>
          <p:nvPr/>
        </p:nvCxnSpPr>
        <p:spPr>
          <a:xfrm>
            <a:off x="2440940" y="478853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7" name="Google Shape;157;p20"/>
          <p:cNvCxnSpPr/>
          <p:nvPr/>
        </p:nvCxnSpPr>
        <p:spPr>
          <a:xfrm>
            <a:off x="2440940" y="529717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8" name="Google Shape;158;p20"/>
          <p:cNvCxnSpPr/>
          <p:nvPr/>
        </p:nvCxnSpPr>
        <p:spPr>
          <a:xfrm>
            <a:off x="2440940" y="581406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9" name="Google Shape;159;p20"/>
          <p:cNvCxnSpPr/>
          <p:nvPr/>
        </p:nvCxnSpPr>
        <p:spPr>
          <a:xfrm>
            <a:off x="2440940" y="634746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160" name="Google Shape;160;p20" descr="anti ann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 r="7965"/>
          <a:stretch/>
        </p:blipFill>
        <p:spPr>
          <a:xfrm>
            <a:off x="4342765" y="59055"/>
            <a:ext cx="800100" cy="10464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4D20652F-5D47-9F46-A864-1712710C8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521" y="6008913"/>
            <a:ext cx="3047479" cy="68544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1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5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6" name="Google Shape;166;p21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Mae’r “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n”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dyblu os ydym yn ychwanegu sillaf at air sy’n gorffen gyda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-en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neu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llythyren 			llythre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llyfryn  			llyfry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dogfen 			dogfe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offeryn  			offery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*Mae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gwenyn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telyn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eithriadau.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sz="32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68" name="Google Shape;168;p21"/>
          <p:cNvCxnSpPr/>
          <p:nvPr/>
        </p:nvCxnSpPr>
        <p:spPr>
          <a:xfrm>
            <a:off x="2263140" y="265303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69" name="Google Shape;169;p21"/>
          <p:cNvCxnSpPr/>
          <p:nvPr/>
        </p:nvCxnSpPr>
        <p:spPr>
          <a:xfrm>
            <a:off x="2263140" y="310197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0" name="Google Shape;170;p21"/>
          <p:cNvCxnSpPr/>
          <p:nvPr/>
        </p:nvCxnSpPr>
        <p:spPr>
          <a:xfrm>
            <a:off x="2263140" y="356870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1" name="Google Shape;171;p21"/>
          <p:cNvCxnSpPr/>
          <p:nvPr/>
        </p:nvCxnSpPr>
        <p:spPr>
          <a:xfrm>
            <a:off x="2263140" y="403415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9C01B02D-30C7-DA44-8BC3-ABF4570CD0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2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6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22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Nid yw “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n” 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yn dyblu mewn geiriau sy’n gorffen gyda 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–iwn, -ion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(benthyciadau o’r Saesneg) os ydym yn ychwanegu sillaf: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cwestiwn  		cwestiy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			cwestiy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ffasiwn 		ffasiy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			ffasiy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ol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fersiwn 		fersiy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 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5240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79" name="Google Shape;179;p22"/>
          <p:cNvCxnSpPr/>
          <p:nvPr/>
        </p:nvCxnSpPr>
        <p:spPr>
          <a:xfrm>
            <a:off x="2161540" y="3508375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0" name="Google Shape;180;p22"/>
          <p:cNvCxnSpPr/>
          <p:nvPr/>
        </p:nvCxnSpPr>
        <p:spPr>
          <a:xfrm>
            <a:off x="2161540" y="403479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1" name="Google Shape;181;p22"/>
          <p:cNvCxnSpPr/>
          <p:nvPr/>
        </p:nvCxnSpPr>
        <p:spPr>
          <a:xfrm>
            <a:off x="2161540" y="4610735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2" name="Google Shape;182;p22"/>
          <p:cNvCxnSpPr/>
          <p:nvPr/>
        </p:nvCxnSpPr>
        <p:spPr>
          <a:xfrm>
            <a:off x="5356225" y="403479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3" name="Google Shape;183;p22"/>
          <p:cNvCxnSpPr/>
          <p:nvPr/>
        </p:nvCxnSpPr>
        <p:spPr>
          <a:xfrm>
            <a:off x="5356225" y="350837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D5C4D147-B37B-3940-812A-45229BF7B5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3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7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23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Nid yw 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“n”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yn dyblu o flaen y terfyniadau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-wyr, -ion, -iad</a:t>
            </a:r>
            <a:endParaRPr sz="30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difla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 			 difla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iad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offery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			 offery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wyr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gwy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 			gwy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cwr  				cy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rr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  			gyrwyr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91" name="Google Shape;191;p23"/>
          <p:cNvCxnSpPr/>
          <p:nvPr/>
        </p:nvCxnSpPr>
        <p:spPr>
          <a:xfrm>
            <a:off x="2644775" y="312737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2" name="Google Shape;192;p23"/>
          <p:cNvCxnSpPr/>
          <p:nvPr/>
        </p:nvCxnSpPr>
        <p:spPr>
          <a:xfrm>
            <a:off x="2644775" y="370840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3" name="Google Shape;193;p23"/>
          <p:cNvCxnSpPr/>
          <p:nvPr/>
        </p:nvCxnSpPr>
        <p:spPr>
          <a:xfrm>
            <a:off x="2644775" y="430593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4" name="Google Shape;194;p23"/>
          <p:cNvCxnSpPr/>
          <p:nvPr/>
        </p:nvCxnSpPr>
        <p:spPr>
          <a:xfrm>
            <a:off x="2644775" y="481838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5" name="Google Shape;195;p23"/>
          <p:cNvCxnSpPr/>
          <p:nvPr/>
        </p:nvCxnSpPr>
        <p:spPr>
          <a:xfrm>
            <a:off x="2644775" y="53308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23C2AB24-C533-8849-B9C9-E67D979EC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4"/>
          <p:cNvSpPr txBox="1">
            <a:spLocks noGrp="1"/>
          </p:cNvSpPr>
          <p:nvPr>
            <p:ph type="title" idx="4294967295"/>
          </p:nvPr>
        </p:nvSpPr>
        <p:spPr>
          <a:xfrm>
            <a:off x="972515" y="449752"/>
            <a:ext cx="4828686" cy="1004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5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Ydy’r geiriau hyn yn gywir?</a:t>
            </a:r>
            <a:endParaRPr sz="28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" name="Google Shape;203;p24"/>
          <p:cNvSpPr txBox="1">
            <a:spLocks noGrp="1"/>
          </p:cNvSpPr>
          <p:nvPr>
            <p:ph type="body" idx="4294967295"/>
          </p:nvPr>
        </p:nvSpPr>
        <p:spPr>
          <a:xfrm>
            <a:off x="803275" y="1758950"/>
            <a:ext cx="6334125" cy="3726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anifyr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anhrefn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anniddorol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ysgrifennyddes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canu 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80340" algn="l" rtl="0">
              <a:spcBef>
                <a:spcPts val="512"/>
              </a:spcBef>
              <a:spcAft>
                <a:spcPts val="0"/>
              </a:spcAft>
              <a:buClr>
                <a:schemeClr val="dk1"/>
              </a:buClr>
              <a:buSzPts val="2560"/>
              <a:buFont typeface="Arial"/>
              <a:buNone/>
            </a:pPr>
            <a:endParaRPr sz="2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80340" algn="l" rtl="0">
              <a:spcBef>
                <a:spcPts val="512"/>
              </a:spcBef>
              <a:spcAft>
                <a:spcPts val="0"/>
              </a:spcAft>
              <a:buClr>
                <a:schemeClr val="dk1"/>
              </a:buClr>
              <a:buSzPts val="2560"/>
              <a:buFont typeface="Arial"/>
              <a:buNone/>
            </a:pPr>
            <a:endParaRPr sz="2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4" name="Google Shape;204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27170" y="449875"/>
            <a:ext cx="1028732" cy="1373411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4"/>
          <p:cNvSpPr/>
          <p:nvPr/>
        </p:nvSpPr>
        <p:spPr>
          <a:xfrm>
            <a:off x="5112385" y="3762375"/>
            <a:ext cx="3602990" cy="2322830"/>
          </a:xfrm>
          <a:prstGeom prst="cloudCallout">
            <a:avLst>
              <a:gd name="adj1" fmla="val -75414"/>
              <a:gd name="adj2" fmla="val -66703"/>
            </a:avLst>
          </a:prstGeom>
          <a:solidFill>
            <a:srgbClr val="00B050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Allwch chi </a:t>
            </a:r>
            <a:endParaRPr sz="3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ddweud pam?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BC8CF68A-B64E-514E-BC77-85387E6E80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464" y="5839309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5"/>
          <p:cNvSpPr txBox="1"/>
          <p:nvPr/>
        </p:nvSpPr>
        <p:spPr>
          <a:xfrm>
            <a:off x="1013460" y="1624330"/>
            <a:ext cx="2828290" cy="433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anfon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torrodd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ysgrifennyddes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carrio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emynnau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ennillodd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tarran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byrach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3429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25"/>
          <p:cNvSpPr txBox="1"/>
          <p:nvPr/>
        </p:nvSpPr>
        <p:spPr>
          <a:xfrm>
            <a:off x="4441825" y="1624330"/>
            <a:ext cx="2414905" cy="39503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prynnu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anhebygol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barrug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gofynodd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pentyru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cylchgronau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gyrru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2" name="Google Shape;212;p25"/>
          <p:cNvSpPr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400"/>
              <a:buFont typeface="Lucida Sans"/>
              <a:buNone/>
            </a:pPr>
            <a:r>
              <a:rPr lang="en-GB" sz="4400" b="0" i="0" u="none" strike="noStrike" cap="none">
                <a:solidFill>
                  <a:schemeClr val="dk2"/>
                </a:solidFill>
                <a:latin typeface="Lucida Sans"/>
                <a:ea typeface="Lucida Sans"/>
                <a:cs typeface="Lucida Sans"/>
                <a:sym typeface="Lucida Sans"/>
              </a:rPr>
              <a:t>Pa eiriau sy’n anghywir?</a:t>
            </a:r>
            <a:endParaRPr sz="4400" b="0" i="0" u="none" strike="noStrike" cap="none">
              <a:solidFill>
                <a:schemeClr val="dk2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8FED6AF-5206-A846-9E88-5C8C47C57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96" y="5687449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6"/>
          <p:cNvSpPr txBox="1">
            <a:spLocks noGrp="1"/>
          </p:cNvSpPr>
          <p:nvPr>
            <p:ph type="title" idx="4294967295"/>
          </p:nvPr>
        </p:nvSpPr>
        <p:spPr>
          <a:xfrm>
            <a:off x="430530" y="257810"/>
            <a:ext cx="6297295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5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Beth yw ffurf lluosog y geiriau yma?</a:t>
            </a:r>
            <a:endParaRPr sz="28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220" name="Google Shape;220;p26"/>
          <p:cNvGraphicFramePr/>
          <p:nvPr/>
        </p:nvGraphicFramePr>
        <p:xfrm>
          <a:off x="1469837" y="1886016"/>
          <a:ext cx="5257800" cy="3086100"/>
        </p:xfrm>
        <a:graphic>
          <a:graphicData uri="http://schemas.openxmlformats.org/drawingml/2006/table">
            <a:tbl>
              <a:tblPr>
                <a:noFill/>
                <a:tableStyleId>{90D3025A-F415-41E3-A688-EFAEBD33DB0D}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430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Man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Môr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Pennawd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30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Dant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Gyrrwr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Cwestiwn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221" name="Google Shape;221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66592" y="258049"/>
            <a:ext cx="832291" cy="1111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21A3E955-D3B3-3B4F-8897-BFCFAA17F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64" y="5645294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7"/>
          <p:cNvSpPr txBox="1">
            <a:spLocks noGrp="1"/>
          </p:cNvSpPr>
          <p:nvPr>
            <p:ph type="title" idx="4294967295"/>
          </p:nvPr>
        </p:nvSpPr>
        <p:spPr>
          <a:xfrm>
            <a:off x="636432" y="478664"/>
            <a:ext cx="5257800" cy="628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75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Dewiswch y ffurfiau cywir …</a:t>
            </a:r>
            <a:endParaRPr sz="217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27"/>
          <p:cNvSpPr txBox="1">
            <a:spLocks noGrp="1"/>
          </p:cNvSpPr>
          <p:nvPr>
            <p:ph type="body" idx="4294967295"/>
          </p:nvPr>
        </p:nvSpPr>
        <p:spPr>
          <a:xfrm>
            <a:off x="938530" y="1479550"/>
            <a:ext cx="6119495" cy="3814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09600" marR="0" lvl="0" indent="-6096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 	Mae’r diwydiant yn wynebu nifer  o …… (doriadau/dorriadau)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AutoNum type="arabicPeriod" startAt="2"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Mae’n rhaid i chi ……….’r penderfyniad  (gwestiynnu/gwestiynu)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AutoNum type="arabicPeriod" startAt="2"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Mae’r sefyllfa yn …….. (anheg/annheg)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AutoNum type="arabicPeriod" startAt="2"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Wyt ti wedi dod o hyd i’r ………….? (cyfrifiaduron/cyfrifiadurron)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519112" algn="l" rtl="0">
              <a:lnSpc>
                <a:spcPct val="80000"/>
              </a:lnSpc>
              <a:spcBef>
                <a:spcPts val="285"/>
              </a:spcBef>
              <a:spcAft>
                <a:spcPts val="0"/>
              </a:spcAft>
              <a:buClr>
                <a:schemeClr val="dk1"/>
              </a:buClr>
              <a:buSzPts val="1425"/>
              <a:buFont typeface="Noto Sans Symbols"/>
              <a:buNone/>
            </a:pPr>
            <a:endParaRPr sz="142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09600" marR="0" lvl="0" indent="-519112" algn="l" rtl="0">
              <a:lnSpc>
                <a:spcPct val="80000"/>
              </a:lnSpc>
              <a:spcBef>
                <a:spcPts val="285"/>
              </a:spcBef>
              <a:spcAft>
                <a:spcPts val="0"/>
              </a:spcAft>
              <a:buClr>
                <a:schemeClr val="dk1"/>
              </a:buClr>
              <a:buSzPts val="1425"/>
              <a:buFont typeface="Noto Sans Symbols"/>
              <a:buNone/>
            </a:pPr>
            <a:endParaRPr sz="142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285"/>
              </a:spcBef>
              <a:spcAft>
                <a:spcPts val="0"/>
              </a:spcAft>
              <a:buClr>
                <a:schemeClr val="dk1"/>
              </a:buClr>
              <a:buSzPts val="1425"/>
              <a:buFont typeface="Noto Sans Symbols"/>
              <a:buNone/>
            </a:pPr>
            <a:r>
              <a:rPr lang="en-GB" sz="1425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42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0" name="Google Shape;230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15117" y="106284"/>
            <a:ext cx="1028732" cy="137341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D6C8ECD3-1024-6C41-9CFD-3310F2D6FA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721" y="5666231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8"/>
          <p:cNvSpPr txBox="1">
            <a:spLocks noGrp="1"/>
          </p:cNvSpPr>
          <p:nvPr>
            <p:ph type="title"/>
          </p:nvPr>
        </p:nvSpPr>
        <p:spPr>
          <a:xfrm>
            <a:off x="432434" y="255270"/>
            <a:ext cx="650837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‘i’ neu ‘u’??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6" name="Google Shape;236;p28"/>
          <p:cNvSpPr/>
          <p:nvPr/>
        </p:nvSpPr>
        <p:spPr>
          <a:xfrm>
            <a:off x="250190" y="1287780"/>
            <a:ext cx="8922385" cy="445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‘o’ yng nghanol berfenw = ‘i’ ar y diwedd,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 e.e. colli, pori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19254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  ‘a’ yng nghanol berfenw = ‘u’ ar y diwedd, 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e.e. canu, taranu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19254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 ‘y’ neu ‘w’ yng nghanol berfenw = ‘u’ ar y diwedd, 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e.e. cysgu, chwyrnu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19254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 ‘w’ yn agos at ddiwedd berfenw = ‘i’ yn ei dilyn, 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e.e. berwi, drewi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Gyda geiriau tebyg eu sain, mae berfenwau fel arfer yn gorffen gydag </a:t>
            </a:r>
            <a:r>
              <a:rPr lang="en-GB" sz="2200" b="1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, ac enwau lluosog yn gorffen gydag </a:t>
            </a:r>
            <a:r>
              <a:rPr lang="en-GB" sz="2200" b="1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, e.e. r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hestru (</a:t>
            </a:r>
            <a:r>
              <a:rPr lang="en-GB" sz="2200" i="1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to list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), rhestri (lists)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7" name="Google Shape;237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144769" y="159045"/>
            <a:ext cx="1083016" cy="107002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280C446-6697-F641-958B-1684CAF40F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9"/>
          <p:cNvSpPr txBox="1">
            <a:spLocks noGrp="1"/>
          </p:cNvSpPr>
          <p:nvPr>
            <p:ph type="title"/>
          </p:nvPr>
        </p:nvSpPr>
        <p:spPr>
          <a:xfrm>
            <a:off x="520824" y="602991"/>
            <a:ext cx="650837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adolygu …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29"/>
          <p:cNvSpPr/>
          <p:nvPr/>
        </p:nvSpPr>
        <p:spPr>
          <a:xfrm>
            <a:off x="657923" y="2090172"/>
            <a:ext cx="7558479" cy="33547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Papur – cywiro paragraffau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ar-lein 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 http://www.canolfanpeniarth.org/cywirdeb_iaith/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ar-lein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400" b="0" i="0" u="sng" strike="noStrike" cap="non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http://sgiliauiaith.colegcymraeg.ac.uk/tasgau/index.html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1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23302F8D-280F-7644-87DD-A2ECECF45B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733" y="5777561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ue Waves">
  <a:themeElements>
    <a:clrScheme name="Blue Waves 13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66CC"/>
      </a:accent1>
      <a:accent2>
        <a:srgbClr val="3399FF"/>
      </a:accent2>
      <a:accent3>
        <a:srgbClr val="FFFFFF"/>
      </a:accent3>
      <a:accent4>
        <a:srgbClr val="000000"/>
      </a:accent4>
      <a:accent5>
        <a:srgbClr val="AAB8E2"/>
      </a:accent5>
      <a:accent6>
        <a:srgbClr val="2D8AE7"/>
      </a:accent6>
      <a:hlink>
        <a:srgbClr val="CC3300"/>
      </a:hlink>
      <a:folHlink>
        <a:srgbClr val="9966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750</Words>
  <Application>Microsoft Macintosh PowerPoint</Application>
  <PresentationFormat>On-screen Show (4:3)</PresentationFormat>
  <Paragraphs>168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Noto Sans Symbols</vt:lpstr>
      <vt:lpstr>Calibri</vt:lpstr>
      <vt:lpstr>Lucida Sans</vt:lpstr>
      <vt:lpstr>Arial</vt:lpstr>
      <vt:lpstr>Quattrocento Sans</vt:lpstr>
      <vt:lpstr>Blue Waves</vt:lpstr>
      <vt:lpstr>ECAD5002C</vt:lpstr>
      <vt:lpstr>Sillafu  Pa lythrennau sy’n dyblu?</vt:lpstr>
      <vt:lpstr>Rheol 1</vt:lpstr>
      <vt:lpstr>Rheol 2</vt:lpstr>
      <vt:lpstr>Rheol 2</vt:lpstr>
      <vt:lpstr>Rheol 3</vt:lpstr>
      <vt:lpstr>OND</vt:lpstr>
      <vt:lpstr>Rheol 4- Anti Ann</vt:lpstr>
      <vt:lpstr>Rheol 5</vt:lpstr>
      <vt:lpstr>Rheol 6</vt:lpstr>
      <vt:lpstr>Rheol 7</vt:lpstr>
      <vt:lpstr>Ydy’r geiriau hyn yn gywir?</vt:lpstr>
      <vt:lpstr>PowerPoint Presentation</vt:lpstr>
      <vt:lpstr>Beth yw ffurf lluosog y geiriau yma?</vt:lpstr>
      <vt:lpstr>Dewiswch y ffurfiau cywir …</vt:lpstr>
      <vt:lpstr>‘i’ neu ‘u’??</vt:lpstr>
      <vt:lpstr>Ymarferion adolygu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Cwrs Uwch Cyfunol </dc:title>
  <cp:lastModifiedBy>Helen Phillips</cp:lastModifiedBy>
  <cp:revision>5</cp:revision>
  <dcterms:modified xsi:type="dcterms:W3CDTF">2023-02-02T08:59:54Z</dcterms:modified>
</cp:coreProperties>
</file>