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256" r:id="rId5"/>
    <p:sldId id="268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1474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10/12/2017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3174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dirty="0"/>
              <a:t>Digital v/s Analog. Some background introduction to computers.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58960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12/10/2017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36512" y="764704"/>
            <a:ext cx="7992888" cy="1470025"/>
          </a:xfrm>
        </p:spPr>
        <p:txBody>
          <a:bodyPr>
            <a:normAutofit/>
          </a:bodyPr>
          <a:lstStyle/>
          <a:p>
            <a:pPr marL="0" indent="0"/>
            <a:r>
              <a:rPr lang="en-GB" altLang="en-US" dirty="0"/>
              <a:t>Digital Skills and Research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9D1C96DE-C090-4E6B-AC0B-470FD4653840}"/>
              </a:ext>
            </a:extLst>
          </p:cNvPr>
          <p:cNvSpPr txBox="1"/>
          <p:nvPr/>
        </p:nvSpPr>
        <p:spPr>
          <a:xfrm>
            <a:off x="4572000" y="3380799"/>
            <a:ext cx="3456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dirty="0"/>
              <a:t>Tutors:  </a:t>
            </a:r>
            <a:r>
              <a:rPr lang="en-GB" dirty="0" err="1"/>
              <a:t>Anly</a:t>
            </a:r>
            <a:r>
              <a:rPr lang="en-GB" dirty="0"/>
              <a:t> </a:t>
            </a:r>
            <a:r>
              <a:rPr lang="en-GB" dirty="0" err="1"/>
              <a:t>Chandramohan</a:t>
            </a:r>
            <a:endParaRPr lang="en-GB" dirty="0"/>
          </a:p>
          <a:p>
            <a:pPr>
              <a:defRPr/>
            </a:pPr>
            <a:r>
              <a:rPr lang="en-GB" dirty="0"/>
              <a:t>             </a:t>
            </a:r>
            <a:r>
              <a:rPr lang="en-GB" dirty="0" err="1"/>
              <a:t>Renuga</a:t>
            </a:r>
            <a:r>
              <a:rPr lang="en-GB" dirty="0"/>
              <a:t> Jayakumar</a:t>
            </a:r>
          </a:p>
          <a:p>
            <a:pPr>
              <a:defRPr/>
            </a:pPr>
            <a:r>
              <a:rPr lang="en-GB" dirty="0"/>
              <a:t>             </a:t>
            </a:r>
            <a:r>
              <a:rPr lang="en-GB" dirty="0" err="1"/>
              <a:t>Ze</a:t>
            </a:r>
            <a:r>
              <a:rPr lang="en-GB" dirty="0"/>
              <a:t> Zook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3C607C4-DF23-4D0E-85FF-98A8842E8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C9E91A3-5ECF-4051-8DD9-5B17C1ED67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571500" algn="just">
              <a:buFont typeface="Arial"/>
              <a:buChar char="•"/>
              <a:defRPr/>
            </a:pPr>
            <a:r>
              <a:rPr lang="en-US" dirty="0"/>
              <a:t>Which of the digital technologies being used at your institution, work place or any place you come across?</a:t>
            </a:r>
          </a:p>
          <a:p>
            <a:pPr marL="571500" indent="-571500" algn="just">
              <a:buFont typeface="Arial"/>
              <a:buChar char="•"/>
              <a:defRPr/>
            </a:pPr>
            <a:r>
              <a:rPr lang="en-US" dirty="0"/>
              <a:t>How have they influenced your position/experience?</a:t>
            </a:r>
          </a:p>
          <a:p>
            <a:pPr marL="571500" indent="-571500" algn="just">
              <a:buFont typeface="Arial"/>
              <a:buChar char="•"/>
              <a:defRPr/>
            </a:pPr>
            <a:r>
              <a:rPr lang="en-US" dirty="0"/>
              <a:t>Share the digital technologies you have been using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90147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Traditional and Digital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988840"/>
            <a:ext cx="7550496" cy="3312368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altLang="en-US" dirty="0"/>
              <a:t>In a pair or three discuss the difference between traditional and digital life style.</a:t>
            </a:r>
          </a:p>
          <a:p>
            <a:pPr algn="just"/>
            <a:endParaRPr lang="en-GB" altLang="en-US" dirty="0"/>
          </a:p>
          <a:p>
            <a:pPr algn="just"/>
            <a:r>
              <a:rPr lang="en-GB" altLang="en-US" dirty="0"/>
              <a:t>How digital technology is influencing you?</a:t>
            </a:r>
          </a:p>
          <a:p>
            <a:pPr algn="just"/>
            <a:r>
              <a:rPr lang="en-GB" altLang="en-US" dirty="0"/>
              <a:t>What practices are becoming normal to reduce paper based work 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9FFEEF1-0FA2-4098-9C6F-3958C2844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Traditional and Digital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A5E1A13-093F-4755-8422-8E4732EB84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>
              <a:lnSpc>
                <a:spcPct val="120000"/>
              </a:lnSpc>
            </a:pPr>
            <a:r>
              <a:rPr lang="en-US" altLang="en-US" dirty="0"/>
              <a:t>Technology is not a luxury, it is a necessity.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Media and communication have been changing rapidly.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Early is 1900s, theatre, telegraphs and news papers entertained us.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By 1930s, movies replaced theatres, telegraphs with telephones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In 1950s, TV replaced movies and later news papers.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77950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496C7B1-69D3-435A-AFA7-B62C1990F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ea typeface="ＭＳ Ｐゴシック" charset="0"/>
              </a:rPr>
              <a:t>Think how Internet has changed our life style?</a:t>
            </a:r>
            <a:endParaRPr lang="en-GB" dirty="0"/>
          </a:p>
        </p:txBody>
      </p:sp>
      <p:pic>
        <p:nvPicPr>
          <p:cNvPr id="5" name="Content Placeholder 7" descr="User">
            <a:extLst>
              <a:ext uri="{FF2B5EF4-FFF2-40B4-BE49-F238E27FC236}">
                <a16:creationId xmlns:a16="http://schemas.microsoft.com/office/drawing/2014/main" xmlns="" id="{818330A5-DB14-4752-9E77-E2E34F138C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1920" y="4149080"/>
            <a:ext cx="1654175" cy="1652588"/>
          </a:xfrm>
          <a:prstGeom prst="rect">
            <a:avLst/>
          </a:prstGeom>
        </p:spPr>
      </p:pic>
      <p:sp>
        <p:nvSpPr>
          <p:cNvPr id="6" name="Thought Bubble: Cloud 5">
            <a:extLst>
              <a:ext uri="{FF2B5EF4-FFF2-40B4-BE49-F238E27FC236}">
                <a16:creationId xmlns:a16="http://schemas.microsoft.com/office/drawing/2014/main" xmlns="" id="{2C43D735-1957-4884-8CC0-A3129D2B35CD}"/>
              </a:ext>
            </a:extLst>
          </p:cNvPr>
          <p:cNvSpPr/>
          <p:nvPr/>
        </p:nvSpPr>
        <p:spPr>
          <a:xfrm>
            <a:off x="3419872" y="1725598"/>
            <a:ext cx="3848100" cy="1211262"/>
          </a:xfrm>
          <a:prstGeom prst="cloudCallout">
            <a:avLst>
              <a:gd name="adj1" fmla="val -19363"/>
              <a:gd name="adj2" fmla="val 158795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altLang="en-US" sz="2800" dirty="0"/>
              <a:t>Web</a:t>
            </a:r>
          </a:p>
          <a:p>
            <a:pPr algn="ctr" eaLnBrk="1" hangingPunct="1">
              <a:defRPr/>
            </a:pPr>
            <a:r>
              <a:rPr lang="en-US" altLang="en-US" sz="2800" dirty="0"/>
              <a:t>technologies</a:t>
            </a:r>
            <a:endParaRPr lang="en-GB" sz="2800" dirty="0"/>
          </a:p>
        </p:txBody>
      </p:sp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xmlns="" id="{53770840-86CC-4E4B-8B3C-6567D1D3E4E1}"/>
              </a:ext>
            </a:extLst>
          </p:cNvPr>
          <p:cNvSpPr/>
          <p:nvPr/>
        </p:nvSpPr>
        <p:spPr>
          <a:xfrm>
            <a:off x="457200" y="3084345"/>
            <a:ext cx="3594100" cy="1189038"/>
          </a:xfrm>
          <a:prstGeom prst="cloudCallout">
            <a:avLst>
              <a:gd name="adj1" fmla="val 58192"/>
              <a:gd name="adj2" fmla="val 67412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altLang="en-US" sz="2800" dirty="0"/>
              <a:t>Disks</a:t>
            </a:r>
            <a:endParaRPr lang="en-GB" sz="2800" dirty="0"/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xmlns="" id="{8C65970A-05A2-4175-90EB-D8C0994093C6}"/>
              </a:ext>
            </a:extLst>
          </p:cNvPr>
          <p:cNvSpPr/>
          <p:nvPr/>
        </p:nvSpPr>
        <p:spPr>
          <a:xfrm>
            <a:off x="6012160" y="3084345"/>
            <a:ext cx="2786063" cy="977900"/>
          </a:xfrm>
          <a:prstGeom prst="cloudCallout">
            <a:avLst>
              <a:gd name="adj1" fmla="val -85479"/>
              <a:gd name="adj2" fmla="val 85875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sz="2800" dirty="0"/>
              <a:t>Smart Devices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4162908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5A1CD44-72C2-4267-BF8A-3ABB09DEC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ea typeface="ＭＳ Ｐゴシック" charset="0"/>
              </a:rPr>
              <a:t>Think how Internet has changed?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7B7C755-9A6C-4FDB-A7FB-BA080EB38D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Now, at the turn of this century, </a:t>
            </a:r>
            <a:r>
              <a:rPr lang="en-US" altLang="en-US" sz="3600" dirty="0">
                <a:solidFill>
                  <a:schemeClr val="accent1">
                    <a:lumMod val="75000"/>
                  </a:schemeClr>
                </a:solidFill>
              </a:rPr>
              <a:t>web technologies </a:t>
            </a:r>
            <a:r>
              <a:rPr lang="en-US" altLang="en-US" sz="3600" dirty="0"/>
              <a:t>are </a:t>
            </a:r>
            <a:r>
              <a:rPr lang="en-US" altLang="en-US" sz="3600" dirty="0">
                <a:solidFill>
                  <a:srgbClr val="C00000"/>
                </a:solidFill>
              </a:rPr>
              <a:t>replacing</a:t>
            </a:r>
            <a:r>
              <a:rPr lang="en-US" altLang="en-US" sz="3600" dirty="0"/>
              <a:t> all three – </a:t>
            </a:r>
            <a:r>
              <a:rPr lang="en-US" altLang="en-US" sz="3600" dirty="0">
                <a:solidFill>
                  <a:schemeClr val="accent1">
                    <a:lumMod val="75000"/>
                  </a:schemeClr>
                </a:solidFill>
              </a:rPr>
              <a:t>TV, telephones and news papers</a:t>
            </a:r>
            <a:r>
              <a:rPr lang="en-US" altLang="en-US" sz="3600" dirty="0"/>
              <a:t>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World is not changing, it is getting increasingly complex as the pool of information expands and becomes ever more accessible.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If we pile up the data in the form of disks it may fill an entire football field in less than 10 min and still growing.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We live in a world that is dramatically more complex than a few years ago.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Since early 2000s, the world, its economies and cultures have become connected, driven largely by the internet, innovations in mobile computers and devices and low cost communication technology.</a:t>
            </a:r>
          </a:p>
          <a:p>
            <a:pPr algn="just">
              <a:lnSpc>
                <a:spcPct val="12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26255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2560909-D151-48CD-BA5B-1AD0EA5886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Literacy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FE20102-6BD6-4BBF-8A5C-6FDC08AE83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2492895"/>
            <a:ext cx="8229600" cy="3024337"/>
          </a:xfrm>
        </p:spPr>
        <p:txBody>
          <a:bodyPr/>
          <a:lstStyle/>
          <a:p>
            <a:pPr marL="0" indent="0" algn="just">
              <a:buNone/>
            </a:pPr>
            <a:r>
              <a:rPr lang="en-US" altLang="en-US" dirty="0"/>
              <a:t>In this sense, digital literacy means the functional skills required to operate and communicate with technology and media.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64775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9CC1DD8-F81F-442F-8D12-B478D248C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Literacy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90EB35E-CD68-4427-BD99-341727D9EA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 algn="just">
              <a:lnSpc>
                <a:spcPct val="90000"/>
              </a:lnSpc>
              <a:buNone/>
            </a:pPr>
            <a:r>
              <a:rPr lang="en-GB" altLang="en-US" dirty="0"/>
              <a:t>Digital literacy is</a:t>
            </a:r>
          </a:p>
          <a:p>
            <a:pPr marL="0" indent="0" algn="just">
              <a:lnSpc>
                <a:spcPct val="90000"/>
              </a:lnSpc>
            </a:pPr>
            <a:endParaRPr lang="en-GB" altLang="en-US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GB" altLang="en-US" dirty="0">
                <a:solidFill>
                  <a:schemeClr val="accent1">
                    <a:lumMod val="50000"/>
                  </a:schemeClr>
                </a:solidFill>
              </a:rPr>
              <a:t>“the ability to understand and use information in multiple formats from a wide range of sources when it is presented via computers” </a:t>
            </a:r>
          </a:p>
          <a:p>
            <a:pPr marL="0" indent="0" algn="just">
              <a:lnSpc>
                <a:spcPct val="90000"/>
              </a:lnSpc>
            </a:pPr>
            <a:endParaRPr lang="en-GB" altLang="en-US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GB" altLang="en-US" dirty="0" err="1"/>
              <a:t>Gilster</a:t>
            </a:r>
            <a:r>
              <a:rPr lang="en-GB" altLang="en-US" dirty="0"/>
              <a:t>, Paul. Digital Literacy .  New York: Wiley and Computer Publishing, 1997. p. 1. 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62399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164E8BA-290D-4E35-BA6E-2881F68C3544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9906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dirty="0"/>
              <a:t>Why should we care to being digital?</a:t>
            </a:r>
          </a:p>
        </p:txBody>
      </p:sp>
      <p:sp>
        <p:nvSpPr>
          <p:cNvPr id="3" name="Speech Bubble: Oval 2">
            <a:extLst>
              <a:ext uri="{FF2B5EF4-FFF2-40B4-BE49-F238E27FC236}">
                <a16:creationId xmlns:a16="http://schemas.microsoft.com/office/drawing/2014/main" xmlns="" id="{56CB642B-4B4C-4D4A-9E92-B861F4ED47D6}"/>
              </a:ext>
            </a:extLst>
          </p:cNvPr>
          <p:cNvSpPr/>
          <p:nvPr/>
        </p:nvSpPr>
        <p:spPr>
          <a:xfrm>
            <a:off x="179512" y="2326176"/>
            <a:ext cx="3052762" cy="886800"/>
          </a:xfrm>
          <a:prstGeom prst="wedgeEllipseCallout">
            <a:avLst>
              <a:gd name="adj1" fmla="val 32162"/>
              <a:gd name="adj2" fmla="val 39423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altLang="en-US" sz="2800" dirty="0"/>
              <a:t>Saves time</a:t>
            </a:r>
            <a:endParaRPr lang="en-GB" sz="2800" dirty="0"/>
          </a:p>
        </p:txBody>
      </p:sp>
      <p:sp>
        <p:nvSpPr>
          <p:cNvPr id="4" name="Content Placeholder 4">
            <a:extLst>
              <a:ext uri="{FF2B5EF4-FFF2-40B4-BE49-F238E27FC236}">
                <a16:creationId xmlns:a16="http://schemas.microsoft.com/office/drawing/2014/main" xmlns="" id="{771732E0-52A9-432B-A283-D10950626C6C}"/>
              </a:ext>
            </a:extLst>
          </p:cNvPr>
          <p:cNvSpPr txBox="1">
            <a:spLocks/>
          </p:cNvSpPr>
          <p:nvPr/>
        </p:nvSpPr>
        <p:spPr>
          <a:xfrm>
            <a:off x="323528" y="3573016"/>
            <a:ext cx="3052800" cy="885600"/>
          </a:xfrm>
          <a:prstGeom prst="wedgeEllipseCallout">
            <a:avLst>
              <a:gd name="adj1" fmla="val 30837"/>
              <a:gd name="adj2" fmla="val 35852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spcCol="0" rtlCol="0" fromWordArt="0" anchor="ctr" forceAA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  <a:defRPr/>
            </a:pPr>
            <a:r>
              <a:rPr lang="en-US" altLang="en-US" sz="2800" dirty="0"/>
              <a:t>Saves money</a:t>
            </a:r>
            <a:endParaRPr lang="en-GB" sz="2800" dirty="0"/>
          </a:p>
        </p:txBody>
      </p:sp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xmlns="" id="{EB8EA71F-385F-4B3D-A5BF-F407E0C0EBF7}"/>
              </a:ext>
            </a:extLst>
          </p:cNvPr>
          <p:cNvSpPr/>
          <p:nvPr/>
        </p:nvSpPr>
        <p:spPr>
          <a:xfrm>
            <a:off x="3059832" y="1572022"/>
            <a:ext cx="3136900" cy="704850"/>
          </a:xfrm>
          <a:prstGeom prst="cloudCallout">
            <a:avLst>
              <a:gd name="adj1" fmla="val -49084"/>
              <a:gd name="adj2" fmla="val 97794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400" dirty="0"/>
              <a:t>Examples?</a:t>
            </a:r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xmlns="" id="{BACDE06F-ABF4-4246-85D2-BD56543F911A}"/>
              </a:ext>
            </a:extLst>
          </p:cNvPr>
          <p:cNvSpPr txBox="1">
            <a:spLocks/>
          </p:cNvSpPr>
          <p:nvPr/>
        </p:nvSpPr>
        <p:spPr bwMode="auto">
          <a:xfrm>
            <a:off x="5983696" y="3434890"/>
            <a:ext cx="3052800" cy="885600"/>
          </a:xfrm>
          <a:prstGeom prst="wedgeEllipseCallout">
            <a:avLst>
              <a:gd name="adj1" fmla="val 30837"/>
              <a:gd name="adj2" fmla="val 35852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Arial" panose="020B0604020202020204" pitchFamily="34" charset="0"/>
              <a:defRPr sz="3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73025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004888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187450" indent="-136525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r>
              <a:rPr lang="en-US" sz="2800" dirty="0"/>
              <a:t>Learn faster</a:t>
            </a:r>
            <a:endParaRPr lang="en-GB" sz="2800" dirty="0"/>
          </a:p>
        </p:txBody>
      </p:sp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xmlns="" id="{9F28EE3A-EB40-4DE1-BD92-B5E7E95A7129}"/>
              </a:ext>
            </a:extLst>
          </p:cNvPr>
          <p:cNvSpPr/>
          <p:nvPr/>
        </p:nvSpPr>
        <p:spPr>
          <a:xfrm>
            <a:off x="5868144" y="2244385"/>
            <a:ext cx="3138488" cy="703263"/>
          </a:xfrm>
          <a:prstGeom prst="cloudCallout">
            <a:avLst>
              <a:gd name="adj1" fmla="val 7105"/>
              <a:gd name="adj2" fmla="val 113715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400" dirty="0"/>
              <a:t>Examples?</a:t>
            </a:r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xmlns="" id="{6189CFF0-1393-4B7A-9997-7060DD5ABEF9}"/>
              </a:ext>
            </a:extLst>
          </p:cNvPr>
          <p:cNvSpPr/>
          <p:nvPr/>
        </p:nvSpPr>
        <p:spPr>
          <a:xfrm>
            <a:off x="2987824" y="4581128"/>
            <a:ext cx="3138488" cy="703262"/>
          </a:xfrm>
          <a:prstGeom prst="cloudCallout">
            <a:avLst>
              <a:gd name="adj1" fmla="val -80923"/>
              <a:gd name="adj2" fmla="val -52206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400" dirty="0"/>
              <a:t>Examples?</a:t>
            </a:r>
          </a:p>
        </p:txBody>
      </p:sp>
    </p:spTree>
    <p:extLst>
      <p:ext uri="{BB962C8B-B14F-4D97-AF65-F5344CB8AC3E}">
        <p14:creationId xmlns:p14="http://schemas.microsoft.com/office/powerpoint/2010/main" val="34404285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F5F0910-74E4-4EBE-821C-82ADB44FF7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/>
              <a:t>Why should we care to ‘being digital’?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0C00379-EB95-44FD-82C9-0EEFC2F195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defRPr/>
            </a:pPr>
            <a:r>
              <a:rPr lang="en-US" dirty="0"/>
              <a:t>You learn faster:</a:t>
            </a:r>
          </a:p>
          <a:p>
            <a:pPr lvl="1" algn="just">
              <a:defRPr/>
            </a:pPr>
            <a:r>
              <a:rPr lang="en-US" dirty="0"/>
              <a:t>Study at your own pace, lookup words, data, facts, figures. </a:t>
            </a:r>
          </a:p>
          <a:p>
            <a:pPr lvl="1" algn="just">
              <a:defRPr/>
            </a:pPr>
            <a:r>
              <a:rPr lang="en-US" dirty="0"/>
              <a:t>Try new things without fear.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(journals, articles ,books, news articles, conference papers etc. are all available through web to read and learn)</a:t>
            </a:r>
          </a:p>
        </p:txBody>
      </p:sp>
    </p:spTree>
    <p:extLst>
      <p:ext uri="{BB962C8B-B14F-4D97-AF65-F5344CB8AC3E}">
        <p14:creationId xmlns:p14="http://schemas.microsoft.com/office/powerpoint/2010/main" val="37788138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AE4B637-6D36-44B7-9C95-60636C4B2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/>
              <a:t>Why should we care to ‘being digital’?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D0FD3C9-6871-4C65-BE86-4135415500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571500" algn="just"/>
            <a:r>
              <a:rPr lang="en-US" altLang="en-US" dirty="0"/>
              <a:t>You save money:</a:t>
            </a:r>
          </a:p>
          <a:p>
            <a:pPr marL="971550" lvl="1" indent="-571500" algn="just"/>
            <a:r>
              <a:rPr lang="en-US" altLang="en-US" dirty="0"/>
              <a:t>Coupon codes, daily deal sites, comparison shopping sites and mobile apps, make it easier than ever to get the best product at the best price.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32068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53A9364-9433-46AE-8C84-E6CB7F50F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/>
              <a:t>Why should we care to ‘being digital’?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231E7ED-ADC7-4952-95A5-8C1FB32EF0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defRPr/>
            </a:pPr>
            <a:r>
              <a:rPr lang="en-US" dirty="0"/>
              <a:t>It keeps you connected:</a:t>
            </a:r>
          </a:p>
          <a:p>
            <a:pPr lvl="1" algn="just">
              <a:defRPr/>
            </a:pPr>
            <a:r>
              <a:rPr lang="en-US" dirty="0"/>
              <a:t>Technology allows you to talk to anyone, anytime on your own terms.</a:t>
            </a:r>
          </a:p>
          <a:p>
            <a:pPr lvl="1" algn="just">
              <a:defRPr/>
            </a:pPr>
            <a:r>
              <a:rPr lang="en-US" dirty="0"/>
              <a:t>Examples?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1334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26A12FE-371A-42A0-AC68-0799FC50C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altLang="en-US" dirty="0"/>
              <a:t>Why should we care to ‘being digital’?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ED4FB93-DF5B-419F-BF23-15C84E5B4A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571500" algn="just">
              <a:defRPr/>
            </a:pPr>
            <a:r>
              <a:rPr lang="en-US" altLang="en-US" dirty="0"/>
              <a:t>It can keep you employed:</a:t>
            </a:r>
          </a:p>
          <a:p>
            <a:pPr marL="971550" lvl="1" indent="-571500" algn="just">
              <a:defRPr/>
            </a:pPr>
            <a:r>
              <a:rPr lang="en-US" altLang="en-US" dirty="0"/>
              <a:t>Most jobs today require some form of computer skills including jobs outside the traditional office.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437045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openxmlformats.org/package/2006/metadata/core-properties"/>
    <ds:schemaRef ds:uri="http://purl.org/dc/terms/"/>
    <ds:schemaRef ds:uri="http://schemas.microsoft.com/office/2006/metadata/properties"/>
    <ds:schemaRef ds:uri="http://purl.org/dc/elements/1.1/"/>
    <ds:schemaRef ds:uri="http://schemas.microsoft.com/office/infopath/2007/PartnerControls"/>
    <ds:schemaRef ds:uri="303dbf9b-b85b-46a0-94f1-894078c07ecd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37614</TotalTime>
  <Words>534</Words>
  <Application>Microsoft Office PowerPoint</Application>
  <PresentationFormat>On-screen Show (4:3)</PresentationFormat>
  <Paragraphs>65</Paragraphs>
  <Slides>13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20140311PresentationUWTSDTemplate</vt:lpstr>
      <vt:lpstr>Digital Skills and Research</vt:lpstr>
      <vt:lpstr>Activity</vt:lpstr>
      <vt:lpstr>Traditional and Digital</vt:lpstr>
      <vt:lpstr>Traditional and Digital</vt:lpstr>
      <vt:lpstr>Think how Internet has changed our life style?</vt:lpstr>
      <vt:lpstr>Think how Internet has changed?</vt:lpstr>
      <vt:lpstr>Digital Literacy</vt:lpstr>
      <vt:lpstr>Digital Literacy</vt:lpstr>
      <vt:lpstr>PowerPoint Presentation</vt:lpstr>
      <vt:lpstr>Why should we care to ‘being digital’?</vt:lpstr>
      <vt:lpstr>Why should we care to ‘being digital’?</vt:lpstr>
      <vt:lpstr>Why should we care to ‘being digital’?</vt:lpstr>
      <vt:lpstr>Why should we care to ‘being digital’?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User</cp:lastModifiedBy>
  <cp:revision>50</cp:revision>
  <dcterms:created xsi:type="dcterms:W3CDTF">2015-04-14T15:21:28Z</dcterms:created>
  <dcterms:modified xsi:type="dcterms:W3CDTF">2017-10-12T22:42:37Z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