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90"/>
  </p:notesMasterIdLst>
  <p:sldIdLst>
    <p:sldId id="256" r:id="rId2"/>
    <p:sldId id="283" r:id="rId3"/>
    <p:sldId id="285" r:id="rId4"/>
    <p:sldId id="286" r:id="rId5"/>
    <p:sldId id="287" r:id="rId6"/>
    <p:sldId id="288" r:id="rId7"/>
    <p:sldId id="289" r:id="rId8"/>
    <p:sldId id="290" r:id="rId9"/>
    <p:sldId id="291" r:id="rId10"/>
    <p:sldId id="292" r:id="rId11"/>
    <p:sldId id="293" r:id="rId12"/>
    <p:sldId id="294" r:id="rId13"/>
    <p:sldId id="295" r:id="rId14"/>
    <p:sldId id="297" r:id="rId15"/>
    <p:sldId id="298" r:id="rId16"/>
    <p:sldId id="299" r:id="rId17"/>
    <p:sldId id="300" r:id="rId18"/>
    <p:sldId id="301" r:id="rId19"/>
    <p:sldId id="302" r:id="rId20"/>
    <p:sldId id="303" r:id="rId21"/>
    <p:sldId id="304" r:id="rId22"/>
    <p:sldId id="305" r:id="rId23"/>
    <p:sldId id="306" r:id="rId24"/>
    <p:sldId id="307" r:id="rId25"/>
    <p:sldId id="308" r:id="rId26"/>
    <p:sldId id="309" r:id="rId27"/>
    <p:sldId id="310" r:id="rId28"/>
    <p:sldId id="311" r:id="rId29"/>
    <p:sldId id="312" r:id="rId30"/>
    <p:sldId id="313" r:id="rId31"/>
    <p:sldId id="314" r:id="rId32"/>
    <p:sldId id="315" r:id="rId33"/>
    <p:sldId id="316" r:id="rId34"/>
    <p:sldId id="317" r:id="rId35"/>
    <p:sldId id="318" r:id="rId36"/>
    <p:sldId id="319" r:id="rId37"/>
    <p:sldId id="320" r:id="rId38"/>
    <p:sldId id="321" r:id="rId39"/>
    <p:sldId id="322" r:id="rId40"/>
    <p:sldId id="323" r:id="rId41"/>
    <p:sldId id="324" r:id="rId42"/>
    <p:sldId id="325" r:id="rId43"/>
    <p:sldId id="326" r:id="rId44"/>
    <p:sldId id="327" r:id="rId45"/>
    <p:sldId id="328" r:id="rId46"/>
    <p:sldId id="329" r:id="rId47"/>
    <p:sldId id="330" r:id="rId48"/>
    <p:sldId id="331" r:id="rId49"/>
    <p:sldId id="332" r:id="rId50"/>
    <p:sldId id="333" r:id="rId51"/>
    <p:sldId id="334" r:id="rId52"/>
    <p:sldId id="335" r:id="rId53"/>
    <p:sldId id="336" r:id="rId54"/>
    <p:sldId id="337" r:id="rId55"/>
    <p:sldId id="338" r:id="rId56"/>
    <p:sldId id="339" r:id="rId57"/>
    <p:sldId id="340" r:id="rId58"/>
    <p:sldId id="341" r:id="rId59"/>
    <p:sldId id="342" r:id="rId60"/>
    <p:sldId id="343" r:id="rId61"/>
    <p:sldId id="344" r:id="rId62"/>
    <p:sldId id="345" r:id="rId63"/>
    <p:sldId id="346" r:id="rId64"/>
    <p:sldId id="257" r:id="rId65"/>
    <p:sldId id="258" r:id="rId66"/>
    <p:sldId id="259" r:id="rId67"/>
    <p:sldId id="260" r:id="rId68"/>
    <p:sldId id="261" r:id="rId69"/>
    <p:sldId id="262" r:id="rId70"/>
    <p:sldId id="263" r:id="rId71"/>
    <p:sldId id="264" r:id="rId72"/>
    <p:sldId id="265" r:id="rId73"/>
    <p:sldId id="267" r:id="rId74"/>
    <p:sldId id="268" r:id="rId75"/>
    <p:sldId id="269" r:id="rId76"/>
    <p:sldId id="270" r:id="rId77"/>
    <p:sldId id="271" r:id="rId78"/>
    <p:sldId id="272" r:id="rId79"/>
    <p:sldId id="273" r:id="rId80"/>
    <p:sldId id="274" r:id="rId81"/>
    <p:sldId id="275" r:id="rId82"/>
    <p:sldId id="276" r:id="rId83"/>
    <p:sldId id="277" r:id="rId84"/>
    <p:sldId id="278" r:id="rId85"/>
    <p:sldId id="279" r:id="rId86"/>
    <p:sldId id="280" r:id="rId87"/>
    <p:sldId id="281" r:id="rId88"/>
    <p:sldId id="282" r:id="rId8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045" autoAdjust="0"/>
  </p:normalViewPr>
  <p:slideViewPr>
    <p:cSldViewPr snapToGrid="0" snapToObjects="1">
      <p:cViewPr>
        <p:scale>
          <a:sx n="75" d="100"/>
          <a:sy n="75" d="100"/>
        </p:scale>
        <p:origin x="1424" y="5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notesMaster" Target="notesMasters/notesMaster1.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viewProps" Target="viewProps.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t>10/12/2016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17FB9E6-8694-144F-93D6-FB3ABD0E94A0}" type="slidenum">
              <a:rPr lang="en-US" sz="800"/>
              <a:pPr/>
              <a:t>4</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75947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5</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605651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6</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69996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D993268-E953-2F42-8C5E-336561899F89}" type="slidenum">
              <a:rPr lang="en-US" sz="800"/>
              <a:pPr/>
              <a:t>7</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81602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8</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04683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C451AD-8F12-D142-8818-C70BDAC90EDF}" type="slidenum">
              <a:rPr lang="en-US" sz="800"/>
              <a:pPr/>
              <a:t>9</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233879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10</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461756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B8A5DA9-7DB1-7248-9C05-61318208F4DE}" type="slidenum">
              <a:rPr lang="en-US" sz="800"/>
              <a:pPr/>
              <a:t>11</a:t>
            </a:fld>
            <a:endParaRPr lang="en-US" sz="80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44148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extLst>
      <p:ext uri="{BB962C8B-B14F-4D97-AF65-F5344CB8AC3E}">
        <p14:creationId xmlns:p14="http://schemas.microsoft.com/office/powerpoint/2010/main" val="17962473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15</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7968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16</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369380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1A4364D-7D8A-FF42-B132-A95366D63434}" type="slidenum">
              <a:rPr lang="en-US" sz="800"/>
              <a:pPr/>
              <a:t>17</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925814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18</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67661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19</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t>Section 8.2.1.2</a:t>
            </a:r>
          </a:p>
        </p:txBody>
      </p:sp>
    </p:spTree>
    <p:extLst>
      <p:ext uri="{BB962C8B-B14F-4D97-AF65-F5344CB8AC3E}">
        <p14:creationId xmlns:p14="http://schemas.microsoft.com/office/powerpoint/2010/main" val="3293009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26C4740-6176-6B42-AE8B-248565D05237}" type="slidenum">
              <a:rPr lang="en-US" sz="800"/>
              <a:pPr/>
              <a:t>20</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t>Section 8.2.1.2</a:t>
            </a:r>
          </a:p>
        </p:txBody>
      </p:sp>
    </p:spTree>
    <p:extLst>
      <p:ext uri="{BB962C8B-B14F-4D97-AF65-F5344CB8AC3E}">
        <p14:creationId xmlns:p14="http://schemas.microsoft.com/office/powerpoint/2010/main" val="32492128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FA6E3D4-1973-8345-B700-18055B1FEF99}" type="slidenum">
              <a:rPr lang="en-US" sz="800"/>
              <a:pPr/>
              <a:t>21</a:t>
            </a:fld>
            <a:endParaRPr lang="en-US" sz="80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241781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B7DDF54-6F0F-7949-9A6F-AE3E2DFFAA6B}" type="slidenum">
              <a:rPr lang="en-US" sz="800"/>
              <a:pPr/>
              <a:t>22</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548023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23</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209127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24</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435100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25</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378200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26</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018924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27</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241019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28</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041033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29</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024040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30</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799504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31</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992532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32</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899010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33</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454529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34</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611110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35</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322578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36</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065990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37</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965671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38</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3683317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39</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2556960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40</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069010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41</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354846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42</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525660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43</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496237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44</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60562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45</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56816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46</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t>Section 8.2.4.5</a:t>
            </a:r>
          </a:p>
        </p:txBody>
      </p:sp>
    </p:spTree>
    <p:extLst>
      <p:ext uri="{BB962C8B-B14F-4D97-AF65-F5344CB8AC3E}">
        <p14:creationId xmlns:p14="http://schemas.microsoft.com/office/powerpoint/2010/main" val="284578193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47</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098513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48</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6349928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49</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a:t>Section 8.2.4.6</a:t>
            </a:r>
            <a:endParaRPr lang="en-US" dirty="0"/>
          </a:p>
        </p:txBody>
      </p:sp>
    </p:spTree>
    <p:extLst>
      <p:ext uri="{BB962C8B-B14F-4D97-AF65-F5344CB8AC3E}">
        <p14:creationId xmlns:p14="http://schemas.microsoft.com/office/powerpoint/2010/main" val="16205898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50</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2039627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51</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1325158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52</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8884970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EE133E6-1A71-3948-B0E1-530C95DEAFDE}" type="slidenum">
              <a:rPr lang="en-US" sz="800"/>
              <a:pPr/>
              <a:t>53</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611079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54</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t>Section 8.2.5.1</a:t>
            </a:r>
          </a:p>
        </p:txBody>
      </p:sp>
    </p:spTree>
    <p:extLst>
      <p:ext uri="{BB962C8B-B14F-4D97-AF65-F5344CB8AC3E}">
        <p14:creationId xmlns:p14="http://schemas.microsoft.com/office/powerpoint/2010/main" val="48865096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55</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2087602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56</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612584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57</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t>Section 8.3</a:t>
            </a:r>
          </a:p>
        </p:txBody>
      </p:sp>
    </p:spTree>
    <p:extLst>
      <p:ext uri="{BB962C8B-B14F-4D97-AF65-F5344CB8AC3E}">
        <p14:creationId xmlns:p14="http://schemas.microsoft.com/office/powerpoint/2010/main" val="296799663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58</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7617736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59</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1780055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60</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7707301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61</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1833772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0AE87D6-DF4D-4E45-B583-CE3BFF4036EF}" type="slidenum">
              <a:rPr lang="en-US" sz="800"/>
              <a:pPr/>
              <a:t>62</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06267115"/>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64</a:t>
            </a:fld>
            <a:endParaRPr lang="en-US" dirty="0"/>
          </a:p>
        </p:txBody>
      </p:sp>
    </p:spTree>
    <p:extLst>
      <p:ext uri="{BB962C8B-B14F-4D97-AF65-F5344CB8AC3E}">
        <p14:creationId xmlns:p14="http://schemas.microsoft.com/office/powerpoint/2010/main" val="353538993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65</a:t>
            </a:fld>
            <a:endParaRPr lang="en-US" dirty="0"/>
          </a:p>
        </p:txBody>
      </p:sp>
    </p:spTree>
    <p:extLst>
      <p:ext uri="{BB962C8B-B14F-4D97-AF65-F5344CB8AC3E}">
        <p14:creationId xmlns:p14="http://schemas.microsoft.com/office/powerpoint/2010/main" val="290566031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66</a:t>
            </a:fld>
            <a:endParaRPr lang="en-US" dirty="0"/>
          </a:p>
        </p:txBody>
      </p:sp>
      <p:sp>
        <p:nvSpPr>
          <p:cNvPr id="968706" name="Rectangle 2"/>
          <p:cNvSpPr>
            <a:spLocks noGrp="1" noRot="1" noChangeAspect="1" noChangeArrowheads="1" noTextEdit="1"/>
          </p:cNvSpPr>
          <p:nvPr>
            <p:ph type="sldImg"/>
          </p:nvPr>
        </p:nvSpPr>
        <p:spPr>
          <a:xfrm>
            <a:off x="1143000" y="687388"/>
            <a:ext cx="4572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32115" indent="-232115" defTabSz="799159">
              <a:lnSpc>
                <a:spcPct val="95000"/>
              </a:lnSpc>
              <a:buClr>
                <a:srgbClr val="708CA1"/>
              </a:buClr>
              <a:defRPr/>
            </a:pPr>
            <a:endParaRPr lang="en-US" sz="1100" dirty="0"/>
          </a:p>
        </p:txBody>
      </p:sp>
    </p:spTree>
    <p:extLst>
      <p:ext uri="{BB962C8B-B14F-4D97-AF65-F5344CB8AC3E}">
        <p14:creationId xmlns:p14="http://schemas.microsoft.com/office/powerpoint/2010/main" val="262848999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67</a:t>
            </a:fld>
            <a:endParaRPr lang="en-US" dirty="0"/>
          </a:p>
        </p:txBody>
      </p:sp>
    </p:spTree>
    <p:extLst>
      <p:ext uri="{BB962C8B-B14F-4D97-AF65-F5344CB8AC3E}">
        <p14:creationId xmlns:p14="http://schemas.microsoft.com/office/powerpoint/2010/main" val="2545150444"/>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68</a:t>
            </a:fld>
            <a:endParaRPr lang="en-US" dirty="0"/>
          </a:p>
        </p:txBody>
      </p:sp>
    </p:spTree>
    <p:extLst>
      <p:ext uri="{BB962C8B-B14F-4D97-AF65-F5344CB8AC3E}">
        <p14:creationId xmlns:p14="http://schemas.microsoft.com/office/powerpoint/2010/main" val="402932089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69</a:t>
            </a:fld>
            <a:endParaRPr lang="en-US" dirty="0"/>
          </a:p>
        </p:txBody>
      </p:sp>
    </p:spTree>
    <p:extLst>
      <p:ext uri="{BB962C8B-B14F-4D97-AF65-F5344CB8AC3E}">
        <p14:creationId xmlns:p14="http://schemas.microsoft.com/office/powerpoint/2010/main" val="2230208899"/>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t>ODR is not a true routing protocol because the information exchanged is limited to IP prefixes and a default route. ODR reports no metric information; the hub router uses a hop count of 1 as the metric for all routes reported via ODR. However, by using ODR, routing information for stub networks can be obtained dynamically without the overhead of a dynamic routing protocol, and default routes can be provided to the stub routers without manual </a:t>
            </a:r>
            <a:r>
              <a:rPr lang="en-US" sz="1100"/>
              <a:t>configuration.</a:t>
            </a:r>
            <a:endParaRPr lang="en-US" sz="1100"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70</a:t>
            </a:fld>
            <a:endParaRPr lang="en-US" dirty="0"/>
          </a:p>
        </p:txBody>
      </p:sp>
    </p:spTree>
    <p:extLst>
      <p:ext uri="{BB962C8B-B14F-4D97-AF65-F5344CB8AC3E}">
        <p14:creationId xmlns:p14="http://schemas.microsoft.com/office/powerpoint/2010/main" val="137241071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t>ODR relies on CDP to carry the information between the hub router and the spoke routers. Therefore, CDP must be enabled on the links between the hub router and the spoke routers. Cisco routers by default have CDP enabled both globally and per interface on most interfaces. However, on some WAN links, such as ATM, CDP must be explicitly enabled.</a:t>
            </a:r>
          </a:p>
          <a:p>
            <a:pPr marL="224325" indent="-224325">
              <a:spcAft>
                <a:spcPts val="589"/>
              </a:spcAft>
            </a:pPr>
            <a:r>
              <a:rPr lang="en-US" sz="1100" dirty="0"/>
              <a:t>CDP updates are sent as multicasts. On WAN links that require mappings, such as dialer links and Frame Relay, it is important to use the </a:t>
            </a:r>
            <a:r>
              <a:rPr lang="en-US" sz="1100" b="1" dirty="0"/>
              <a:t>broadcast </a:t>
            </a:r>
            <a:r>
              <a:rPr lang="en-US" sz="1100" dirty="0"/>
              <a:t>keyword in the mapping statements; allowing broadcasts also allows multicasts across the link. CDP uses </a:t>
            </a:r>
            <a:r>
              <a:rPr lang="en-US" sz="1100" b="1" dirty="0"/>
              <a:t>Subnetwork Access Protocol (SNAP</a:t>
            </a:r>
            <a:r>
              <a:rPr lang="en-US" sz="1100" dirty="0"/>
              <a:t>) frames, so it runs on all media that support SNAP.</a:t>
            </a:r>
          </a:p>
          <a:p>
            <a:pPr marL="224325" indent="-224325">
              <a:spcAft>
                <a:spcPts val="589"/>
              </a:spcAft>
            </a:pPr>
            <a:r>
              <a:rPr lang="en-US" sz="1100" dirty="0"/>
              <a:t>CDP updates are sent every 60 seconds by default. This setting might be too infrequent in rapidly changing networks or too often in stable ones. You can adjust the timers with the </a:t>
            </a:r>
            <a:r>
              <a:rPr lang="en-US" sz="1100" b="1" dirty="0"/>
              <a:t>cdp timer </a:t>
            </a:r>
            <a:r>
              <a:rPr lang="en-US" sz="1100" dirty="0"/>
              <a:t>global configuration command. You can verify CDP settings by using the </a:t>
            </a:r>
            <a:r>
              <a:rPr lang="en-US" sz="1100" b="1" dirty="0"/>
              <a:t>show cdp interface</a:t>
            </a:r>
            <a:r>
              <a:rPr lang="en-US" sz="1100" dirty="0"/>
              <a:t> command.</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71</a:t>
            </a:fld>
            <a:endParaRPr lang="en-US" dirty="0"/>
          </a:p>
        </p:txBody>
      </p:sp>
    </p:spTree>
    <p:extLst>
      <p:ext uri="{BB962C8B-B14F-4D97-AF65-F5344CB8AC3E}">
        <p14:creationId xmlns:p14="http://schemas.microsoft.com/office/powerpoint/2010/main" val="367043346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72</a:t>
            </a:fld>
            <a:endParaRPr lang="en-US" dirty="0"/>
          </a:p>
        </p:txBody>
      </p:sp>
    </p:spTree>
    <p:extLst>
      <p:ext uri="{BB962C8B-B14F-4D97-AF65-F5344CB8AC3E}">
        <p14:creationId xmlns:p14="http://schemas.microsoft.com/office/powerpoint/2010/main" val="1795466186"/>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latin typeface="Arial" charset="0"/>
              </a:rPr>
              <a:t>When a network is using a distance vector routing protocol, all the routers periodically send their routing tables (or a portion of their tables) to only their neighboring routers. The routers then use the received information to determine whether any changes need to be made to their own routing table (for example, if a better way to a specific network is now available). This process repeats periodically.</a:t>
            </a:r>
          </a:p>
          <a:p>
            <a:pPr marL="224325" indent="-224325">
              <a:spcAft>
                <a:spcPts val="589"/>
              </a:spcAft>
            </a:pPr>
            <a:r>
              <a:rPr lang="en-US" sz="1100" dirty="0">
                <a:latin typeface="Arial" charset="0"/>
              </a:rPr>
              <a:t>In contrast, when a network is using a link-state routing protocol, each of the routers sends the state of its own interfaces (its links) to all other routers (or to all routers in a part of the network, known as an area) only when there is a change. Each router uses the received information to recalculate the best path to each network and then saves this information in its routing </a:t>
            </a:r>
            <a:r>
              <a:rPr lang="en-US" sz="1100">
                <a:latin typeface="Arial" charset="0"/>
              </a:rPr>
              <a:t>table.</a:t>
            </a:r>
            <a:endParaRPr lang="en-US" sz="1100"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73</a:t>
            </a:fld>
            <a:endParaRPr lang="en-US" dirty="0"/>
          </a:p>
        </p:txBody>
      </p:sp>
    </p:spTree>
    <p:extLst>
      <p:ext uri="{BB962C8B-B14F-4D97-AF65-F5344CB8AC3E}">
        <p14:creationId xmlns:p14="http://schemas.microsoft.com/office/powerpoint/2010/main" val="350032222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74</a:t>
            </a:fld>
            <a:endParaRPr lang="en-US" dirty="0"/>
          </a:p>
        </p:txBody>
      </p:sp>
    </p:spTree>
    <p:extLst>
      <p:ext uri="{BB962C8B-B14F-4D97-AF65-F5344CB8AC3E}">
        <p14:creationId xmlns:p14="http://schemas.microsoft.com/office/powerpoint/2010/main" val="22284211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75</a:t>
            </a:fld>
            <a:endParaRPr lang="en-US" dirty="0"/>
          </a:p>
        </p:txBody>
      </p:sp>
    </p:spTree>
    <p:extLst>
      <p:ext uri="{BB962C8B-B14F-4D97-AF65-F5344CB8AC3E}">
        <p14:creationId xmlns:p14="http://schemas.microsoft.com/office/powerpoint/2010/main" val="160251730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76</a:t>
            </a:fld>
            <a:endParaRPr lang="en-US" dirty="0"/>
          </a:p>
        </p:txBody>
      </p:sp>
    </p:spTree>
    <p:extLst>
      <p:ext uri="{BB962C8B-B14F-4D97-AF65-F5344CB8AC3E}">
        <p14:creationId xmlns:p14="http://schemas.microsoft.com/office/powerpoint/2010/main" val="1116796726"/>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77</a:t>
            </a:fld>
            <a:endParaRPr lang="en-US" dirty="0"/>
          </a:p>
        </p:txBody>
      </p:sp>
    </p:spTree>
    <p:extLst>
      <p:ext uri="{BB962C8B-B14F-4D97-AF65-F5344CB8AC3E}">
        <p14:creationId xmlns:p14="http://schemas.microsoft.com/office/powerpoint/2010/main" val="98435812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78</a:t>
            </a:fld>
            <a:endParaRPr lang="en-US" dirty="0"/>
          </a:p>
        </p:txBody>
      </p:sp>
    </p:spTree>
    <p:extLst>
      <p:ext uri="{BB962C8B-B14F-4D97-AF65-F5344CB8AC3E}">
        <p14:creationId xmlns:p14="http://schemas.microsoft.com/office/powerpoint/2010/main" val="4110038840"/>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79</a:t>
            </a:fld>
            <a:endParaRPr lang="en-US" dirty="0"/>
          </a:p>
        </p:txBody>
      </p:sp>
    </p:spTree>
    <p:extLst>
      <p:ext uri="{BB962C8B-B14F-4D97-AF65-F5344CB8AC3E}">
        <p14:creationId xmlns:p14="http://schemas.microsoft.com/office/powerpoint/2010/main" val="3286879166"/>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80</a:t>
            </a:fld>
            <a:endParaRPr lang="en-US" dirty="0"/>
          </a:p>
        </p:txBody>
      </p:sp>
    </p:spTree>
    <p:extLst>
      <p:ext uri="{BB962C8B-B14F-4D97-AF65-F5344CB8AC3E}">
        <p14:creationId xmlns:p14="http://schemas.microsoft.com/office/powerpoint/2010/main" val="400502104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Autofit/>
          </a:bodyPr>
          <a:lstStyle/>
          <a:p>
            <a:pPr marL="224325" indent="-224325">
              <a:spcAft>
                <a:spcPts val="589"/>
              </a:spcAft>
            </a:pPr>
            <a:r>
              <a:rPr lang="en-US" sz="1100" b="1" dirty="0">
                <a:solidFill>
                  <a:schemeClr val="tx1"/>
                </a:solidFill>
              </a:rPr>
              <a:t>Valid next-hop IP address</a:t>
            </a:r>
            <a:r>
              <a:rPr lang="en-US" sz="1100" dirty="0">
                <a:solidFill>
                  <a:schemeClr val="tx1"/>
                </a:solidFill>
              </a:rPr>
              <a:t>—As each routing process receives updates and other information, the router first verifies that the route has a valid next-hop IP address.</a:t>
            </a:r>
          </a:p>
          <a:p>
            <a:pPr marL="224325" indent="-224325">
              <a:spcAft>
                <a:spcPts val="589"/>
              </a:spcAft>
            </a:pPr>
            <a:r>
              <a:rPr lang="en-US" sz="1100" b="1" dirty="0">
                <a:solidFill>
                  <a:schemeClr val="tx1"/>
                </a:solidFill>
              </a:rPr>
              <a:t>Administrative distance</a:t>
            </a:r>
            <a:r>
              <a:rPr lang="en-US" sz="1100" dirty="0">
                <a:solidFill>
                  <a:schemeClr val="tx1"/>
                </a:solidFill>
              </a:rPr>
              <a:t>—The next consideration is administrative distance. If more than one route exists for the same network (with the same prefix), the router decides which route to install based on the administrative distance of the route’s source. The route with the lowest administrative distance is installed in the routing table. Routes with higher administrative distances are rejected.</a:t>
            </a:r>
          </a:p>
          <a:p>
            <a:pPr marL="224325" indent="-224325">
              <a:spcAft>
                <a:spcPts val="589"/>
              </a:spcAft>
            </a:pPr>
            <a:r>
              <a:rPr lang="en-US" sz="1100" b="1" dirty="0">
                <a:solidFill>
                  <a:schemeClr val="tx1"/>
                </a:solidFill>
              </a:rPr>
              <a:t>Metric</a:t>
            </a:r>
            <a:r>
              <a:rPr lang="en-US" sz="1100" dirty="0">
                <a:solidFill>
                  <a:schemeClr val="tx1"/>
                </a:solidFill>
              </a:rPr>
              <a:t>—If the next hop is valid, the routing protocol chooses the best path to any given destination based on the lowest metric. The routing protocol offers this path to the routing table. For example, if EIGRP learns of a path to 10.1.1.0/24 and decides that this particular path is the best EIGRP path to this destination, the routing protocol offers the learned path to the routing table.</a:t>
            </a:r>
          </a:p>
          <a:p>
            <a:pPr marL="224325" indent="-224325">
              <a:spcAft>
                <a:spcPts val="589"/>
              </a:spcAft>
            </a:pPr>
            <a:r>
              <a:rPr lang="en-US" sz="1100" b="1" dirty="0">
                <a:solidFill>
                  <a:schemeClr val="tx1"/>
                </a:solidFill>
              </a:rPr>
              <a:t>Prefix</a:t>
            </a:r>
            <a:r>
              <a:rPr lang="en-US" sz="1100" dirty="0">
                <a:solidFill>
                  <a:schemeClr val="tx1"/>
                </a:solidFill>
              </a:rPr>
              <a:t>—The router looks at the prefix being advertised; routes to the same network but with different prefixes can coexist in the routing table. For example, suppose the router has three routing processes running on it, and each process has received the following routes:</a:t>
            </a:r>
          </a:p>
          <a:p>
            <a:pPr marL="448650" lvl="1" indent="-224325">
              <a:spcAft>
                <a:spcPts val="589"/>
              </a:spcAft>
            </a:pPr>
            <a:r>
              <a:rPr lang="en-US" sz="1100" dirty="0">
                <a:solidFill>
                  <a:schemeClr val="tx1"/>
                </a:solidFill>
              </a:rPr>
              <a:t>RIPv2: 192.168.32.0/26</a:t>
            </a:r>
          </a:p>
          <a:p>
            <a:pPr marL="448650" lvl="1" indent="-224325">
              <a:spcAft>
                <a:spcPts val="589"/>
              </a:spcAft>
            </a:pPr>
            <a:r>
              <a:rPr lang="en-US" sz="1100" dirty="0">
                <a:solidFill>
                  <a:schemeClr val="tx1"/>
                </a:solidFill>
              </a:rPr>
              <a:t>OSPF: 192.168.32.0/24</a:t>
            </a:r>
          </a:p>
          <a:p>
            <a:pPr marL="448650" lvl="1" indent="-224325">
              <a:spcAft>
                <a:spcPts val="589"/>
              </a:spcAft>
            </a:pPr>
            <a:r>
              <a:rPr lang="en-US" sz="1100" dirty="0">
                <a:solidFill>
                  <a:schemeClr val="tx1"/>
                </a:solidFill>
              </a:rPr>
              <a:t>EIGRP: 192.168.32.0/19</a:t>
            </a:r>
          </a:p>
          <a:p>
            <a:pPr marL="224325" indent="-224325">
              <a:spcAft>
                <a:spcPts val="589"/>
              </a:spcAft>
            </a:pPr>
            <a:r>
              <a:rPr lang="en-US" sz="1100" dirty="0">
                <a:solidFill>
                  <a:schemeClr val="tx1"/>
                </a:solidFill>
              </a:rPr>
              <a:t>Because each route has a different prefix length (different subnet mask), the routes are considered different destinations and are all installed in the routing table. If more than one entry in the routing table matches a particular destination, the longest prefix match in the routing table is used. Therefore, in this example, if a packet arrives for the address 192.168.32.5, the router will use the 192.168.32.0/26 subnet, advertised by RIPv2, because it is the longest match for this address. </a:t>
            </a:r>
          </a:p>
          <a:p>
            <a:pPr marL="224325" indent="-224325">
              <a:spcAft>
                <a:spcPts val="589"/>
              </a:spcAft>
            </a:pPr>
            <a:endParaRPr lang="en-US" sz="1100" dirty="0">
              <a:solidFill>
                <a:schemeClr val="tx1"/>
              </a:solidFill>
            </a:endParaRPr>
          </a:p>
          <a:p>
            <a:pPr marL="224325" indent="-224325">
              <a:spcAft>
                <a:spcPts val="589"/>
              </a:spcAft>
            </a:pPr>
            <a:endParaRPr lang="en-US"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81</a:t>
            </a:fld>
            <a:endParaRPr lang="en-US" dirty="0"/>
          </a:p>
        </p:txBody>
      </p:sp>
    </p:spTree>
    <p:extLst>
      <p:ext uri="{BB962C8B-B14F-4D97-AF65-F5344CB8AC3E}">
        <p14:creationId xmlns:p14="http://schemas.microsoft.com/office/powerpoint/2010/main" val="3772439730"/>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82</a:t>
            </a:fld>
            <a:endParaRPr lang="en-US" dirty="0"/>
          </a:p>
        </p:txBody>
      </p:sp>
    </p:spTree>
    <p:extLst>
      <p:ext uri="{BB962C8B-B14F-4D97-AF65-F5344CB8AC3E}">
        <p14:creationId xmlns:p14="http://schemas.microsoft.com/office/powerpoint/2010/main" val="2220063767"/>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83</a:t>
            </a:fld>
            <a:endParaRPr lang="en-US" dirty="0"/>
          </a:p>
        </p:txBody>
      </p:sp>
    </p:spTree>
    <p:extLst>
      <p:ext uri="{BB962C8B-B14F-4D97-AF65-F5344CB8AC3E}">
        <p14:creationId xmlns:p14="http://schemas.microsoft.com/office/powerpoint/2010/main" val="149421599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84</a:t>
            </a:fld>
            <a:endParaRPr lang="en-US" dirty="0"/>
          </a:p>
        </p:txBody>
      </p:sp>
    </p:spTree>
    <p:extLst>
      <p:ext uri="{BB962C8B-B14F-4D97-AF65-F5344CB8AC3E}">
        <p14:creationId xmlns:p14="http://schemas.microsoft.com/office/powerpoint/2010/main" val="102438339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4325" indent="-224325">
              <a:spcAft>
                <a:spcPts val="589"/>
              </a:spcAft>
            </a:pPr>
            <a:r>
              <a:rPr lang="en-US" sz="1100" dirty="0">
                <a:latin typeface="Arial" charset="0"/>
              </a:rPr>
              <a:t>R1 and R2 have two connections: a point-to-point serial connection that is the primary link, and a backup connection to be used if the other line goes down. Both routers use EIGRP, but do not use a routing protocol on the backup 172.16.1.0 network link.</a:t>
            </a:r>
          </a:p>
          <a:p>
            <a:pPr marL="224325" indent="-224325">
              <a:spcAft>
                <a:spcPts val="589"/>
              </a:spcAft>
            </a:pPr>
            <a:r>
              <a:rPr lang="en-US" sz="1100">
                <a:latin typeface="Arial" charset="0"/>
              </a:rPr>
              <a:t>A </a:t>
            </a:r>
            <a:r>
              <a:rPr lang="en-US" sz="1100" dirty="0">
                <a:latin typeface="Arial" charset="0"/>
              </a:rPr>
              <a:t>static route that points to the backup interface of the other router has been created on each router. Because EIGRP has an administrative distance of 90, the static route has been given an administrative distance of 100. As long as router A has an EIGRP route to the 10.0.0.0 network, it appears more believable than the static route, and the EIGRP route is used. If the serial link goes down, deleting the EIGRP route, router A will insert the static route into the routing table. A similar process happens on router B with its route to the 172.17.0.0 </a:t>
            </a:r>
            <a:r>
              <a:rPr lang="en-US" sz="1100">
                <a:latin typeface="Arial" charset="0"/>
              </a:rPr>
              <a:t>network.</a:t>
            </a:r>
            <a:endParaRPr lang="en-US" sz="1100" dirty="0">
              <a:latin typeface="Arial" charset="0"/>
            </a:endParaRPr>
          </a:p>
        </p:txBody>
      </p:sp>
      <p:sp>
        <p:nvSpPr>
          <p:cNvPr id="4" name="Slide Number Placeholder 3"/>
          <p:cNvSpPr>
            <a:spLocks noGrp="1"/>
          </p:cNvSpPr>
          <p:nvPr>
            <p:ph type="sldNum" sz="quarter" idx="10"/>
          </p:nvPr>
        </p:nvSpPr>
        <p:spPr/>
        <p:txBody>
          <a:bodyPr/>
          <a:lstStyle/>
          <a:p>
            <a:pPr>
              <a:defRPr/>
            </a:pPr>
            <a:fld id="{84ABDF1B-E978-4FC3-805E-DB85A386DC77}" type="slidenum">
              <a:rPr lang="en-US" smtClean="0"/>
              <a:pPr>
                <a:defRPr/>
              </a:pPr>
              <a:t>85</a:t>
            </a:fld>
            <a:endParaRPr lang="en-US" dirty="0"/>
          </a:p>
        </p:txBody>
      </p:sp>
    </p:spTree>
    <p:extLst>
      <p:ext uri="{BB962C8B-B14F-4D97-AF65-F5344CB8AC3E}">
        <p14:creationId xmlns:p14="http://schemas.microsoft.com/office/powerpoint/2010/main" val="2485964444"/>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ECNM - Enterprise</a:t>
            </a:r>
            <a:r>
              <a:rPr lang="en-US" baseline="0" dirty="0"/>
              <a:t> Composite Network Model</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86</a:t>
            </a:fld>
            <a:endParaRPr lang="en-US" dirty="0"/>
          </a:p>
        </p:txBody>
      </p:sp>
    </p:spTree>
    <p:extLst>
      <p:ext uri="{BB962C8B-B14F-4D97-AF65-F5344CB8AC3E}">
        <p14:creationId xmlns:p14="http://schemas.microsoft.com/office/powerpoint/2010/main" val="1731896475"/>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DC3EEB-F583-4D19-8F51-9ADFD1FBAF38}" type="slidenum">
              <a:rPr lang="en-US"/>
              <a:pPr/>
              <a:t>87</a:t>
            </a:fld>
            <a:endParaRPr lang="en-US" dirty="0"/>
          </a:p>
        </p:txBody>
      </p:sp>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p:txBody>
          <a:bodyPr/>
          <a:lstStyle/>
          <a:p>
            <a:pPr marL="224325" indent="-224325">
              <a:spcAft>
                <a:spcPts val="589"/>
              </a:spcAft>
              <a:buFontTx/>
              <a:buChar char="•"/>
            </a:pPr>
            <a:r>
              <a:rPr lang="en-US" sz="1100" b="1" dirty="0"/>
              <a:t>Service Provider Edge:</a:t>
            </a:r>
            <a:r>
              <a:rPr lang="en-US" sz="1100" dirty="0"/>
              <a:t> This functional area represents connections to resources external to the campus. This area facilitates communication to WAN and Internet service provider  technologies.</a:t>
            </a:r>
          </a:p>
          <a:p>
            <a:pPr marL="224325" indent="-224325">
              <a:spcAft>
                <a:spcPts val="589"/>
              </a:spcAft>
            </a:pPr>
            <a:r>
              <a:rPr lang="en-US" sz="1100">
                <a:latin typeface="Arial" charset="0"/>
              </a:rPr>
              <a:t>The </a:t>
            </a:r>
            <a:r>
              <a:rPr lang="en-US" sz="1100" dirty="0">
                <a:latin typeface="Arial" charset="0"/>
              </a:rPr>
              <a:t>three modules within the Service Provider Edge functional area are as follows:</a:t>
            </a:r>
          </a:p>
          <a:p>
            <a:pPr marL="448650" lvl="1" indent="-224325">
              <a:spcAft>
                <a:spcPts val="589"/>
              </a:spcAft>
            </a:pPr>
            <a:r>
              <a:rPr lang="en-US" sz="1100" b="1" dirty="0">
                <a:latin typeface="Arial" charset="0"/>
              </a:rPr>
              <a:t>ISP</a:t>
            </a:r>
            <a:r>
              <a:rPr lang="en-US" sz="1100" dirty="0">
                <a:latin typeface="Arial" charset="0"/>
              </a:rPr>
              <a:t>—Represents Internet connections (in Figure 1-7 two instances of this module are shown, representing a dual-homed connection to two ISPs)</a:t>
            </a:r>
          </a:p>
          <a:p>
            <a:pPr marL="448650" lvl="1" indent="-224325">
              <a:spcAft>
                <a:spcPts val="589"/>
              </a:spcAft>
            </a:pPr>
            <a:r>
              <a:rPr lang="en-US" sz="1100" b="1" dirty="0">
                <a:latin typeface="Arial" charset="0"/>
              </a:rPr>
              <a:t>PSTN</a:t>
            </a:r>
            <a:r>
              <a:rPr lang="en-US" sz="1100" dirty="0">
                <a:latin typeface="Arial" charset="0"/>
              </a:rPr>
              <a:t>—Represents all </a:t>
            </a:r>
            <a:r>
              <a:rPr lang="en-US" sz="1100" i="1" dirty="0">
                <a:latin typeface="Arial" charset="0"/>
              </a:rPr>
              <a:t>nonpermanent</a:t>
            </a:r>
            <a:r>
              <a:rPr lang="en-US" sz="1100" dirty="0">
                <a:latin typeface="Arial" charset="0"/>
              </a:rPr>
              <a:t> connections, including via analog phone, cellular phone, and Integrated Services Digital Network (ISDN) </a:t>
            </a:r>
          </a:p>
          <a:p>
            <a:pPr marL="448650" lvl="1" indent="-224325">
              <a:spcAft>
                <a:spcPts val="589"/>
              </a:spcAft>
            </a:pPr>
            <a:r>
              <a:rPr lang="en-US" sz="1100" b="1" dirty="0">
                <a:latin typeface="Arial" charset="0"/>
              </a:rPr>
              <a:t>Frame Relay/Asynchronous Transfer Mode (ATM)</a:t>
            </a:r>
            <a:r>
              <a:rPr lang="en-US" sz="1100" dirty="0">
                <a:latin typeface="Arial" charset="0"/>
              </a:rPr>
              <a:t>—Represents all </a:t>
            </a:r>
            <a:r>
              <a:rPr lang="en-US" sz="1100" i="1" dirty="0">
                <a:latin typeface="Arial" charset="0"/>
              </a:rPr>
              <a:t>permanent</a:t>
            </a:r>
            <a:r>
              <a:rPr lang="en-US" sz="1100" dirty="0">
                <a:latin typeface="Arial" charset="0"/>
              </a:rPr>
              <a:t> connections to remote locations, including via Frame Relay, ATM, leased lines, cable, digital subscriber line (DSL), </a:t>
            </a:r>
            <a:r>
              <a:rPr lang="en-US" sz="1100">
                <a:latin typeface="Arial" charset="0"/>
              </a:rPr>
              <a:t>and wireless</a:t>
            </a:r>
            <a:r>
              <a:rPr lang="en-US" sz="1100" dirty="0"/>
              <a:t>.</a:t>
            </a:r>
            <a:endParaRPr lang="en-US" sz="1100" dirty="0">
              <a:latin typeface="Arial" charset="0"/>
            </a:endParaRPr>
          </a:p>
        </p:txBody>
      </p:sp>
    </p:spTree>
    <p:extLst>
      <p:ext uri="{BB962C8B-B14F-4D97-AF65-F5344CB8AC3E}">
        <p14:creationId xmlns:p14="http://schemas.microsoft.com/office/powerpoint/2010/main" val="3716375506"/>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88</a:t>
            </a:fld>
            <a:endParaRPr lang="en-US" dirty="0"/>
          </a:p>
        </p:txBody>
      </p:sp>
    </p:spTree>
    <p:extLst>
      <p:ext uri="{BB962C8B-B14F-4D97-AF65-F5344CB8AC3E}">
        <p14:creationId xmlns:p14="http://schemas.microsoft.com/office/powerpoint/2010/main" val="2702385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10/12/2016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10/12/2016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10/12/2016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10/12/2016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10/12/2016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10/12/2016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10/12/2016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68941" y="365379"/>
            <a:ext cx="8522208" cy="740664"/>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279400" y="1193356"/>
            <a:ext cx="8316913"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613533" y="1731395"/>
            <a:ext cx="7745412"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615326" y="2191282"/>
            <a:ext cx="7745412"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42390187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baseline="0"/>
            </a:lvl1pPr>
          </a:lstStyle>
          <a:p>
            <a:r>
              <a:rPr lang="en-US"/>
              <a:t>2 Rows</a:t>
            </a:r>
          </a:p>
        </p:txBody>
      </p:sp>
      <p:sp>
        <p:nvSpPr>
          <p:cNvPr id="4" name="Content Placeholder 2"/>
          <p:cNvSpPr>
            <a:spLocks noGrp="1"/>
          </p:cNvSpPr>
          <p:nvPr>
            <p:ph idx="10"/>
          </p:nvPr>
        </p:nvSpPr>
        <p:spPr>
          <a:xfrm>
            <a:off x="279400" y="1206653"/>
            <a:ext cx="8520354"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5" name="Content Placeholder 2"/>
          <p:cNvSpPr>
            <a:spLocks noGrp="1"/>
          </p:cNvSpPr>
          <p:nvPr>
            <p:ph idx="11"/>
          </p:nvPr>
        </p:nvSpPr>
        <p:spPr>
          <a:xfrm>
            <a:off x="279400" y="3797451"/>
            <a:ext cx="8520354" cy="266968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42411673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itle and Graphic">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279400" y="365379"/>
            <a:ext cx="8521700" cy="740664"/>
          </a:xfrm>
          <a:prstGeom prst="rect">
            <a:avLst/>
          </a:prstGeom>
        </p:spPr>
        <p:txBody>
          <a:bodyPr>
            <a:normAutofit/>
          </a:bodyPr>
          <a:lstStyle>
            <a:lvl1pPr>
              <a:defRPr/>
            </a:lvl1pPr>
          </a:lstStyle>
          <a:p>
            <a:r>
              <a:rPr lang="en-US"/>
              <a:t>Title and Graphic</a:t>
            </a:r>
          </a:p>
        </p:txBody>
      </p:sp>
      <p:sp>
        <p:nvSpPr>
          <p:cNvPr id="6" name="Content Placeholder 5"/>
          <p:cNvSpPr>
            <a:spLocks noGrp="1"/>
          </p:cNvSpPr>
          <p:nvPr>
            <p:ph sz="quarter" idx="10"/>
          </p:nvPr>
        </p:nvSpPr>
        <p:spPr>
          <a:xfrm>
            <a:off x="279400" y="1226372"/>
            <a:ext cx="8509000" cy="5314128"/>
          </a:xfrm>
        </p:spPr>
        <p:txBody>
          <a:bodyPr>
            <a:normAutofit/>
          </a:bodyPr>
          <a:lstStyle>
            <a:lvl1pPr>
              <a:buNone/>
              <a:defRPr/>
            </a:lvl1pPr>
          </a:lstStyle>
          <a:p>
            <a:pPr lvl="0"/>
            <a:r>
              <a:rPr lang="en-US"/>
              <a:t>Click to edit Master text styles</a:t>
            </a:r>
          </a:p>
        </p:txBody>
      </p:sp>
    </p:spTree>
    <p:extLst>
      <p:ext uri="{BB962C8B-B14F-4D97-AF65-F5344CB8AC3E}">
        <p14:creationId xmlns:p14="http://schemas.microsoft.com/office/powerpoint/2010/main" val="3207709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cid:image005.png@01CEBADB.7545DCC0" TargetMode="Externa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t>10/12/2016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t>‹#›</a:t>
            </a:fld>
            <a:endParaRPr lang="en-US"/>
          </a:p>
        </p:txBody>
      </p:sp>
      <p:sp>
        <p:nvSpPr>
          <p:cNvPr id="10" name="TextBox 9"/>
          <p:cNvSpPr txBox="1"/>
          <p:nvPr userDrawn="1"/>
        </p:nvSpPr>
        <p:spPr>
          <a:xfrm>
            <a:off x="4296386" y="6111817"/>
            <a:ext cx="4800498" cy="646331"/>
          </a:xfrm>
          <a:prstGeom prst="rect">
            <a:avLst/>
          </a:prstGeom>
          <a:noFill/>
        </p:spPr>
        <p:txBody>
          <a:bodyPr wrap="square" rtlCol="0">
            <a:spAutoFit/>
          </a:bodyPr>
          <a:lstStyle/>
          <a:p>
            <a:pPr algn="r"/>
            <a:r>
              <a:rPr lang="en-US" b="0" dirty="0">
                <a:solidFill>
                  <a:schemeClr val="tx2">
                    <a:lumMod val="90000"/>
                    <a:lumOff val="10000"/>
                  </a:schemeClr>
                </a:solidFill>
                <a:latin typeface="Times New Roman" panose="02020603050405020304" pitchFamily="18" charset="0"/>
                <a:cs typeface="Times New Roman" panose="02020603050405020304" pitchFamily="18" charset="0"/>
              </a:rPr>
              <a:t>IP Routing</a:t>
            </a:r>
            <a:r>
              <a:rPr lang="en-US" b="0" baseline="0" dirty="0">
                <a:solidFill>
                  <a:schemeClr val="tx2">
                    <a:lumMod val="90000"/>
                    <a:lumOff val="10000"/>
                  </a:schemeClr>
                </a:solidFill>
                <a:latin typeface="Times New Roman" panose="02020603050405020304" pitchFamily="18" charset="0"/>
                <a:cs typeface="Times New Roman" panose="02020603050405020304" pitchFamily="18" charset="0"/>
              </a:rPr>
              <a:t> </a:t>
            </a:r>
          </a:p>
          <a:p>
            <a:pPr algn="r"/>
            <a:r>
              <a:rPr lang="en-US" b="0" baseline="0" dirty="0">
                <a:solidFill>
                  <a:schemeClr val="tx2">
                    <a:lumMod val="90000"/>
                    <a:lumOff val="10000"/>
                  </a:schemeClr>
                </a:solidFill>
                <a:latin typeface="Times New Roman" panose="02020603050405020304" pitchFamily="18" charset="0"/>
                <a:cs typeface="Times New Roman" panose="02020603050405020304" pitchFamily="18" charset="0"/>
              </a:rPr>
              <a:t>Lecture 1</a:t>
            </a:r>
            <a:endParaRPr lang="en-US" b="0" dirty="0">
              <a:solidFill>
                <a:schemeClr val="tx2">
                  <a:lumMod val="90000"/>
                  <a:lumOff val="10000"/>
                </a:schemeClr>
              </a:solidFill>
              <a:latin typeface="Times New Roman" panose="02020603050405020304" pitchFamily="18" charset="0"/>
              <a:cs typeface="Times New Roman" panose="02020603050405020304" pitchFamily="18" charset="0"/>
            </a:endParaRPr>
          </a:p>
        </p:txBody>
      </p:sp>
      <p:pic>
        <p:nvPicPr>
          <p:cNvPr id="11" name="Picture 10" descr="cid:image005.png@01CEBADB.7545DCC0"/>
          <p:cNvPicPr/>
          <p:nvPr userDrawn="1"/>
        </p:nvPicPr>
        <p:blipFill>
          <a:blip r:embed="rId17" r:link="rId18" cstate="email">
            <a:extLst>
              <a:ext uri="{28A0092B-C50C-407E-A947-70E740481C1C}">
                <a14:useLocalDpi xmlns:a14="http://schemas.microsoft.com/office/drawing/2010/main" val="0"/>
              </a:ext>
            </a:extLst>
          </a:blip>
          <a:srcRect/>
          <a:stretch>
            <a:fillRect/>
          </a:stretch>
        </p:blipFill>
        <p:spPr bwMode="auto">
          <a:xfrm>
            <a:off x="6857093" y="0"/>
            <a:ext cx="2405380" cy="863600"/>
          </a:xfrm>
          <a:prstGeom prst="rect">
            <a:avLst/>
          </a:prstGeom>
          <a:noFill/>
          <a:ln>
            <a:noFill/>
          </a:ln>
        </p:spPr>
      </p:pic>
      <p:pic>
        <p:nvPicPr>
          <p:cNvPr id="13" name="Picture 12" descr="U:\UWTSD Logo.jpg"/>
          <p:cNvPicPr/>
          <p:nvPr userDrawn="1"/>
        </p:nvPicPr>
        <p:blipFill>
          <a:blip r:embed="rId19"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61.xml"/><Relationship Id="rId1" Type="http://schemas.openxmlformats.org/officeDocument/2006/relationships/slideLayout" Target="../slideLayouts/slideLayout14.xml"/><Relationship Id="rId4" Type="http://schemas.openxmlformats.org/officeDocument/2006/relationships/image" Target="../media/image42.wmf"/></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42.wmf"/><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image" Target="../media/image42.wmf"/><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42.wmf"/><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15.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notesSlide" Target="../notesSlides/notesSlide79.xml"/><Relationship Id="rId1" Type="http://schemas.openxmlformats.org/officeDocument/2006/relationships/slideLayout" Target="../slideLayouts/slideLayout14.xml"/><Relationship Id="rId4" Type="http://schemas.openxmlformats.org/officeDocument/2006/relationships/image" Target="../media/image42.wmf"/></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43.wmf"/><Relationship Id="rId7" Type="http://schemas.openxmlformats.org/officeDocument/2006/relationships/image" Target="../media/image47.wmf"/><Relationship Id="rId2" Type="http://schemas.openxmlformats.org/officeDocument/2006/relationships/notesSlide" Target="../notesSlides/notesSlide81.xml"/><Relationship Id="rId1" Type="http://schemas.openxmlformats.org/officeDocument/2006/relationships/slideLayout" Target="../slideLayouts/slideLayout2.xml"/><Relationship Id="rId6" Type="http://schemas.openxmlformats.org/officeDocument/2006/relationships/image" Target="../media/image46.wmf"/><Relationship Id="rId5" Type="http://schemas.openxmlformats.org/officeDocument/2006/relationships/image" Target="../media/image45.wmf"/><Relationship Id="rId4" Type="http://schemas.openxmlformats.org/officeDocument/2006/relationships/image" Target="../media/image44.emf"/></Relationships>
</file>

<file path=ppt/slides/_rels/slide88.xml.rels><?xml version="1.0" encoding="UTF-8" standalone="yes"?>
<Relationships xmlns="http://schemas.openxmlformats.org/package/2006/relationships"><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7733"/>
            <a:ext cx="6498158" cy="672494"/>
          </a:xfrm>
        </p:spPr>
        <p:txBody>
          <a:bodyPr/>
          <a:lstStyle/>
          <a:p>
            <a:r>
              <a:rPr lang="en-US" dirty="0">
                <a:solidFill>
                  <a:srgbClr val="0F3661"/>
                </a:solidFill>
                <a:latin typeface="Times New Roman"/>
                <a:cs typeface="Times New Roman"/>
              </a:rPr>
              <a:t>IP Routing Overview</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Layer 3</a:t>
            </a:r>
          </a:p>
        </p:txBody>
      </p:sp>
      <p:pic>
        <p:nvPicPr>
          <p:cNvPr id="4" name="Content Placeholder 4"/>
          <p:cNvPicPr>
            <a:picLocks noGrp="1" noChangeAspect="1"/>
          </p:cNvPicPr>
          <p:nvPr>
            <p:ph idx="1"/>
          </p:nvPr>
        </p:nvPicPr>
        <p:blipFill>
          <a:blip r:embed="rId2" cstate="email">
            <a:extLst>
              <a:ext uri="{28A0092B-C50C-407E-A947-70E740481C1C}">
                <a14:useLocalDpi xmlns:a14="http://schemas.microsoft.com/office/drawing/2010/main" val="0"/>
              </a:ext>
            </a:extLst>
          </a:blip>
          <a:srcRect l="-22461" r="-22461"/>
          <a:stretch>
            <a:fillRect/>
          </a:stretch>
        </p:blipFill>
        <p:spPr>
          <a:xfrm>
            <a:off x="-709918" y="1600200"/>
            <a:ext cx="8016243" cy="4343400"/>
          </a:xfrm>
        </p:spPr>
      </p:pic>
      <p:sp>
        <p:nvSpPr>
          <p:cNvPr id="5" name="Right Arrow 4"/>
          <p:cNvSpPr/>
          <p:nvPr/>
        </p:nvSpPr>
        <p:spPr>
          <a:xfrm rot="10800000">
            <a:off x="6211956" y="4174434"/>
            <a:ext cx="1094369" cy="50689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TextBox 5"/>
          <p:cNvSpPr txBox="1"/>
          <p:nvPr/>
        </p:nvSpPr>
        <p:spPr>
          <a:xfrm>
            <a:off x="7464287" y="3935895"/>
            <a:ext cx="1500809" cy="1200329"/>
          </a:xfrm>
          <a:prstGeom prst="rect">
            <a:avLst/>
          </a:prstGeom>
          <a:noFill/>
        </p:spPr>
        <p:txBody>
          <a:bodyPr wrap="square" rtlCol="0">
            <a:spAutoFit/>
          </a:bodyPr>
          <a:lstStyle/>
          <a:p>
            <a:r>
              <a:rPr lang="en-GB" sz="2400" dirty="0"/>
              <a:t>Best path </a:t>
            </a:r>
          </a:p>
          <a:p>
            <a:r>
              <a:rPr lang="en-GB" sz="2400" dirty="0"/>
              <a:t>Routing </a:t>
            </a:r>
          </a:p>
          <a:p>
            <a:r>
              <a:rPr lang="en-GB" sz="2400" dirty="0"/>
              <a:t>IPv4 &amp; v6</a:t>
            </a:r>
          </a:p>
        </p:txBody>
      </p:sp>
    </p:spTree>
    <p:extLst>
      <p:ext uri="{BB962C8B-B14F-4D97-AF65-F5344CB8AC3E}">
        <p14:creationId xmlns:p14="http://schemas.microsoft.com/office/powerpoint/2010/main" val="1642339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IPv4 Address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54426" y="1959429"/>
            <a:ext cx="6468918" cy="264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4821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506896" y="394392"/>
            <a:ext cx="8459129" cy="838200"/>
          </a:xfrm>
        </p:spPr>
        <p:txBody>
          <a:bodyPr/>
          <a:lstStyle/>
          <a:p>
            <a:pPr eaLnBrk="1" hangingPunct="1"/>
            <a:r>
              <a:rPr lang="en-US" sz="1800" dirty="0">
                <a:latin typeface="Arial" charset="0"/>
              </a:rPr>
              <a:t>IPv4 Unicast, Broadcast, and Multicast</a:t>
            </a:r>
            <a:br>
              <a:rPr lang="en-US" sz="1800" dirty="0">
                <a:latin typeface="Arial" charset="0"/>
              </a:rPr>
            </a:br>
            <a:r>
              <a:rPr lang="en-US" sz="3200" dirty="0">
                <a:latin typeface="Arial" charset="0"/>
              </a:rPr>
              <a:t>Unicast Transmission</a:t>
            </a:r>
            <a:endParaRPr lang="en-US" sz="2800" dirty="0">
              <a:latin typeface="Arial" charset="0"/>
            </a:endParaRPr>
          </a:p>
        </p:txBody>
      </p:sp>
      <p:sp>
        <p:nvSpPr>
          <p:cNvPr id="4" name="Rectangle 3"/>
          <p:cNvSpPr/>
          <p:nvPr/>
        </p:nvSpPr>
        <p:spPr>
          <a:xfrm>
            <a:off x="839375" y="1203189"/>
            <a:ext cx="7794170" cy="1938992"/>
          </a:xfrm>
          <a:prstGeom prst="rect">
            <a:avLst/>
          </a:prstGeom>
        </p:spPr>
        <p:txBody>
          <a:bodyPr wrap="square">
            <a:spAutoFit/>
          </a:bodyPr>
          <a:lstStyle/>
          <a:p>
            <a:pPr algn="l"/>
            <a:r>
              <a:rPr lang="en-US" sz="2400" dirty="0"/>
              <a:t>In an IPv4 network, the hosts can communicate one of three different ways:</a:t>
            </a:r>
          </a:p>
          <a:p>
            <a:pPr algn="l"/>
            <a:endParaRPr lang="en-US" sz="2400" dirty="0"/>
          </a:p>
          <a:p>
            <a:pPr marL="457200" indent="-457200" algn="l">
              <a:buFont typeface="+mj-lt"/>
              <a:buAutoNum type="arabicPeriod"/>
            </a:pPr>
            <a:r>
              <a:rPr lang="en-US" sz="2400" b="1" dirty="0"/>
              <a:t>Unicast</a:t>
            </a:r>
            <a:r>
              <a:rPr lang="en-US" sz="2400" dirty="0"/>
              <a:t> - the process of sending a packet from one host to an individual host.</a:t>
            </a:r>
          </a:p>
        </p:txBody>
      </p:sp>
      <p:pic>
        <p:nvPicPr>
          <p:cNvPr id="205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772229" y="3112778"/>
            <a:ext cx="3527648" cy="34554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Arrow Connector 5"/>
          <p:cNvCxnSpPr/>
          <p:nvPr/>
        </p:nvCxnSpPr>
        <p:spPr bwMode="auto">
          <a:xfrm flipV="1">
            <a:off x="2772229" y="4542971"/>
            <a:ext cx="1451428" cy="595086"/>
          </a:xfrm>
          <a:prstGeom prst="straightConnector1">
            <a:avLst/>
          </a:prstGeom>
          <a:solidFill>
            <a:schemeClr val="accent1"/>
          </a:solidFill>
          <a:ln w="9525" cap="flat" cmpd="sng" algn="ctr">
            <a:solidFill>
              <a:srgbClr val="FF0000"/>
            </a:solidFill>
            <a:prstDash val="solid"/>
            <a:round/>
            <a:headEnd type="none" w="med" len="med"/>
            <a:tailEnd type="arrow"/>
          </a:ln>
          <a:effectLst/>
        </p:spPr>
      </p:cxnSp>
      <p:cxnSp>
        <p:nvCxnSpPr>
          <p:cNvPr id="8" name="Straight Arrow Connector 7"/>
          <p:cNvCxnSpPr/>
          <p:nvPr/>
        </p:nvCxnSpPr>
        <p:spPr bwMode="auto">
          <a:xfrm>
            <a:off x="5196114" y="4601028"/>
            <a:ext cx="885371" cy="595086"/>
          </a:xfrm>
          <a:prstGeom prst="straightConnector1">
            <a:avLst/>
          </a:prstGeom>
          <a:solidFill>
            <a:schemeClr val="accent1"/>
          </a:solidFill>
          <a:ln w="9525" cap="flat" cmpd="sng" algn="ctr">
            <a:solidFill>
              <a:srgbClr val="FF0000"/>
            </a:solidFill>
            <a:prstDash val="solid"/>
            <a:round/>
            <a:headEnd type="none" w="med" len="med"/>
            <a:tailEnd type="arrow"/>
          </a:ln>
          <a:effectLst/>
        </p:spPr>
      </p:cxnSp>
    </p:spTree>
    <p:extLst>
      <p:ext uri="{BB962C8B-B14F-4D97-AF65-F5344CB8AC3E}">
        <p14:creationId xmlns:p14="http://schemas.microsoft.com/office/powerpoint/2010/main" val="4259618845"/>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1203739" y="394392"/>
            <a:ext cx="7543625" cy="838200"/>
          </a:xfrm>
        </p:spPr>
        <p:txBody>
          <a:bodyPr/>
          <a:lstStyle/>
          <a:p>
            <a:pPr eaLnBrk="1" hangingPunct="1"/>
            <a:r>
              <a:rPr lang="en-US" sz="1400" dirty="0">
                <a:latin typeface="Arial" charset="0"/>
              </a:rPr>
              <a:t>IPv4 Unicast, Broadcast, and Multicast</a:t>
            </a:r>
            <a:br>
              <a:rPr lang="en-US" sz="1400" dirty="0">
                <a:latin typeface="Arial" charset="0"/>
              </a:rPr>
            </a:br>
            <a:r>
              <a:rPr lang="en-US" sz="3200" dirty="0">
                <a:latin typeface="Arial" charset="0"/>
              </a:rPr>
              <a:t>Broadcast Transmission</a:t>
            </a:r>
            <a:endParaRPr lang="en-US" sz="4000" dirty="0">
              <a:latin typeface="Arial" charset="0"/>
            </a:endParaRPr>
          </a:p>
        </p:txBody>
      </p:sp>
      <p:sp>
        <p:nvSpPr>
          <p:cNvPr id="2" name="Content Placeholder 1"/>
          <p:cNvSpPr>
            <a:spLocks noGrp="1"/>
          </p:cNvSpPr>
          <p:nvPr>
            <p:ph idx="1"/>
          </p:nvPr>
        </p:nvSpPr>
        <p:spPr>
          <a:xfrm>
            <a:off x="827314" y="1379492"/>
            <a:ext cx="8119472" cy="713991"/>
          </a:xfrm>
        </p:spPr>
        <p:txBody>
          <a:bodyPr>
            <a:normAutofit fontScale="92500" lnSpcReduction="10000"/>
          </a:bodyPr>
          <a:lstStyle/>
          <a:p>
            <a:pPr marL="457200" indent="-457200">
              <a:buFont typeface="+mj-lt"/>
              <a:buAutoNum type="arabicPeriod" startAt="2"/>
            </a:pPr>
            <a:r>
              <a:rPr lang="en-US" b="1" dirty="0">
                <a:solidFill>
                  <a:schemeClr val="tx1"/>
                </a:solidFill>
              </a:rPr>
              <a:t>Broadcast</a:t>
            </a:r>
            <a:r>
              <a:rPr lang="en-US" dirty="0">
                <a:solidFill>
                  <a:schemeClr val="tx1"/>
                </a:solidFill>
              </a:rPr>
              <a:t> - the process of sending a packet from one host to all hosts in the network</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1266" y="2081237"/>
            <a:ext cx="4880438" cy="43871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 name="Straight Arrow Connector 3"/>
          <p:cNvCxnSpPr/>
          <p:nvPr/>
        </p:nvCxnSpPr>
        <p:spPr bwMode="auto">
          <a:xfrm flipV="1">
            <a:off x="1620142" y="3933371"/>
            <a:ext cx="1364342" cy="783771"/>
          </a:xfrm>
          <a:prstGeom prst="straightConnector1">
            <a:avLst/>
          </a:prstGeom>
          <a:solidFill>
            <a:schemeClr val="accent1"/>
          </a:solidFill>
          <a:ln w="9525" cap="flat" cmpd="sng" algn="ctr">
            <a:solidFill>
              <a:srgbClr val="FF0000"/>
            </a:solidFill>
            <a:prstDash val="solid"/>
            <a:round/>
            <a:headEnd type="none" w="med" len="med"/>
            <a:tailEnd type="arrow"/>
          </a:ln>
          <a:effectLst/>
        </p:spPr>
      </p:cxnSp>
      <p:cxnSp>
        <p:nvCxnSpPr>
          <p:cNvPr id="6" name="Straight Arrow Connector 5"/>
          <p:cNvCxnSpPr/>
          <p:nvPr/>
        </p:nvCxnSpPr>
        <p:spPr bwMode="auto">
          <a:xfrm>
            <a:off x="4020457" y="3979098"/>
            <a:ext cx="1103085" cy="885372"/>
          </a:xfrm>
          <a:prstGeom prst="straightConnector1">
            <a:avLst/>
          </a:prstGeom>
          <a:solidFill>
            <a:schemeClr val="accent1"/>
          </a:solidFill>
          <a:ln w="9525" cap="flat" cmpd="sng" algn="ctr">
            <a:solidFill>
              <a:srgbClr val="FF0000"/>
            </a:solidFill>
            <a:prstDash val="solid"/>
            <a:round/>
            <a:headEnd type="none" w="med" len="med"/>
            <a:tailEnd type="arrow"/>
          </a:ln>
          <a:effectLst/>
        </p:spPr>
      </p:cxnSp>
      <p:cxnSp>
        <p:nvCxnSpPr>
          <p:cNvPr id="8" name="Straight Arrow Connector 7"/>
          <p:cNvCxnSpPr/>
          <p:nvPr/>
        </p:nvCxnSpPr>
        <p:spPr bwMode="auto">
          <a:xfrm>
            <a:off x="3860800" y="4325256"/>
            <a:ext cx="449943" cy="1242887"/>
          </a:xfrm>
          <a:prstGeom prst="straightConnector1">
            <a:avLst/>
          </a:prstGeom>
          <a:solidFill>
            <a:schemeClr val="accent1"/>
          </a:solidFill>
          <a:ln w="9525" cap="flat" cmpd="sng" algn="ctr">
            <a:solidFill>
              <a:srgbClr val="FF0000"/>
            </a:solidFill>
            <a:prstDash val="solid"/>
            <a:round/>
            <a:headEnd type="none" w="med" len="med"/>
            <a:tailEnd type="arrow"/>
          </a:ln>
          <a:effectLst/>
        </p:spPr>
      </p:cxnSp>
      <p:cxnSp>
        <p:nvCxnSpPr>
          <p:cNvPr id="10" name="Straight Arrow Connector 9"/>
          <p:cNvCxnSpPr/>
          <p:nvPr/>
        </p:nvCxnSpPr>
        <p:spPr bwMode="auto">
          <a:xfrm flipH="1">
            <a:off x="2763142" y="4311213"/>
            <a:ext cx="464457" cy="921657"/>
          </a:xfrm>
          <a:prstGeom prst="straightConnector1">
            <a:avLst/>
          </a:prstGeom>
          <a:solidFill>
            <a:schemeClr val="accent1"/>
          </a:solidFill>
          <a:ln w="9525" cap="flat" cmpd="sng" algn="ctr">
            <a:solidFill>
              <a:srgbClr val="FF0000"/>
            </a:solidFill>
            <a:prstDash val="solid"/>
            <a:round/>
            <a:headEnd type="none" w="med" len="med"/>
            <a:tailEnd type="arrow"/>
          </a:ln>
          <a:effectLst/>
        </p:spPr>
      </p:cxnSp>
      <p:sp>
        <p:nvSpPr>
          <p:cNvPr id="14" name="Rectangle 13"/>
          <p:cNvSpPr/>
          <p:nvPr/>
        </p:nvSpPr>
        <p:spPr>
          <a:xfrm>
            <a:off x="477142" y="2778044"/>
            <a:ext cx="2286000" cy="1421928"/>
          </a:xfrm>
          <a:prstGeom prst="rect">
            <a:avLst/>
          </a:prstGeom>
        </p:spPr>
        <p:txBody>
          <a:bodyPr wrap="square">
            <a:spAutoFit/>
          </a:bodyPr>
          <a:lstStyle/>
          <a:p>
            <a:r>
              <a:rPr lang="en-US" dirty="0"/>
              <a:t>Routers do not forward a limited broadcast!</a:t>
            </a:r>
          </a:p>
        </p:txBody>
      </p:sp>
      <p:sp>
        <p:nvSpPr>
          <p:cNvPr id="15" name="Rectangle 14"/>
          <p:cNvSpPr/>
          <p:nvPr/>
        </p:nvSpPr>
        <p:spPr>
          <a:xfrm>
            <a:off x="5660570" y="2778044"/>
            <a:ext cx="3483429" cy="2086725"/>
          </a:xfrm>
          <a:prstGeom prst="rect">
            <a:avLst/>
          </a:prstGeom>
        </p:spPr>
        <p:txBody>
          <a:bodyPr wrap="square">
            <a:spAutoFit/>
          </a:bodyPr>
          <a:lstStyle/>
          <a:p>
            <a:pPr algn="l"/>
            <a:r>
              <a:rPr lang="en-US" dirty="0"/>
              <a:t>Directed broadcast</a:t>
            </a:r>
          </a:p>
          <a:p>
            <a:pPr marL="342900" indent="-342900" algn="l">
              <a:buFont typeface="Arial" pitchFamily="34" charset="0"/>
              <a:buChar char="•"/>
            </a:pPr>
            <a:r>
              <a:rPr lang="en-US" dirty="0"/>
              <a:t>Destination 172.16.4.255 </a:t>
            </a:r>
          </a:p>
          <a:p>
            <a:pPr marL="342900" indent="-342900" algn="l">
              <a:buFont typeface="Arial" pitchFamily="34" charset="0"/>
              <a:buChar char="•"/>
            </a:pPr>
            <a:r>
              <a:rPr lang="en-US" dirty="0"/>
              <a:t>Hosts within the 172.16.4.0/24 network</a:t>
            </a:r>
          </a:p>
        </p:txBody>
      </p:sp>
    </p:spTree>
    <p:extLst>
      <p:ext uri="{BB962C8B-B14F-4D97-AF65-F5344CB8AC3E}">
        <p14:creationId xmlns:p14="http://schemas.microsoft.com/office/powerpoint/2010/main" val="949243228"/>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844510" y="394392"/>
            <a:ext cx="7674254" cy="838200"/>
          </a:xfrm>
        </p:spPr>
        <p:txBody>
          <a:bodyPr/>
          <a:lstStyle/>
          <a:p>
            <a:pPr eaLnBrk="1" hangingPunct="1"/>
            <a:r>
              <a:rPr lang="en-US" sz="1800" dirty="0">
                <a:latin typeface="Arial" charset="0"/>
              </a:rPr>
              <a:t>IPv4 Unicast, Broadcast, and Multicast</a:t>
            </a:r>
            <a:br>
              <a:rPr lang="en-US" sz="1800" dirty="0">
                <a:latin typeface="Arial" charset="0"/>
              </a:rPr>
            </a:br>
            <a:r>
              <a:rPr lang="en-US" sz="3200" dirty="0" err="1">
                <a:latin typeface="Arial" charset="0"/>
              </a:rPr>
              <a:t>Multicast</a:t>
            </a:r>
            <a:r>
              <a:rPr lang="en-US" sz="3200" dirty="0">
                <a:latin typeface="Arial" charset="0"/>
              </a:rPr>
              <a:t> Transmission</a:t>
            </a:r>
          </a:p>
        </p:txBody>
      </p:sp>
      <p:sp>
        <p:nvSpPr>
          <p:cNvPr id="2" name="Content Placeholder 1"/>
          <p:cNvSpPr>
            <a:spLocks noGrp="1"/>
          </p:cNvSpPr>
          <p:nvPr>
            <p:ph idx="1"/>
          </p:nvPr>
        </p:nvSpPr>
        <p:spPr>
          <a:xfrm>
            <a:off x="443707" y="1370337"/>
            <a:ext cx="8475860" cy="5028993"/>
          </a:xfrm>
        </p:spPr>
        <p:txBody>
          <a:bodyPr>
            <a:noAutofit/>
          </a:bodyPr>
          <a:lstStyle/>
          <a:p>
            <a:pPr marL="342900" indent="-342900">
              <a:buFont typeface="Arial" pitchFamily="34" charset="0"/>
              <a:buChar char="•"/>
            </a:pPr>
            <a:r>
              <a:rPr lang="en-US" b="1" dirty="0">
                <a:solidFill>
                  <a:schemeClr val="tx1"/>
                </a:solidFill>
              </a:rPr>
              <a:t>Multicast</a:t>
            </a:r>
            <a:r>
              <a:rPr lang="en-US" dirty="0">
                <a:solidFill>
                  <a:schemeClr val="tx1"/>
                </a:solidFill>
              </a:rPr>
              <a:t> - the process of sending a packet from one host to a selected group of hosts, possibly in different networks</a:t>
            </a:r>
          </a:p>
          <a:p>
            <a:pPr marL="342900" indent="-342900">
              <a:buFont typeface="Arial" pitchFamily="34" charset="0"/>
              <a:buChar char="•"/>
            </a:pPr>
            <a:r>
              <a:rPr lang="en-US" dirty="0">
                <a:solidFill>
                  <a:schemeClr val="tx1"/>
                </a:solidFill>
              </a:rPr>
              <a:t>Reduces traffic </a:t>
            </a:r>
          </a:p>
          <a:p>
            <a:pPr marL="342900" indent="-342900">
              <a:buFont typeface="Arial" pitchFamily="34" charset="0"/>
              <a:buChar char="•"/>
            </a:pPr>
            <a:r>
              <a:rPr lang="en-US" dirty="0">
                <a:solidFill>
                  <a:schemeClr val="tx1"/>
                </a:solidFill>
              </a:rPr>
              <a:t>Reserved for addressing multicast groups - 224.0.0.0 to 239.255.255.255. </a:t>
            </a:r>
          </a:p>
          <a:p>
            <a:pPr marL="342900" indent="-342900">
              <a:buFont typeface="Arial" pitchFamily="34" charset="0"/>
              <a:buChar char="•"/>
            </a:pPr>
            <a:r>
              <a:rPr lang="en-US" dirty="0">
                <a:solidFill>
                  <a:schemeClr val="tx1"/>
                </a:solidFill>
              </a:rPr>
              <a:t>Link local -  224.0.0.0 to 224.0.0.255 (Example: routing information exchanged by routing protocols)</a:t>
            </a:r>
          </a:p>
          <a:p>
            <a:pPr marL="342900" indent="-342900">
              <a:buFont typeface="Arial" pitchFamily="34" charset="0"/>
              <a:buChar char="•"/>
            </a:pPr>
            <a:r>
              <a:rPr lang="en-US" dirty="0">
                <a:solidFill>
                  <a:schemeClr val="tx1"/>
                </a:solidFill>
              </a:rPr>
              <a:t>Globally scoped addresses - 224.0.1.0 to 238.255.255.255 (Example: 224.0.1.1 has been reserved for Network Time Protocol)</a:t>
            </a:r>
          </a:p>
          <a:p>
            <a:pPr marL="0" indent="0">
              <a:buNone/>
            </a:pPr>
            <a:endParaRPr lang="en-US" dirty="0">
              <a:solidFill>
                <a:schemeClr val="tx1"/>
              </a:solidFill>
            </a:endParaRPr>
          </a:p>
          <a:p>
            <a:pPr marL="0" indent="0">
              <a:buNone/>
            </a:pPr>
            <a:endParaRPr lang="en-US" dirty="0">
              <a:solidFill>
                <a:schemeClr val="tx1"/>
              </a:solidFill>
            </a:endParaRPr>
          </a:p>
        </p:txBody>
      </p:sp>
    </p:spTree>
    <p:extLst>
      <p:ext uri="{BB962C8B-B14F-4D97-AF65-F5344CB8AC3E}">
        <p14:creationId xmlns:p14="http://schemas.microsoft.com/office/powerpoint/2010/main" val="3825619749"/>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a:xfrm>
            <a:off x="885371" y="553416"/>
            <a:ext cx="7674254" cy="838200"/>
          </a:xfrm>
        </p:spPr>
        <p:txBody>
          <a:bodyPr/>
          <a:lstStyle/>
          <a:p>
            <a:pPr algn="ctr" eaLnBrk="1" hangingPunct="1"/>
            <a:r>
              <a:rPr lang="en-US" dirty="0">
                <a:latin typeface="Arial" charset="0"/>
              </a:rPr>
              <a:t>IPv4 Address Range</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687" y="1391616"/>
            <a:ext cx="8181937" cy="4670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92502256"/>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845457" y="720195"/>
            <a:ext cx="7891968" cy="838200"/>
          </a:xfrm>
        </p:spPr>
        <p:txBody>
          <a:bodyPr/>
          <a:lstStyle/>
          <a:p>
            <a:pPr eaLnBrk="1" hangingPunct="1"/>
            <a:r>
              <a:rPr lang="en-US" sz="1400" dirty="0">
                <a:latin typeface="Arial" charset="0"/>
              </a:rPr>
              <a:t>Types of IPv4 Address</a:t>
            </a:r>
            <a:br>
              <a:rPr lang="en-US" sz="4000" dirty="0">
                <a:latin typeface="Arial" charset="0"/>
              </a:rPr>
            </a:br>
            <a:r>
              <a:rPr lang="en-US" sz="4000" dirty="0">
                <a:latin typeface="Arial" charset="0"/>
              </a:rPr>
              <a:t>Public and Private IPv4 </a:t>
            </a:r>
            <a:r>
              <a:rPr lang="en-US" sz="3600" dirty="0">
                <a:latin typeface="Arial" charset="0"/>
              </a:rPr>
              <a:t>Addresses</a:t>
            </a:r>
            <a:endParaRPr lang="en-US" sz="4000" dirty="0">
              <a:latin typeface="Arial" charset="0"/>
            </a:endParaRPr>
          </a:p>
        </p:txBody>
      </p:sp>
      <p:sp>
        <p:nvSpPr>
          <p:cNvPr id="2" name="Content Placeholder 1"/>
          <p:cNvSpPr>
            <a:spLocks noGrp="1"/>
          </p:cNvSpPr>
          <p:nvPr>
            <p:ph idx="1"/>
          </p:nvPr>
        </p:nvSpPr>
        <p:spPr>
          <a:xfrm>
            <a:off x="595560" y="1558395"/>
            <a:ext cx="8003357" cy="4005308"/>
          </a:xfrm>
        </p:spPr>
        <p:txBody>
          <a:bodyPr>
            <a:noAutofit/>
          </a:bodyPr>
          <a:lstStyle/>
          <a:p>
            <a:pPr marL="0" indent="0">
              <a:buNone/>
            </a:pPr>
            <a:r>
              <a:rPr lang="en-US" sz="1800" b="1" dirty="0">
                <a:solidFill>
                  <a:schemeClr val="tx1"/>
                </a:solidFill>
              </a:rPr>
              <a:t>Private address blocks are:</a:t>
            </a:r>
          </a:p>
          <a:p>
            <a:r>
              <a:rPr lang="en-US" sz="1800" dirty="0">
                <a:solidFill>
                  <a:schemeClr val="tx1"/>
                </a:solidFill>
              </a:rPr>
              <a:t>Hosts that do not require access to the Internet can use private addresses</a:t>
            </a:r>
          </a:p>
          <a:p>
            <a:r>
              <a:rPr lang="en-US" sz="1800" dirty="0">
                <a:solidFill>
                  <a:schemeClr val="tx1"/>
                </a:solidFill>
              </a:rPr>
              <a:t>10.0.0.0 to 10.255.255.255 (10.0.0.0/8)</a:t>
            </a:r>
          </a:p>
          <a:p>
            <a:r>
              <a:rPr lang="en-US" sz="1800" dirty="0">
                <a:solidFill>
                  <a:schemeClr val="tx1"/>
                </a:solidFill>
              </a:rPr>
              <a:t>172.16.0.0 to 172.31.255.255 (172.16.0.0/12)</a:t>
            </a:r>
          </a:p>
          <a:p>
            <a:r>
              <a:rPr lang="en-US" sz="1800" dirty="0">
                <a:solidFill>
                  <a:schemeClr val="tx1"/>
                </a:solidFill>
              </a:rPr>
              <a:t>192.168.0.0 to 192.168.255.255 (192.168.0.0/16)</a:t>
            </a:r>
          </a:p>
          <a:p>
            <a:pPr marL="0" indent="0">
              <a:buNone/>
            </a:pPr>
            <a:r>
              <a:rPr lang="en-US" sz="1800" b="1" dirty="0">
                <a:solidFill>
                  <a:schemeClr val="tx1"/>
                </a:solidFill>
              </a:rPr>
              <a:t>Shared address space addresses: </a:t>
            </a:r>
          </a:p>
          <a:p>
            <a:r>
              <a:rPr lang="en-US" sz="1800" dirty="0">
                <a:solidFill>
                  <a:schemeClr val="tx1"/>
                </a:solidFill>
              </a:rPr>
              <a:t>Not globally routable</a:t>
            </a:r>
          </a:p>
          <a:p>
            <a:r>
              <a:rPr lang="en-US" sz="1800" dirty="0">
                <a:solidFill>
                  <a:schemeClr val="tx1"/>
                </a:solidFill>
              </a:rPr>
              <a:t>Intended only for use in service provider networks</a:t>
            </a:r>
          </a:p>
          <a:p>
            <a:r>
              <a:rPr lang="en-US" sz="1800" dirty="0">
                <a:solidFill>
                  <a:schemeClr val="tx1"/>
                </a:solidFill>
              </a:rPr>
              <a:t>Address block is 100.64.0.0/10</a:t>
            </a:r>
          </a:p>
        </p:txBody>
      </p:sp>
    </p:spTree>
    <p:extLst>
      <p:ext uri="{BB962C8B-B14F-4D97-AF65-F5344CB8AC3E}">
        <p14:creationId xmlns:p14="http://schemas.microsoft.com/office/powerpoint/2010/main" val="685739641"/>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a:xfrm>
            <a:off x="1069325" y="682627"/>
            <a:ext cx="7717796" cy="838200"/>
          </a:xfrm>
        </p:spPr>
        <p:txBody>
          <a:bodyPr/>
          <a:lstStyle/>
          <a:p>
            <a:pPr eaLnBrk="1" hangingPunct="1"/>
            <a:r>
              <a:rPr lang="en-US" sz="1400" dirty="0">
                <a:latin typeface="Arial" charset="0"/>
              </a:rPr>
              <a:t>Types of IPv4 Address</a:t>
            </a:r>
            <a:br>
              <a:rPr lang="en-US" sz="4000" dirty="0">
                <a:latin typeface="Arial" charset="0"/>
              </a:rPr>
            </a:br>
            <a:r>
              <a:rPr lang="en-US" sz="4000" dirty="0">
                <a:latin typeface="Arial" charset="0"/>
              </a:rPr>
              <a:t>Special Use IPv4 Addresses</a:t>
            </a:r>
          </a:p>
        </p:txBody>
      </p:sp>
      <p:sp>
        <p:nvSpPr>
          <p:cNvPr id="2" name="Content Placeholder 1"/>
          <p:cNvSpPr>
            <a:spLocks noGrp="1"/>
          </p:cNvSpPr>
          <p:nvPr>
            <p:ph idx="1"/>
          </p:nvPr>
        </p:nvSpPr>
        <p:spPr>
          <a:xfrm>
            <a:off x="555803" y="1618343"/>
            <a:ext cx="8003357" cy="5239657"/>
          </a:xfrm>
        </p:spPr>
        <p:txBody>
          <a:bodyPr/>
          <a:lstStyle/>
          <a:p>
            <a:r>
              <a:rPr lang="en-US" sz="1800" b="1" dirty="0">
                <a:solidFill>
                  <a:schemeClr val="tx1"/>
                </a:solidFill>
              </a:rPr>
              <a:t>Network and Broadcast addresses</a:t>
            </a:r>
            <a:r>
              <a:rPr lang="en-US" sz="1800" dirty="0">
                <a:solidFill>
                  <a:schemeClr val="tx1"/>
                </a:solidFill>
              </a:rPr>
              <a:t> - within each network the first and last addresses cannot be assigned to hosts</a:t>
            </a:r>
          </a:p>
          <a:p>
            <a:r>
              <a:rPr lang="en-US" sz="1800" b="1" dirty="0">
                <a:solidFill>
                  <a:schemeClr val="tx1"/>
                </a:solidFill>
              </a:rPr>
              <a:t>Loopback address - </a:t>
            </a:r>
            <a:r>
              <a:rPr lang="en-US" sz="1800" dirty="0">
                <a:solidFill>
                  <a:schemeClr val="tx1"/>
                </a:solidFill>
              </a:rPr>
              <a:t>127.0.0.1 a special address that hosts use to direct traffic to themselves (addresses 127.0.0.0 to 127.255.255.255 are reserved)</a:t>
            </a:r>
          </a:p>
          <a:p>
            <a:r>
              <a:rPr lang="en-US" sz="1800" b="1" dirty="0">
                <a:solidFill>
                  <a:schemeClr val="tx1"/>
                </a:solidFill>
              </a:rPr>
              <a:t>Link-Local address - </a:t>
            </a:r>
            <a:r>
              <a:rPr lang="en-US" sz="1800" dirty="0">
                <a:solidFill>
                  <a:schemeClr val="tx1"/>
                </a:solidFill>
              </a:rPr>
              <a:t>169.254.0.0 to 169.254.255.255 (169.254.0.0/16) addresses can be automatically assigned to the local host</a:t>
            </a:r>
          </a:p>
          <a:p>
            <a:r>
              <a:rPr lang="en-US" sz="1800" b="1" dirty="0">
                <a:solidFill>
                  <a:schemeClr val="tx1"/>
                </a:solidFill>
              </a:rPr>
              <a:t>TEST-NET addresses </a:t>
            </a:r>
            <a:r>
              <a:rPr lang="en-US" sz="1800" dirty="0">
                <a:solidFill>
                  <a:schemeClr val="tx1"/>
                </a:solidFill>
              </a:rPr>
              <a:t>- 192.0.2.0 to 192.0.2.255 (192.0.2.0/24) set aside for teaching and learning purposes, used in documentation and network examples</a:t>
            </a:r>
          </a:p>
          <a:p>
            <a:r>
              <a:rPr lang="en-US" sz="1800" b="1" dirty="0">
                <a:solidFill>
                  <a:schemeClr val="tx1"/>
                </a:solidFill>
              </a:rPr>
              <a:t>Experimental addresses - </a:t>
            </a:r>
            <a:r>
              <a:rPr lang="en-US" sz="1800" dirty="0">
                <a:solidFill>
                  <a:schemeClr val="tx1"/>
                </a:solidFill>
              </a:rPr>
              <a:t> 240.0.0.0 to 255.255.255.254 are listed as reserved</a:t>
            </a:r>
            <a:endParaRPr lang="en-US" sz="1800" b="1" dirty="0">
              <a:solidFill>
                <a:schemeClr val="tx1"/>
              </a:solidFill>
            </a:endParaRPr>
          </a:p>
        </p:txBody>
      </p:sp>
    </p:spTree>
    <p:extLst>
      <p:ext uri="{BB962C8B-B14F-4D97-AF65-F5344CB8AC3E}">
        <p14:creationId xmlns:p14="http://schemas.microsoft.com/office/powerpoint/2010/main" val="1743794784"/>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1106083" y="533540"/>
            <a:ext cx="7790368" cy="838200"/>
          </a:xfrm>
        </p:spPr>
        <p:txBody>
          <a:bodyPr/>
          <a:lstStyle/>
          <a:p>
            <a:pPr eaLnBrk="1" hangingPunct="1"/>
            <a:r>
              <a:rPr lang="en-US" sz="1400" dirty="0">
                <a:latin typeface="Arial" charset="0"/>
              </a:rPr>
              <a:t>Types of IPv4 Address</a:t>
            </a:r>
            <a:br>
              <a:rPr lang="en-US" sz="4000" dirty="0">
                <a:latin typeface="Arial" charset="0"/>
              </a:rPr>
            </a:br>
            <a:r>
              <a:rPr lang="en-US" sz="4000" dirty="0">
                <a:latin typeface="Arial" charset="0"/>
              </a:rPr>
              <a:t>Legacy </a:t>
            </a:r>
            <a:r>
              <a:rPr lang="en-US" sz="4000" dirty="0" err="1">
                <a:latin typeface="Arial" charset="0"/>
              </a:rPr>
              <a:t>Classful</a:t>
            </a:r>
            <a:r>
              <a:rPr lang="en-US" sz="4000" dirty="0">
                <a:latin typeface="Arial" charset="0"/>
              </a:rPr>
              <a:t> Addressing</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754" y="1469155"/>
            <a:ext cx="8441930" cy="52253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95909361"/>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1075958" y="813492"/>
            <a:ext cx="7630711" cy="838200"/>
          </a:xfrm>
        </p:spPr>
        <p:txBody>
          <a:bodyPr/>
          <a:lstStyle/>
          <a:p>
            <a:pPr eaLnBrk="1" hangingPunct="1"/>
            <a:r>
              <a:rPr lang="en-US" sz="1600" dirty="0">
                <a:latin typeface="Arial" charset="0"/>
              </a:rPr>
              <a:t>Types of IPv4 Address</a:t>
            </a:r>
            <a:br>
              <a:rPr lang="en-US" sz="4400" dirty="0">
                <a:latin typeface="Arial" charset="0"/>
              </a:rPr>
            </a:br>
            <a:r>
              <a:rPr lang="en-US" sz="4400" dirty="0">
                <a:latin typeface="Arial" charset="0"/>
              </a:rPr>
              <a:t>Legacy </a:t>
            </a:r>
            <a:r>
              <a:rPr lang="en-US" sz="4400" dirty="0" err="1">
                <a:latin typeface="Arial" charset="0"/>
              </a:rPr>
              <a:t>Classful</a:t>
            </a:r>
            <a:r>
              <a:rPr lang="en-US" sz="4400" dirty="0">
                <a:latin typeface="Arial" charset="0"/>
              </a:rPr>
              <a:t> Addressing</a:t>
            </a:r>
          </a:p>
        </p:txBody>
      </p:sp>
      <p:sp>
        <p:nvSpPr>
          <p:cNvPr id="2" name="TextBox 1"/>
          <p:cNvSpPr txBox="1"/>
          <p:nvPr/>
        </p:nvSpPr>
        <p:spPr>
          <a:xfrm>
            <a:off x="723812" y="2017642"/>
            <a:ext cx="7982857" cy="3046988"/>
          </a:xfrm>
          <a:prstGeom prst="rect">
            <a:avLst/>
          </a:prstGeom>
          <a:noFill/>
        </p:spPr>
        <p:txBody>
          <a:bodyPr wrap="square" rtlCol="0">
            <a:spAutoFit/>
          </a:bodyPr>
          <a:lstStyle/>
          <a:p>
            <a:pPr algn="l"/>
            <a:r>
              <a:rPr lang="en-US" sz="2400" b="1" dirty="0"/>
              <a:t>Classless Addressing</a:t>
            </a:r>
            <a:endParaRPr lang="en-US" sz="2400" dirty="0"/>
          </a:p>
          <a:p>
            <a:pPr marL="342900" indent="-342900" algn="l">
              <a:buFont typeface="Arial" pitchFamily="34" charset="0"/>
              <a:buChar char="•"/>
            </a:pPr>
            <a:r>
              <a:rPr lang="en-US" sz="2400" dirty="0"/>
              <a:t>Formal name is Classless Inter-Domain Routing (CIDR, pronounced “cider</a:t>
            </a:r>
          </a:p>
          <a:p>
            <a:pPr marL="342900" indent="-342900" algn="l">
              <a:buFont typeface="Arial" pitchFamily="34" charset="0"/>
              <a:buChar char="•"/>
            </a:pPr>
            <a:r>
              <a:rPr lang="en-US" sz="2400" dirty="0"/>
              <a:t>Created a new set of standards that allowed service providers to allocate IPv4 addresses on any address bit boundary (prefix length) instead of only by a class A, B, or C address</a:t>
            </a:r>
          </a:p>
          <a:p>
            <a:endParaRPr lang="en-US" sz="2400" dirty="0"/>
          </a:p>
        </p:txBody>
      </p:sp>
    </p:spTree>
    <p:extLst>
      <p:ext uri="{BB962C8B-B14F-4D97-AF65-F5344CB8AC3E}">
        <p14:creationId xmlns:p14="http://schemas.microsoft.com/office/powerpoint/2010/main" val="2362129353"/>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386" y="673446"/>
            <a:ext cx="7640145" cy="706812"/>
          </a:xfrm>
        </p:spPr>
        <p:txBody>
          <a:bodyPr/>
          <a:lstStyle/>
          <a:p>
            <a:r>
              <a:rPr lang="en-US" dirty="0"/>
              <a:t>Introducing IPv6</a:t>
            </a:r>
          </a:p>
        </p:txBody>
      </p:sp>
      <p:sp>
        <p:nvSpPr>
          <p:cNvPr id="3" name="Content Placeholder 2"/>
          <p:cNvSpPr>
            <a:spLocks noGrp="1"/>
          </p:cNvSpPr>
          <p:nvPr>
            <p:ph idx="1"/>
          </p:nvPr>
        </p:nvSpPr>
        <p:spPr>
          <a:xfrm>
            <a:off x="658965" y="1611630"/>
            <a:ext cx="8009526" cy="4854278"/>
          </a:xfrm>
        </p:spPr>
        <p:txBody>
          <a:bodyPr/>
          <a:lstStyle/>
          <a:p>
            <a:r>
              <a:rPr lang="en-US" dirty="0">
                <a:solidFill>
                  <a:schemeClr val="tx1"/>
                </a:solidFill>
              </a:rPr>
              <a:t>The ability to sale networks for future demands requires a limitless supply of IP addresses and improved mobility. </a:t>
            </a:r>
          </a:p>
          <a:p>
            <a:pPr lvl="1"/>
            <a:r>
              <a:rPr lang="en-US" dirty="0">
                <a:solidFill>
                  <a:schemeClr val="tx1"/>
                </a:solidFill>
              </a:rPr>
              <a:t>IPv6 combines expanded addressing with a more efficient and feature-rich header to meet these demands. </a:t>
            </a:r>
          </a:p>
          <a:p>
            <a:pPr lvl="1"/>
            <a:r>
              <a:rPr lang="en-US" dirty="0">
                <a:solidFill>
                  <a:schemeClr val="tx1"/>
                </a:solidFill>
              </a:rPr>
              <a:t>While it has many similarities to IPv4, IPv6 satisfies the increasingly complex requirements of hierarchical  addressing that IPv4 does not support. c</a:t>
            </a:r>
          </a:p>
        </p:txBody>
      </p:sp>
    </p:spTree>
    <p:extLst>
      <p:ext uri="{BB962C8B-B14F-4D97-AF65-F5344CB8AC3E}">
        <p14:creationId xmlns:p14="http://schemas.microsoft.com/office/powerpoint/2010/main" val="1509384982"/>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42" name="Rectangle 2"/>
          <p:cNvSpPr>
            <a:spLocks noGrp="1" noChangeArrowheads="1"/>
          </p:cNvSpPr>
          <p:nvPr>
            <p:ph type="title"/>
          </p:nvPr>
        </p:nvSpPr>
        <p:spPr>
          <a:xfrm>
            <a:off x="1151447" y="538085"/>
            <a:ext cx="7857315" cy="838200"/>
          </a:xfrm>
        </p:spPr>
        <p:txBody>
          <a:bodyPr/>
          <a:lstStyle/>
          <a:p>
            <a:pPr lvl="1"/>
            <a:r>
              <a:rPr lang="en-US" sz="3200" b="0" dirty="0">
                <a:solidFill>
                  <a:schemeClr val="accent1"/>
                </a:solidFill>
              </a:rPr>
              <a:t>Explosion of New IP-Enabled Devices</a:t>
            </a:r>
          </a:p>
        </p:txBody>
      </p:sp>
      <p:sp>
        <p:nvSpPr>
          <p:cNvPr id="7" name="Content Placeholder 6"/>
          <p:cNvSpPr>
            <a:spLocks noGrp="1"/>
          </p:cNvSpPr>
          <p:nvPr>
            <p:ph idx="1"/>
          </p:nvPr>
        </p:nvSpPr>
        <p:spPr>
          <a:xfrm>
            <a:off x="902969" y="1554479"/>
            <a:ext cx="7688581" cy="4233453"/>
          </a:xfrm>
        </p:spPr>
        <p:txBody>
          <a:bodyPr/>
          <a:lstStyle/>
          <a:p>
            <a:r>
              <a:rPr lang="en-US" dirty="0">
                <a:solidFill>
                  <a:schemeClr val="tx1"/>
                </a:solidFill>
              </a:rPr>
              <a:t>More and more IP-enabled devices are connecting.</a:t>
            </a:r>
          </a:p>
          <a:p>
            <a:pPr lvl="1"/>
            <a:r>
              <a:rPr lang="en-US" dirty="0">
                <a:solidFill>
                  <a:schemeClr val="tx1"/>
                </a:solidFill>
              </a:rPr>
              <a:t>Devices include cell phones, consumer products (</a:t>
            </a:r>
            <a:r>
              <a:rPr lang="en-US" dirty="0" err="1">
                <a:solidFill>
                  <a:schemeClr val="tx1"/>
                </a:solidFill>
              </a:rPr>
              <a:t>blu-ray</a:t>
            </a:r>
            <a:r>
              <a:rPr lang="en-US" dirty="0">
                <a:solidFill>
                  <a:schemeClr val="tx1"/>
                </a:solidFill>
              </a:rPr>
              <a:t> players, TVs), etc.</a:t>
            </a:r>
          </a:p>
        </p:txBody>
      </p:sp>
      <p:pic>
        <p:nvPicPr>
          <p:cNvPr id="2050" name="Picture 2"/>
          <p:cNvPicPr>
            <a:picLocks noChangeAspect="1" noChangeArrowheads="1"/>
          </p:cNvPicPr>
          <p:nvPr/>
        </p:nvPicPr>
        <p:blipFill>
          <a:blip r:embed="rId2" cstate="print"/>
          <a:srcRect/>
          <a:stretch>
            <a:fillRect/>
          </a:stretch>
        </p:blipFill>
        <p:spPr bwMode="auto">
          <a:xfrm>
            <a:off x="1400175" y="2749068"/>
            <a:ext cx="6198680" cy="3871294"/>
          </a:xfrm>
          <a:prstGeom prst="rect">
            <a:avLst/>
          </a:prstGeom>
          <a:noFill/>
          <a:ln w="9525">
            <a:noFill/>
            <a:miter lim="800000"/>
            <a:headEnd/>
            <a:tailEnd/>
          </a:ln>
        </p:spPr>
      </p:pic>
    </p:spTree>
    <p:extLst>
      <p:ext uri="{BB962C8B-B14F-4D97-AF65-F5344CB8AC3E}">
        <p14:creationId xmlns:p14="http://schemas.microsoft.com/office/powerpoint/2010/main" val="28483734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590" y="394392"/>
            <a:ext cx="7674435" cy="748608"/>
          </a:xfrm>
        </p:spPr>
        <p:txBody>
          <a:bodyPr/>
          <a:lstStyle/>
          <a:p>
            <a:r>
              <a:rPr lang="en-US" dirty="0"/>
              <a:t>Other IPv4 Issues</a:t>
            </a:r>
          </a:p>
        </p:txBody>
      </p:sp>
      <p:sp>
        <p:nvSpPr>
          <p:cNvPr id="3" name="Content Placeholder 2"/>
          <p:cNvSpPr>
            <a:spLocks noGrp="1"/>
          </p:cNvSpPr>
          <p:nvPr>
            <p:ph idx="1"/>
          </p:nvPr>
        </p:nvSpPr>
        <p:spPr>
          <a:xfrm>
            <a:off x="811530" y="1379492"/>
            <a:ext cx="8135256" cy="5086416"/>
          </a:xfrm>
        </p:spPr>
        <p:txBody>
          <a:bodyPr>
            <a:normAutofit/>
          </a:bodyPr>
          <a:lstStyle/>
          <a:p>
            <a:r>
              <a:rPr lang="en-US" dirty="0">
                <a:solidFill>
                  <a:schemeClr val="tx1"/>
                </a:solidFill>
              </a:rPr>
              <a:t>Ran out of addresses</a:t>
            </a:r>
          </a:p>
          <a:p>
            <a:r>
              <a:rPr lang="en-US" dirty="0">
                <a:solidFill>
                  <a:schemeClr val="tx1"/>
                </a:solidFill>
              </a:rPr>
              <a:t>Internet routing table expansion</a:t>
            </a:r>
          </a:p>
          <a:p>
            <a:pPr lvl="1"/>
            <a:r>
              <a:rPr lang="en-US" dirty="0">
                <a:solidFill>
                  <a:schemeClr val="tx1"/>
                </a:solidFill>
              </a:rPr>
              <a:t>The Internet routing tables continue to grow which means Internet core routers require more processing power, memory, and overhead.</a:t>
            </a:r>
          </a:p>
          <a:p>
            <a:r>
              <a:rPr lang="en-US" dirty="0">
                <a:solidFill>
                  <a:schemeClr val="tx1"/>
                </a:solidFill>
              </a:rPr>
              <a:t>Lack of true end-to-end model</a:t>
            </a:r>
          </a:p>
          <a:p>
            <a:pPr lvl="1"/>
            <a:r>
              <a:rPr lang="en-US" dirty="0">
                <a:solidFill>
                  <a:schemeClr val="tx1"/>
                </a:solidFill>
              </a:rPr>
              <a:t>IPv4 networks typically use NAT as the solution to address depletion. </a:t>
            </a:r>
          </a:p>
          <a:p>
            <a:pPr lvl="1"/>
            <a:r>
              <a:rPr lang="en-US" dirty="0">
                <a:solidFill>
                  <a:schemeClr val="tx1"/>
                </a:solidFill>
              </a:rPr>
              <a:t>However, NAT hides the true source address of traffic, which can cause other issues. </a:t>
            </a:r>
          </a:p>
          <a:p>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2987627274"/>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1600657" y="972874"/>
            <a:ext cx="5411834" cy="838200"/>
          </a:xfrm>
        </p:spPr>
        <p:txBody>
          <a:bodyPr/>
          <a:lstStyle/>
          <a:p>
            <a:pPr eaLnBrk="1" hangingPunct="1"/>
            <a:br>
              <a:rPr lang="en-US" sz="3600" dirty="0">
                <a:latin typeface="Arial" charset="0"/>
              </a:rPr>
            </a:br>
            <a:r>
              <a:rPr lang="en-US" sz="3600" dirty="0">
                <a:latin typeface="Arial" charset="0"/>
              </a:rPr>
              <a:t>IPv6 Network Addresses</a:t>
            </a:r>
          </a:p>
        </p:txBody>
      </p:sp>
      <p:sp>
        <p:nvSpPr>
          <p:cNvPr id="2" name="Rectangle 1"/>
          <p:cNvSpPr/>
          <p:nvPr/>
        </p:nvSpPr>
        <p:spPr>
          <a:xfrm>
            <a:off x="620689" y="1996658"/>
            <a:ext cx="7728857" cy="1938992"/>
          </a:xfrm>
          <a:prstGeom prst="rect">
            <a:avLst/>
          </a:prstGeom>
        </p:spPr>
        <p:txBody>
          <a:bodyPr wrap="square">
            <a:spAutoFit/>
          </a:bodyPr>
          <a:lstStyle/>
          <a:p>
            <a:pPr marL="342900" indent="-342900" algn="l">
              <a:buFont typeface="Arial" panose="020B0604020202020204" pitchFamily="34" charset="0"/>
              <a:buChar char="•"/>
            </a:pPr>
            <a:r>
              <a:rPr lang="en-GB" sz="2000" dirty="0"/>
              <a:t>Internet Protocol version 6 (IPv6) is the latest version of the Internet Protocol (IP)</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r>
              <a:rPr lang="en-GB" sz="2000" dirty="0"/>
              <a:t>IPv6 was developed by the Internet Engineering Task Force (IETF) to deal with the long-anticipated problem of IPv4 address exhaustion</a:t>
            </a:r>
          </a:p>
        </p:txBody>
      </p:sp>
    </p:spTree>
    <p:extLst>
      <p:ext uri="{BB962C8B-B14F-4D97-AF65-F5344CB8AC3E}">
        <p14:creationId xmlns:p14="http://schemas.microsoft.com/office/powerpoint/2010/main" val="474913772"/>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911150" y="454419"/>
            <a:ext cx="7616196" cy="838200"/>
          </a:xfrm>
        </p:spPr>
        <p:txBody>
          <a:bodyPr/>
          <a:lstStyle/>
          <a:p>
            <a:pPr eaLnBrk="1" hangingPunct="1"/>
            <a:br>
              <a:rPr lang="en-US" sz="1400" dirty="0">
                <a:latin typeface="Arial" charset="0"/>
              </a:rPr>
            </a:br>
            <a:r>
              <a:rPr lang="en-US" sz="4000" dirty="0">
                <a:latin typeface="Arial" charset="0"/>
              </a:rPr>
              <a:t>The Need for IPv6</a:t>
            </a:r>
          </a:p>
        </p:txBody>
      </p:sp>
      <p:sp>
        <p:nvSpPr>
          <p:cNvPr id="2" name="Content Placeholder 1"/>
          <p:cNvSpPr>
            <a:spLocks noGrp="1"/>
          </p:cNvSpPr>
          <p:nvPr>
            <p:ph idx="1"/>
          </p:nvPr>
        </p:nvSpPr>
        <p:spPr>
          <a:xfrm>
            <a:off x="440822" y="1292619"/>
            <a:ext cx="8308157" cy="5086416"/>
          </a:xfrm>
        </p:spPr>
        <p:txBody>
          <a:bodyPr/>
          <a:lstStyle/>
          <a:p>
            <a:r>
              <a:rPr lang="en-US" dirty="0">
                <a:solidFill>
                  <a:schemeClr val="tx1"/>
                </a:solidFill>
              </a:rPr>
              <a:t>IPv6 is designed to be the successor to IPv4</a:t>
            </a:r>
          </a:p>
          <a:p>
            <a:r>
              <a:rPr lang="en-US" dirty="0">
                <a:solidFill>
                  <a:schemeClr val="tx1"/>
                </a:solidFill>
              </a:rPr>
              <a:t>Depletion of IPv4 address space has been the motivating factor for moving to IPv6</a:t>
            </a:r>
          </a:p>
          <a:p>
            <a:r>
              <a:rPr lang="en-US" dirty="0">
                <a:solidFill>
                  <a:schemeClr val="tx1"/>
                </a:solidFill>
              </a:rPr>
              <a:t>Projections show that all five RIRs will run out of IPv4 addresses between 2015 and 2020</a:t>
            </a:r>
          </a:p>
          <a:p>
            <a:r>
              <a:rPr lang="en-US" dirty="0">
                <a:solidFill>
                  <a:schemeClr val="tx1"/>
                </a:solidFill>
              </a:rPr>
              <a:t>With an increasing Internet population, a limited IPv4 address space, issues with NAT and an Internet of things, the time has come to begin the transition to IPv6!</a:t>
            </a:r>
          </a:p>
        </p:txBody>
      </p:sp>
    </p:spTree>
    <p:extLst>
      <p:ext uri="{BB962C8B-B14F-4D97-AF65-F5344CB8AC3E}">
        <p14:creationId xmlns:p14="http://schemas.microsoft.com/office/powerpoint/2010/main" val="3699113469"/>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a:xfrm>
            <a:off x="918372" y="786280"/>
            <a:ext cx="7759961" cy="838200"/>
          </a:xfrm>
        </p:spPr>
        <p:txBody>
          <a:bodyPr/>
          <a:lstStyle/>
          <a:p>
            <a:pPr eaLnBrk="1" hangingPunct="1"/>
            <a:br>
              <a:rPr lang="en-US" sz="1400" dirty="0">
                <a:latin typeface="Arial" charset="0"/>
              </a:rPr>
            </a:br>
            <a:r>
              <a:rPr lang="en-US" sz="4000" dirty="0">
                <a:latin typeface="Arial" charset="0"/>
              </a:rPr>
              <a:t>The Need for IPv6</a:t>
            </a:r>
          </a:p>
        </p:txBody>
      </p:sp>
      <p:sp>
        <p:nvSpPr>
          <p:cNvPr id="2" name="Content Placeholder 1"/>
          <p:cNvSpPr>
            <a:spLocks noGrp="1"/>
          </p:cNvSpPr>
          <p:nvPr>
            <p:ph idx="1"/>
          </p:nvPr>
        </p:nvSpPr>
        <p:spPr>
          <a:xfrm>
            <a:off x="500805" y="1947333"/>
            <a:ext cx="8177528" cy="4161002"/>
          </a:xfrm>
        </p:spPr>
        <p:txBody>
          <a:bodyPr/>
          <a:lstStyle/>
          <a:p>
            <a:r>
              <a:rPr lang="en-US" dirty="0">
                <a:solidFill>
                  <a:schemeClr val="tx1"/>
                </a:solidFill>
              </a:rPr>
              <a:t>IPv4 has theoretical maximum of 4.3 billion addresses plus private addresses in combination with NAT </a:t>
            </a:r>
          </a:p>
          <a:p>
            <a:r>
              <a:rPr lang="en-US" dirty="0">
                <a:solidFill>
                  <a:schemeClr val="tx1"/>
                </a:solidFill>
              </a:rPr>
              <a:t>IPv6 larger 128-bit address space providing for 340 </a:t>
            </a:r>
            <a:r>
              <a:rPr lang="en-US" dirty="0" err="1">
                <a:solidFill>
                  <a:schemeClr val="tx1"/>
                </a:solidFill>
              </a:rPr>
              <a:t>undecillion</a:t>
            </a:r>
            <a:r>
              <a:rPr lang="en-US" dirty="0">
                <a:solidFill>
                  <a:schemeClr val="tx1"/>
                </a:solidFill>
              </a:rPr>
              <a:t> addresses</a:t>
            </a:r>
          </a:p>
          <a:p>
            <a:r>
              <a:rPr lang="en-US" dirty="0">
                <a:solidFill>
                  <a:schemeClr val="tx1"/>
                </a:solidFill>
              </a:rPr>
              <a:t>IPv6 fixes the limitations of IPv4 and include additional enhancements such as ICMPv6</a:t>
            </a:r>
            <a:endParaRPr lang="en-US" b="1" dirty="0">
              <a:solidFill>
                <a:schemeClr val="tx1"/>
              </a:solidFill>
            </a:endParaRPr>
          </a:p>
        </p:txBody>
      </p:sp>
    </p:spTree>
    <p:extLst>
      <p:ext uri="{BB962C8B-B14F-4D97-AF65-F5344CB8AC3E}">
        <p14:creationId xmlns:p14="http://schemas.microsoft.com/office/powerpoint/2010/main" val="4145643249"/>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1144917" y="678023"/>
            <a:ext cx="7720155" cy="838200"/>
          </a:xfrm>
        </p:spPr>
        <p:txBody>
          <a:bodyPr/>
          <a:lstStyle/>
          <a:p>
            <a:pPr eaLnBrk="1" hangingPunct="1"/>
            <a:r>
              <a:rPr lang="en-US" sz="3600" dirty="0">
                <a:latin typeface="Arial" charset="0"/>
              </a:rPr>
              <a:t>IPv4 and IPv6 Coexistence</a:t>
            </a:r>
          </a:p>
        </p:txBody>
      </p:sp>
      <p:sp>
        <p:nvSpPr>
          <p:cNvPr id="3" name="TextBox 2"/>
          <p:cNvSpPr txBox="1"/>
          <p:nvPr/>
        </p:nvSpPr>
        <p:spPr>
          <a:xfrm>
            <a:off x="786541" y="1674465"/>
            <a:ext cx="7301172" cy="830997"/>
          </a:xfrm>
          <a:prstGeom prst="rect">
            <a:avLst/>
          </a:prstGeom>
          <a:noFill/>
        </p:spPr>
        <p:txBody>
          <a:bodyPr wrap="square" rtlCol="0">
            <a:spAutoFit/>
          </a:bodyPr>
          <a:lstStyle/>
          <a:p>
            <a:pPr algn="l"/>
            <a:r>
              <a:rPr lang="en-US" sz="2400" dirty="0"/>
              <a:t>The migration techniques can be divided into three categories:</a:t>
            </a:r>
          </a:p>
        </p:txBody>
      </p:sp>
      <p:sp>
        <p:nvSpPr>
          <p:cNvPr id="4" name="TextBox 3"/>
          <p:cNvSpPr txBox="1"/>
          <p:nvPr/>
        </p:nvSpPr>
        <p:spPr>
          <a:xfrm>
            <a:off x="148544" y="2995807"/>
            <a:ext cx="813025" cy="424732"/>
          </a:xfrm>
          <a:prstGeom prst="rect">
            <a:avLst/>
          </a:prstGeom>
          <a:noFill/>
        </p:spPr>
        <p:txBody>
          <a:bodyPr wrap="square" rtlCol="0">
            <a:spAutoFit/>
          </a:bodyPr>
          <a:lstStyle/>
          <a:p>
            <a:r>
              <a:rPr lang="en-US" dirty="0"/>
              <a:t>#1</a:t>
            </a:r>
          </a:p>
        </p:txBody>
      </p:sp>
      <p:sp>
        <p:nvSpPr>
          <p:cNvPr id="5" name="TextBox 4"/>
          <p:cNvSpPr txBox="1"/>
          <p:nvPr/>
        </p:nvSpPr>
        <p:spPr>
          <a:xfrm>
            <a:off x="4716527" y="2765443"/>
            <a:ext cx="4148545" cy="1938992"/>
          </a:xfrm>
          <a:prstGeom prst="rect">
            <a:avLst/>
          </a:prstGeom>
          <a:noFill/>
        </p:spPr>
        <p:txBody>
          <a:bodyPr wrap="square" rtlCol="0">
            <a:spAutoFit/>
          </a:bodyPr>
          <a:lstStyle/>
          <a:p>
            <a:r>
              <a:rPr lang="en-US" sz="2400" b="1" dirty="0"/>
              <a:t>Dual-stack</a:t>
            </a:r>
            <a:r>
              <a:rPr lang="en-US" sz="2400" dirty="0"/>
              <a:t>: Allows IPv4 and IPv6 to coexist on the same network. Devices run both IPv4 and IPv6 protocol stacks simultaneously.</a:t>
            </a:r>
          </a:p>
        </p:txBody>
      </p:sp>
      <p:pic>
        <p:nvPicPr>
          <p:cNvPr id="819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26616" y="2920325"/>
            <a:ext cx="3829892" cy="2920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4301738"/>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a:xfrm>
            <a:off x="1211579" y="1061142"/>
            <a:ext cx="7372351" cy="838200"/>
          </a:xfrm>
        </p:spPr>
        <p:txBody>
          <a:bodyPr/>
          <a:lstStyle/>
          <a:p>
            <a:pPr eaLnBrk="1" hangingPunct="1"/>
            <a:r>
              <a:rPr lang="en-US" sz="3600" dirty="0">
                <a:latin typeface="Arial" charset="0"/>
              </a:rPr>
              <a:t>IPv4 and IPv6 Coexistence</a:t>
            </a:r>
          </a:p>
        </p:txBody>
      </p:sp>
      <p:sp>
        <p:nvSpPr>
          <p:cNvPr id="2" name="TextBox 1"/>
          <p:cNvSpPr txBox="1"/>
          <p:nvPr/>
        </p:nvSpPr>
        <p:spPr>
          <a:xfrm>
            <a:off x="422911" y="2173324"/>
            <a:ext cx="720090" cy="424732"/>
          </a:xfrm>
          <a:prstGeom prst="rect">
            <a:avLst/>
          </a:prstGeom>
          <a:noFill/>
        </p:spPr>
        <p:txBody>
          <a:bodyPr wrap="square" rtlCol="0">
            <a:spAutoFit/>
          </a:bodyPr>
          <a:lstStyle/>
          <a:p>
            <a:r>
              <a:rPr lang="en-US" dirty="0"/>
              <a:t>#2</a:t>
            </a:r>
          </a:p>
        </p:txBody>
      </p:sp>
      <p:sp>
        <p:nvSpPr>
          <p:cNvPr id="4" name="TextBox 3"/>
          <p:cNvSpPr txBox="1"/>
          <p:nvPr/>
        </p:nvSpPr>
        <p:spPr>
          <a:xfrm>
            <a:off x="5469467" y="2169514"/>
            <a:ext cx="3444843" cy="2308324"/>
          </a:xfrm>
          <a:prstGeom prst="rect">
            <a:avLst/>
          </a:prstGeom>
          <a:noFill/>
        </p:spPr>
        <p:txBody>
          <a:bodyPr wrap="square" rtlCol="0">
            <a:spAutoFit/>
          </a:bodyPr>
          <a:lstStyle/>
          <a:p>
            <a:r>
              <a:rPr lang="en-US" sz="2400" b="1" dirty="0" err="1"/>
              <a:t>Tunnelling</a:t>
            </a:r>
            <a:r>
              <a:rPr lang="en-US" sz="2400" dirty="0"/>
              <a:t>: A method of transporting an IPv6 packet over an IPv4 network. The IPv6 packet is encapsulated inside an IPv4 packet.</a:t>
            </a:r>
          </a:p>
        </p:txBody>
      </p:sp>
      <p:pic>
        <p:nvPicPr>
          <p:cNvPr id="921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82135" y="1899342"/>
            <a:ext cx="4044464" cy="28308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47256411"/>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9985" y="2106959"/>
            <a:ext cx="4362549" cy="24057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0177" name="Rectangle 2"/>
          <p:cNvSpPr>
            <a:spLocks noGrp="1" noChangeArrowheads="1"/>
          </p:cNvSpPr>
          <p:nvPr>
            <p:ph type="title"/>
          </p:nvPr>
        </p:nvSpPr>
        <p:spPr>
          <a:xfrm>
            <a:off x="1161143" y="569810"/>
            <a:ext cx="7804882" cy="838200"/>
          </a:xfrm>
        </p:spPr>
        <p:txBody>
          <a:bodyPr/>
          <a:lstStyle/>
          <a:p>
            <a:pPr eaLnBrk="1" hangingPunct="1"/>
            <a:br>
              <a:rPr lang="en-US" sz="3600" dirty="0">
                <a:latin typeface="Arial" charset="0"/>
              </a:rPr>
            </a:br>
            <a:r>
              <a:rPr lang="en-US" sz="3600" dirty="0">
                <a:latin typeface="Arial" charset="0"/>
              </a:rPr>
              <a:t>IPv4 and IPv6 Coexistence</a:t>
            </a:r>
          </a:p>
        </p:txBody>
      </p:sp>
      <p:sp>
        <p:nvSpPr>
          <p:cNvPr id="2" name="TextBox 1"/>
          <p:cNvSpPr txBox="1"/>
          <p:nvPr/>
        </p:nvSpPr>
        <p:spPr>
          <a:xfrm>
            <a:off x="353252" y="2240548"/>
            <a:ext cx="538594" cy="424732"/>
          </a:xfrm>
          <a:prstGeom prst="rect">
            <a:avLst/>
          </a:prstGeom>
          <a:noFill/>
        </p:spPr>
        <p:txBody>
          <a:bodyPr wrap="square" rtlCol="0">
            <a:spAutoFit/>
          </a:bodyPr>
          <a:lstStyle/>
          <a:p>
            <a:r>
              <a:rPr lang="en-US" dirty="0"/>
              <a:t>#3</a:t>
            </a:r>
          </a:p>
        </p:txBody>
      </p:sp>
      <p:sp>
        <p:nvSpPr>
          <p:cNvPr id="4" name="TextBox 3"/>
          <p:cNvSpPr txBox="1"/>
          <p:nvPr/>
        </p:nvSpPr>
        <p:spPr>
          <a:xfrm>
            <a:off x="160020" y="2676508"/>
            <a:ext cx="4369648" cy="3416320"/>
          </a:xfrm>
          <a:prstGeom prst="rect">
            <a:avLst/>
          </a:prstGeom>
          <a:noFill/>
        </p:spPr>
        <p:txBody>
          <a:bodyPr wrap="square" rtlCol="0">
            <a:spAutoFit/>
          </a:bodyPr>
          <a:lstStyle/>
          <a:p>
            <a:r>
              <a:rPr lang="en-US" sz="2400" b="1" dirty="0"/>
              <a:t>Translation</a:t>
            </a:r>
            <a:r>
              <a:rPr lang="en-US" sz="2400" dirty="0"/>
              <a:t>: Network Address Translation 64 (NAT64) allows IPv6-enabled devices to communicate with IPv4-enabled devices using a translation technique similar to NAT for IPv4. An IPv6 packet is translated to an IPv4 packet, and vice versa.</a:t>
            </a:r>
          </a:p>
        </p:txBody>
      </p:sp>
    </p:spTree>
    <p:extLst>
      <p:ext uri="{BB962C8B-B14F-4D97-AF65-F5344CB8AC3E}">
        <p14:creationId xmlns:p14="http://schemas.microsoft.com/office/powerpoint/2010/main" val="2428598742"/>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a:xfrm>
            <a:off x="814654" y="579120"/>
            <a:ext cx="7708725" cy="838200"/>
          </a:xfrm>
        </p:spPr>
        <p:txBody>
          <a:bodyPr/>
          <a:lstStyle/>
          <a:p>
            <a:pPr eaLnBrk="1" hangingPunct="1"/>
            <a:r>
              <a:rPr lang="en-US" sz="1400" dirty="0">
                <a:latin typeface="Arial" charset="0"/>
              </a:rPr>
              <a:t>IPv6 Addressing</a:t>
            </a:r>
            <a:br>
              <a:rPr lang="en-US" sz="1400" dirty="0">
                <a:latin typeface="Arial" charset="0"/>
              </a:rPr>
            </a:br>
            <a:r>
              <a:rPr lang="en-US" sz="4000" dirty="0">
                <a:latin typeface="Arial" charset="0"/>
              </a:rPr>
              <a:t>Hexadecimal Number System</a:t>
            </a:r>
          </a:p>
        </p:txBody>
      </p:sp>
      <p:sp>
        <p:nvSpPr>
          <p:cNvPr id="2" name="Content Placeholder 1"/>
          <p:cNvSpPr>
            <a:spLocks noGrp="1"/>
          </p:cNvSpPr>
          <p:nvPr>
            <p:ph idx="1"/>
          </p:nvPr>
        </p:nvSpPr>
        <p:spPr>
          <a:xfrm>
            <a:off x="213109" y="2103120"/>
            <a:ext cx="3478781" cy="4754880"/>
          </a:xfrm>
        </p:spPr>
        <p:txBody>
          <a:bodyPr/>
          <a:lstStyle/>
          <a:p>
            <a:r>
              <a:rPr lang="en-US" sz="2000" dirty="0">
                <a:solidFill>
                  <a:schemeClr val="tx1"/>
                </a:solidFill>
              </a:rPr>
              <a:t>Hexadecimal is a base sixteen system</a:t>
            </a:r>
          </a:p>
          <a:p>
            <a:r>
              <a:rPr lang="en-US" sz="2000" dirty="0">
                <a:solidFill>
                  <a:schemeClr val="tx1"/>
                </a:solidFill>
              </a:rPr>
              <a:t>Base 16 numbering system uses the numbers 0 to 9 and the letters A to F</a:t>
            </a:r>
          </a:p>
          <a:p>
            <a:r>
              <a:rPr lang="en-US" sz="2000" dirty="0">
                <a:solidFill>
                  <a:schemeClr val="tx1"/>
                </a:solidFill>
              </a:rPr>
              <a:t>Four bits (half of a byte) can be represented with a single hexadecimal value</a:t>
            </a:r>
          </a:p>
          <a:p>
            <a:endParaRPr lang="en-US" sz="2000" dirty="0">
              <a:solidFill>
                <a:schemeClr val="tx1"/>
              </a:solidFill>
            </a:endParaRPr>
          </a:p>
        </p:txBody>
      </p:sp>
      <p:grpSp>
        <p:nvGrpSpPr>
          <p:cNvPr id="6" name="Group 5"/>
          <p:cNvGrpSpPr/>
          <p:nvPr/>
        </p:nvGrpSpPr>
        <p:grpSpPr>
          <a:xfrm>
            <a:off x="3922804" y="1417320"/>
            <a:ext cx="4600575" cy="5286375"/>
            <a:chOff x="675958" y="886099"/>
            <a:chExt cx="4600575" cy="5286375"/>
          </a:xfrm>
        </p:grpSpPr>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958" y="886099"/>
              <a:ext cx="1533525" cy="5286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9483" y="914674"/>
              <a:ext cx="3067050" cy="525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654268421"/>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a:xfrm>
            <a:off x="1198033" y="682259"/>
            <a:ext cx="7708725" cy="838200"/>
          </a:xfrm>
        </p:spPr>
        <p:txBody>
          <a:bodyPr/>
          <a:lstStyle/>
          <a:p>
            <a:pPr eaLnBrk="1" hangingPunct="1"/>
            <a:br>
              <a:rPr lang="en-US" sz="4000" dirty="0">
                <a:latin typeface="Arial" charset="0"/>
              </a:rPr>
            </a:br>
            <a:r>
              <a:rPr lang="en-US" sz="4000" dirty="0">
                <a:latin typeface="Arial" charset="0"/>
              </a:rPr>
              <a:t>IPv6 Address </a:t>
            </a:r>
            <a:r>
              <a:rPr lang="en-US" sz="3600" dirty="0">
                <a:latin typeface="Arial" charset="0"/>
              </a:rPr>
              <a:t>Representation</a:t>
            </a:r>
            <a:endParaRPr lang="en-US" sz="4000" dirty="0">
              <a:latin typeface="Arial" charset="0"/>
            </a:endParaRPr>
          </a:p>
        </p:txBody>
      </p:sp>
      <p:sp>
        <p:nvSpPr>
          <p:cNvPr id="2" name="Content Placeholder 1"/>
          <p:cNvSpPr>
            <a:spLocks noGrp="1"/>
          </p:cNvSpPr>
          <p:nvPr>
            <p:ph idx="1"/>
          </p:nvPr>
        </p:nvSpPr>
        <p:spPr>
          <a:xfrm>
            <a:off x="524086" y="1689523"/>
            <a:ext cx="7872366" cy="4945718"/>
          </a:xfrm>
        </p:spPr>
        <p:txBody>
          <a:bodyPr/>
          <a:lstStyle/>
          <a:p>
            <a:r>
              <a:rPr lang="en-US" sz="2000" dirty="0">
                <a:solidFill>
                  <a:schemeClr val="tx1"/>
                </a:solidFill>
              </a:rPr>
              <a:t>128 bits in length and written as a string of hexadecimal values</a:t>
            </a:r>
          </a:p>
          <a:p>
            <a:r>
              <a:rPr lang="en-US" sz="2000" dirty="0">
                <a:solidFill>
                  <a:schemeClr val="tx1"/>
                </a:solidFill>
              </a:rPr>
              <a:t>In IPv6, 4 bits represents a single hexadecimal digit, 32 hexadecimal values = IPv6 address</a:t>
            </a:r>
          </a:p>
          <a:p>
            <a:pPr marL="0" indent="0">
              <a:buNone/>
            </a:pPr>
            <a:endParaRPr lang="en-US" sz="2000" dirty="0">
              <a:solidFill>
                <a:schemeClr val="tx1"/>
              </a:solidFill>
            </a:endParaRPr>
          </a:p>
          <a:p>
            <a:pPr marL="457200" lvl="1" indent="0"/>
            <a:r>
              <a:rPr lang="en-US" b="1" dirty="0">
                <a:solidFill>
                  <a:schemeClr val="tx1"/>
                </a:solidFill>
                <a:latin typeface="Courier New" pitchFamily="49" charset="0"/>
                <a:ea typeface="Times New Roman"/>
                <a:cs typeface="Courier New" pitchFamily="49" charset="0"/>
              </a:rPr>
              <a:t>2001:0DB8:0000:1111:0000:0000:0000:0200</a:t>
            </a:r>
          </a:p>
          <a:p>
            <a:pPr marL="457200" lvl="1" indent="0"/>
            <a:r>
              <a:rPr lang="en-US" b="1" dirty="0">
                <a:solidFill>
                  <a:schemeClr val="tx1"/>
                </a:solidFill>
                <a:latin typeface="Courier New" pitchFamily="49" charset="0"/>
                <a:ea typeface="Times New Roman"/>
                <a:cs typeface="Courier New" pitchFamily="49" charset="0"/>
              </a:rPr>
              <a:t>FE80:0000:0000:0000:0123:4567:89AB:CDEF</a:t>
            </a:r>
          </a:p>
          <a:p>
            <a:pPr marL="800100" lvl="1" indent="-342900">
              <a:buFont typeface="Arial" pitchFamily="34" charset="0"/>
              <a:buChar char="•"/>
            </a:pPr>
            <a:endParaRPr lang="en-US" dirty="0">
              <a:solidFill>
                <a:schemeClr val="tx1"/>
              </a:solidFill>
            </a:endParaRPr>
          </a:p>
          <a:p>
            <a:r>
              <a:rPr lang="en-US" sz="2000" dirty="0" err="1">
                <a:solidFill>
                  <a:schemeClr val="tx1"/>
                </a:solidFill>
              </a:rPr>
              <a:t>Hextet</a:t>
            </a:r>
            <a:r>
              <a:rPr lang="en-US" sz="2000" dirty="0">
                <a:solidFill>
                  <a:schemeClr val="tx1"/>
                </a:solidFill>
              </a:rPr>
              <a:t> used to refer to a segment of 16 bits or four hexadecimals</a:t>
            </a:r>
          </a:p>
          <a:p>
            <a:r>
              <a:rPr lang="en-US" sz="2000" dirty="0">
                <a:solidFill>
                  <a:schemeClr val="tx1"/>
                </a:solidFill>
              </a:rPr>
              <a:t>Can be written in either lowercase or uppercase </a:t>
            </a:r>
            <a:endParaRPr lang="en-US" sz="2000" b="1" dirty="0">
              <a:solidFill>
                <a:schemeClr val="tx1"/>
              </a:solidFill>
            </a:endParaRPr>
          </a:p>
          <a:p>
            <a:endParaRPr lang="en-US" sz="2000" dirty="0">
              <a:solidFill>
                <a:schemeClr val="tx1"/>
              </a:solidFill>
            </a:endParaRPr>
          </a:p>
        </p:txBody>
      </p:sp>
    </p:spTree>
    <p:extLst>
      <p:ext uri="{BB962C8B-B14F-4D97-AF65-F5344CB8AC3E}">
        <p14:creationId xmlns:p14="http://schemas.microsoft.com/office/powerpoint/2010/main" val="3129988412"/>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994410" y="813492"/>
            <a:ext cx="7743015" cy="838200"/>
          </a:xfrm>
        </p:spPr>
        <p:txBody>
          <a:bodyPr/>
          <a:lstStyle/>
          <a:p>
            <a:pPr eaLnBrk="1" hangingPunct="1"/>
            <a:r>
              <a:rPr lang="en-US" sz="3600" dirty="0">
                <a:latin typeface="Arial" charset="0"/>
              </a:rPr>
              <a:t>Rule 1- Omitting Leading 0s</a:t>
            </a:r>
          </a:p>
        </p:txBody>
      </p:sp>
      <p:sp>
        <p:nvSpPr>
          <p:cNvPr id="2" name="Content Placeholder 1"/>
          <p:cNvSpPr>
            <a:spLocks noGrp="1"/>
          </p:cNvSpPr>
          <p:nvPr>
            <p:ph idx="1"/>
          </p:nvPr>
        </p:nvSpPr>
        <p:spPr>
          <a:xfrm>
            <a:off x="601799" y="1795865"/>
            <a:ext cx="8032386" cy="5048588"/>
          </a:xfrm>
        </p:spPr>
        <p:txBody>
          <a:bodyPr/>
          <a:lstStyle/>
          <a:p>
            <a:r>
              <a:rPr lang="en-US" sz="2000" dirty="0">
                <a:solidFill>
                  <a:schemeClr val="tx1"/>
                </a:solidFill>
              </a:rPr>
              <a:t>The first rule to help reduce the notation of IPv6 addresses is any leading 0s (zeros) in any 16-bit section or </a:t>
            </a:r>
            <a:r>
              <a:rPr lang="en-US" sz="2000" dirty="0" err="1">
                <a:solidFill>
                  <a:schemeClr val="tx1"/>
                </a:solidFill>
              </a:rPr>
              <a:t>hextet</a:t>
            </a:r>
            <a:r>
              <a:rPr lang="en-US" sz="2000" dirty="0">
                <a:solidFill>
                  <a:schemeClr val="tx1"/>
                </a:solidFill>
              </a:rPr>
              <a:t> can be omitted</a:t>
            </a:r>
          </a:p>
          <a:p>
            <a:r>
              <a:rPr lang="en-US" sz="2000" dirty="0">
                <a:solidFill>
                  <a:schemeClr val="tx1"/>
                </a:solidFill>
              </a:rPr>
              <a:t>01AB can be represented as 1AB</a:t>
            </a:r>
          </a:p>
          <a:p>
            <a:r>
              <a:rPr lang="en-US" sz="2000" dirty="0">
                <a:solidFill>
                  <a:schemeClr val="tx1"/>
                </a:solidFill>
              </a:rPr>
              <a:t>09F0 can be represented as 9F0</a:t>
            </a:r>
          </a:p>
          <a:p>
            <a:r>
              <a:rPr lang="en-US" sz="2000" dirty="0">
                <a:solidFill>
                  <a:schemeClr val="tx1"/>
                </a:solidFill>
              </a:rPr>
              <a:t>0A00 can be represented as A00</a:t>
            </a:r>
          </a:p>
          <a:p>
            <a:r>
              <a:rPr lang="en-US" sz="2000" dirty="0">
                <a:solidFill>
                  <a:schemeClr val="tx1"/>
                </a:solidFill>
              </a:rPr>
              <a:t>00AB can be represented as AB</a:t>
            </a:r>
          </a:p>
          <a:p>
            <a:pPr marL="0" indent="0">
              <a:buNone/>
            </a:pPr>
            <a:endParaRPr lang="en-US" sz="2000"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715" y="4747349"/>
            <a:ext cx="8086470" cy="13232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3771859"/>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932180" y="893926"/>
            <a:ext cx="7754445" cy="838200"/>
          </a:xfrm>
        </p:spPr>
        <p:txBody>
          <a:bodyPr/>
          <a:lstStyle/>
          <a:p>
            <a:pPr eaLnBrk="1" hangingPunct="1"/>
            <a:r>
              <a:rPr lang="en-US" sz="3600" dirty="0">
                <a:latin typeface="Arial" charset="0"/>
              </a:rPr>
              <a:t>Rule 2- Omitting All 0 Segments</a:t>
            </a:r>
          </a:p>
        </p:txBody>
      </p:sp>
      <p:sp>
        <p:nvSpPr>
          <p:cNvPr id="2" name="Content Placeholder 1"/>
          <p:cNvSpPr>
            <a:spLocks noGrp="1"/>
          </p:cNvSpPr>
          <p:nvPr>
            <p:ph idx="1"/>
          </p:nvPr>
        </p:nvSpPr>
        <p:spPr>
          <a:xfrm>
            <a:off x="661670" y="2086186"/>
            <a:ext cx="7929516" cy="4863530"/>
          </a:xfrm>
        </p:spPr>
        <p:txBody>
          <a:bodyPr/>
          <a:lstStyle/>
          <a:p>
            <a:r>
              <a:rPr lang="en-US" dirty="0">
                <a:solidFill>
                  <a:schemeClr val="tx1"/>
                </a:solidFill>
              </a:rPr>
              <a:t>A double colon (::) can replace any single, contiguous string of one or more 16-bit segments (</a:t>
            </a:r>
            <a:r>
              <a:rPr lang="en-US" dirty="0" err="1">
                <a:solidFill>
                  <a:schemeClr val="tx1"/>
                </a:solidFill>
              </a:rPr>
              <a:t>hextets</a:t>
            </a:r>
            <a:r>
              <a:rPr lang="en-US" dirty="0">
                <a:solidFill>
                  <a:schemeClr val="tx1"/>
                </a:solidFill>
              </a:rPr>
              <a:t>) consisting of all 0’s </a:t>
            </a:r>
          </a:p>
          <a:p>
            <a:r>
              <a:rPr lang="en-US" dirty="0">
                <a:solidFill>
                  <a:schemeClr val="tx1"/>
                </a:solidFill>
              </a:rPr>
              <a:t>Double colon (::) can only be used once within an address otherwise the address will be ambiguous </a:t>
            </a:r>
          </a:p>
          <a:p>
            <a:r>
              <a:rPr lang="en-US" dirty="0">
                <a:solidFill>
                  <a:schemeClr val="tx1"/>
                </a:solidFill>
              </a:rPr>
              <a:t>Known as the </a:t>
            </a:r>
            <a:r>
              <a:rPr lang="en-US" i="1" dirty="0">
                <a:solidFill>
                  <a:schemeClr val="tx1"/>
                </a:solidFill>
              </a:rPr>
              <a:t>compressed format</a:t>
            </a:r>
            <a:endParaRPr lang="en-US" dirty="0">
              <a:solidFill>
                <a:schemeClr val="tx1"/>
              </a:solidFill>
            </a:endParaRPr>
          </a:p>
          <a:p>
            <a:r>
              <a:rPr lang="en-US" dirty="0">
                <a:solidFill>
                  <a:schemeClr val="tx1"/>
                </a:solidFill>
              </a:rPr>
              <a:t>Incorrect address - 2001:0DB8::ABCD::1234</a:t>
            </a:r>
          </a:p>
          <a:p>
            <a:pPr marL="0" indent="0">
              <a:buNone/>
            </a:pPr>
            <a:endParaRPr lang="en-US" dirty="0">
              <a:solidFill>
                <a:schemeClr val="tx1"/>
              </a:solidFill>
            </a:endParaRPr>
          </a:p>
          <a:p>
            <a:pPr marL="0" indent="0">
              <a:buNone/>
            </a:pPr>
            <a:endParaRPr lang="en-US" dirty="0">
              <a:solidFill>
                <a:schemeClr val="tx1"/>
              </a:solidFill>
            </a:endParaRPr>
          </a:p>
        </p:txBody>
      </p:sp>
    </p:spTree>
    <p:extLst>
      <p:ext uri="{BB962C8B-B14F-4D97-AF65-F5344CB8AC3E}">
        <p14:creationId xmlns:p14="http://schemas.microsoft.com/office/powerpoint/2010/main" val="2550190713"/>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913189" y="656860"/>
            <a:ext cx="7790366" cy="838200"/>
          </a:xfrm>
        </p:spPr>
        <p:txBody>
          <a:bodyPr/>
          <a:lstStyle/>
          <a:p>
            <a:pPr eaLnBrk="1" hangingPunct="1"/>
            <a:r>
              <a:rPr lang="en-US" sz="3600" dirty="0">
                <a:latin typeface="Arial" charset="0"/>
              </a:rPr>
              <a:t>Rule 2- Omitting All 0 Segments</a:t>
            </a:r>
          </a:p>
        </p:txBody>
      </p:sp>
      <p:sp>
        <p:nvSpPr>
          <p:cNvPr id="2" name="Content Placeholder 1"/>
          <p:cNvSpPr>
            <a:spLocks noGrp="1"/>
          </p:cNvSpPr>
          <p:nvPr>
            <p:ph idx="1"/>
          </p:nvPr>
        </p:nvSpPr>
        <p:spPr>
          <a:xfrm>
            <a:off x="704564" y="1520190"/>
            <a:ext cx="8242222" cy="4989260"/>
          </a:xfrm>
        </p:spPr>
        <p:txBody>
          <a:bodyPr/>
          <a:lstStyle/>
          <a:p>
            <a:r>
              <a:rPr lang="en-US" dirty="0"/>
              <a:t>Examples</a:t>
            </a:r>
          </a:p>
          <a:p>
            <a:pPr marL="0" indent="0">
              <a:buNone/>
            </a:pPr>
            <a:endParaRPr lang="en-US"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058" y="2044146"/>
            <a:ext cx="6676571" cy="27738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33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75659" y="4961844"/>
            <a:ext cx="6684235" cy="12441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76855" y="5411011"/>
            <a:ext cx="527709" cy="424732"/>
          </a:xfrm>
          <a:prstGeom prst="rect">
            <a:avLst/>
          </a:prstGeom>
          <a:noFill/>
        </p:spPr>
        <p:txBody>
          <a:bodyPr wrap="none" rtlCol="0">
            <a:spAutoFit/>
          </a:bodyPr>
          <a:lstStyle/>
          <a:p>
            <a:r>
              <a:rPr lang="en-US" dirty="0"/>
              <a:t>#2</a:t>
            </a:r>
          </a:p>
        </p:txBody>
      </p:sp>
    </p:spTree>
    <p:extLst>
      <p:ext uri="{BB962C8B-B14F-4D97-AF65-F5344CB8AC3E}">
        <p14:creationId xmlns:p14="http://schemas.microsoft.com/office/powerpoint/2010/main" val="2840519255"/>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634798" y="818807"/>
            <a:ext cx="7720155" cy="838200"/>
          </a:xfrm>
        </p:spPr>
        <p:txBody>
          <a:bodyPr/>
          <a:lstStyle/>
          <a:p>
            <a:pPr eaLnBrk="1" hangingPunct="1"/>
            <a:r>
              <a:rPr lang="en-US" sz="4000" dirty="0">
                <a:latin typeface="Arial" charset="0"/>
              </a:rPr>
              <a:t>IPv6 Address Types</a:t>
            </a:r>
          </a:p>
        </p:txBody>
      </p:sp>
      <p:sp>
        <p:nvSpPr>
          <p:cNvPr id="4" name="Rectangle 3"/>
          <p:cNvSpPr/>
          <p:nvPr/>
        </p:nvSpPr>
        <p:spPr>
          <a:xfrm>
            <a:off x="1027430" y="2365829"/>
            <a:ext cx="7140484" cy="2862322"/>
          </a:xfrm>
          <a:prstGeom prst="rect">
            <a:avLst/>
          </a:prstGeom>
        </p:spPr>
        <p:txBody>
          <a:bodyPr wrap="square">
            <a:spAutoFit/>
          </a:bodyPr>
          <a:lstStyle/>
          <a:p>
            <a:pPr algn="l"/>
            <a:r>
              <a:rPr lang="en-US" sz="2000" dirty="0"/>
              <a:t>There are three types of IPv6 addresses:</a:t>
            </a:r>
          </a:p>
          <a:p>
            <a:endParaRPr lang="en-US" sz="2000" b="1" dirty="0"/>
          </a:p>
          <a:p>
            <a:pPr marL="457200" indent="-457200" algn="l">
              <a:buFont typeface="Arial" pitchFamily="34" charset="0"/>
              <a:buChar char="•"/>
            </a:pPr>
            <a:r>
              <a:rPr lang="en-US" sz="2000" b="1" dirty="0"/>
              <a:t>Unicast</a:t>
            </a:r>
          </a:p>
          <a:p>
            <a:pPr marL="457200" indent="-457200" algn="l">
              <a:buFont typeface="Arial" pitchFamily="34" charset="0"/>
              <a:buChar char="•"/>
            </a:pPr>
            <a:endParaRPr lang="en-US" sz="2000" dirty="0"/>
          </a:p>
          <a:p>
            <a:pPr marL="457200" indent="-457200" algn="l">
              <a:buFont typeface="Arial" pitchFamily="34" charset="0"/>
              <a:buChar char="•"/>
            </a:pPr>
            <a:r>
              <a:rPr lang="en-US" sz="2000" b="1" dirty="0"/>
              <a:t>Multicast</a:t>
            </a:r>
            <a:r>
              <a:rPr lang="en-US" sz="2000" dirty="0"/>
              <a:t> </a:t>
            </a:r>
          </a:p>
          <a:p>
            <a:pPr marL="457200" indent="-457200" algn="l">
              <a:buFont typeface="Arial" pitchFamily="34" charset="0"/>
              <a:buChar char="•"/>
            </a:pPr>
            <a:endParaRPr lang="en-US" sz="2000" dirty="0"/>
          </a:p>
          <a:p>
            <a:pPr marL="457200" indent="-457200" algn="l">
              <a:buFont typeface="Arial" pitchFamily="34" charset="0"/>
              <a:buChar char="•"/>
            </a:pPr>
            <a:r>
              <a:rPr lang="en-US" sz="2000" b="1" dirty="0" err="1"/>
              <a:t>Anycast</a:t>
            </a:r>
            <a:r>
              <a:rPr lang="en-US" sz="2000" dirty="0"/>
              <a:t>.</a:t>
            </a:r>
          </a:p>
          <a:p>
            <a:endParaRPr lang="en-US" sz="2000" dirty="0"/>
          </a:p>
          <a:p>
            <a:pPr algn="l"/>
            <a:r>
              <a:rPr lang="en-US" sz="2000" dirty="0"/>
              <a:t>Note: IPv6 does not have broadcast addresses.</a:t>
            </a:r>
            <a:endParaRPr lang="en-US" sz="2000" dirty="0">
              <a:effectLst/>
            </a:endParaRPr>
          </a:p>
        </p:txBody>
      </p:sp>
    </p:spTree>
    <p:extLst>
      <p:ext uri="{BB962C8B-B14F-4D97-AF65-F5344CB8AC3E}">
        <p14:creationId xmlns:p14="http://schemas.microsoft.com/office/powerpoint/2010/main" val="3957293405"/>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50900" y="614525"/>
            <a:ext cx="7708725" cy="838200"/>
          </a:xfrm>
        </p:spPr>
        <p:txBody>
          <a:bodyPr/>
          <a:lstStyle/>
          <a:p>
            <a:pPr eaLnBrk="1" hangingPunct="1"/>
            <a:r>
              <a:rPr lang="en-US" sz="4000" dirty="0">
                <a:latin typeface="Arial" charset="0"/>
              </a:rPr>
              <a:t>IPv6 Prefix Length</a:t>
            </a:r>
          </a:p>
        </p:txBody>
      </p:sp>
      <p:sp>
        <p:nvSpPr>
          <p:cNvPr id="2" name="Content Placeholder 1"/>
          <p:cNvSpPr>
            <a:spLocks noGrp="1"/>
          </p:cNvSpPr>
          <p:nvPr>
            <p:ph idx="1"/>
          </p:nvPr>
        </p:nvSpPr>
        <p:spPr>
          <a:xfrm>
            <a:off x="936492" y="1604906"/>
            <a:ext cx="7918086" cy="4837948"/>
          </a:xfrm>
        </p:spPr>
        <p:txBody>
          <a:bodyPr/>
          <a:lstStyle/>
          <a:p>
            <a:r>
              <a:rPr lang="en-US" sz="2000" dirty="0">
                <a:solidFill>
                  <a:schemeClr val="tx1"/>
                </a:solidFill>
              </a:rPr>
              <a:t>IPv6 does not use the dotted-decimal subnet mask notation</a:t>
            </a:r>
          </a:p>
          <a:p>
            <a:r>
              <a:rPr lang="en-US" sz="2000" dirty="0">
                <a:solidFill>
                  <a:schemeClr val="tx1"/>
                </a:solidFill>
              </a:rPr>
              <a:t>Prefix length indicates the network portion of an IPv6 address using the following format: </a:t>
            </a:r>
          </a:p>
          <a:p>
            <a:pPr marL="800100" lvl="1" indent="-342900">
              <a:buFont typeface="Arial" pitchFamily="34" charset="0"/>
              <a:buChar char="•"/>
            </a:pPr>
            <a:r>
              <a:rPr lang="en-US" sz="1800" dirty="0">
                <a:solidFill>
                  <a:schemeClr val="tx1"/>
                </a:solidFill>
              </a:rPr>
              <a:t>IPv6 address/prefix length</a:t>
            </a:r>
          </a:p>
          <a:p>
            <a:pPr marL="800100" lvl="1" indent="-342900">
              <a:buFont typeface="Arial" pitchFamily="34" charset="0"/>
              <a:buChar char="•"/>
            </a:pPr>
            <a:r>
              <a:rPr lang="en-US" sz="1800" dirty="0">
                <a:solidFill>
                  <a:schemeClr val="tx1"/>
                </a:solidFill>
              </a:rPr>
              <a:t>Prefix length can range from 0 to 128</a:t>
            </a:r>
          </a:p>
          <a:p>
            <a:pPr marL="800100" lvl="1" indent="-342900">
              <a:buFont typeface="Arial" pitchFamily="34" charset="0"/>
              <a:buChar char="•"/>
            </a:pPr>
            <a:r>
              <a:rPr lang="en-US" sz="1800" dirty="0">
                <a:solidFill>
                  <a:schemeClr val="tx1"/>
                </a:solidFill>
              </a:rPr>
              <a:t>Typical prefix length is /64</a:t>
            </a:r>
          </a:p>
          <a:p>
            <a:pPr marL="800100" lvl="1" indent="-342900">
              <a:buFont typeface="Arial" pitchFamily="34" charset="0"/>
              <a:buChar char="•"/>
            </a:pPr>
            <a:endParaRPr lang="en-US" sz="1800" dirty="0">
              <a:solidFill>
                <a:schemeClr val="tx1"/>
              </a:solidFill>
              <a:effectLst/>
            </a:endParaRPr>
          </a:p>
        </p:txBody>
      </p:sp>
      <p:pic>
        <p:nvPicPr>
          <p:cNvPr id="1126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15470" y="4023880"/>
            <a:ext cx="6469064" cy="2004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4432140"/>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00523" y="436727"/>
            <a:ext cx="7674435" cy="838200"/>
          </a:xfrm>
        </p:spPr>
        <p:txBody>
          <a:bodyPr/>
          <a:lstStyle/>
          <a:p>
            <a:pPr eaLnBrk="1" hangingPunct="1"/>
            <a:r>
              <a:rPr lang="en-US" sz="3600" dirty="0">
                <a:latin typeface="Arial" charset="0"/>
              </a:rPr>
              <a:t>IPv6 Unicast Addresses</a:t>
            </a:r>
          </a:p>
        </p:txBody>
      </p:sp>
      <p:sp>
        <p:nvSpPr>
          <p:cNvPr id="2" name="Content Placeholder 1"/>
          <p:cNvSpPr>
            <a:spLocks noGrp="1"/>
          </p:cNvSpPr>
          <p:nvPr>
            <p:ph idx="1"/>
          </p:nvPr>
        </p:nvSpPr>
        <p:spPr>
          <a:xfrm>
            <a:off x="1028700" y="1383030"/>
            <a:ext cx="7769496" cy="4968578"/>
          </a:xfrm>
        </p:spPr>
        <p:txBody>
          <a:bodyPr/>
          <a:lstStyle/>
          <a:p>
            <a:r>
              <a:rPr lang="en-US" sz="2000" b="1" dirty="0"/>
              <a:t>Unicast</a:t>
            </a:r>
            <a:r>
              <a:rPr lang="en-US" sz="2000" dirty="0"/>
              <a:t>  </a:t>
            </a:r>
          </a:p>
          <a:p>
            <a:pPr marL="800100" lvl="1" indent="-342900">
              <a:buFont typeface="Arial" pitchFamily="34" charset="0"/>
              <a:buChar char="•"/>
            </a:pPr>
            <a:r>
              <a:rPr lang="en-US" sz="1800" dirty="0"/>
              <a:t>Uniquely identifies an interface on an IPv6-enabled device</a:t>
            </a:r>
          </a:p>
          <a:p>
            <a:pPr marL="800100" lvl="1" indent="-342900">
              <a:buFont typeface="Arial" pitchFamily="34" charset="0"/>
              <a:buChar char="•"/>
            </a:pPr>
            <a:r>
              <a:rPr lang="en-US" sz="1800" dirty="0"/>
              <a:t>A packet sent to a unicast address is received by the interface that is assigned that address.  </a:t>
            </a:r>
          </a:p>
          <a:p>
            <a:endParaRPr lang="en-US" sz="2000" dirty="0"/>
          </a:p>
          <a:p>
            <a:endParaRPr lang="en-US" sz="2000" dirty="0"/>
          </a:p>
          <a:p>
            <a:endParaRPr lang="en-US" sz="2000" dirty="0"/>
          </a:p>
          <a:p>
            <a:endParaRPr lang="en-US" sz="2000" b="1" dirty="0"/>
          </a:p>
          <a:p>
            <a:endParaRPr lang="en-US" sz="2000" b="1" dirty="0"/>
          </a:p>
          <a:p>
            <a:endParaRPr lang="en-US" sz="2000" b="1" dirty="0"/>
          </a:p>
          <a:p>
            <a:endParaRPr lang="en-US" sz="2000" b="1" dirty="0"/>
          </a:p>
          <a:p>
            <a:endParaRPr lang="en-US" sz="20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2025" y="2873829"/>
            <a:ext cx="5239272" cy="3867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4365095"/>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935990" y="394392"/>
            <a:ext cx="7674435" cy="838200"/>
          </a:xfrm>
        </p:spPr>
        <p:txBody>
          <a:bodyPr/>
          <a:lstStyle/>
          <a:p>
            <a:pPr eaLnBrk="1" hangingPunct="1"/>
            <a:r>
              <a:rPr lang="en-US" sz="3600" dirty="0">
                <a:latin typeface="Arial" charset="0"/>
              </a:rPr>
              <a:t>IPv6 Unicast Addresses</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4686" y="1437535"/>
            <a:ext cx="6426759" cy="52555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9064310"/>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1087660" y="636270"/>
            <a:ext cx="7765875" cy="838200"/>
          </a:xfrm>
        </p:spPr>
        <p:txBody>
          <a:bodyPr/>
          <a:lstStyle/>
          <a:p>
            <a:pPr eaLnBrk="1" hangingPunct="1"/>
            <a:r>
              <a:rPr lang="en-US" sz="3600" dirty="0">
                <a:latin typeface="Arial" charset="0"/>
              </a:rPr>
              <a:t>IPv6 Unicast Addresses</a:t>
            </a:r>
          </a:p>
        </p:txBody>
      </p:sp>
      <p:sp>
        <p:nvSpPr>
          <p:cNvPr id="2" name="Content Placeholder 1"/>
          <p:cNvSpPr>
            <a:spLocks noGrp="1"/>
          </p:cNvSpPr>
          <p:nvPr>
            <p:ph idx="1"/>
          </p:nvPr>
        </p:nvSpPr>
        <p:spPr>
          <a:xfrm>
            <a:off x="647159" y="1626870"/>
            <a:ext cx="7952376" cy="4889837"/>
          </a:xfrm>
        </p:spPr>
        <p:txBody>
          <a:bodyPr/>
          <a:lstStyle/>
          <a:p>
            <a:r>
              <a:rPr lang="en-US" b="1" dirty="0">
                <a:solidFill>
                  <a:schemeClr val="tx1"/>
                </a:solidFill>
              </a:rPr>
              <a:t>Global unicast</a:t>
            </a:r>
            <a:endParaRPr lang="en-US" dirty="0">
              <a:solidFill>
                <a:schemeClr val="tx1"/>
              </a:solidFill>
            </a:endParaRPr>
          </a:p>
          <a:p>
            <a:pPr marL="800100" lvl="1" indent="-342900">
              <a:buFont typeface="Arial" pitchFamily="34" charset="0"/>
              <a:buChar char="•"/>
            </a:pPr>
            <a:r>
              <a:rPr lang="en-US" dirty="0">
                <a:solidFill>
                  <a:schemeClr val="tx1"/>
                </a:solidFill>
              </a:rPr>
              <a:t>Similar to a public IPv4 address</a:t>
            </a:r>
          </a:p>
          <a:p>
            <a:pPr marL="800100" lvl="1" indent="-342900">
              <a:buFont typeface="Arial" pitchFamily="34" charset="0"/>
              <a:buChar char="•"/>
            </a:pPr>
            <a:r>
              <a:rPr lang="en-US" dirty="0">
                <a:solidFill>
                  <a:schemeClr val="tx1"/>
                </a:solidFill>
              </a:rPr>
              <a:t>Globally unique</a:t>
            </a:r>
          </a:p>
          <a:p>
            <a:pPr marL="800100" lvl="1" indent="-342900">
              <a:buFont typeface="Arial" pitchFamily="34" charset="0"/>
              <a:buChar char="•"/>
            </a:pPr>
            <a:r>
              <a:rPr lang="en-US" dirty="0">
                <a:solidFill>
                  <a:schemeClr val="tx1"/>
                </a:solidFill>
              </a:rPr>
              <a:t>Internet routable addresses. </a:t>
            </a:r>
          </a:p>
          <a:p>
            <a:pPr marL="800100" lvl="1" indent="-342900">
              <a:buFont typeface="Arial" pitchFamily="34" charset="0"/>
              <a:buChar char="•"/>
            </a:pPr>
            <a:r>
              <a:rPr lang="en-US" dirty="0">
                <a:solidFill>
                  <a:schemeClr val="tx1"/>
                </a:solidFill>
              </a:rPr>
              <a:t>Can be configured statically or assigned dynamically </a:t>
            </a:r>
          </a:p>
          <a:p>
            <a:r>
              <a:rPr lang="en-US" b="1" dirty="0">
                <a:solidFill>
                  <a:schemeClr val="tx1"/>
                </a:solidFill>
              </a:rPr>
              <a:t>Link-local</a:t>
            </a:r>
            <a:endParaRPr lang="en-US" dirty="0">
              <a:solidFill>
                <a:schemeClr val="tx1"/>
              </a:solidFill>
            </a:endParaRPr>
          </a:p>
          <a:p>
            <a:pPr marL="800100" lvl="1" indent="-342900">
              <a:buFont typeface="Arial" pitchFamily="34" charset="0"/>
              <a:buChar char="•"/>
            </a:pPr>
            <a:r>
              <a:rPr lang="en-US" dirty="0">
                <a:solidFill>
                  <a:schemeClr val="tx1"/>
                </a:solidFill>
              </a:rPr>
              <a:t>Used to communicate with other devices on the same local link</a:t>
            </a:r>
          </a:p>
          <a:p>
            <a:pPr marL="800100" lvl="1" indent="-342900">
              <a:buFont typeface="Arial" pitchFamily="34" charset="0"/>
              <a:buChar char="•"/>
            </a:pPr>
            <a:r>
              <a:rPr lang="en-US" dirty="0">
                <a:solidFill>
                  <a:schemeClr val="tx1"/>
                </a:solidFill>
              </a:rPr>
              <a:t>Confined to a single link -  not routable beyond the link</a:t>
            </a:r>
          </a:p>
        </p:txBody>
      </p:sp>
    </p:spTree>
    <p:extLst>
      <p:ext uri="{BB962C8B-B14F-4D97-AF65-F5344CB8AC3E}">
        <p14:creationId xmlns:p14="http://schemas.microsoft.com/office/powerpoint/2010/main" val="3565354808"/>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58096" y="470592"/>
            <a:ext cx="7811595" cy="838200"/>
          </a:xfrm>
        </p:spPr>
        <p:txBody>
          <a:bodyPr/>
          <a:lstStyle/>
          <a:p>
            <a:pPr eaLnBrk="1" hangingPunct="1"/>
            <a:r>
              <a:rPr lang="en-US" sz="3600" dirty="0">
                <a:latin typeface="Arial" charset="0"/>
              </a:rPr>
              <a:t>IPv6 Unicast Addresses</a:t>
            </a:r>
          </a:p>
        </p:txBody>
      </p:sp>
      <p:sp>
        <p:nvSpPr>
          <p:cNvPr id="2" name="Content Placeholder 1"/>
          <p:cNvSpPr>
            <a:spLocks noGrp="1"/>
          </p:cNvSpPr>
          <p:nvPr>
            <p:ph idx="1"/>
          </p:nvPr>
        </p:nvSpPr>
        <p:spPr>
          <a:xfrm>
            <a:off x="512656" y="1591731"/>
            <a:ext cx="8275320" cy="4866977"/>
          </a:xfrm>
        </p:spPr>
        <p:txBody>
          <a:bodyPr>
            <a:normAutofit/>
          </a:bodyPr>
          <a:lstStyle/>
          <a:p>
            <a:r>
              <a:rPr lang="en-US" sz="2000" b="1" dirty="0">
                <a:solidFill>
                  <a:schemeClr val="tx1"/>
                </a:solidFill>
              </a:rPr>
              <a:t>Loopback</a:t>
            </a:r>
          </a:p>
          <a:p>
            <a:pPr marL="800100" lvl="1" indent="-342900">
              <a:buFont typeface="Arial" pitchFamily="34" charset="0"/>
              <a:buChar char="•"/>
            </a:pPr>
            <a:r>
              <a:rPr lang="en-US" sz="1800" dirty="0">
                <a:solidFill>
                  <a:schemeClr val="tx1"/>
                </a:solidFill>
              </a:rPr>
              <a:t>Used by a host to send a packet to itself and cannot be assigned to a physical interface</a:t>
            </a:r>
          </a:p>
          <a:p>
            <a:pPr marL="800100" lvl="1" indent="-342900">
              <a:buFont typeface="Arial" pitchFamily="34" charset="0"/>
              <a:buChar char="•"/>
            </a:pPr>
            <a:r>
              <a:rPr lang="en-US" sz="1800" dirty="0">
                <a:solidFill>
                  <a:schemeClr val="tx1"/>
                </a:solidFill>
              </a:rPr>
              <a:t>Ping an IPv6 loopback address to test the configuration of TCP/IP on the local host</a:t>
            </a:r>
          </a:p>
          <a:p>
            <a:pPr marL="800100" lvl="1" indent="-342900">
              <a:buFont typeface="Arial" pitchFamily="34" charset="0"/>
              <a:buChar char="•"/>
            </a:pPr>
            <a:r>
              <a:rPr lang="en-US" sz="1800" dirty="0">
                <a:solidFill>
                  <a:schemeClr val="tx1"/>
                </a:solidFill>
              </a:rPr>
              <a:t>All-0s except for the last bit, represented as ::1/128 or just ::1</a:t>
            </a:r>
          </a:p>
          <a:p>
            <a:r>
              <a:rPr lang="en-US" sz="2000" b="1" dirty="0">
                <a:solidFill>
                  <a:schemeClr val="tx1"/>
                </a:solidFill>
              </a:rPr>
              <a:t>Unspecified address </a:t>
            </a:r>
          </a:p>
          <a:p>
            <a:pPr marL="800100" lvl="1" indent="-342900">
              <a:buFont typeface="Arial" pitchFamily="34" charset="0"/>
              <a:buChar char="•"/>
            </a:pPr>
            <a:r>
              <a:rPr lang="en-US" sz="1800" dirty="0">
                <a:solidFill>
                  <a:schemeClr val="tx1"/>
                </a:solidFill>
              </a:rPr>
              <a:t>All-0’s address represented as ::/128 or just ::</a:t>
            </a:r>
          </a:p>
          <a:p>
            <a:pPr marL="800100" lvl="1" indent="-342900">
              <a:buFont typeface="Arial" pitchFamily="34" charset="0"/>
              <a:buChar char="•"/>
            </a:pPr>
            <a:r>
              <a:rPr lang="en-US" sz="1800" dirty="0">
                <a:solidFill>
                  <a:schemeClr val="tx1"/>
                </a:solidFill>
              </a:rPr>
              <a:t>Cannot be assigned to an interface and is only used as a source address </a:t>
            </a:r>
          </a:p>
          <a:p>
            <a:pPr marL="800100" lvl="1" indent="-342900">
              <a:buFont typeface="Arial" pitchFamily="34" charset="0"/>
              <a:buChar char="•"/>
            </a:pPr>
            <a:r>
              <a:rPr lang="en-US" sz="1800" dirty="0">
                <a:solidFill>
                  <a:schemeClr val="tx1"/>
                </a:solidFill>
              </a:rPr>
              <a:t>An unspecified address is used as a source address when the device does not yet have a permanent IPv6 address or when the source of the packet is irrelevant to the destination</a:t>
            </a:r>
          </a:p>
        </p:txBody>
      </p:sp>
    </p:spTree>
    <p:extLst>
      <p:ext uri="{BB962C8B-B14F-4D97-AF65-F5344CB8AC3E}">
        <p14:creationId xmlns:p14="http://schemas.microsoft.com/office/powerpoint/2010/main" val="2247818786"/>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67834" y="614526"/>
            <a:ext cx="7708725" cy="838200"/>
          </a:xfrm>
        </p:spPr>
        <p:txBody>
          <a:bodyPr/>
          <a:lstStyle/>
          <a:p>
            <a:pPr eaLnBrk="1" hangingPunct="1"/>
            <a:r>
              <a:rPr lang="en-US" sz="3600" dirty="0">
                <a:latin typeface="Arial" charset="0"/>
              </a:rPr>
              <a:t>IPv6 Unicast Addresses</a:t>
            </a:r>
          </a:p>
        </p:txBody>
      </p:sp>
      <p:sp>
        <p:nvSpPr>
          <p:cNvPr id="2" name="Content Placeholder 1"/>
          <p:cNvSpPr>
            <a:spLocks noGrp="1"/>
          </p:cNvSpPr>
          <p:nvPr>
            <p:ph idx="1"/>
          </p:nvPr>
        </p:nvSpPr>
        <p:spPr>
          <a:xfrm>
            <a:off x="603250" y="1630257"/>
            <a:ext cx="7860936" cy="4844117"/>
          </a:xfrm>
        </p:spPr>
        <p:txBody>
          <a:bodyPr/>
          <a:lstStyle/>
          <a:p>
            <a:pPr>
              <a:buFont typeface="Wingdings" pitchFamily="2" charset="2"/>
              <a:buChar char="§"/>
            </a:pPr>
            <a:r>
              <a:rPr lang="en-US" b="1" dirty="0">
                <a:solidFill>
                  <a:schemeClr val="tx1"/>
                </a:solidFill>
              </a:rPr>
              <a:t>Unique local</a:t>
            </a:r>
            <a:endParaRPr lang="en-US" dirty="0">
              <a:solidFill>
                <a:schemeClr val="tx1"/>
              </a:solidFill>
            </a:endParaRPr>
          </a:p>
          <a:p>
            <a:pPr marL="800100" lvl="1" indent="-342900">
              <a:buFont typeface="Arial" pitchFamily="34" charset="0"/>
              <a:buChar char="•"/>
            </a:pPr>
            <a:r>
              <a:rPr lang="en-US" dirty="0">
                <a:solidFill>
                  <a:schemeClr val="tx1"/>
                </a:solidFill>
              </a:rPr>
              <a:t>Similar to private addresses for IPv4</a:t>
            </a:r>
          </a:p>
          <a:p>
            <a:pPr marL="800100" lvl="1" indent="-342900">
              <a:buFont typeface="Arial" pitchFamily="34" charset="0"/>
              <a:buChar char="•"/>
            </a:pPr>
            <a:r>
              <a:rPr lang="en-US" dirty="0">
                <a:solidFill>
                  <a:schemeClr val="tx1"/>
                </a:solidFill>
              </a:rPr>
              <a:t>Used for local addressing within a site or between a limited number of sites</a:t>
            </a:r>
          </a:p>
          <a:p>
            <a:pPr marL="800100" lvl="1" indent="-342900">
              <a:buFont typeface="Arial" pitchFamily="34" charset="0"/>
              <a:buChar char="•"/>
            </a:pPr>
            <a:r>
              <a:rPr lang="en-US" dirty="0">
                <a:solidFill>
                  <a:schemeClr val="tx1"/>
                </a:solidFill>
              </a:rPr>
              <a:t>In the range of FC00::/7 to FDFF::/7</a:t>
            </a:r>
          </a:p>
          <a:p>
            <a:pPr>
              <a:buFont typeface="Wingdings" pitchFamily="2" charset="2"/>
              <a:buChar char="§"/>
            </a:pPr>
            <a:r>
              <a:rPr lang="en-US" b="1" dirty="0">
                <a:solidFill>
                  <a:schemeClr val="tx1"/>
                </a:solidFill>
              </a:rPr>
              <a:t>IPv4 embedded </a:t>
            </a:r>
            <a:endParaRPr lang="en-US" dirty="0">
              <a:solidFill>
                <a:schemeClr val="tx1"/>
              </a:solidFill>
            </a:endParaRPr>
          </a:p>
          <a:p>
            <a:pPr marL="800100" lvl="1" indent="-342900">
              <a:buFont typeface="Arial" pitchFamily="34" charset="0"/>
              <a:buChar char="•"/>
            </a:pPr>
            <a:r>
              <a:rPr lang="en-US" dirty="0">
                <a:solidFill>
                  <a:schemeClr val="tx1"/>
                </a:solidFill>
              </a:rPr>
              <a:t>Used to help transition from IPv4 to IPv6</a:t>
            </a:r>
            <a:endParaRPr lang="en-US" dirty="0">
              <a:solidFill>
                <a:schemeClr val="tx1"/>
              </a:solidFill>
              <a:effectLst/>
            </a:endParaRPr>
          </a:p>
        </p:txBody>
      </p:sp>
    </p:spTree>
    <p:extLst>
      <p:ext uri="{BB962C8B-B14F-4D97-AF65-F5344CB8AC3E}">
        <p14:creationId xmlns:p14="http://schemas.microsoft.com/office/powerpoint/2010/main" val="4165264991"/>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2221" y="4171564"/>
            <a:ext cx="6333895" cy="2035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8369" name="Rectangle 2"/>
          <p:cNvSpPr>
            <a:spLocks noGrp="1" noChangeArrowheads="1"/>
          </p:cNvSpPr>
          <p:nvPr>
            <p:ph type="title"/>
          </p:nvPr>
        </p:nvSpPr>
        <p:spPr>
          <a:xfrm>
            <a:off x="941701" y="659130"/>
            <a:ext cx="7880175" cy="838200"/>
          </a:xfrm>
        </p:spPr>
        <p:txBody>
          <a:bodyPr/>
          <a:lstStyle/>
          <a:p>
            <a:pPr eaLnBrk="1" hangingPunct="1"/>
            <a:r>
              <a:rPr lang="en-US" sz="3600" dirty="0">
                <a:latin typeface="Arial" charset="0"/>
              </a:rPr>
              <a:t>IPv6 Link-Local Unicast Addresses</a:t>
            </a:r>
          </a:p>
        </p:txBody>
      </p:sp>
      <p:sp>
        <p:nvSpPr>
          <p:cNvPr id="2" name="Content Placeholder 1"/>
          <p:cNvSpPr>
            <a:spLocks noGrp="1"/>
          </p:cNvSpPr>
          <p:nvPr>
            <p:ph idx="1"/>
          </p:nvPr>
        </p:nvSpPr>
        <p:spPr>
          <a:xfrm>
            <a:off x="845820" y="1497330"/>
            <a:ext cx="8071938" cy="4506478"/>
          </a:xfrm>
        </p:spPr>
        <p:txBody>
          <a:bodyPr/>
          <a:lstStyle/>
          <a:p>
            <a:r>
              <a:rPr lang="en-US" sz="2000" dirty="0">
                <a:solidFill>
                  <a:schemeClr val="tx1"/>
                </a:solidFill>
              </a:rPr>
              <a:t>Every IPv6-enabled network interface is REQUIRED to have a link-local address</a:t>
            </a:r>
          </a:p>
          <a:p>
            <a:r>
              <a:rPr lang="en-US" sz="2000" dirty="0">
                <a:solidFill>
                  <a:schemeClr val="tx1"/>
                </a:solidFill>
              </a:rPr>
              <a:t>Enables a device to communicate with other IPv6-enabled devices on the same link and only on that link (subnet)</a:t>
            </a:r>
          </a:p>
          <a:p>
            <a:r>
              <a:rPr lang="en-US" sz="2000" dirty="0">
                <a:solidFill>
                  <a:schemeClr val="tx1"/>
                </a:solidFill>
              </a:rPr>
              <a:t>FE80::/10 range, first 10 bits are 1111 1110 10xx </a:t>
            </a:r>
            <a:r>
              <a:rPr lang="en-US" sz="2000" dirty="0" err="1">
                <a:solidFill>
                  <a:schemeClr val="tx1"/>
                </a:solidFill>
              </a:rPr>
              <a:t>xxxx</a:t>
            </a:r>
            <a:endParaRPr lang="en-US" sz="2000" dirty="0">
              <a:solidFill>
                <a:schemeClr val="tx1"/>
              </a:solidFill>
            </a:endParaRPr>
          </a:p>
          <a:p>
            <a:r>
              <a:rPr lang="en-US" sz="2000" dirty="0">
                <a:solidFill>
                  <a:schemeClr val="tx1"/>
                </a:solidFill>
              </a:rPr>
              <a:t>1111 1110 10</a:t>
            </a:r>
            <a:r>
              <a:rPr lang="en-US" sz="2000" b="1" dirty="0">
                <a:solidFill>
                  <a:schemeClr val="accent6"/>
                </a:solidFill>
              </a:rPr>
              <a:t>00 0000</a:t>
            </a:r>
            <a:r>
              <a:rPr lang="en-US" sz="2000" dirty="0">
                <a:solidFill>
                  <a:schemeClr val="tx1"/>
                </a:solidFill>
              </a:rPr>
              <a:t> (FE80) - 1111 1110 10</a:t>
            </a:r>
            <a:r>
              <a:rPr lang="en-US" sz="2000" b="1" dirty="0">
                <a:solidFill>
                  <a:schemeClr val="accent6"/>
                </a:solidFill>
              </a:rPr>
              <a:t>11 1111</a:t>
            </a:r>
            <a:r>
              <a:rPr lang="en-US" sz="2000" dirty="0">
                <a:solidFill>
                  <a:schemeClr val="tx1"/>
                </a:solidFill>
              </a:rPr>
              <a:t> (FEBF) </a:t>
            </a:r>
          </a:p>
        </p:txBody>
      </p:sp>
    </p:spTree>
    <p:extLst>
      <p:ext uri="{BB962C8B-B14F-4D97-AF65-F5344CB8AC3E}">
        <p14:creationId xmlns:p14="http://schemas.microsoft.com/office/powerpoint/2010/main" val="1173553935"/>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982380" y="654274"/>
            <a:ext cx="7925895" cy="838200"/>
          </a:xfrm>
        </p:spPr>
        <p:txBody>
          <a:bodyPr/>
          <a:lstStyle/>
          <a:p>
            <a:pPr eaLnBrk="1" hangingPunct="1"/>
            <a:r>
              <a:rPr lang="en-US" sz="3600" dirty="0">
                <a:latin typeface="Arial" charset="0"/>
              </a:rPr>
              <a:t>IPv6 Link-Local Unicast Addresses</a:t>
            </a:r>
          </a:p>
        </p:txBody>
      </p:sp>
      <p:sp>
        <p:nvSpPr>
          <p:cNvPr id="5" name="TextBox 4"/>
          <p:cNvSpPr txBox="1"/>
          <p:nvPr/>
        </p:nvSpPr>
        <p:spPr>
          <a:xfrm>
            <a:off x="799498" y="1504046"/>
            <a:ext cx="7857128" cy="954107"/>
          </a:xfrm>
          <a:prstGeom prst="rect">
            <a:avLst/>
          </a:prstGeom>
          <a:noFill/>
        </p:spPr>
        <p:txBody>
          <a:bodyPr wrap="square" rtlCol="0">
            <a:spAutoFit/>
          </a:bodyPr>
          <a:lstStyle/>
          <a:p>
            <a:pPr marL="342900" indent="-342900" algn="l">
              <a:buFont typeface="Wingdings" pitchFamily="2" charset="2"/>
              <a:buChar char="§"/>
            </a:pPr>
            <a:r>
              <a:rPr lang="en-US" dirty="0"/>
              <a:t>Packets w</a:t>
            </a:r>
            <a:r>
              <a:rPr lang="en-US" sz="2000" dirty="0"/>
              <a:t>i</a:t>
            </a:r>
            <a:r>
              <a:rPr lang="en-US" dirty="0"/>
              <a:t>th a source or destination link-local address cannot be routed beyond the link from where the packet originated</a:t>
            </a:r>
          </a:p>
          <a:p>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7832" y="2462864"/>
            <a:ext cx="6540879" cy="4210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1610397"/>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86831" y="689032"/>
            <a:ext cx="7886700" cy="838200"/>
          </a:xfrm>
        </p:spPr>
        <p:txBody>
          <a:bodyPr/>
          <a:lstStyle/>
          <a:p>
            <a:pPr eaLnBrk="1" hangingPunct="1"/>
            <a:r>
              <a:rPr lang="en-US" sz="2800" dirty="0">
                <a:latin typeface="Arial" charset="0"/>
              </a:rPr>
              <a:t>Structure of an IPv6 Global Unicast Address</a:t>
            </a:r>
          </a:p>
        </p:txBody>
      </p:sp>
      <p:sp>
        <p:nvSpPr>
          <p:cNvPr id="2" name="Content Placeholder 1"/>
          <p:cNvSpPr>
            <a:spLocks noGrp="1"/>
          </p:cNvSpPr>
          <p:nvPr>
            <p:ph idx="1"/>
          </p:nvPr>
        </p:nvSpPr>
        <p:spPr>
          <a:xfrm>
            <a:off x="752575" y="1895571"/>
            <a:ext cx="8020956" cy="3895629"/>
          </a:xfrm>
        </p:spPr>
        <p:txBody>
          <a:bodyPr>
            <a:normAutofit/>
          </a:bodyPr>
          <a:lstStyle/>
          <a:p>
            <a:r>
              <a:rPr lang="en-US" dirty="0">
                <a:solidFill>
                  <a:schemeClr val="tx1"/>
                </a:solidFill>
              </a:rPr>
              <a:t>IPv6 global unicast addresses are globally unique and routable on the IPv6 Internet</a:t>
            </a:r>
          </a:p>
          <a:p>
            <a:r>
              <a:rPr lang="en-US" dirty="0">
                <a:solidFill>
                  <a:schemeClr val="tx1"/>
                </a:solidFill>
              </a:rPr>
              <a:t>Equivalent to public IPv4 addresses </a:t>
            </a:r>
          </a:p>
          <a:p>
            <a:r>
              <a:rPr lang="en-US" dirty="0">
                <a:solidFill>
                  <a:schemeClr val="tx1"/>
                </a:solidFill>
              </a:rPr>
              <a:t>ICANN allocates IPv6 address blocks to the five RIRs</a:t>
            </a:r>
          </a:p>
          <a:p>
            <a:r>
              <a:rPr lang="en-US" dirty="0">
                <a:solidFill>
                  <a:schemeClr val="tx1"/>
                </a:solidFill>
              </a:rPr>
              <a:t>Currently, only global unicast addresses with the first three bits of 001 or 2000::/3 are being assigned</a:t>
            </a:r>
          </a:p>
        </p:txBody>
      </p:sp>
    </p:spTree>
    <p:extLst>
      <p:ext uri="{BB962C8B-B14F-4D97-AF65-F5344CB8AC3E}">
        <p14:creationId xmlns:p14="http://schemas.microsoft.com/office/powerpoint/2010/main" val="2209928452"/>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44365" y="719990"/>
            <a:ext cx="7811595" cy="838200"/>
          </a:xfrm>
        </p:spPr>
        <p:txBody>
          <a:bodyPr/>
          <a:lstStyle/>
          <a:p>
            <a:pPr eaLnBrk="1" hangingPunct="1"/>
            <a:r>
              <a:rPr lang="en-US" sz="2800" dirty="0">
                <a:latin typeface="Arial" charset="0"/>
              </a:rPr>
              <a:t>Structure of an IPv6 Global Unicast Address</a:t>
            </a: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87" y="2976237"/>
            <a:ext cx="7866941" cy="2853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777240" y="1851715"/>
            <a:ext cx="7945846" cy="830997"/>
          </a:xfrm>
          <a:prstGeom prst="rect">
            <a:avLst/>
          </a:prstGeom>
          <a:noFill/>
        </p:spPr>
        <p:txBody>
          <a:bodyPr wrap="square" rtlCol="0">
            <a:spAutoFit/>
          </a:bodyPr>
          <a:lstStyle/>
          <a:p>
            <a:pPr marL="342900" indent="-342900" algn="l">
              <a:buFont typeface="Arial" pitchFamily="34" charset="0"/>
              <a:buChar char="•"/>
            </a:pPr>
            <a:r>
              <a:rPr lang="en-US" sz="2400" dirty="0"/>
              <a:t>Currently, only global unicast addresses with the first three bits of 001 or 2000::/3 are being assigned</a:t>
            </a:r>
          </a:p>
        </p:txBody>
      </p:sp>
    </p:spTree>
    <p:extLst>
      <p:ext uri="{BB962C8B-B14F-4D97-AF65-F5344CB8AC3E}">
        <p14:creationId xmlns:p14="http://schemas.microsoft.com/office/powerpoint/2010/main" val="205541817"/>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937260" y="635024"/>
            <a:ext cx="7845885" cy="838200"/>
          </a:xfrm>
        </p:spPr>
        <p:txBody>
          <a:bodyPr/>
          <a:lstStyle/>
          <a:p>
            <a:pPr eaLnBrk="1" hangingPunct="1"/>
            <a:r>
              <a:rPr lang="en-US" sz="2800" dirty="0">
                <a:latin typeface="Arial" charset="0"/>
              </a:rPr>
              <a:t>Structure of an IPv6 Global Unicast Address</a:t>
            </a:r>
          </a:p>
        </p:txBody>
      </p:sp>
      <p:sp>
        <p:nvSpPr>
          <p:cNvPr id="2" name="Content Placeholder 1"/>
          <p:cNvSpPr>
            <a:spLocks noGrp="1"/>
          </p:cNvSpPr>
          <p:nvPr>
            <p:ph idx="1"/>
          </p:nvPr>
        </p:nvSpPr>
        <p:spPr>
          <a:xfrm>
            <a:off x="411480" y="1665170"/>
            <a:ext cx="8506277" cy="4852393"/>
          </a:xfrm>
        </p:spPr>
        <p:txBody>
          <a:bodyPr>
            <a:noAutofit/>
          </a:bodyPr>
          <a:lstStyle/>
          <a:p>
            <a:pPr lvl="1"/>
            <a:r>
              <a:rPr lang="en-US" sz="2400" dirty="0">
                <a:solidFill>
                  <a:schemeClr val="tx1"/>
                </a:solidFill>
              </a:rPr>
              <a:t>A global unicast address has three parts:</a:t>
            </a:r>
          </a:p>
          <a:p>
            <a:endParaRPr lang="en-US" sz="2000" dirty="0">
              <a:solidFill>
                <a:schemeClr val="tx1"/>
              </a:solidFill>
            </a:endParaRPr>
          </a:p>
          <a:p>
            <a:endParaRPr lang="en-US" sz="2000" dirty="0">
              <a:solidFill>
                <a:schemeClr val="tx1"/>
              </a:solidFill>
            </a:endParaRPr>
          </a:p>
          <a:p>
            <a:endParaRPr lang="en-US" sz="2000" dirty="0">
              <a:solidFill>
                <a:schemeClr val="tx1"/>
              </a:solidFill>
            </a:endParaRPr>
          </a:p>
          <a:p>
            <a:pPr marL="0" indent="0">
              <a:buNone/>
            </a:pPr>
            <a:endParaRPr lang="en-US" sz="2000" dirty="0">
              <a:solidFill>
                <a:schemeClr val="tx1"/>
              </a:solidFill>
            </a:endParaRPr>
          </a:p>
          <a:p>
            <a:r>
              <a:rPr lang="en-US" sz="2000" b="1" dirty="0">
                <a:solidFill>
                  <a:schemeClr val="tx1"/>
                </a:solidFill>
              </a:rPr>
              <a:t>Global Routing Prefix</a:t>
            </a:r>
            <a:r>
              <a:rPr lang="en-US" sz="2000" dirty="0">
                <a:solidFill>
                  <a:schemeClr val="tx1"/>
                </a:solidFill>
              </a:rPr>
              <a:t>- prefix or network portion of the address assigned by the provider, such as an ISP, to a customer or site, currently, RIR’s assign a /48 global routing prefix to customers </a:t>
            </a:r>
          </a:p>
          <a:p>
            <a:r>
              <a:rPr lang="en-US" sz="2000" dirty="0">
                <a:solidFill>
                  <a:schemeClr val="tx1"/>
                </a:solidFill>
              </a:rPr>
              <a:t>2001:0DB8:ACAD::/48 has a prefix that indicates that the first 48 bits (2001:0DB8:ACAD) is the prefix or network portion</a:t>
            </a:r>
          </a:p>
          <a:p>
            <a:endParaRPr lang="en-US" sz="2000" dirty="0">
              <a:solidFill>
                <a:schemeClr val="tx1"/>
              </a:solidFill>
            </a:endParaRPr>
          </a:p>
          <a:p>
            <a:endParaRPr lang="en-US" sz="2000" dirty="0">
              <a:solidFill>
                <a:schemeClr val="tx1"/>
              </a:solidFill>
            </a:endParaRPr>
          </a:p>
        </p:txBody>
      </p:sp>
      <p:pic>
        <p:nvPicPr>
          <p:cNvPr id="2253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3833" y="2538663"/>
            <a:ext cx="5114701" cy="1685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84305336"/>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0058" y="3659868"/>
            <a:ext cx="6607411" cy="3198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8369" name="Rectangle 2"/>
          <p:cNvSpPr>
            <a:spLocks noGrp="1" noChangeArrowheads="1"/>
          </p:cNvSpPr>
          <p:nvPr>
            <p:ph type="title"/>
          </p:nvPr>
        </p:nvSpPr>
        <p:spPr>
          <a:xfrm>
            <a:off x="1068404" y="488238"/>
            <a:ext cx="7685865" cy="838200"/>
          </a:xfrm>
        </p:spPr>
        <p:txBody>
          <a:bodyPr/>
          <a:lstStyle/>
          <a:p>
            <a:pPr eaLnBrk="1" hangingPunct="1"/>
            <a:r>
              <a:rPr lang="en-US" sz="2800" dirty="0">
                <a:latin typeface="Arial" charset="0"/>
              </a:rPr>
              <a:t>Structure of an IPv6 Global Unicast Address</a:t>
            </a:r>
          </a:p>
        </p:txBody>
      </p:sp>
      <p:sp>
        <p:nvSpPr>
          <p:cNvPr id="2" name="Content Placeholder 1"/>
          <p:cNvSpPr>
            <a:spLocks noGrp="1"/>
          </p:cNvSpPr>
          <p:nvPr>
            <p:ph idx="1"/>
          </p:nvPr>
        </p:nvSpPr>
        <p:spPr>
          <a:xfrm>
            <a:off x="356135" y="1325880"/>
            <a:ext cx="8590651" cy="5080396"/>
          </a:xfrm>
        </p:spPr>
        <p:txBody>
          <a:bodyPr>
            <a:normAutofit/>
          </a:bodyPr>
          <a:lstStyle/>
          <a:p>
            <a:r>
              <a:rPr lang="en-US" sz="2000" b="1" dirty="0">
                <a:solidFill>
                  <a:schemeClr val="tx1"/>
                </a:solidFill>
              </a:rPr>
              <a:t>Subnet ID</a:t>
            </a:r>
            <a:endParaRPr lang="en-US" sz="2000" dirty="0">
              <a:solidFill>
                <a:schemeClr val="tx1"/>
              </a:solidFill>
            </a:endParaRPr>
          </a:p>
          <a:p>
            <a:pPr marL="800100" lvl="1" indent="-342900">
              <a:buFont typeface="Arial" pitchFamily="34" charset="0"/>
              <a:buChar char="•"/>
            </a:pPr>
            <a:r>
              <a:rPr lang="en-US" sz="2000" dirty="0">
                <a:solidFill>
                  <a:schemeClr val="tx1"/>
                </a:solidFill>
              </a:rPr>
              <a:t>Used by an organization to identify subnets within its site</a:t>
            </a:r>
          </a:p>
          <a:p>
            <a:r>
              <a:rPr lang="en-US" sz="2000" b="1" dirty="0">
                <a:solidFill>
                  <a:schemeClr val="tx1"/>
                </a:solidFill>
              </a:rPr>
              <a:t>Interface ID</a:t>
            </a:r>
            <a:endParaRPr lang="en-US" sz="2000" dirty="0">
              <a:solidFill>
                <a:schemeClr val="tx1"/>
              </a:solidFill>
            </a:endParaRPr>
          </a:p>
          <a:p>
            <a:pPr marL="800100" lvl="1" indent="-342900">
              <a:buFont typeface="Arial" pitchFamily="34" charset="0"/>
              <a:buChar char="•"/>
            </a:pPr>
            <a:r>
              <a:rPr lang="en-US" sz="2000" dirty="0">
                <a:solidFill>
                  <a:schemeClr val="tx1"/>
                </a:solidFill>
              </a:rPr>
              <a:t>Equivalent to the host portion of an IPv4 address</a:t>
            </a:r>
          </a:p>
          <a:p>
            <a:pPr marL="800100" lvl="1" indent="-342900">
              <a:buFont typeface="Arial" pitchFamily="34" charset="0"/>
              <a:buChar char="•"/>
            </a:pPr>
            <a:r>
              <a:rPr lang="en-US" sz="2000" dirty="0">
                <a:solidFill>
                  <a:schemeClr val="tx1"/>
                </a:solidFill>
              </a:rPr>
              <a:t>Used because a single host may have multiple interfaces, each having one or more IPv6 addresses</a:t>
            </a:r>
          </a:p>
          <a:p>
            <a:pPr marL="0" indent="0">
              <a:buNone/>
            </a:pPr>
            <a:endParaRPr lang="en-US" sz="2000" dirty="0">
              <a:solidFill>
                <a:schemeClr val="tx1"/>
              </a:solidFill>
            </a:endParaRPr>
          </a:p>
        </p:txBody>
      </p:sp>
    </p:spTree>
    <p:extLst>
      <p:ext uri="{BB962C8B-B14F-4D97-AF65-F5344CB8AC3E}">
        <p14:creationId xmlns:p14="http://schemas.microsoft.com/office/powerpoint/2010/main" val="4187063051"/>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1143000" y="683148"/>
            <a:ext cx="7823025" cy="838200"/>
          </a:xfrm>
        </p:spPr>
        <p:txBody>
          <a:bodyPr/>
          <a:lstStyle/>
          <a:p>
            <a:pPr eaLnBrk="1" hangingPunct="1"/>
            <a:r>
              <a:rPr lang="en-US" sz="2800" dirty="0">
                <a:latin typeface="Arial" charset="0"/>
              </a:rPr>
              <a:t>Static Configuration of a Global Unicast Address</a:t>
            </a:r>
          </a:p>
        </p:txBody>
      </p:sp>
      <p:pic>
        <p:nvPicPr>
          <p:cNvPr id="819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1772" y="1682997"/>
            <a:ext cx="6647542" cy="49212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3812126"/>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1085850" y="394392"/>
            <a:ext cx="7880175" cy="838200"/>
          </a:xfrm>
        </p:spPr>
        <p:txBody>
          <a:bodyPr/>
          <a:lstStyle/>
          <a:p>
            <a:pPr eaLnBrk="1" hangingPunct="1"/>
            <a:r>
              <a:rPr lang="en-US" sz="2400" dirty="0">
                <a:latin typeface="Arial" charset="0"/>
              </a:rPr>
              <a:t>Static Configuration of an IPv6 Global Unicast Address</a:t>
            </a:r>
          </a:p>
        </p:txBody>
      </p:sp>
      <p:pic>
        <p:nvPicPr>
          <p:cNvPr id="3074" name="Picture 2" descr="C:\Users\ElaineHorn\Desktop\7-2-4-2-static-config-ipv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8093" y="1553546"/>
            <a:ext cx="5962878" cy="4912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127613"/>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45820" y="668711"/>
            <a:ext cx="7765875" cy="1100579"/>
          </a:xfrm>
        </p:spPr>
        <p:txBody>
          <a:bodyPr/>
          <a:lstStyle/>
          <a:p>
            <a:pPr eaLnBrk="1" hangingPunct="1"/>
            <a:br>
              <a:rPr lang="en-US" dirty="0">
                <a:latin typeface="Arial" charset="0"/>
              </a:rPr>
            </a:br>
            <a:r>
              <a:rPr lang="en-US" sz="2400" dirty="0">
                <a:latin typeface="Arial" charset="0"/>
              </a:rPr>
              <a:t>Dynamic Configuration of a Global Unicast Address </a:t>
            </a:r>
            <a:br>
              <a:rPr lang="en-US" sz="2400" dirty="0">
                <a:latin typeface="Arial" charset="0"/>
              </a:rPr>
            </a:br>
            <a:r>
              <a:rPr lang="en-US" sz="2400" dirty="0">
                <a:latin typeface="Arial" charset="0"/>
              </a:rPr>
              <a:t>using SLAAC</a:t>
            </a:r>
          </a:p>
        </p:txBody>
      </p:sp>
      <p:sp>
        <p:nvSpPr>
          <p:cNvPr id="3" name="TextBox 2"/>
          <p:cNvSpPr txBox="1"/>
          <p:nvPr/>
        </p:nvSpPr>
        <p:spPr>
          <a:xfrm>
            <a:off x="845820" y="2036657"/>
            <a:ext cx="8370570" cy="4154984"/>
          </a:xfrm>
          <a:prstGeom prst="rect">
            <a:avLst/>
          </a:prstGeom>
          <a:noFill/>
        </p:spPr>
        <p:txBody>
          <a:bodyPr wrap="square" rtlCol="0">
            <a:spAutoFit/>
          </a:bodyPr>
          <a:lstStyle/>
          <a:p>
            <a:pPr algn="l"/>
            <a:r>
              <a:rPr lang="en-US" sz="2400" b="1" dirty="0"/>
              <a:t>Stateless Address </a:t>
            </a:r>
            <a:r>
              <a:rPr lang="en-US" sz="2400" b="1" dirty="0" err="1"/>
              <a:t>Autoconfiguration</a:t>
            </a:r>
            <a:r>
              <a:rPr lang="en-US" sz="2400" b="1" dirty="0"/>
              <a:t> (SLAAC)</a:t>
            </a:r>
          </a:p>
          <a:p>
            <a:pPr marL="342900" indent="-342900" algn="l">
              <a:buFont typeface="Arial" pitchFamily="34" charset="0"/>
              <a:buChar char="•"/>
            </a:pPr>
            <a:r>
              <a:rPr lang="en-US" sz="2400" dirty="0"/>
              <a:t>A method that allows a device to obtain its prefix, prefix length and default gateway from an IPv6 router</a:t>
            </a:r>
          </a:p>
          <a:p>
            <a:pPr marL="342900" indent="-342900" algn="l">
              <a:buFont typeface="Arial" pitchFamily="34" charset="0"/>
              <a:buChar char="•"/>
            </a:pPr>
            <a:r>
              <a:rPr lang="en-US" sz="2400" dirty="0"/>
              <a:t>No DHCPv6 server needed</a:t>
            </a:r>
          </a:p>
          <a:p>
            <a:pPr marL="342900" indent="-342900" algn="l">
              <a:buFont typeface="Arial" pitchFamily="34" charset="0"/>
              <a:buChar char="•"/>
            </a:pPr>
            <a:r>
              <a:rPr lang="en-US" sz="2400" dirty="0"/>
              <a:t>Rely on ICMPv6 Router Advertisement (RA) messages</a:t>
            </a:r>
          </a:p>
          <a:p>
            <a:pPr marL="342900" indent="-342900" algn="l">
              <a:buFont typeface="Arial" pitchFamily="34" charset="0"/>
              <a:buChar char="•"/>
            </a:pPr>
            <a:endParaRPr lang="en-US" sz="2400" b="1" dirty="0"/>
          </a:p>
          <a:p>
            <a:pPr algn="l"/>
            <a:r>
              <a:rPr lang="en-US" sz="2400" b="1" dirty="0"/>
              <a:t>IPv6 routers</a:t>
            </a:r>
          </a:p>
          <a:p>
            <a:pPr marL="342900" indent="-342900" algn="l">
              <a:buFont typeface="Arial" pitchFamily="34" charset="0"/>
              <a:buChar char="•"/>
            </a:pPr>
            <a:r>
              <a:rPr lang="en-US" sz="2400" dirty="0"/>
              <a:t>Forwards IPv6 packets between networks</a:t>
            </a:r>
          </a:p>
          <a:p>
            <a:pPr marL="342900" indent="-342900" algn="l">
              <a:buFont typeface="Arial" pitchFamily="34" charset="0"/>
              <a:buChar char="•"/>
            </a:pPr>
            <a:r>
              <a:rPr lang="en-US" sz="2400" dirty="0"/>
              <a:t>Can be configured with static routes or a dynamic IPv6 routing protocol</a:t>
            </a:r>
          </a:p>
          <a:p>
            <a:pPr marL="342900" indent="-342900" algn="l">
              <a:buFont typeface="Arial" pitchFamily="34" charset="0"/>
              <a:buChar char="•"/>
            </a:pPr>
            <a:r>
              <a:rPr lang="en-US" sz="2400" dirty="0"/>
              <a:t>Sends ICMPv6 RA messages</a:t>
            </a:r>
          </a:p>
        </p:txBody>
      </p:sp>
    </p:spTree>
    <p:extLst>
      <p:ext uri="{BB962C8B-B14F-4D97-AF65-F5344CB8AC3E}">
        <p14:creationId xmlns:p14="http://schemas.microsoft.com/office/powerpoint/2010/main" val="3862293717"/>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472841" y="874094"/>
            <a:ext cx="7800165" cy="957760"/>
          </a:xfrm>
        </p:spPr>
        <p:txBody>
          <a:bodyPr/>
          <a:lstStyle/>
          <a:p>
            <a:pPr eaLnBrk="1" hangingPunct="1"/>
            <a:r>
              <a:rPr lang="en-US" sz="2400" dirty="0">
                <a:latin typeface="Arial" charset="0"/>
              </a:rPr>
              <a:t>Dynamic Configuration of a Global Unicast Address </a:t>
            </a:r>
            <a:br>
              <a:rPr lang="en-US" sz="2400" dirty="0">
                <a:latin typeface="Arial" charset="0"/>
              </a:rPr>
            </a:br>
            <a:r>
              <a:rPr lang="en-US" sz="2400" dirty="0">
                <a:latin typeface="Arial" charset="0"/>
              </a:rPr>
              <a:t>using SLAAC</a:t>
            </a:r>
          </a:p>
        </p:txBody>
      </p:sp>
      <p:sp>
        <p:nvSpPr>
          <p:cNvPr id="3" name="TextBox 2"/>
          <p:cNvSpPr txBox="1"/>
          <p:nvPr/>
        </p:nvSpPr>
        <p:spPr>
          <a:xfrm>
            <a:off x="610001" y="2031243"/>
            <a:ext cx="8084820" cy="3785652"/>
          </a:xfrm>
          <a:prstGeom prst="rect">
            <a:avLst/>
          </a:prstGeom>
          <a:noFill/>
        </p:spPr>
        <p:txBody>
          <a:bodyPr wrap="square" rtlCol="0">
            <a:spAutoFit/>
          </a:bodyPr>
          <a:lstStyle/>
          <a:p>
            <a:pPr algn="l"/>
            <a:r>
              <a:rPr lang="en-US" sz="2000" dirty="0"/>
              <a:t>Command</a:t>
            </a:r>
            <a:r>
              <a:rPr lang="en-US" sz="2000" b="1" dirty="0"/>
              <a:t> </a:t>
            </a:r>
            <a:r>
              <a:rPr lang="en-US" sz="2000" dirty="0">
                <a:solidFill>
                  <a:schemeClr val="accent6"/>
                </a:solidFill>
              </a:rPr>
              <a:t>IPv6 unicast routing</a:t>
            </a:r>
            <a:r>
              <a:rPr lang="en-US" sz="2000" dirty="0"/>
              <a:t> enables IPv6 routing</a:t>
            </a:r>
          </a:p>
          <a:p>
            <a:pPr algn="l"/>
            <a:endParaRPr lang="en-US" sz="2000" dirty="0"/>
          </a:p>
          <a:p>
            <a:pPr algn="l"/>
            <a:r>
              <a:rPr lang="en-US" sz="2000" dirty="0"/>
              <a:t>RA message can contain one of the following three options</a:t>
            </a:r>
          </a:p>
          <a:p>
            <a:pPr marL="342900" indent="-342900" algn="l">
              <a:buFont typeface="Arial" pitchFamily="34" charset="0"/>
              <a:buChar char="•"/>
            </a:pPr>
            <a:r>
              <a:rPr lang="en-US" sz="2000" dirty="0"/>
              <a:t>SLAAC Only – use the information contained in the RA message</a:t>
            </a:r>
          </a:p>
          <a:p>
            <a:pPr marL="342900" indent="-342900" algn="l">
              <a:buFont typeface="Arial" pitchFamily="34" charset="0"/>
              <a:buChar char="•"/>
            </a:pPr>
            <a:r>
              <a:rPr lang="en-US" sz="2000" dirty="0"/>
              <a:t>SLAAC and DHCPv6 – use the information contained in the RA message and get other information from the DHCPv6 server, stateless DHCPv6 (example: DNS)</a:t>
            </a:r>
          </a:p>
          <a:p>
            <a:pPr marL="342900" indent="-342900" algn="l">
              <a:buFont typeface="Arial" pitchFamily="34" charset="0"/>
              <a:buChar char="•"/>
            </a:pPr>
            <a:r>
              <a:rPr lang="en-US" sz="2000" dirty="0"/>
              <a:t>DHCPv6 only – device should not use the information in the RA, </a:t>
            </a:r>
            <a:r>
              <a:rPr lang="en-US" sz="2000" dirty="0" err="1"/>
              <a:t>stateful</a:t>
            </a:r>
            <a:r>
              <a:rPr lang="en-US" sz="2000" dirty="0"/>
              <a:t> DHCPv6</a:t>
            </a:r>
          </a:p>
          <a:p>
            <a:pPr marL="342900" indent="-342900" algn="l">
              <a:buFont typeface="Arial" pitchFamily="34" charset="0"/>
              <a:buChar char="•"/>
            </a:pPr>
            <a:endParaRPr lang="en-US" sz="2000" dirty="0"/>
          </a:p>
          <a:p>
            <a:pPr algn="l"/>
            <a:r>
              <a:rPr lang="en-US" sz="2000" dirty="0"/>
              <a:t>Routers send ICMPv6 RA messages using the link-local address as the source IPv6 address</a:t>
            </a:r>
          </a:p>
        </p:txBody>
      </p:sp>
    </p:spTree>
    <p:extLst>
      <p:ext uri="{BB962C8B-B14F-4D97-AF65-F5344CB8AC3E}">
        <p14:creationId xmlns:p14="http://schemas.microsoft.com/office/powerpoint/2010/main" val="1099045406"/>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1074420" y="554928"/>
            <a:ext cx="7891605" cy="1100579"/>
          </a:xfrm>
        </p:spPr>
        <p:txBody>
          <a:bodyPr/>
          <a:lstStyle/>
          <a:p>
            <a:pPr eaLnBrk="1" hangingPunct="1"/>
            <a:r>
              <a:rPr lang="en-US" sz="2400" dirty="0">
                <a:latin typeface="Arial" charset="0"/>
              </a:rPr>
              <a:t>Dynamic Configuration of a Global Unicast Address </a:t>
            </a:r>
            <a:br>
              <a:rPr lang="en-US" sz="2400" dirty="0">
                <a:latin typeface="Arial" charset="0"/>
              </a:rPr>
            </a:br>
            <a:r>
              <a:rPr lang="en-US" sz="2400" dirty="0">
                <a:latin typeface="Arial" charset="0"/>
              </a:rPr>
              <a:t>using SLAAC</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149" y="1626876"/>
            <a:ext cx="7170822" cy="5083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04847021"/>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30665" y="615773"/>
            <a:ext cx="7777305" cy="838200"/>
          </a:xfrm>
        </p:spPr>
        <p:txBody>
          <a:bodyPr/>
          <a:lstStyle/>
          <a:p>
            <a:pPr eaLnBrk="1" hangingPunct="1"/>
            <a:r>
              <a:rPr lang="en-US" sz="3200" dirty="0">
                <a:latin typeface="Arial" charset="0"/>
              </a:rPr>
              <a:t>EUI-64 Process or Randomly Generated</a:t>
            </a:r>
          </a:p>
        </p:txBody>
      </p:sp>
      <p:sp>
        <p:nvSpPr>
          <p:cNvPr id="3" name="TextBox 2"/>
          <p:cNvSpPr txBox="1"/>
          <p:nvPr/>
        </p:nvSpPr>
        <p:spPr>
          <a:xfrm>
            <a:off x="822960" y="1540416"/>
            <a:ext cx="7785010" cy="4832092"/>
          </a:xfrm>
          <a:prstGeom prst="rect">
            <a:avLst/>
          </a:prstGeom>
          <a:noFill/>
        </p:spPr>
        <p:txBody>
          <a:bodyPr wrap="square" rtlCol="0">
            <a:spAutoFit/>
          </a:bodyPr>
          <a:lstStyle/>
          <a:p>
            <a:pPr algn="l"/>
            <a:r>
              <a:rPr lang="en-US" sz="2200" dirty="0"/>
              <a:t>EUI-64 Process</a:t>
            </a:r>
          </a:p>
          <a:p>
            <a:pPr marL="342900" indent="-342900" algn="l">
              <a:buFont typeface="Wingdings" pitchFamily="2" charset="2"/>
              <a:buChar char="§"/>
            </a:pPr>
            <a:r>
              <a:rPr lang="en-US" sz="2200" dirty="0"/>
              <a:t>process uses a client’s 48-bit Ethernet MAC address, and inserts another 16 bits in the middle of the 46-bit MAC address to create a 64-bit Interface ID</a:t>
            </a:r>
          </a:p>
          <a:p>
            <a:pPr marL="342900" indent="-342900" algn="l">
              <a:buFont typeface="Wingdings" pitchFamily="2" charset="2"/>
              <a:buChar char="§"/>
            </a:pPr>
            <a:r>
              <a:rPr lang="en-US" sz="2200" dirty="0"/>
              <a:t>advantage is Ethernet MAC address can be used to determine the Interface – easily tracked</a:t>
            </a:r>
          </a:p>
          <a:p>
            <a:endParaRPr lang="en-US" sz="2200" dirty="0"/>
          </a:p>
          <a:p>
            <a:pPr algn="l"/>
            <a:r>
              <a:rPr lang="en-US" sz="2200" dirty="0"/>
              <a:t>EUI-64 Interface ID is represented in binary and is made up of three parts:</a:t>
            </a:r>
          </a:p>
          <a:p>
            <a:pPr marL="342900" indent="-342900" algn="l">
              <a:buFont typeface="Wingdings" pitchFamily="2" charset="2"/>
              <a:buChar char="§"/>
            </a:pPr>
            <a:r>
              <a:rPr lang="en-US" sz="2200" dirty="0"/>
              <a:t>24-bit OUI from the client MAC address, but the 7th bit (the Universally/Locally bit) is reversed (0 becomes a 1)</a:t>
            </a:r>
          </a:p>
          <a:p>
            <a:pPr marL="342900" indent="-342900" algn="l">
              <a:buFont typeface="Wingdings" pitchFamily="2" charset="2"/>
              <a:buChar char="§"/>
            </a:pPr>
            <a:r>
              <a:rPr lang="en-US" sz="2200" dirty="0"/>
              <a:t>inserted 16-bit value FFFE </a:t>
            </a:r>
          </a:p>
          <a:p>
            <a:pPr marL="342900" indent="-342900" algn="l">
              <a:buFont typeface="Wingdings" pitchFamily="2" charset="2"/>
              <a:buChar char="§"/>
            </a:pPr>
            <a:r>
              <a:rPr lang="en-US" sz="2200" dirty="0"/>
              <a:t>24-bit device identifier from the client MAC address</a:t>
            </a:r>
          </a:p>
          <a:p>
            <a:pPr algn="l"/>
            <a:endParaRPr lang="en-US" sz="2200" dirty="0"/>
          </a:p>
        </p:txBody>
      </p:sp>
    </p:spTree>
    <p:extLst>
      <p:ext uri="{BB962C8B-B14F-4D97-AF65-F5344CB8AC3E}">
        <p14:creationId xmlns:p14="http://schemas.microsoft.com/office/powerpoint/2010/main" val="4086550982"/>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1234440" y="558022"/>
            <a:ext cx="7731585" cy="838200"/>
          </a:xfrm>
        </p:spPr>
        <p:txBody>
          <a:bodyPr/>
          <a:lstStyle/>
          <a:p>
            <a:pPr eaLnBrk="1" hangingPunct="1"/>
            <a:r>
              <a:rPr lang="en-US" sz="2800" dirty="0">
                <a:latin typeface="Arial" charset="0"/>
              </a:rPr>
              <a:t>EUI-64 Process or Randomly Generated</a:t>
            </a: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7398" y="1518405"/>
            <a:ext cx="7526956" cy="50241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29996367"/>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76500" y="615774"/>
            <a:ext cx="7925895" cy="838200"/>
          </a:xfrm>
        </p:spPr>
        <p:txBody>
          <a:bodyPr/>
          <a:lstStyle/>
          <a:p>
            <a:pPr eaLnBrk="1" hangingPunct="1"/>
            <a:r>
              <a:rPr lang="en-US" sz="2800" dirty="0">
                <a:latin typeface="Arial" charset="0"/>
              </a:rPr>
              <a:t>EUI-64 Process or Randomly Generated</a:t>
            </a: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756" y="1583758"/>
            <a:ext cx="7566586" cy="50191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1957601"/>
      </p:ext>
    </p:extLst>
  </p:cSld>
  <p:clrMapOvr>
    <a:masterClrMapping/>
  </p:clrMapOvr>
  <p:transition spd="med">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902969" y="712026"/>
            <a:ext cx="7903035" cy="838200"/>
          </a:xfrm>
        </p:spPr>
        <p:txBody>
          <a:bodyPr/>
          <a:lstStyle/>
          <a:p>
            <a:pPr eaLnBrk="1" hangingPunct="1"/>
            <a:br>
              <a:rPr lang="en-US" sz="2000" dirty="0">
                <a:latin typeface="Arial" charset="0"/>
              </a:rPr>
            </a:br>
            <a:br>
              <a:rPr lang="en-US" sz="2000" dirty="0">
                <a:latin typeface="Arial" charset="0"/>
              </a:rPr>
            </a:br>
            <a:br>
              <a:rPr lang="en-US" sz="2000" dirty="0">
                <a:latin typeface="Arial" charset="0"/>
              </a:rPr>
            </a:br>
            <a:br>
              <a:rPr lang="en-US" sz="2000" dirty="0">
                <a:latin typeface="Arial" charset="0"/>
              </a:rPr>
            </a:br>
            <a:br>
              <a:rPr lang="en-US" sz="2000" dirty="0">
                <a:latin typeface="Arial" charset="0"/>
              </a:rPr>
            </a:br>
            <a:br>
              <a:rPr lang="en-US" sz="2000" dirty="0">
                <a:latin typeface="Arial" charset="0"/>
              </a:rPr>
            </a:br>
            <a:br>
              <a:rPr lang="en-US" sz="2000" dirty="0">
                <a:latin typeface="Arial" charset="0"/>
              </a:rPr>
            </a:br>
            <a:br>
              <a:rPr lang="en-US" sz="4800" dirty="0">
                <a:latin typeface="Arial" charset="0"/>
              </a:rPr>
            </a:br>
            <a:r>
              <a:rPr lang="en-US" sz="3200" dirty="0">
                <a:latin typeface="Arial" charset="0"/>
              </a:rPr>
              <a:t>EUI-64 Process or Randomly Generated</a:t>
            </a:r>
          </a:p>
        </p:txBody>
      </p:sp>
      <p:sp>
        <p:nvSpPr>
          <p:cNvPr id="2" name="Rectangle 1"/>
          <p:cNvSpPr/>
          <p:nvPr/>
        </p:nvSpPr>
        <p:spPr>
          <a:xfrm>
            <a:off x="902969" y="1734207"/>
            <a:ext cx="7752299" cy="3785652"/>
          </a:xfrm>
          <a:prstGeom prst="rect">
            <a:avLst/>
          </a:prstGeom>
        </p:spPr>
        <p:txBody>
          <a:bodyPr wrap="square">
            <a:spAutoFit/>
          </a:bodyPr>
          <a:lstStyle/>
          <a:p>
            <a:pPr algn="l"/>
            <a:r>
              <a:rPr lang="en-US" sz="2400" b="1" dirty="0"/>
              <a:t>Randomly Generated Interface IDs</a:t>
            </a:r>
          </a:p>
          <a:p>
            <a:pPr algn="l"/>
            <a:endParaRPr lang="en-US" sz="2400" dirty="0"/>
          </a:p>
          <a:p>
            <a:pPr marL="342900" indent="-342900" algn="l">
              <a:buFont typeface="Wingdings" pitchFamily="2" charset="2"/>
              <a:buChar char="§"/>
            </a:pPr>
            <a:r>
              <a:rPr lang="en-US" sz="2400" dirty="0"/>
              <a:t>Depending upon the operating system, a device may use a randomly generated Interface ID instead of using the MAC address and the EUI-64 process</a:t>
            </a:r>
          </a:p>
          <a:p>
            <a:pPr marL="342900" indent="-342900" algn="l">
              <a:buFont typeface="Wingdings" pitchFamily="2" charset="2"/>
              <a:buChar char="§"/>
            </a:pPr>
            <a:r>
              <a:rPr lang="en-US" sz="2400" dirty="0"/>
              <a:t>Beginning with Windows Vista, Windows uses a randomly generated Interface ID instead of one created with EUI-64</a:t>
            </a:r>
          </a:p>
          <a:p>
            <a:pPr marL="342900" indent="-342900" algn="l">
              <a:buFont typeface="Wingdings" pitchFamily="2" charset="2"/>
              <a:buChar char="§"/>
            </a:pPr>
            <a:r>
              <a:rPr lang="en-US" sz="2400" dirty="0"/>
              <a:t>Windows XP and previous Windows operating systems used EUI-64</a:t>
            </a:r>
          </a:p>
        </p:txBody>
      </p:sp>
    </p:spTree>
    <p:extLst>
      <p:ext uri="{BB962C8B-B14F-4D97-AF65-F5344CB8AC3E}">
        <p14:creationId xmlns:p14="http://schemas.microsoft.com/office/powerpoint/2010/main" val="2479097806"/>
      </p:ext>
    </p:extLst>
  </p:cSld>
  <p:clrMapOvr>
    <a:masterClrMapping/>
  </p:clrMapOvr>
  <p:transition spd="med">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67410" y="724592"/>
            <a:ext cx="7971615" cy="838200"/>
          </a:xfrm>
        </p:spPr>
        <p:txBody>
          <a:bodyPr/>
          <a:lstStyle/>
          <a:p>
            <a:pPr eaLnBrk="1" hangingPunct="1"/>
            <a:r>
              <a:rPr lang="en-US" sz="3600" dirty="0">
                <a:latin typeface="Arial" charset="0"/>
              </a:rPr>
              <a:t>Dynamic Link-local Addresses</a:t>
            </a:r>
          </a:p>
        </p:txBody>
      </p:sp>
      <p:sp>
        <p:nvSpPr>
          <p:cNvPr id="2" name="Rectangle 1"/>
          <p:cNvSpPr/>
          <p:nvPr/>
        </p:nvSpPr>
        <p:spPr>
          <a:xfrm>
            <a:off x="638276" y="1759437"/>
            <a:ext cx="7859304" cy="4493538"/>
          </a:xfrm>
          <a:prstGeom prst="rect">
            <a:avLst/>
          </a:prstGeom>
        </p:spPr>
        <p:txBody>
          <a:bodyPr wrap="square">
            <a:spAutoFit/>
          </a:bodyPr>
          <a:lstStyle/>
          <a:p>
            <a:pPr algn="l"/>
            <a:r>
              <a:rPr lang="en-US" sz="2200" b="1" dirty="0"/>
              <a:t>Link-local Address</a:t>
            </a:r>
          </a:p>
          <a:p>
            <a:pPr marL="342900" indent="-342900" algn="l">
              <a:buFont typeface="Wingdings" pitchFamily="2" charset="2"/>
              <a:buChar char="§"/>
            </a:pPr>
            <a:r>
              <a:rPr lang="en-US" sz="2200" dirty="0"/>
              <a:t>After a global unicast address is assigned to an interface, IPv6-enabled device automatically generates its link-local address </a:t>
            </a:r>
          </a:p>
          <a:p>
            <a:pPr marL="342900" indent="-342900" algn="l">
              <a:buFont typeface="Wingdings" pitchFamily="2" charset="2"/>
              <a:buChar char="§"/>
            </a:pPr>
            <a:r>
              <a:rPr lang="en-US" sz="2200" dirty="0"/>
              <a:t>Must have a link-local address which enables a device to communicate with other IPv6-enabled devices on the same subnet</a:t>
            </a:r>
          </a:p>
          <a:p>
            <a:pPr marL="342900" indent="-342900" algn="l">
              <a:buFont typeface="Wingdings" pitchFamily="2" charset="2"/>
              <a:buChar char="§"/>
            </a:pPr>
            <a:r>
              <a:rPr lang="en-US" sz="2200" dirty="0"/>
              <a:t>Uses the link-local address of the local router for its default gateway IPv6 address</a:t>
            </a:r>
          </a:p>
          <a:p>
            <a:pPr marL="342900" indent="-342900" algn="l">
              <a:buFont typeface="Wingdings" pitchFamily="2" charset="2"/>
              <a:buChar char="§"/>
            </a:pPr>
            <a:r>
              <a:rPr lang="en-US" sz="2200" dirty="0"/>
              <a:t>Routers exchange dynamic routing protocol messages using link-local addresses</a:t>
            </a:r>
          </a:p>
          <a:p>
            <a:pPr marL="342900" indent="-342900" algn="l">
              <a:buFont typeface="Wingdings" pitchFamily="2" charset="2"/>
              <a:buChar char="§"/>
            </a:pPr>
            <a:r>
              <a:rPr lang="en-US" sz="2200" dirty="0"/>
              <a:t>Routers’ routing tables use the link-local address to identify the next-hop router when forwarding IPv6 packets</a:t>
            </a:r>
          </a:p>
        </p:txBody>
      </p:sp>
    </p:spTree>
    <p:extLst>
      <p:ext uri="{BB962C8B-B14F-4D97-AF65-F5344CB8AC3E}">
        <p14:creationId xmlns:p14="http://schemas.microsoft.com/office/powerpoint/2010/main" val="3712143199"/>
      </p:ext>
    </p:extLst>
  </p:cSld>
  <p:clrMapOvr>
    <a:masterClrMapping/>
  </p:clrMapOvr>
  <p:transition spd="med">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1120140" y="666642"/>
            <a:ext cx="7845885" cy="838200"/>
          </a:xfrm>
        </p:spPr>
        <p:txBody>
          <a:bodyPr/>
          <a:lstStyle/>
          <a:p>
            <a:pPr eaLnBrk="1" hangingPunct="1"/>
            <a:r>
              <a:rPr lang="en-US" sz="3600" dirty="0">
                <a:latin typeface="Arial" charset="0"/>
              </a:rPr>
              <a:t>Dynamic Link-local Addresses</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100" y="3212415"/>
            <a:ext cx="7393784" cy="26276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678620" y="2064950"/>
            <a:ext cx="7358743" cy="923330"/>
          </a:xfrm>
          <a:prstGeom prst="rect">
            <a:avLst/>
          </a:prstGeom>
        </p:spPr>
        <p:txBody>
          <a:bodyPr wrap="square">
            <a:spAutoFit/>
          </a:bodyPr>
          <a:lstStyle/>
          <a:p>
            <a:pPr algn="l"/>
            <a:r>
              <a:rPr lang="en-US" sz="2000" b="1" dirty="0"/>
              <a:t>Dynamically Assigned </a:t>
            </a:r>
          </a:p>
          <a:p>
            <a:pPr marL="342900" indent="-342900" algn="l">
              <a:buFont typeface="Wingdings" pitchFamily="2" charset="2"/>
              <a:buChar char="§"/>
            </a:pPr>
            <a:r>
              <a:rPr lang="en-US" sz="2000" dirty="0"/>
              <a:t>Link-local address is dynamically created using the FE80::/10 prefix and the Interface ID</a:t>
            </a:r>
          </a:p>
        </p:txBody>
      </p:sp>
    </p:spTree>
    <p:extLst>
      <p:ext uri="{BB962C8B-B14F-4D97-AF65-F5344CB8AC3E}">
        <p14:creationId xmlns:p14="http://schemas.microsoft.com/office/powerpoint/2010/main" val="96520922"/>
      </p:ext>
    </p:extLst>
  </p:cSld>
  <p:clrMapOvr>
    <a:masterClrMapping/>
  </p:clrMapOvr>
  <p:transition spd="med">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1073997" y="801053"/>
            <a:ext cx="7697295" cy="838200"/>
          </a:xfrm>
        </p:spPr>
        <p:txBody>
          <a:bodyPr/>
          <a:lstStyle/>
          <a:p>
            <a:pPr eaLnBrk="1" hangingPunct="1"/>
            <a:r>
              <a:rPr lang="en-US" sz="3600" dirty="0">
                <a:latin typeface="Arial" charset="0"/>
              </a:rPr>
              <a:t>Static Link-local Addresses</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501" y="2164536"/>
            <a:ext cx="7649335" cy="40776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67501" y="1952170"/>
            <a:ext cx="8345715" cy="424732"/>
          </a:xfrm>
          <a:prstGeom prst="rect">
            <a:avLst/>
          </a:prstGeom>
        </p:spPr>
        <p:txBody>
          <a:bodyPr wrap="square">
            <a:spAutoFit/>
          </a:bodyPr>
          <a:lstStyle/>
          <a:p>
            <a:pPr algn="l"/>
            <a:r>
              <a:rPr lang="en-US" b="1" dirty="0"/>
              <a:t>Configuring link-local</a:t>
            </a:r>
          </a:p>
        </p:txBody>
      </p:sp>
    </p:spTree>
    <p:extLst>
      <p:ext uri="{BB962C8B-B14F-4D97-AF65-F5344CB8AC3E}">
        <p14:creationId xmlns:p14="http://schemas.microsoft.com/office/powerpoint/2010/main" val="2269314548"/>
      </p:ext>
    </p:extLst>
  </p:cSld>
  <p:clrMapOvr>
    <a:masterClrMapping/>
  </p:clrMapOvr>
  <p:transition spd="med">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932479" y="677480"/>
            <a:ext cx="7857315" cy="838200"/>
          </a:xfrm>
        </p:spPr>
        <p:txBody>
          <a:bodyPr/>
          <a:lstStyle/>
          <a:p>
            <a:pPr eaLnBrk="1" hangingPunct="1"/>
            <a:r>
              <a:rPr lang="en-US" sz="3600" dirty="0">
                <a:latin typeface="Arial" charset="0"/>
              </a:rPr>
              <a:t>Static Link-local Addresses</a:t>
            </a:r>
          </a:p>
        </p:txBody>
      </p:sp>
      <p:sp>
        <p:nvSpPr>
          <p:cNvPr id="3" name="Rectangle 2"/>
          <p:cNvSpPr/>
          <p:nvPr/>
        </p:nvSpPr>
        <p:spPr>
          <a:xfrm>
            <a:off x="932092" y="2087187"/>
            <a:ext cx="3929045" cy="424732"/>
          </a:xfrm>
          <a:prstGeom prst="rect">
            <a:avLst/>
          </a:prstGeom>
        </p:spPr>
        <p:txBody>
          <a:bodyPr wrap="square">
            <a:spAutoFit/>
          </a:bodyPr>
          <a:lstStyle/>
          <a:p>
            <a:pPr algn="l"/>
            <a:r>
              <a:rPr lang="en-US" b="1" dirty="0"/>
              <a:t>Configuring link-local</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472" y="2418786"/>
            <a:ext cx="7423842" cy="3719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6849476"/>
      </p:ext>
    </p:extLst>
  </p:cSld>
  <p:clrMapOvr>
    <a:masterClrMapping/>
  </p:clrMapOvr>
  <p:transition spd="med">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973243" y="665325"/>
            <a:ext cx="7857315" cy="838200"/>
          </a:xfrm>
        </p:spPr>
        <p:txBody>
          <a:bodyPr/>
          <a:lstStyle/>
          <a:p>
            <a:pPr eaLnBrk="1" hangingPunct="1"/>
            <a:r>
              <a:rPr lang="en-US" sz="2800" dirty="0">
                <a:latin typeface="Arial" charset="0"/>
              </a:rPr>
              <a:t>Verifying IPv6 Address Configuration</a:t>
            </a:r>
          </a:p>
        </p:txBody>
      </p:sp>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8995" y="1717028"/>
            <a:ext cx="5354215" cy="43140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74171" y="2287550"/>
            <a:ext cx="3474824" cy="2862322"/>
          </a:xfrm>
          <a:prstGeom prst="rect">
            <a:avLst/>
          </a:prstGeom>
          <a:noFill/>
        </p:spPr>
        <p:txBody>
          <a:bodyPr wrap="square" rtlCol="0">
            <a:spAutoFit/>
          </a:bodyPr>
          <a:lstStyle/>
          <a:p>
            <a:pPr algn="l"/>
            <a:r>
              <a:rPr lang="en-US" sz="2000" dirty="0"/>
              <a:t>Each interface has two IPv6 addresses - </a:t>
            </a:r>
          </a:p>
          <a:p>
            <a:pPr algn="l"/>
            <a:endParaRPr lang="en-US" sz="2000" dirty="0"/>
          </a:p>
          <a:p>
            <a:pPr marL="457200" indent="-457200" algn="l">
              <a:buFont typeface="+mj-lt"/>
              <a:buAutoNum type="arabicPeriod"/>
            </a:pPr>
            <a:r>
              <a:rPr lang="en-US" sz="2000" dirty="0"/>
              <a:t>global unicast address that was configured</a:t>
            </a:r>
          </a:p>
          <a:p>
            <a:pPr marL="457200" indent="-457200" algn="l">
              <a:buFont typeface="+mj-lt"/>
              <a:buAutoNum type="arabicPeriod"/>
            </a:pPr>
            <a:r>
              <a:rPr lang="en-US" sz="2000" dirty="0"/>
              <a:t>one that begins with FE80 is automatically added link-local unicast address</a:t>
            </a:r>
          </a:p>
        </p:txBody>
      </p:sp>
    </p:spTree>
    <p:extLst>
      <p:ext uri="{BB962C8B-B14F-4D97-AF65-F5344CB8AC3E}">
        <p14:creationId xmlns:p14="http://schemas.microsoft.com/office/powerpoint/2010/main" val="1159976945"/>
      </p:ext>
    </p:extLst>
  </p:cSld>
  <p:clrMapOvr>
    <a:masterClrMapping/>
  </p:clrMapOvr>
  <p:transition spd="med">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a:xfrm>
            <a:off x="897467" y="716126"/>
            <a:ext cx="7868745" cy="838200"/>
          </a:xfrm>
        </p:spPr>
        <p:txBody>
          <a:bodyPr/>
          <a:lstStyle/>
          <a:p>
            <a:pPr eaLnBrk="1" hangingPunct="1"/>
            <a:r>
              <a:rPr lang="en-US" sz="3200" dirty="0">
                <a:latin typeface="Arial" charset="0"/>
              </a:rPr>
              <a:t>Verifying IPv6 Address Configuration</a:t>
            </a: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467" y="1669823"/>
            <a:ext cx="7222066" cy="47287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8806899"/>
      </p:ext>
    </p:extLst>
  </p:cSld>
  <p:clrMapOvr>
    <a:masterClrMapping/>
  </p:clrMapOvr>
  <p:transition spd="med">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897467" y="639926"/>
            <a:ext cx="7823025" cy="838200"/>
          </a:xfrm>
        </p:spPr>
        <p:txBody>
          <a:bodyPr/>
          <a:lstStyle/>
          <a:p>
            <a:pPr eaLnBrk="1" hangingPunct="1"/>
            <a:r>
              <a:rPr lang="en-US" sz="3600" dirty="0">
                <a:latin typeface="Arial" charset="0"/>
              </a:rPr>
              <a:t>Assigned IPv6 Multicast Addresses</a:t>
            </a:r>
          </a:p>
        </p:txBody>
      </p:sp>
      <p:sp>
        <p:nvSpPr>
          <p:cNvPr id="2" name="Content Placeholder 1"/>
          <p:cNvSpPr>
            <a:spLocks noGrp="1"/>
          </p:cNvSpPr>
          <p:nvPr>
            <p:ph idx="1"/>
          </p:nvPr>
        </p:nvSpPr>
        <p:spPr>
          <a:xfrm>
            <a:off x="897467" y="1851660"/>
            <a:ext cx="8034805" cy="5006340"/>
          </a:xfrm>
        </p:spPr>
        <p:txBody>
          <a:bodyPr>
            <a:normAutofit/>
          </a:bodyPr>
          <a:lstStyle/>
          <a:p>
            <a:r>
              <a:rPr lang="en-US" sz="2800" dirty="0">
                <a:solidFill>
                  <a:schemeClr val="tx1"/>
                </a:solidFill>
              </a:rPr>
              <a:t>IPv6 multicast addresses have the prefix </a:t>
            </a:r>
            <a:r>
              <a:rPr lang="en-US" sz="2800" dirty="0" err="1">
                <a:solidFill>
                  <a:schemeClr val="tx1"/>
                </a:solidFill>
              </a:rPr>
              <a:t>FFxx</a:t>
            </a:r>
            <a:r>
              <a:rPr lang="en-US" sz="2800" dirty="0">
                <a:solidFill>
                  <a:schemeClr val="tx1"/>
                </a:solidFill>
              </a:rPr>
              <a:t>::/8</a:t>
            </a:r>
          </a:p>
          <a:p>
            <a:r>
              <a:rPr lang="en-US" sz="2800" dirty="0">
                <a:solidFill>
                  <a:schemeClr val="tx1"/>
                </a:solidFill>
              </a:rPr>
              <a:t>There are two types of IPv6 multicast addresses:</a:t>
            </a:r>
          </a:p>
          <a:p>
            <a:pPr marL="800100" lvl="1" indent="-342900">
              <a:buFont typeface="Arial" pitchFamily="34" charset="0"/>
              <a:buChar char="•"/>
            </a:pPr>
            <a:r>
              <a:rPr lang="en-US" sz="2400" dirty="0">
                <a:solidFill>
                  <a:schemeClr val="tx1"/>
                </a:solidFill>
              </a:rPr>
              <a:t>Assigned multicast</a:t>
            </a:r>
          </a:p>
          <a:p>
            <a:pPr marL="800100" lvl="1" indent="-342900">
              <a:buFont typeface="Arial" pitchFamily="34" charset="0"/>
              <a:buChar char="•"/>
            </a:pPr>
            <a:r>
              <a:rPr lang="en-US" sz="2400" dirty="0">
                <a:solidFill>
                  <a:schemeClr val="tx1"/>
                </a:solidFill>
              </a:rPr>
              <a:t>Solicited node multicast</a:t>
            </a:r>
          </a:p>
        </p:txBody>
      </p:sp>
    </p:spTree>
    <p:extLst>
      <p:ext uri="{BB962C8B-B14F-4D97-AF65-F5344CB8AC3E}">
        <p14:creationId xmlns:p14="http://schemas.microsoft.com/office/powerpoint/2010/main" val="2341023237"/>
      </p:ext>
    </p:extLst>
  </p:cSld>
  <p:clrMapOvr>
    <a:masterClrMapping/>
  </p:clrMapOvr>
  <p:transition spd="med">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966890" y="783859"/>
            <a:ext cx="7914465" cy="838200"/>
          </a:xfrm>
        </p:spPr>
        <p:txBody>
          <a:bodyPr/>
          <a:lstStyle/>
          <a:p>
            <a:pPr eaLnBrk="1" hangingPunct="1"/>
            <a:r>
              <a:rPr lang="en-US" sz="3600" dirty="0">
                <a:latin typeface="Arial" charset="0"/>
              </a:rPr>
              <a:t>Assigned IPv6 Multicast Addresses</a:t>
            </a:r>
          </a:p>
        </p:txBody>
      </p:sp>
      <p:sp>
        <p:nvSpPr>
          <p:cNvPr id="2" name="Content Placeholder 1"/>
          <p:cNvSpPr>
            <a:spLocks noGrp="1"/>
          </p:cNvSpPr>
          <p:nvPr>
            <p:ph idx="1"/>
          </p:nvPr>
        </p:nvSpPr>
        <p:spPr>
          <a:xfrm>
            <a:off x="395393" y="1786044"/>
            <a:ext cx="8009526" cy="4496223"/>
          </a:xfrm>
        </p:spPr>
        <p:txBody>
          <a:bodyPr/>
          <a:lstStyle/>
          <a:p>
            <a:pPr marL="0" indent="0">
              <a:buNone/>
            </a:pPr>
            <a:r>
              <a:rPr lang="en-US" sz="2000" dirty="0">
                <a:solidFill>
                  <a:schemeClr val="tx1"/>
                </a:solidFill>
              </a:rPr>
              <a:t>Two common IPv6 assigned multicast groups include:</a:t>
            </a:r>
          </a:p>
          <a:p>
            <a:pPr marL="461963" indent="-342900">
              <a:buFont typeface="Wingdings" pitchFamily="2" charset="2"/>
              <a:buChar char="§"/>
            </a:pPr>
            <a:r>
              <a:rPr lang="en-US" sz="2200" b="1" dirty="0">
                <a:solidFill>
                  <a:schemeClr val="tx1"/>
                </a:solidFill>
              </a:rPr>
              <a:t>FF02::1 All-nodes multicast group</a:t>
            </a:r>
            <a:r>
              <a:rPr lang="en-US" sz="2200" dirty="0">
                <a:solidFill>
                  <a:schemeClr val="tx1"/>
                </a:solidFill>
              </a:rPr>
              <a:t> – </a:t>
            </a:r>
          </a:p>
          <a:p>
            <a:pPr marL="800100" lvl="1" indent="-342900">
              <a:buFont typeface="Arial" pitchFamily="34" charset="0"/>
              <a:buChar char="•"/>
            </a:pPr>
            <a:r>
              <a:rPr lang="en-US" sz="1800" dirty="0">
                <a:solidFill>
                  <a:schemeClr val="tx1"/>
                </a:solidFill>
              </a:rPr>
              <a:t>all IPv6-enabled devices join </a:t>
            </a:r>
          </a:p>
          <a:p>
            <a:pPr marL="800100" lvl="1" indent="-342900">
              <a:buFont typeface="Arial" pitchFamily="34" charset="0"/>
              <a:buChar char="•"/>
            </a:pPr>
            <a:r>
              <a:rPr lang="en-US" sz="1800" dirty="0">
                <a:solidFill>
                  <a:schemeClr val="tx1"/>
                </a:solidFill>
              </a:rPr>
              <a:t>same effect as an IPv4 broadcast address </a:t>
            </a:r>
          </a:p>
          <a:p>
            <a:pPr marL="461963" indent="-342900">
              <a:buFont typeface="Wingdings" pitchFamily="2" charset="2"/>
              <a:buChar char="§"/>
            </a:pPr>
            <a:r>
              <a:rPr lang="en-US" sz="2200" b="1" dirty="0">
                <a:solidFill>
                  <a:schemeClr val="tx1"/>
                </a:solidFill>
              </a:rPr>
              <a:t>FF02::2 All-routers multicast group</a:t>
            </a:r>
            <a:r>
              <a:rPr lang="en-US" sz="2200" dirty="0">
                <a:solidFill>
                  <a:schemeClr val="tx1"/>
                </a:solidFill>
              </a:rPr>
              <a:t> – </a:t>
            </a:r>
          </a:p>
          <a:p>
            <a:pPr marL="800100" lvl="1" indent="-342900">
              <a:buFont typeface="Arial" pitchFamily="34" charset="0"/>
              <a:buChar char="•"/>
            </a:pPr>
            <a:r>
              <a:rPr lang="en-US" sz="1800" dirty="0">
                <a:solidFill>
                  <a:schemeClr val="tx1"/>
                </a:solidFill>
              </a:rPr>
              <a:t>all IPv6 routers join</a:t>
            </a:r>
          </a:p>
          <a:p>
            <a:pPr marL="800100" lvl="1" indent="-342900">
              <a:buFont typeface="Arial" pitchFamily="34" charset="0"/>
              <a:buChar char="•"/>
            </a:pPr>
            <a:r>
              <a:rPr lang="en-US" sz="1800" dirty="0">
                <a:solidFill>
                  <a:schemeClr val="tx1"/>
                </a:solidFill>
              </a:rPr>
              <a:t>a router becomes a member of this group when it is enabled as an IPv6 router with </a:t>
            </a:r>
            <a:r>
              <a:rPr lang="en-US" sz="1800" b="1" dirty="0">
                <a:solidFill>
                  <a:schemeClr val="tx1"/>
                </a:solidFill>
              </a:rPr>
              <a:t>the ipv6 unicast-routing </a:t>
            </a:r>
            <a:r>
              <a:rPr lang="en-US" sz="1800" dirty="0">
                <a:solidFill>
                  <a:schemeClr val="tx1"/>
                </a:solidFill>
              </a:rPr>
              <a:t>global configuration command</a:t>
            </a:r>
          </a:p>
          <a:p>
            <a:pPr marL="800100" lvl="1" indent="-342900">
              <a:buFont typeface="Arial" pitchFamily="34" charset="0"/>
              <a:buChar char="•"/>
            </a:pPr>
            <a:r>
              <a:rPr lang="en-US" sz="1800" dirty="0">
                <a:solidFill>
                  <a:schemeClr val="tx1"/>
                </a:solidFill>
              </a:rPr>
              <a:t>a packet sent to this group is received and processed by all           IPv6 routers on the link or network. </a:t>
            </a:r>
          </a:p>
        </p:txBody>
      </p:sp>
    </p:spTree>
    <p:extLst>
      <p:ext uri="{BB962C8B-B14F-4D97-AF65-F5344CB8AC3E}">
        <p14:creationId xmlns:p14="http://schemas.microsoft.com/office/powerpoint/2010/main" val="1402321353"/>
      </p:ext>
    </p:extLst>
  </p:cSld>
  <p:clrMapOvr>
    <a:masterClrMapping/>
  </p:clrMapOvr>
  <p:transition spd="med">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985196" y="885457"/>
            <a:ext cx="7709893" cy="838200"/>
          </a:xfrm>
        </p:spPr>
        <p:txBody>
          <a:bodyPr/>
          <a:lstStyle/>
          <a:p>
            <a:pPr eaLnBrk="1" hangingPunct="1"/>
            <a:r>
              <a:rPr lang="en-US" sz="3600" dirty="0">
                <a:latin typeface="Arial" charset="0"/>
              </a:rPr>
              <a:t>Assigned IPv6 Multicast Addresses</a:t>
            </a: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933" y="1701165"/>
            <a:ext cx="7806267" cy="48491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8878413"/>
      </p:ext>
    </p:extLst>
  </p:cSld>
  <p:clrMapOvr>
    <a:masterClrMapping/>
  </p:clrMapOvr>
  <p:transition spd="med">
    <p:wipe dir="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485900" y="2097462"/>
            <a:ext cx="7160085" cy="838200"/>
          </a:xfrm>
        </p:spPr>
        <p:txBody>
          <a:bodyPr/>
          <a:lstStyle/>
          <a:p>
            <a:pPr eaLnBrk="1" hangingPunct="1"/>
            <a:br>
              <a:rPr lang="en-US" sz="2800" dirty="0">
                <a:latin typeface="Arial" charset="0"/>
              </a:rPr>
            </a:br>
            <a:r>
              <a:rPr lang="en-US" sz="4400" dirty="0">
                <a:latin typeface="Arial" charset="0"/>
              </a:rPr>
              <a:t>Connectivity Verification</a:t>
            </a:r>
          </a:p>
        </p:txBody>
      </p:sp>
    </p:spTree>
    <p:extLst>
      <p:ext uri="{BB962C8B-B14F-4D97-AF65-F5344CB8AC3E}">
        <p14:creationId xmlns:p14="http://schemas.microsoft.com/office/powerpoint/2010/main" val="3107332144"/>
      </p:ext>
    </p:extLst>
  </p:cSld>
  <p:clrMapOvr>
    <a:masterClrMapping/>
  </p:clrMapOvr>
  <p:transition spd="med">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825499" y="631463"/>
            <a:ext cx="7937325" cy="838200"/>
          </a:xfrm>
        </p:spPr>
        <p:txBody>
          <a:bodyPr/>
          <a:lstStyle/>
          <a:p>
            <a:pPr eaLnBrk="1" hangingPunct="1"/>
            <a:r>
              <a:rPr lang="en-US" sz="3600" dirty="0">
                <a:latin typeface="Arial" charset="0"/>
              </a:rPr>
              <a:t>ICMPv4 and ICMPv6 Messages</a:t>
            </a:r>
          </a:p>
        </p:txBody>
      </p:sp>
      <p:sp>
        <p:nvSpPr>
          <p:cNvPr id="2" name="Content Placeholder 1"/>
          <p:cNvSpPr>
            <a:spLocks noGrp="1"/>
          </p:cNvSpPr>
          <p:nvPr>
            <p:ph idx="1"/>
          </p:nvPr>
        </p:nvSpPr>
        <p:spPr>
          <a:xfrm>
            <a:off x="718820" y="1709420"/>
            <a:ext cx="8100966" cy="5152390"/>
          </a:xfrm>
        </p:spPr>
        <p:txBody>
          <a:bodyPr>
            <a:normAutofit/>
          </a:bodyPr>
          <a:lstStyle/>
          <a:p>
            <a:r>
              <a:rPr lang="en-US" sz="2200" dirty="0">
                <a:solidFill>
                  <a:schemeClr val="tx1"/>
                </a:solidFill>
              </a:rPr>
              <a:t>ICMP messages common to both ICMPv4 and ICMPv6 include:</a:t>
            </a:r>
          </a:p>
          <a:p>
            <a:pPr marL="800100" lvl="1" indent="-342900">
              <a:buFont typeface="Arial" pitchFamily="34" charset="0"/>
              <a:buChar char="•"/>
            </a:pPr>
            <a:r>
              <a:rPr lang="en-US" dirty="0">
                <a:solidFill>
                  <a:schemeClr val="tx1"/>
                </a:solidFill>
              </a:rPr>
              <a:t>Host confirmation</a:t>
            </a:r>
          </a:p>
          <a:p>
            <a:pPr marL="800100" lvl="1" indent="-342900">
              <a:buFont typeface="Arial" pitchFamily="34" charset="0"/>
              <a:buChar char="•"/>
            </a:pPr>
            <a:r>
              <a:rPr lang="en-US" dirty="0">
                <a:solidFill>
                  <a:schemeClr val="tx1"/>
                </a:solidFill>
              </a:rPr>
              <a:t>Destination or Service Unreachable</a:t>
            </a:r>
          </a:p>
          <a:p>
            <a:pPr marL="800100" lvl="1" indent="-342900">
              <a:buFont typeface="Arial" pitchFamily="34" charset="0"/>
              <a:buChar char="•"/>
            </a:pPr>
            <a:r>
              <a:rPr lang="en-US" dirty="0">
                <a:solidFill>
                  <a:schemeClr val="tx1"/>
                </a:solidFill>
              </a:rPr>
              <a:t>Time exceeded</a:t>
            </a:r>
          </a:p>
          <a:p>
            <a:pPr marL="800100" lvl="1" indent="-342900">
              <a:buFont typeface="Arial" pitchFamily="34" charset="0"/>
              <a:buChar char="•"/>
            </a:pPr>
            <a:r>
              <a:rPr lang="en-US" dirty="0">
                <a:solidFill>
                  <a:schemeClr val="tx1"/>
                </a:solidFill>
              </a:rPr>
              <a:t>Route redirection</a:t>
            </a:r>
          </a:p>
          <a:p>
            <a:pPr marL="231775" indent="-231775">
              <a:buFont typeface="Wingdings" pitchFamily="2" charset="2"/>
              <a:buChar char="§"/>
            </a:pPr>
            <a:r>
              <a:rPr lang="en-US" sz="2200" dirty="0">
                <a:solidFill>
                  <a:schemeClr val="tx1"/>
                </a:solidFill>
              </a:rPr>
              <a:t>Although IP is not a reliable protocol, the TCP/IP suite does provide for messages to be sent in the event of certain errors, sent using the services of ICMP</a:t>
            </a:r>
          </a:p>
        </p:txBody>
      </p:sp>
    </p:spTree>
    <p:extLst>
      <p:ext uri="{BB962C8B-B14F-4D97-AF65-F5344CB8AC3E}">
        <p14:creationId xmlns:p14="http://schemas.microsoft.com/office/powerpoint/2010/main" val="3810467748"/>
      </p:ext>
    </p:extLst>
  </p:cSld>
  <p:clrMapOvr>
    <a:masterClrMapping/>
  </p:clrMapOvr>
  <p:transition spd="med">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085849" y="516555"/>
            <a:ext cx="7608032" cy="955436"/>
          </a:xfrm>
        </p:spPr>
        <p:txBody>
          <a:bodyPr/>
          <a:lstStyle/>
          <a:p>
            <a:pPr eaLnBrk="1" hangingPunct="1"/>
            <a:r>
              <a:rPr lang="en-US" sz="3600" dirty="0">
                <a:latin typeface="Arial" charset="0"/>
              </a:rPr>
              <a:t>Ping - Testing the Local Stack</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2563" y="1477492"/>
            <a:ext cx="6006571" cy="5163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1798408"/>
      </p:ext>
    </p:extLst>
  </p:cSld>
  <p:clrMapOvr>
    <a:masterClrMapping/>
  </p:clrMapOvr>
  <p:transition spd="med">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833541" y="433157"/>
            <a:ext cx="7793446" cy="984465"/>
          </a:xfrm>
        </p:spPr>
        <p:txBody>
          <a:bodyPr/>
          <a:lstStyle/>
          <a:p>
            <a:pPr eaLnBrk="1" hangingPunct="1"/>
            <a:r>
              <a:rPr lang="en-US" sz="2800" dirty="0">
                <a:latin typeface="Arial" charset="0"/>
              </a:rPr>
              <a:t>Ping – Testing Connectivity to the Local LAN</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3010" y="1500642"/>
            <a:ext cx="6735657" cy="52168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8817667"/>
      </p:ext>
    </p:extLst>
  </p:cSld>
  <p:clrMapOvr>
    <a:masterClrMapping/>
  </p:clrMapOvr>
  <p:transition spd="med">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885190" y="440353"/>
            <a:ext cx="7736296" cy="984465"/>
          </a:xfrm>
        </p:spPr>
        <p:txBody>
          <a:bodyPr/>
          <a:lstStyle/>
          <a:p>
            <a:pPr eaLnBrk="1" hangingPunct="1"/>
            <a:r>
              <a:rPr lang="en-US" sz="3200" dirty="0">
                <a:latin typeface="Arial" charset="0"/>
              </a:rPr>
              <a:t>Ping – Testing Connectivity to Remote</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8187" y="1566863"/>
            <a:ext cx="7312213" cy="50284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3894723"/>
      </p:ext>
    </p:extLst>
  </p:cSld>
  <p:clrMapOvr>
    <a:masterClrMapping/>
  </p:clrMapOvr>
  <p:transition spd="med">
    <p:wipe dir="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1062989" y="533488"/>
            <a:ext cx="7736296" cy="984465"/>
          </a:xfrm>
        </p:spPr>
        <p:txBody>
          <a:bodyPr/>
          <a:lstStyle/>
          <a:p>
            <a:pPr eaLnBrk="1" hangingPunct="1"/>
            <a:r>
              <a:rPr lang="en-US" sz="3600" dirty="0">
                <a:latin typeface="Arial" charset="0"/>
              </a:rPr>
              <a:t>Traceroute – Testing the Path</a:t>
            </a:r>
          </a:p>
        </p:txBody>
      </p:sp>
      <p:sp>
        <p:nvSpPr>
          <p:cNvPr id="2" name="TextBox 1"/>
          <p:cNvSpPr txBox="1"/>
          <p:nvPr/>
        </p:nvSpPr>
        <p:spPr>
          <a:xfrm>
            <a:off x="508000" y="1611085"/>
            <a:ext cx="8171543" cy="4493538"/>
          </a:xfrm>
          <a:prstGeom prst="rect">
            <a:avLst/>
          </a:prstGeom>
          <a:noFill/>
        </p:spPr>
        <p:txBody>
          <a:bodyPr wrap="square" rtlCol="0">
            <a:spAutoFit/>
          </a:bodyPr>
          <a:lstStyle/>
          <a:p>
            <a:pPr algn="l"/>
            <a:r>
              <a:rPr lang="en-US" sz="2200" dirty="0" err="1"/>
              <a:t>Traceroute</a:t>
            </a:r>
            <a:r>
              <a:rPr lang="en-US" sz="2200" dirty="0"/>
              <a:t> (</a:t>
            </a:r>
            <a:r>
              <a:rPr lang="en-US" sz="2200" dirty="0" err="1"/>
              <a:t>tracert</a:t>
            </a:r>
            <a:r>
              <a:rPr lang="en-US" sz="2200" dirty="0"/>
              <a:t>) </a:t>
            </a:r>
          </a:p>
          <a:p>
            <a:pPr marL="342900" indent="-342900" algn="l">
              <a:buFont typeface="Arial" pitchFamily="34" charset="0"/>
              <a:buChar char="•"/>
            </a:pPr>
            <a:r>
              <a:rPr lang="en-US" sz="2200" dirty="0"/>
              <a:t>Generates a list of hops that were successfully reached along the path</a:t>
            </a:r>
          </a:p>
          <a:p>
            <a:pPr marL="342900" indent="-342900" algn="l">
              <a:buFont typeface="Arial" pitchFamily="34" charset="0"/>
              <a:buChar char="•"/>
            </a:pPr>
            <a:r>
              <a:rPr lang="en-US" sz="2200" dirty="0"/>
              <a:t>Provides important verification and troubleshooting information</a:t>
            </a:r>
          </a:p>
          <a:p>
            <a:pPr marL="342900" indent="-342900" algn="l">
              <a:buFont typeface="Arial" pitchFamily="34" charset="0"/>
              <a:buChar char="•"/>
            </a:pPr>
            <a:r>
              <a:rPr lang="en-US" sz="2200" dirty="0"/>
              <a:t>If the data reaches the destination, then the trace lists the interface of every router in the path between the hosts </a:t>
            </a:r>
          </a:p>
          <a:p>
            <a:pPr marL="342900" indent="-342900" algn="l">
              <a:buFont typeface="Arial" pitchFamily="34" charset="0"/>
              <a:buChar char="•"/>
            </a:pPr>
            <a:r>
              <a:rPr lang="en-US" sz="2200" dirty="0"/>
              <a:t>If the data fails at some hop along the way, the address of the last router that responded to the trace can provide an indication of where the problem or security restrictions are found</a:t>
            </a:r>
          </a:p>
          <a:p>
            <a:pPr marL="342900" indent="-342900" algn="l">
              <a:buFont typeface="Arial" pitchFamily="34" charset="0"/>
              <a:buChar char="•"/>
            </a:pPr>
            <a:r>
              <a:rPr lang="en-US" sz="2200" dirty="0"/>
              <a:t>Provides round trip time for each hop along the path and indicates if a hop fails to respond</a:t>
            </a:r>
          </a:p>
        </p:txBody>
      </p:sp>
    </p:spTree>
    <p:extLst>
      <p:ext uri="{BB962C8B-B14F-4D97-AF65-F5344CB8AC3E}">
        <p14:creationId xmlns:p14="http://schemas.microsoft.com/office/powerpoint/2010/main" val="1268949474"/>
      </p:ext>
    </p:extLst>
  </p:cSld>
  <p:clrMapOvr>
    <a:masterClrMapping/>
  </p:clrMapOvr>
  <p:transition spd="med">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IP Routing</a:t>
            </a:r>
          </a:p>
        </p:txBody>
      </p:sp>
    </p:spTree>
    <p:extLst>
      <p:ext uri="{BB962C8B-B14F-4D97-AF65-F5344CB8AC3E}">
        <p14:creationId xmlns:p14="http://schemas.microsoft.com/office/powerpoint/2010/main" val="3801763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0430" y="199015"/>
            <a:ext cx="4632325" cy="1336956"/>
          </a:xfrm>
        </p:spPr>
        <p:txBody>
          <a:bodyPr/>
          <a:lstStyle/>
          <a:p>
            <a:r>
              <a:rPr lang="en-US" dirty="0"/>
              <a:t>Routing</a:t>
            </a:r>
          </a:p>
        </p:txBody>
      </p:sp>
      <p:sp>
        <p:nvSpPr>
          <p:cNvPr id="3" name="Content Placeholder 2"/>
          <p:cNvSpPr>
            <a:spLocks noGrp="1"/>
          </p:cNvSpPr>
          <p:nvPr>
            <p:ph idx="1"/>
          </p:nvPr>
        </p:nvSpPr>
        <p:spPr>
          <a:xfrm>
            <a:off x="549275" y="1583268"/>
            <a:ext cx="8042276" cy="3920066"/>
          </a:xfrm>
        </p:spPr>
        <p:txBody>
          <a:bodyPr>
            <a:normAutofit/>
          </a:bodyPr>
          <a:lstStyle/>
          <a:p>
            <a:r>
              <a:rPr lang="en-US" sz="2800" dirty="0">
                <a:solidFill>
                  <a:schemeClr val="tx1"/>
                </a:solidFill>
              </a:rPr>
              <a:t>A router can be made aware of remote networks in two ways: </a:t>
            </a:r>
          </a:p>
          <a:p>
            <a:pPr lvl="1"/>
            <a:r>
              <a:rPr lang="en-US" sz="2400" dirty="0">
                <a:solidFill>
                  <a:schemeClr val="tx1"/>
                </a:solidFill>
              </a:rPr>
              <a:t>An administrator can manually configure the information (static routing)</a:t>
            </a:r>
          </a:p>
          <a:p>
            <a:pPr lvl="1"/>
            <a:r>
              <a:rPr lang="en-US" sz="2400" dirty="0">
                <a:solidFill>
                  <a:schemeClr val="tx1"/>
                </a:solidFill>
              </a:rPr>
              <a:t>The router can learn from other routers (dynamic routing). </a:t>
            </a:r>
          </a:p>
          <a:p>
            <a:r>
              <a:rPr lang="en-US" sz="2800" dirty="0">
                <a:solidFill>
                  <a:schemeClr val="tx1"/>
                </a:solidFill>
              </a:rPr>
              <a:t>A routing table can contain both static and dynamically recognized routes.</a:t>
            </a:r>
          </a:p>
          <a:p>
            <a:endParaRPr lang="en-US" sz="2800" dirty="0">
              <a:solidFill>
                <a:schemeClr val="tx1"/>
              </a:solidFill>
            </a:endParaRPr>
          </a:p>
        </p:txBody>
      </p:sp>
    </p:spTree>
    <p:extLst>
      <p:ext uri="{BB962C8B-B14F-4D97-AF65-F5344CB8AC3E}">
        <p14:creationId xmlns:p14="http://schemas.microsoft.com/office/powerpoint/2010/main" val="142268999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9275" y="551112"/>
            <a:ext cx="7849658" cy="915738"/>
          </a:xfrm>
        </p:spPr>
        <p:txBody>
          <a:bodyPr/>
          <a:lstStyle/>
          <a:p>
            <a:r>
              <a:rPr lang="en-US" dirty="0"/>
              <a:t>Static Routes</a:t>
            </a:r>
          </a:p>
        </p:txBody>
      </p:sp>
      <p:sp>
        <p:nvSpPr>
          <p:cNvPr id="8" name="Content Placeholder 7"/>
          <p:cNvSpPr>
            <a:spLocks noGrp="1"/>
          </p:cNvSpPr>
          <p:nvPr>
            <p:ph idx="1"/>
          </p:nvPr>
        </p:nvSpPr>
        <p:spPr>
          <a:xfrm>
            <a:off x="549275" y="1888068"/>
            <a:ext cx="8042276" cy="3941232"/>
          </a:xfrm>
        </p:spPr>
        <p:txBody>
          <a:bodyPr>
            <a:normAutofit/>
          </a:bodyPr>
          <a:lstStyle/>
          <a:p>
            <a:r>
              <a:rPr lang="en-US" sz="2800" dirty="0">
                <a:solidFill>
                  <a:schemeClr val="tx1"/>
                </a:solidFill>
              </a:rPr>
              <a:t>A static route can be used in the following circumstances:</a:t>
            </a:r>
          </a:p>
          <a:p>
            <a:pPr lvl="1"/>
            <a:r>
              <a:rPr lang="en-US" sz="2400" dirty="0">
                <a:solidFill>
                  <a:schemeClr val="tx1"/>
                </a:solidFill>
              </a:rPr>
              <a:t>To have absolute control of routes used by the router. </a:t>
            </a:r>
          </a:p>
          <a:p>
            <a:pPr lvl="1"/>
            <a:r>
              <a:rPr lang="en-US" sz="2400" dirty="0">
                <a:solidFill>
                  <a:schemeClr val="tx1"/>
                </a:solidFill>
              </a:rPr>
              <a:t>When a backup to a dynamically recognized route is necessary.</a:t>
            </a:r>
          </a:p>
          <a:p>
            <a:pPr lvl="1"/>
            <a:r>
              <a:rPr lang="en-US" sz="2400" dirty="0">
                <a:solidFill>
                  <a:schemeClr val="tx1"/>
                </a:solidFill>
              </a:rPr>
              <a:t>When it is undesirable to have dynamic routing updates forwarded across slow bandwidth links.</a:t>
            </a:r>
          </a:p>
          <a:p>
            <a:pPr lvl="1"/>
            <a:r>
              <a:rPr lang="en-US" sz="2400" dirty="0">
                <a:solidFill>
                  <a:schemeClr val="tx1"/>
                </a:solidFill>
              </a:rPr>
              <a:t>To reach a stub network.</a:t>
            </a:r>
          </a:p>
        </p:txBody>
      </p:sp>
    </p:spTree>
    <p:extLst>
      <p:ext uri="{BB962C8B-B14F-4D97-AF65-F5344CB8AC3E}">
        <p14:creationId xmlns:p14="http://schemas.microsoft.com/office/powerpoint/2010/main" val="1328805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057102" y="883366"/>
            <a:ext cx="4861859" cy="549021"/>
          </a:xfrm>
        </p:spPr>
        <p:txBody>
          <a:bodyPr>
            <a:normAutofit fontScale="90000"/>
          </a:bodyPr>
          <a:lstStyle/>
          <a:p>
            <a:r>
              <a:rPr lang="en-US" dirty="0">
                <a:cs typeface="Courier New" pitchFamily="49" charset="0"/>
              </a:rPr>
              <a:t>Static Routing</a:t>
            </a:r>
            <a:endParaRPr lang="en-US" b="0" i="1" dirty="0"/>
          </a:p>
        </p:txBody>
      </p:sp>
      <p:sp>
        <p:nvSpPr>
          <p:cNvPr id="13" name="Content Placeholder 12"/>
          <p:cNvSpPr>
            <a:spLocks noGrp="1"/>
          </p:cNvSpPr>
          <p:nvPr>
            <p:ph idx="1"/>
          </p:nvPr>
        </p:nvSpPr>
        <p:spPr>
          <a:xfrm>
            <a:off x="279400" y="1639618"/>
            <a:ext cx="8316913" cy="536411"/>
          </a:xfrm>
        </p:spPr>
        <p:txBody>
          <a:bodyPr>
            <a:normAutofit/>
          </a:bodyPr>
          <a:lstStyle/>
          <a:p>
            <a:r>
              <a:rPr lang="en-US" dirty="0">
                <a:solidFill>
                  <a:schemeClr val="tx1"/>
                </a:solidFill>
              </a:rPr>
              <a:t>Configure a static route with the </a:t>
            </a:r>
            <a:r>
              <a:rPr lang="en-US" dirty="0" err="1">
                <a:solidFill>
                  <a:schemeClr val="tx1"/>
                </a:solidFill>
                <a:latin typeface="Courier New" pitchFamily="49" charset="0"/>
                <a:cs typeface="Courier New" pitchFamily="49" charset="0"/>
              </a:rPr>
              <a:t>ip</a:t>
            </a:r>
            <a:r>
              <a:rPr lang="en-US" dirty="0">
                <a:solidFill>
                  <a:schemeClr val="tx1"/>
                </a:solidFill>
                <a:latin typeface="Courier New" pitchFamily="49" charset="0"/>
                <a:cs typeface="Courier New" pitchFamily="49" charset="0"/>
              </a:rPr>
              <a:t> route </a:t>
            </a:r>
            <a:r>
              <a:rPr lang="en-US" dirty="0">
                <a:solidFill>
                  <a:schemeClr val="tx1"/>
                </a:solidFill>
              </a:rPr>
              <a:t>command.</a:t>
            </a:r>
          </a:p>
          <a:p>
            <a:pPr>
              <a:buNone/>
            </a:pPr>
            <a:endParaRPr lang="en-US" dirty="0">
              <a:solidFill>
                <a:schemeClr val="tx1"/>
              </a:solidFill>
            </a:endParaRPr>
          </a:p>
        </p:txBody>
      </p:sp>
      <p:sp>
        <p:nvSpPr>
          <p:cNvPr id="15" name="Text Placeholder 14"/>
          <p:cNvSpPr>
            <a:spLocks noGrp="1"/>
          </p:cNvSpPr>
          <p:nvPr>
            <p:ph type="body" sz="quarter" idx="11"/>
          </p:nvPr>
        </p:nvSpPr>
        <p:spPr>
          <a:xfrm>
            <a:off x="615326" y="2342220"/>
            <a:ext cx="7745412" cy="647700"/>
          </a:xfrm>
        </p:spPr>
        <p:txBody>
          <a:bodyPr>
            <a:normAutofit/>
          </a:bodyPr>
          <a:lstStyle/>
          <a:p>
            <a:pPr lvl="0">
              <a:lnSpc>
                <a:spcPct val="110000"/>
              </a:lnSpc>
            </a:pPr>
            <a:r>
              <a:rPr lang="en-US" dirty="0" err="1"/>
              <a:t>ip</a:t>
            </a:r>
            <a:r>
              <a:rPr lang="en-US" dirty="0"/>
              <a:t> route </a:t>
            </a:r>
            <a:r>
              <a:rPr lang="en-US" b="0" i="1" kern="1200" dirty="0">
                <a:solidFill>
                  <a:schemeClr val="dk1"/>
                </a:solidFill>
              </a:rPr>
              <a:t>prefix mask address interface </a:t>
            </a:r>
            <a:r>
              <a:rPr lang="en-US" dirty="0" err="1"/>
              <a:t>dhcp</a:t>
            </a:r>
            <a:r>
              <a:rPr lang="en-US" dirty="0"/>
              <a:t> </a:t>
            </a:r>
            <a:r>
              <a:rPr lang="en-US" b="0" i="1" kern="1200" dirty="0">
                <a:solidFill>
                  <a:schemeClr val="dk1"/>
                </a:solidFill>
              </a:rPr>
              <a:t>distance </a:t>
            </a:r>
            <a:r>
              <a:rPr lang="en-US" dirty="0"/>
              <a:t>name </a:t>
            </a:r>
            <a:r>
              <a:rPr lang="en-US" b="0" i="1" kern="1200" dirty="0">
                <a:solidFill>
                  <a:schemeClr val="dk1"/>
                </a:solidFill>
              </a:rPr>
              <a:t>next-hop-name </a:t>
            </a:r>
            <a:r>
              <a:rPr lang="en-US" dirty="0"/>
              <a:t>permanent</a:t>
            </a:r>
            <a:r>
              <a:rPr lang="en-US" b="0" i="1" kern="1200" dirty="0">
                <a:solidFill>
                  <a:schemeClr val="dk1"/>
                </a:solidFill>
              </a:rPr>
              <a:t> </a:t>
            </a:r>
            <a:r>
              <a:rPr lang="en-US" dirty="0"/>
              <a:t>track </a:t>
            </a:r>
            <a:r>
              <a:rPr lang="en-US" b="0" i="1" kern="1200" dirty="0">
                <a:solidFill>
                  <a:schemeClr val="dk1"/>
                </a:solidFill>
              </a:rPr>
              <a:t>number </a:t>
            </a:r>
            <a:r>
              <a:rPr lang="en-US" dirty="0"/>
              <a:t>tag </a:t>
            </a:r>
            <a:r>
              <a:rPr lang="en-US" b="0" i="1" dirty="0"/>
              <a:t>tag</a:t>
            </a:r>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1334893222"/>
              </p:ext>
            </p:extLst>
          </p:nvPr>
        </p:nvGraphicFramePr>
        <p:xfrm>
          <a:off x="318029" y="3196311"/>
          <a:ext cx="8312150" cy="2732157"/>
        </p:xfrm>
        <a:graphic>
          <a:graphicData uri="http://schemas.openxmlformats.org/drawingml/2006/table">
            <a:tbl>
              <a:tblPr firstRow="1" bandRow="1">
                <a:tableStyleId>{5C22544A-7EE6-4342-B048-85BDC9FD1C3A}</a:tableStyleId>
              </a:tblPr>
              <a:tblGrid>
                <a:gridCol w="1450893">
                  <a:extLst>
                    <a:ext uri="{9D8B030D-6E8A-4147-A177-3AD203B41FA5}">
                      <a16:colId xmlns:a16="http://schemas.microsoft.com/office/drawing/2014/main" val="20000"/>
                    </a:ext>
                  </a:extLst>
                </a:gridCol>
                <a:gridCol w="6861257">
                  <a:extLst>
                    <a:ext uri="{9D8B030D-6E8A-4147-A177-3AD203B41FA5}">
                      <a16:colId xmlns:a16="http://schemas.microsoft.com/office/drawing/2014/main" val="20001"/>
                    </a:ext>
                  </a:extLst>
                </a:gridCol>
              </a:tblGrid>
              <a:tr h="195838">
                <a:tc>
                  <a:txBody>
                    <a:bodyPr/>
                    <a:lstStyle/>
                    <a:p>
                      <a:pPr marL="0" marR="0" algn="l">
                        <a:lnSpc>
                          <a:spcPct val="100000"/>
                        </a:lnSpc>
                        <a:spcBef>
                          <a:spcPts val="0"/>
                        </a:spcBef>
                        <a:spcAft>
                          <a:spcPts val="0"/>
                        </a:spcAft>
                      </a:pPr>
                      <a:r>
                        <a:rPr lang="en-US" sz="1600" b="1" dirty="0"/>
                        <a:t>Parameter</a:t>
                      </a:r>
                      <a:endParaRPr lang="en-US" sz="1600" b="1" dirty="0">
                        <a:solidFill>
                          <a:srgbClr val="000000"/>
                        </a:solidFill>
                        <a:latin typeface="Arial"/>
                        <a:ea typeface="SimSun"/>
                      </a:endParaRPr>
                    </a:p>
                  </a:txBody>
                  <a:tcPr marL="68580" marR="68580" marT="0" marB="0" anchor="ctr"/>
                </a:tc>
                <a:tc>
                  <a:txBody>
                    <a:bodyPr/>
                    <a:lstStyle/>
                    <a:p>
                      <a:pPr marL="0" marR="0">
                        <a:lnSpc>
                          <a:spcPct val="100000"/>
                        </a:lnSpc>
                        <a:spcBef>
                          <a:spcPts val="0"/>
                        </a:spcBef>
                        <a:spcAft>
                          <a:spcPts val="0"/>
                        </a:spcAft>
                      </a:pPr>
                      <a:r>
                        <a:rPr lang="en-US" sz="1600" b="1" dirty="0"/>
                        <a:t>Description</a:t>
                      </a:r>
                      <a:endParaRPr lang="en-US" sz="1600" b="1" dirty="0">
                        <a:solidFill>
                          <a:srgbClr val="000000"/>
                        </a:solidFill>
                        <a:latin typeface="Arial"/>
                        <a:ea typeface="SimSun"/>
                      </a:endParaRPr>
                    </a:p>
                  </a:txBody>
                  <a:tcPr marL="68580" marR="68580" marT="0" marB="0" anchor="ctr"/>
                </a:tc>
                <a:extLst>
                  <a:ext uri="{0D108BD9-81ED-4DB2-BD59-A6C34878D82A}">
                    <a16:rowId xmlns:a16="http://schemas.microsoft.com/office/drawing/2014/main" val="10000"/>
                  </a:ext>
                </a:extLst>
              </a:tr>
              <a:tr h="293757">
                <a:tc>
                  <a:txBody>
                    <a:bodyPr/>
                    <a:lstStyle/>
                    <a:p>
                      <a:pPr marL="342900" marR="0" lvl="0" indent="-342900" algn="l">
                        <a:lnSpc>
                          <a:spcPct val="100000"/>
                        </a:lnSpc>
                        <a:spcBef>
                          <a:spcPts val="0"/>
                        </a:spcBef>
                        <a:spcAft>
                          <a:spcPts val="0"/>
                        </a:spcAft>
                        <a:buFont typeface="+mj-lt"/>
                        <a:buNone/>
                      </a:pPr>
                      <a:r>
                        <a:rPr lang="en-US" sz="1200" i="1" dirty="0">
                          <a:latin typeface="Courier New" pitchFamily="49" charset="0"/>
                          <a:cs typeface="Courier New" pitchFamily="49" charset="0"/>
                        </a:rPr>
                        <a:t>prefix mask</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nSpc>
                          <a:spcPct val="100000"/>
                        </a:lnSpc>
                        <a:spcBef>
                          <a:spcPts val="0"/>
                        </a:spcBef>
                        <a:spcAft>
                          <a:spcPts val="0"/>
                        </a:spcAft>
                        <a:buFont typeface="+mj-lt"/>
                        <a:buNone/>
                      </a:pPr>
                      <a:r>
                        <a:rPr lang="en-US" sz="1200" dirty="0"/>
                        <a:t>The IP network and subnet mask for the remote network to be entered into the IP routing table.</a:t>
                      </a:r>
                      <a:endParaRPr lang="en-US" sz="12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1"/>
                  </a:ext>
                </a:extLst>
              </a:tr>
              <a:tr h="146878">
                <a:tc>
                  <a:txBody>
                    <a:bodyPr/>
                    <a:lstStyle/>
                    <a:p>
                      <a:pPr marL="342900" marR="0" lvl="0" indent="-342900" algn="l">
                        <a:lnSpc>
                          <a:spcPct val="100000"/>
                        </a:lnSpc>
                        <a:spcBef>
                          <a:spcPts val="0"/>
                        </a:spcBef>
                        <a:spcAft>
                          <a:spcPts val="0"/>
                        </a:spcAft>
                        <a:buFont typeface="+mj-lt"/>
                        <a:buNone/>
                      </a:pPr>
                      <a:r>
                        <a:rPr lang="en-US" sz="1200" i="1" dirty="0">
                          <a:latin typeface="Courier New" pitchFamily="49" charset="0"/>
                          <a:cs typeface="Courier New" pitchFamily="49" charset="0"/>
                        </a:rPr>
                        <a:t>address</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The IP address of the next hop that can be used to reach the destination network.</a:t>
                      </a:r>
                    </a:p>
                  </a:txBody>
                  <a:tcPr marL="68580" marR="68580" marT="0" marB="0" anchor="ctr"/>
                </a:tc>
                <a:extLst>
                  <a:ext uri="{0D108BD9-81ED-4DB2-BD59-A6C34878D82A}">
                    <a16:rowId xmlns:a16="http://schemas.microsoft.com/office/drawing/2014/main" val="10002"/>
                  </a:ext>
                </a:extLst>
              </a:tr>
              <a:tr h="146878">
                <a:tc>
                  <a:txBody>
                    <a:bodyPr/>
                    <a:lstStyle/>
                    <a:p>
                      <a:pPr marL="342900" marR="0" lvl="0" indent="-342900" algn="l">
                        <a:lnSpc>
                          <a:spcPct val="100000"/>
                        </a:lnSpc>
                        <a:spcBef>
                          <a:spcPts val="0"/>
                        </a:spcBef>
                        <a:spcAft>
                          <a:spcPts val="0"/>
                        </a:spcAft>
                        <a:buFont typeface="+mj-lt"/>
                        <a:buNone/>
                      </a:pPr>
                      <a:r>
                        <a:rPr lang="en-US" sz="1200" i="1" dirty="0">
                          <a:latin typeface="Courier New" pitchFamily="49" charset="0"/>
                          <a:cs typeface="Courier New" pitchFamily="49" charset="0"/>
                        </a:rPr>
                        <a:t>interface</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The local router outbound interface to be used to reach the destination network.</a:t>
                      </a:r>
                    </a:p>
                  </a:txBody>
                  <a:tcPr marL="68580" marR="68580" marT="0" marB="0" anchor="ctr"/>
                </a:tc>
                <a:extLst>
                  <a:ext uri="{0D108BD9-81ED-4DB2-BD59-A6C34878D82A}">
                    <a16:rowId xmlns:a16="http://schemas.microsoft.com/office/drawing/2014/main" val="10003"/>
                  </a:ext>
                </a:extLst>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dhcp</a:t>
                      </a:r>
                      <a:endParaRPr lang="en-US" sz="1200" b="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Enables a Dynamic Host Configuration Protocol (DHCP) server to assign a static route to a default gateway (option 3). </a:t>
                      </a:r>
                    </a:p>
                  </a:txBody>
                  <a:tcPr marL="68580" marR="68580" marT="0" marB="0" anchor="ctr"/>
                </a:tc>
                <a:extLst>
                  <a:ext uri="{0D108BD9-81ED-4DB2-BD59-A6C34878D82A}">
                    <a16:rowId xmlns:a16="http://schemas.microsoft.com/office/drawing/2014/main" val="10004"/>
                  </a:ext>
                </a:extLst>
              </a:tr>
              <a:tr h="146878">
                <a:tc>
                  <a:txBody>
                    <a:bodyPr/>
                    <a:lstStyle/>
                    <a:p>
                      <a:pPr marL="342900" marR="0" lvl="0" indent="-342900" algn="l">
                        <a:lnSpc>
                          <a:spcPct val="100000"/>
                        </a:lnSpc>
                        <a:spcBef>
                          <a:spcPts val="0"/>
                        </a:spcBef>
                        <a:spcAft>
                          <a:spcPts val="0"/>
                        </a:spcAft>
                        <a:buFont typeface="+mj-lt"/>
                        <a:buNone/>
                      </a:pPr>
                      <a:r>
                        <a:rPr lang="en-US" sz="1200" dirty="0">
                          <a:latin typeface="Courier New" pitchFamily="49" charset="0"/>
                          <a:cs typeface="Courier New" pitchFamily="49" charset="0"/>
                        </a:rPr>
                        <a:t>distance</a:t>
                      </a:r>
                      <a:endParaRPr lang="en-US" sz="1200"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The administrative distance to be assigned to this route.</a:t>
                      </a:r>
                    </a:p>
                  </a:txBody>
                  <a:tcPr marL="68580" marR="68580" marT="0" marB="0" anchor="ctr"/>
                </a:tc>
                <a:extLst>
                  <a:ext uri="{0D108BD9-81ED-4DB2-BD59-A6C34878D82A}">
                    <a16:rowId xmlns:a16="http://schemas.microsoft.com/office/drawing/2014/main" val="10005"/>
                  </a:ext>
                </a:extLst>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name</a:t>
                      </a:r>
                      <a:r>
                        <a:rPr lang="en-US" sz="1200" dirty="0">
                          <a:latin typeface="Courier New" pitchFamily="49" charset="0"/>
                          <a:cs typeface="Courier New" pitchFamily="49" charset="0"/>
                        </a:rPr>
                        <a:t> </a:t>
                      </a:r>
                      <a:r>
                        <a:rPr lang="en-US" sz="1200" i="1" kern="1200" dirty="0">
                          <a:solidFill>
                            <a:schemeClr val="dk1"/>
                          </a:solidFill>
                          <a:latin typeface="Courier New" pitchFamily="49" charset="0"/>
                          <a:ea typeface="+mn-ea"/>
                          <a:cs typeface="Courier New" pitchFamily="49" charset="0"/>
                        </a:rPr>
                        <a:t>next-hop-name</a:t>
                      </a: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Applies a name to the specified route. </a:t>
                      </a:r>
                    </a:p>
                  </a:txBody>
                  <a:tcPr marL="68580" marR="68580" marT="0" marB="0" anchor="ctr"/>
                </a:tc>
                <a:extLst>
                  <a:ext uri="{0D108BD9-81ED-4DB2-BD59-A6C34878D82A}">
                    <a16:rowId xmlns:a16="http://schemas.microsoft.com/office/drawing/2014/main" val="10006"/>
                  </a:ext>
                </a:extLst>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permanent</a:t>
                      </a:r>
                      <a:endParaRPr lang="en-US" sz="1200" b="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Specifies that the route will not be removed from the routing table even if the interface associated with the route goes down.</a:t>
                      </a:r>
                    </a:p>
                  </a:txBody>
                  <a:tcPr marL="68580" marR="68580" marT="0" marB="0" anchor="ctr"/>
                </a:tc>
                <a:extLst>
                  <a:ext uri="{0D108BD9-81ED-4DB2-BD59-A6C34878D82A}">
                    <a16:rowId xmlns:a16="http://schemas.microsoft.com/office/drawing/2014/main" val="10007"/>
                  </a:ext>
                </a:extLst>
              </a:tr>
              <a:tr h="293757">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track</a:t>
                      </a:r>
                      <a:r>
                        <a:rPr lang="en-US" sz="1200" dirty="0">
                          <a:latin typeface="Courier New" pitchFamily="49" charset="0"/>
                          <a:cs typeface="Courier New" pitchFamily="49" charset="0"/>
                        </a:rPr>
                        <a:t> </a:t>
                      </a:r>
                      <a:r>
                        <a:rPr lang="en-US" sz="1200" i="1" kern="1200" dirty="0">
                          <a:solidFill>
                            <a:schemeClr val="dk1"/>
                          </a:solidFill>
                          <a:latin typeface="Courier New" pitchFamily="49" charset="0"/>
                          <a:ea typeface="+mn-ea"/>
                          <a:cs typeface="Courier New" pitchFamily="49" charset="0"/>
                        </a:rPr>
                        <a:t>number</a:t>
                      </a: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Associates a track object with this route. Valid values for the number argument range from 1 to 500.</a:t>
                      </a:r>
                    </a:p>
                  </a:txBody>
                  <a:tcPr marL="68580" marR="68580" marT="0" marB="0" anchor="ctr"/>
                </a:tc>
                <a:extLst>
                  <a:ext uri="{0D108BD9-81ED-4DB2-BD59-A6C34878D82A}">
                    <a16:rowId xmlns:a16="http://schemas.microsoft.com/office/drawing/2014/main" val="10008"/>
                  </a:ext>
                </a:extLst>
              </a:tr>
              <a:tr h="146878">
                <a:tc>
                  <a:txBody>
                    <a:bodyPr/>
                    <a:lstStyle/>
                    <a:p>
                      <a:pPr marL="342900" marR="0" lvl="0" indent="-342900" algn="l">
                        <a:lnSpc>
                          <a:spcPct val="100000"/>
                        </a:lnSpc>
                        <a:spcBef>
                          <a:spcPts val="0"/>
                        </a:spcBef>
                        <a:spcAft>
                          <a:spcPts val="0"/>
                        </a:spcAft>
                        <a:buFont typeface="+mj-lt"/>
                        <a:buNone/>
                      </a:pPr>
                      <a:r>
                        <a:rPr lang="en-US" sz="1200" b="1" dirty="0">
                          <a:latin typeface="Courier New" pitchFamily="49" charset="0"/>
                          <a:cs typeface="Courier New" pitchFamily="49" charset="0"/>
                        </a:rPr>
                        <a:t>tag</a:t>
                      </a:r>
                      <a:r>
                        <a:rPr lang="en-US" sz="1200" dirty="0">
                          <a:latin typeface="Courier New" pitchFamily="49" charset="0"/>
                          <a:cs typeface="Courier New" pitchFamily="49" charset="0"/>
                        </a:rPr>
                        <a:t> </a:t>
                      </a:r>
                      <a:r>
                        <a:rPr lang="en-US" sz="1200" i="1" dirty="0">
                          <a:latin typeface="Courier New" pitchFamily="49" charset="0"/>
                          <a:cs typeface="Courier New" pitchFamily="49" charset="0"/>
                        </a:rPr>
                        <a:t>tag</a:t>
                      </a:r>
                      <a:endParaRPr lang="en-US" sz="1200" i="1" dirty="0">
                        <a:latin typeface="Courier New" pitchFamily="49" charset="0"/>
                        <a:ea typeface="Times New Roman"/>
                        <a:cs typeface="Courier New" pitchFamily="49" charset="0"/>
                      </a:endParaRPr>
                    </a:p>
                  </a:txBody>
                  <a:tcPr marL="68580" marR="68580" marT="0" marB="0" anchor="ctr"/>
                </a:tc>
                <a:tc>
                  <a:txBody>
                    <a:bodyPr/>
                    <a:lstStyle/>
                    <a:p>
                      <a:pPr marL="0" marR="0" lvl="0" indent="0" algn="l" defTabSz="914400" rtl="0" eaLnBrk="1" latinLnBrk="0" hangingPunct="1">
                        <a:lnSpc>
                          <a:spcPct val="100000"/>
                        </a:lnSpc>
                        <a:spcBef>
                          <a:spcPts val="0"/>
                        </a:spcBef>
                        <a:spcAft>
                          <a:spcPts val="0"/>
                        </a:spcAft>
                        <a:buFont typeface="+mj-lt"/>
                        <a:buNone/>
                      </a:pPr>
                      <a:r>
                        <a:rPr lang="en-US" sz="1200" kern="1200" dirty="0">
                          <a:solidFill>
                            <a:schemeClr val="dk1"/>
                          </a:solidFill>
                          <a:latin typeface="+mn-lt"/>
                          <a:ea typeface="+mn-ea"/>
                          <a:cs typeface="+mn-cs"/>
                        </a:rPr>
                        <a:t>(Optional) A value that can be used as a match value in route maps.</a:t>
                      </a:r>
                    </a:p>
                  </a:txBody>
                  <a:tcPr marL="68580" marR="68580" marT="0" marB="0" anchor="ct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264059466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0242" y="956552"/>
            <a:ext cx="5001155" cy="620712"/>
          </a:xfrm>
        </p:spPr>
        <p:txBody>
          <a:bodyPr>
            <a:normAutofit fontScale="90000"/>
          </a:bodyPr>
          <a:lstStyle/>
          <a:p>
            <a:r>
              <a:rPr lang="en-US" sz="2800" dirty="0"/>
              <a:t>Configuring a Default Static Route</a:t>
            </a:r>
          </a:p>
        </p:txBody>
      </p:sp>
      <p:sp>
        <p:nvSpPr>
          <p:cNvPr id="3" name="Content Placeholder 2"/>
          <p:cNvSpPr>
            <a:spLocks noGrp="1"/>
          </p:cNvSpPr>
          <p:nvPr>
            <p:ph idx="10"/>
          </p:nvPr>
        </p:nvSpPr>
        <p:spPr>
          <a:xfrm>
            <a:off x="279400" y="1688382"/>
            <a:ext cx="8520354" cy="999364"/>
          </a:xfrm>
        </p:spPr>
        <p:txBody>
          <a:bodyPr>
            <a:normAutofit fontScale="85000" lnSpcReduction="20000"/>
          </a:bodyPr>
          <a:lstStyle/>
          <a:p>
            <a:r>
              <a:rPr lang="en-US" sz="2000" dirty="0">
                <a:solidFill>
                  <a:schemeClr val="tx1"/>
                </a:solidFill>
              </a:rPr>
              <a:t>R2 is configured with a static route to the R1 LAN and a default static route to the Internet.</a:t>
            </a:r>
          </a:p>
          <a:p>
            <a:r>
              <a:rPr lang="en-US" sz="2000" dirty="0">
                <a:solidFill>
                  <a:schemeClr val="tx1"/>
                </a:solidFill>
              </a:rPr>
              <a:t>R1 is configured with a default static route.</a:t>
            </a:r>
          </a:p>
        </p:txBody>
      </p:sp>
      <p:sp>
        <p:nvSpPr>
          <p:cNvPr id="5" name="Text Placeholder 5"/>
          <p:cNvSpPr>
            <a:spLocks/>
          </p:cNvSpPr>
          <p:nvPr/>
        </p:nvSpPr>
        <p:spPr bwMode="auto">
          <a:xfrm>
            <a:off x="2167466" y="4534267"/>
            <a:ext cx="6652683" cy="1861878"/>
          </a:xfrm>
          <a:prstGeom prst="rect">
            <a:avLst/>
          </a:prstGeom>
          <a:noFill/>
          <a:ln w="254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ip route 0.0.0.0 0.0.0.0 10.1.1.1</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exit</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 </a:t>
            </a:r>
            <a:r>
              <a:rPr lang="en-US" sz="1400" b="1" kern="0" dirty="0">
                <a:latin typeface="Courier New" pitchFamily="49" charset="0"/>
              </a:rPr>
              <a:t>show ip route</a:t>
            </a:r>
          </a:p>
          <a:p>
            <a:pPr marL="236538" indent="-236538" algn="l" defTabSz="814388" eaLnBrk="1" hangingPunct="1">
              <a:lnSpc>
                <a:spcPct val="100000"/>
              </a:lnSpc>
              <a:spcBef>
                <a:spcPts val="0"/>
              </a:spcBef>
              <a:spcAft>
                <a:spcPts val="0"/>
              </a:spcAft>
              <a:buClr>
                <a:srgbClr val="708CA1"/>
              </a:buClr>
              <a:defRPr/>
            </a:pPr>
            <a:endParaRPr lang="en-US" sz="600" b="1" kern="0" dirty="0">
              <a:latin typeface="Courier New" pitchFamily="49" charset="0"/>
            </a:endParaRPr>
          </a:p>
          <a:p>
            <a:pPr lvl="0" algn="l">
              <a:lnSpc>
                <a:spcPct val="100000"/>
              </a:lnSpc>
              <a:spcBef>
                <a:spcPts val="0"/>
              </a:spcBef>
              <a:spcAft>
                <a:spcPts val="0"/>
              </a:spcAft>
            </a:pPr>
            <a:r>
              <a:rPr lang="en-US" sz="1400" kern="0" dirty="0">
                <a:latin typeface="Courier New" pitchFamily="49" charset="0"/>
              </a:rPr>
              <a:t>&lt;output omitted&gt;</a:t>
            </a:r>
          </a:p>
          <a:p>
            <a:pPr lvl="0" algn="l">
              <a:lnSpc>
                <a:spcPct val="100000"/>
              </a:lnSpc>
              <a:spcBef>
                <a:spcPts val="0"/>
              </a:spcBef>
              <a:spcAft>
                <a:spcPts val="0"/>
              </a:spcAft>
            </a:pPr>
            <a:r>
              <a:rPr lang="en-US" sz="1400" kern="0" dirty="0">
                <a:latin typeface="Courier New" pitchFamily="49" charset="0"/>
              </a:rPr>
              <a:t>Gateway of last resort is not set</a:t>
            </a:r>
          </a:p>
          <a:p>
            <a:pPr lvl="0" algn="l">
              <a:lnSpc>
                <a:spcPct val="100000"/>
              </a:lnSpc>
              <a:spcBef>
                <a:spcPts val="0"/>
              </a:spcBef>
              <a:spcAft>
                <a:spcPts val="0"/>
              </a:spcAft>
            </a:pPr>
            <a:r>
              <a:rPr lang="en-US" sz="1400" kern="0" dirty="0">
                <a:latin typeface="Courier New" pitchFamily="49" charset="0"/>
              </a:rPr>
              <a:t>C    172.16.1.0 is directly connected, FastEthernet0/0</a:t>
            </a:r>
          </a:p>
          <a:p>
            <a:pPr lvl="0" algn="l">
              <a:lnSpc>
                <a:spcPct val="100000"/>
              </a:lnSpc>
              <a:spcBef>
                <a:spcPts val="0"/>
              </a:spcBef>
              <a:spcAft>
                <a:spcPts val="0"/>
              </a:spcAft>
            </a:pPr>
            <a:r>
              <a:rPr lang="en-US" sz="1400" kern="0" dirty="0">
                <a:latin typeface="Courier New" pitchFamily="49" charset="0"/>
              </a:rPr>
              <a:t>C    10.1.1.0 is directly connected, Serial0/0/0</a:t>
            </a:r>
          </a:p>
          <a:p>
            <a:pPr lvl="0" algn="l">
              <a:lnSpc>
                <a:spcPct val="100000"/>
              </a:lnSpc>
              <a:spcBef>
                <a:spcPts val="0"/>
              </a:spcBef>
              <a:spcAft>
                <a:spcPts val="0"/>
              </a:spcAft>
            </a:pPr>
            <a:r>
              <a:rPr lang="en-US" sz="1400" kern="0" dirty="0">
                <a:latin typeface="Courier New" pitchFamily="49" charset="0"/>
              </a:rPr>
              <a:t>S*   0.0.0.0/0 [1/0] via 10.1.1.1</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sp>
        <p:nvSpPr>
          <p:cNvPr id="33" name="Text Placeholder 5"/>
          <p:cNvSpPr>
            <a:spLocks/>
          </p:cNvSpPr>
          <p:nvPr/>
        </p:nvSpPr>
        <p:spPr bwMode="auto">
          <a:xfrm>
            <a:off x="299595" y="2740776"/>
            <a:ext cx="8540750" cy="545743"/>
          </a:xfrm>
          <a:prstGeom prst="rect">
            <a:avLst/>
          </a:prstGeom>
          <a:noFill/>
          <a:ln w="254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 </a:t>
            </a:r>
            <a:r>
              <a:rPr lang="en-US" sz="1400" b="1" kern="0" dirty="0">
                <a:latin typeface="Courier New" pitchFamily="49" charset="0"/>
              </a:rPr>
              <a:t>ip route 172.16.1.0 255.255.255.0 S0/0/0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 </a:t>
            </a:r>
            <a:r>
              <a:rPr lang="en-US" sz="1400" b="1" kern="0" dirty="0">
                <a:latin typeface="Courier New" pitchFamily="49" charset="0"/>
              </a:rPr>
              <a:t>ip route 0.0.0.0 0.0.0.0 192.168.1.1</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grpSp>
        <p:nvGrpSpPr>
          <p:cNvPr id="36" name="Group 35"/>
          <p:cNvGrpSpPr/>
          <p:nvPr/>
        </p:nvGrpSpPr>
        <p:grpSpPr>
          <a:xfrm>
            <a:off x="911634" y="3514405"/>
            <a:ext cx="7290541" cy="1030080"/>
            <a:chOff x="987834" y="3095725"/>
            <a:chExt cx="7290541" cy="1030080"/>
          </a:xfrm>
        </p:grpSpPr>
        <p:pic>
          <p:nvPicPr>
            <p:cNvPr id="13" name="Picture 88"/>
            <p:cNvPicPr>
              <a:picLocks noChangeAspect="1" noChangeArrowheads="1"/>
            </p:cNvPicPr>
            <p:nvPr/>
          </p:nvPicPr>
          <p:blipFill>
            <a:blip r:embed="rId3"/>
            <a:srcRect/>
            <a:stretch>
              <a:fillRect/>
            </a:stretch>
          </p:blipFill>
          <p:spPr bwMode="auto">
            <a:xfrm>
              <a:off x="7145453" y="3095725"/>
              <a:ext cx="1132922" cy="690333"/>
            </a:xfrm>
            <a:prstGeom prst="rect">
              <a:avLst/>
            </a:prstGeom>
            <a:noFill/>
            <a:ln w="9525" algn="ctr">
              <a:noFill/>
              <a:miter lim="800000"/>
              <a:headEnd/>
              <a:tailEnd/>
            </a:ln>
          </p:spPr>
        </p:pic>
        <p:sp>
          <p:nvSpPr>
            <p:cNvPr id="12" name="Freeform 9"/>
            <p:cNvSpPr>
              <a:spLocks/>
            </p:cNvSpPr>
            <p:nvPr/>
          </p:nvSpPr>
          <p:spPr bwMode="auto">
            <a:xfrm>
              <a:off x="4416602" y="3369308"/>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p:cNvSpPr>
              <a:spLocks/>
            </p:cNvSpPr>
            <p:nvPr/>
          </p:nvSpPr>
          <p:spPr bwMode="auto">
            <a:xfrm>
              <a:off x="1895569" y="33380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4"/>
            <a:srcRect/>
            <a:stretch>
              <a:fillRect/>
            </a:stretch>
          </p:blipFill>
          <p:spPr bwMode="auto">
            <a:xfrm>
              <a:off x="1057607" y="3117758"/>
              <a:ext cx="870351" cy="451691"/>
            </a:xfrm>
            <a:prstGeom prst="rect">
              <a:avLst/>
            </a:prstGeom>
            <a:noFill/>
            <a:ln w="9525">
              <a:noFill/>
              <a:miter lim="800000"/>
              <a:headEnd/>
              <a:tailEnd/>
            </a:ln>
          </p:spPr>
        </p:pic>
        <p:pic>
          <p:nvPicPr>
            <p:cNvPr id="9" name="Picture 37"/>
            <p:cNvPicPr>
              <a:picLocks noChangeArrowheads="1"/>
            </p:cNvPicPr>
            <p:nvPr/>
          </p:nvPicPr>
          <p:blipFill>
            <a:blip r:embed="rId4"/>
            <a:srcRect/>
            <a:stretch>
              <a:fillRect/>
            </a:stretch>
          </p:blipFill>
          <p:spPr bwMode="auto">
            <a:xfrm>
              <a:off x="3591491" y="3128775"/>
              <a:ext cx="870351" cy="451691"/>
            </a:xfrm>
            <a:prstGeom prst="rect">
              <a:avLst/>
            </a:prstGeom>
            <a:noFill/>
            <a:ln w="9525">
              <a:noFill/>
              <a:miter lim="800000"/>
              <a:headEnd/>
              <a:tailEnd/>
            </a:ln>
          </p:spPr>
        </p:pic>
        <p:pic>
          <p:nvPicPr>
            <p:cNvPr id="10" name="Picture 37"/>
            <p:cNvPicPr>
              <a:picLocks noChangeArrowheads="1"/>
            </p:cNvPicPr>
            <p:nvPr/>
          </p:nvPicPr>
          <p:blipFill>
            <a:blip r:embed="rId4"/>
            <a:srcRect/>
            <a:stretch>
              <a:fillRect/>
            </a:stretch>
          </p:blipFill>
          <p:spPr bwMode="auto">
            <a:xfrm>
              <a:off x="6345718" y="3172843"/>
              <a:ext cx="870351" cy="451691"/>
            </a:xfrm>
            <a:prstGeom prst="rect">
              <a:avLst/>
            </a:prstGeom>
            <a:noFill/>
            <a:ln w="9525">
              <a:noFill/>
              <a:miter lim="800000"/>
              <a:headEnd/>
              <a:tailEnd/>
            </a:ln>
          </p:spPr>
        </p:pic>
        <p:sp>
          <p:nvSpPr>
            <p:cNvPr id="14" name="TextBox 13"/>
            <p:cNvSpPr txBox="1"/>
            <p:nvPr/>
          </p:nvSpPr>
          <p:spPr>
            <a:xfrm>
              <a:off x="7381322" y="3327078"/>
              <a:ext cx="700833" cy="244682"/>
            </a:xfrm>
            <a:prstGeom prst="rect">
              <a:avLst/>
            </a:prstGeom>
            <a:noFill/>
          </p:spPr>
          <p:txBody>
            <a:bodyPr wrap="none" rtlCol="0">
              <a:spAutoFit/>
            </a:bodyPr>
            <a:lstStyle/>
            <a:p>
              <a:r>
                <a:rPr lang="en-US" sz="1100" b="1" dirty="0"/>
                <a:t>Internet</a:t>
              </a:r>
            </a:p>
          </p:txBody>
        </p:sp>
        <p:sp>
          <p:nvSpPr>
            <p:cNvPr id="15" name="TextBox 14"/>
            <p:cNvSpPr txBox="1"/>
            <p:nvPr/>
          </p:nvSpPr>
          <p:spPr>
            <a:xfrm>
              <a:off x="1961006" y="3139791"/>
              <a:ext cx="1013551" cy="165253"/>
            </a:xfrm>
            <a:prstGeom prst="rect">
              <a:avLst/>
            </a:prstGeom>
            <a:noFill/>
          </p:spPr>
          <p:txBody>
            <a:bodyPr wrap="square" lIns="0" tIns="0" rIns="0" bIns="0" rtlCol="0" anchor="ctr" anchorCtr="0">
              <a:noAutofit/>
            </a:bodyPr>
            <a:lstStyle/>
            <a:p>
              <a:pPr algn="l"/>
              <a:r>
                <a:rPr lang="en-US" sz="1050" dirty="0"/>
                <a:t>S0/0/0</a:t>
              </a:r>
            </a:p>
          </p:txBody>
        </p:sp>
        <p:sp>
          <p:nvSpPr>
            <p:cNvPr id="16" name="TextBox 15"/>
            <p:cNvSpPr txBox="1"/>
            <p:nvPr/>
          </p:nvSpPr>
          <p:spPr>
            <a:xfrm>
              <a:off x="3171038" y="3292191"/>
              <a:ext cx="1013551" cy="165253"/>
            </a:xfrm>
            <a:prstGeom prst="rect">
              <a:avLst/>
            </a:prstGeom>
            <a:noFill/>
          </p:spPr>
          <p:txBody>
            <a:bodyPr wrap="square" lIns="0" tIns="0" rIns="0" bIns="0" rtlCol="0" anchor="ctr" anchorCtr="0">
              <a:noAutofit/>
            </a:bodyPr>
            <a:lstStyle/>
            <a:p>
              <a:pPr algn="l"/>
              <a:r>
                <a:rPr lang="en-US" sz="1050" dirty="0"/>
                <a:t>S0/0/0</a:t>
              </a:r>
            </a:p>
          </p:txBody>
        </p:sp>
        <p:sp>
          <p:nvSpPr>
            <p:cNvPr id="17" name="TextBox 16"/>
            <p:cNvSpPr txBox="1"/>
            <p:nvPr/>
          </p:nvSpPr>
          <p:spPr>
            <a:xfrm>
              <a:off x="4116665" y="36208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8" name="TextBox 17"/>
            <p:cNvSpPr txBox="1"/>
            <p:nvPr/>
          </p:nvSpPr>
          <p:spPr>
            <a:xfrm>
              <a:off x="1538725" y="3598822"/>
              <a:ext cx="1013551" cy="165253"/>
            </a:xfrm>
            <a:prstGeom prst="rect">
              <a:avLst/>
            </a:prstGeom>
            <a:noFill/>
          </p:spPr>
          <p:txBody>
            <a:bodyPr wrap="square" lIns="0" tIns="0" rIns="0" bIns="0" rtlCol="0" anchor="ctr" anchorCtr="0">
              <a:noAutofit/>
            </a:bodyPr>
            <a:lstStyle/>
            <a:p>
              <a:pPr algn="l"/>
              <a:r>
                <a:rPr lang="en-US" sz="1050" dirty="0"/>
                <a:t>Fa0/0</a:t>
              </a:r>
            </a:p>
          </p:txBody>
        </p:sp>
        <p:sp>
          <p:nvSpPr>
            <p:cNvPr id="19" name="TextBox 18"/>
            <p:cNvSpPr txBox="1"/>
            <p:nvPr/>
          </p:nvSpPr>
          <p:spPr>
            <a:xfrm>
              <a:off x="1959168" y="3369310"/>
              <a:ext cx="1013551" cy="165253"/>
            </a:xfrm>
            <a:prstGeom prst="rect">
              <a:avLst/>
            </a:prstGeom>
            <a:noFill/>
          </p:spPr>
          <p:txBody>
            <a:bodyPr wrap="square" lIns="0" tIns="0" rIns="0" bIns="0" rtlCol="0" anchor="ctr" anchorCtr="0">
              <a:noAutofit/>
            </a:bodyPr>
            <a:lstStyle/>
            <a:p>
              <a:pPr algn="l"/>
              <a:r>
                <a:rPr lang="en-US" sz="1050" dirty="0"/>
                <a:t>10.1.1.2</a:t>
              </a:r>
            </a:p>
          </p:txBody>
        </p:sp>
        <p:sp>
          <p:nvSpPr>
            <p:cNvPr id="20" name="TextBox 19"/>
            <p:cNvSpPr txBox="1"/>
            <p:nvPr/>
          </p:nvSpPr>
          <p:spPr>
            <a:xfrm>
              <a:off x="3114115" y="3499676"/>
              <a:ext cx="1013551" cy="165253"/>
            </a:xfrm>
            <a:prstGeom prst="rect">
              <a:avLst/>
            </a:prstGeom>
            <a:noFill/>
          </p:spPr>
          <p:txBody>
            <a:bodyPr wrap="square" lIns="0" tIns="0" rIns="0" bIns="0" rtlCol="0" anchor="ctr" anchorCtr="0">
              <a:noAutofit/>
            </a:bodyPr>
            <a:lstStyle/>
            <a:p>
              <a:pPr algn="l"/>
              <a:r>
                <a:rPr lang="en-US" sz="1050" dirty="0"/>
                <a:t>10.1.1.1</a:t>
              </a:r>
            </a:p>
          </p:txBody>
        </p:sp>
        <p:sp>
          <p:nvSpPr>
            <p:cNvPr id="21" name="TextBox 20"/>
            <p:cNvSpPr txBox="1"/>
            <p:nvPr/>
          </p:nvSpPr>
          <p:spPr>
            <a:xfrm>
              <a:off x="4544487" y="3398685"/>
              <a:ext cx="1013551" cy="165253"/>
            </a:xfrm>
            <a:prstGeom prst="rect">
              <a:avLst/>
            </a:prstGeom>
            <a:noFill/>
          </p:spPr>
          <p:txBody>
            <a:bodyPr wrap="square" lIns="0" tIns="0" rIns="0" bIns="0" rtlCol="0" anchor="ctr" anchorCtr="0">
              <a:noAutofit/>
            </a:bodyPr>
            <a:lstStyle/>
            <a:p>
              <a:pPr algn="l"/>
              <a:r>
                <a:rPr lang="en-US" sz="1050" dirty="0"/>
                <a:t>192.168.1.2</a:t>
              </a:r>
            </a:p>
          </p:txBody>
        </p:sp>
        <p:sp>
          <p:nvSpPr>
            <p:cNvPr id="22" name="TextBox 21"/>
            <p:cNvSpPr txBox="1"/>
            <p:nvPr/>
          </p:nvSpPr>
          <p:spPr>
            <a:xfrm>
              <a:off x="5589264" y="3341762"/>
              <a:ext cx="1013551" cy="165253"/>
            </a:xfrm>
            <a:prstGeom prst="rect">
              <a:avLst/>
            </a:prstGeom>
            <a:noFill/>
          </p:spPr>
          <p:txBody>
            <a:bodyPr wrap="square" lIns="0" tIns="0" rIns="0" bIns="0" rtlCol="0" anchor="ctr" anchorCtr="0">
              <a:noAutofit/>
            </a:bodyPr>
            <a:lstStyle/>
            <a:p>
              <a:pPr algn="l"/>
              <a:r>
                <a:rPr lang="en-US" sz="1050" dirty="0"/>
                <a:t>192.168.1.1</a:t>
              </a:r>
            </a:p>
          </p:txBody>
        </p:sp>
        <p:sp>
          <p:nvSpPr>
            <p:cNvPr id="23" name="TextBox 22"/>
            <p:cNvSpPr txBox="1"/>
            <p:nvPr/>
          </p:nvSpPr>
          <p:spPr>
            <a:xfrm>
              <a:off x="4502255" y="3191199"/>
              <a:ext cx="455336" cy="157915"/>
            </a:xfrm>
            <a:prstGeom prst="rect">
              <a:avLst/>
            </a:prstGeom>
            <a:noFill/>
          </p:spPr>
          <p:txBody>
            <a:bodyPr wrap="square" lIns="0" tIns="0" rIns="0" bIns="0" rtlCol="0" anchor="ctr" anchorCtr="0">
              <a:noAutofit/>
            </a:bodyPr>
            <a:lstStyle/>
            <a:p>
              <a:pPr algn="l"/>
              <a:r>
                <a:rPr lang="en-US" sz="1050" dirty="0"/>
                <a:t>S0/0/1</a:t>
              </a:r>
            </a:p>
          </p:txBody>
        </p:sp>
        <p:cxnSp>
          <p:nvCxnSpPr>
            <p:cNvPr id="25" name="Straight Connector 24"/>
            <p:cNvCxnSpPr/>
            <p:nvPr/>
          </p:nvCxnSpPr>
          <p:spPr bwMode="auto">
            <a:xfrm rot="5400000">
              <a:off x="1319268" y="37154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6" name="Straight Connector 25"/>
            <p:cNvCxnSpPr/>
            <p:nvPr/>
          </p:nvCxnSpPr>
          <p:spPr bwMode="auto">
            <a:xfrm rot="10800000">
              <a:off x="1243066" y="38871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8" name="Straight Connector 27"/>
            <p:cNvCxnSpPr/>
            <p:nvPr/>
          </p:nvCxnSpPr>
          <p:spPr bwMode="auto">
            <a:xfrm rot="5400000">
              <a:off x="3895379" y="37246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9" name="Straight Connector 28"/>
            <p:cNvCxnSpPr/>
            <p:nvPr/>
          </p:nvCxnSpPr>
          <p:spPr bwMode="auto">
            <a:xfrm rot="10800000">
              <a:off x="3819177" y="38962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1333040" y="3338095"/>
              <a:ext cx="380232" cy="258532"/>
            </a:xfrm>
            <a:prstGeom prst="rect">
              <a:avLst/>
            </a:prstGeom>
            <a:noFill/>
          </p:spPr>
          <p:txBody>
            <a:bodyPr wrap="none" rtlCol="0">
              <a:spAutoFit/>
            </a:bodyPr>
            <a:lstStyle/>
            <a:p>
              <a:r>
                <a:rPr lang="en-US" sz="1200" b="1" dirty="0">
                  <a:solidFill>
                    <a:schemeClr val="bg1"/>
                  </a:solidFill>
                </a:rPr>
                <a:t>R1</a:t>
              </a:r>
            </a:p>
          </p:txBody>
        </p:sp>
        <p:sp>
          <p:nvSpPr>
            <p:cNvPr id="32" name="TextBox 31"/>
            <p:cNvSpPr txBox="1"/>
            <p:nvPr/>
          </p:nvSpPr>
          <p:spPr>
            <a:xfrm>
              <a:off x="3887146" y="3347274"/>
              <a:ext cx="380232" cy="258532"/>
            </a:xfrm>
            <a:prstGeom prst="rect">
              <a:avLst/>
            </a:prstGeom>
            <a:noFill/>
          </p:spPr>
          <p:txBody>
            <a:bodyPr wrap="none" rtlCol="0">
              <a:spAutoFit/>
            </a:bodyPr>
            <a:lstStyle/>
            <a:p>
              <a:r>
                <a:rPr lang="en-US" sz="1200" b="1" dirty="0">
                  <a:solidFill>
                    <a:schemeClr val="bg1"/>
                  </a:solidFill>
                </a:rPr>
                <a:t>R2</a:t>
              </a:r>
            </a:p>
          </p:txBody>
        </p:sp>
        <p:sp>
          <p:nvSpPr>
            <p:cNvPr id="34" name="TextBox 33"/>
            <p:cNvSpPr txBox="1"/>
            <p:nvPr/>
          </p:nvSpPr>
          <p:spPr>
            <a:xfrm>
              <a:off x="987834" y="3951373"/>
              <a:ext cx="1013551" cy="165253"/>
            </a:xfrm>
            <a:prstGeom prst="rect">
              <a:avLst/>
            </a:prstGeom>
            <a:noFill/>
          </p:spPr>
          <p:txBody>
            <a:bodyPr wrap="square" lIns="0" tIns="0" rIns="0" bIns="0" rtlCol="0" anchor="ctr" anchorCtr="0">
              <a:noAutofit/>
            </a:bodyPr>
            <a:lstStyle/>
            <a:p>
              <a:r>
                <a:rPr lang="en-US" sz="1050" dirty="0"/>
                <a:t>172.16.1.0 /24</a:t>
              </a:r>
            </a:p>
          </p:txBody>
        </p:sp>
        <p:sp>
          <p:nvSpPr>
            <p:cNvPr id="35" name="TextBox 34"/>
            <p:cNvSpPr txBox="1"/>
            <p:nvPr/>
          </p:nvSpPr>
          <p:spPr>
            <a:xfrm>
              <a:off x="3563974" y="3960552"/>
              <a:ext cx="1013551" cy="165253"/>
            </a:xfrm>
            <a:prstGeom prst="rect">
              <a:avLst/>
            </a:prstGeom>
            <a:noFill/>
          </p:spPr>
          <p:txBody>
            <a:bodyPr wrap="square" lIns="0" tIns="0" rIns="0" bIns="0" rtlCol="0" anchor="ctr" anchorCtr="0">
              <a:noAutofit/>
            </a:bodyPr>
            <a:lstStyle/>
            <a:p>
              <a:r>
                <a:rPr lang="en-US" sz="1050" dirty="0"/>
                <a:t>10.2.0.0 /16</a:t>
              </a:r>
            </a:p>
          </p:txBody>
        </p:sp>
      </p:grpSp>
    </p:spTree>
    <p:extLst>
      <p:ext uri="{BB962C8B-B14F-4D97-AF65-F5344CB8AC3E}">
        <p14:creationId xmlns:p14="http://schemas.microsoft.com/office/powerpoint/2010/main" val="40239949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7213" y="508281"/>
            <a:ext cx="5486400" cy="844270"/>
          </a:xfrm>
        </p:spPr>
        <p:txBody>
          <a:bodyPr/>
          <a:lstStyle/>
          <a:p>
            <a:r>
              <a:rPr lang="en-US" dirty="0"/>
              <a:t>Dynamic Routing</a:t>
            </a:r>
          </a:p>
        </p:txBody>
      </p:sp>
      <p:sp>
        <p:nvSpPr>
          <p:cNvPr id="3" name="Content Placeholder 2"/>
          <p:cNvSpPr>
            <a:spLocks noGrp="1"/>
          </p:cNvSpPr>
          <p:nvPr>
            <p:ph idx="1"/>
          </p:nvPr>
        </p:nvSpPr>
        <p:spPr>
          <a:xfrm>
            <a:off x="549275" y="1543051"/>
            <a:ext cx="8042276" cy="4591049"/>
          </a:xfrm>
        </p:spPr>
        <p:txBody>
          <a:bodyPr>
            <a:normAutofit/>
          </a:bodyPr>
          <a:lstStyle/>
          <a:p>
            <a:r>
              <a:rPr lang="en-US" sz="2800" dirty="0">
                <a:solidFill>
                  <a:schemeClr val="tx1"/>
                </a:solidFill>
              </a:rPr>
              <a:t>Dynamic routing </a:t>
            </a:r>
            <a:r>
              <a:rPr lang="en-US" sz="2000" dirty="0">
                <a:solidFill>
                  <a:schemeClr val="tx1"/>
                </a:solidFill>
              </a:rPr>
              <a:t>(RIPv1, RIPv2, EIGRP, OSPF, and IS-IS) </a:t>
            </a:r>
            <a:r>
              <a:rPr lang="en-US" sz="2800" dirty="0">
                <a:solidFill>
                  <a:schemeClr val="tx1"/>
                </a:solidFill>
              </a:rPr>
              <a:t>allows the network to adjust to changes in the topology automatically, without administrator involvement.</a:t>
            </a:r>
          </a:p>
          <a:p>
            <a:r>
              <a:rPr lang="en-US" sz="2800" dirty="0">
                <a:solidFill>
                  <a:schemeClr val="tx1"/>
                </a:solidFill>
              </a:rPr>
              <a:t>The information exchanged by routers includes the metric or cost to each destination (this value is sometimes called the distance).</a:t>
            </a:r>
          </a:p>
          <a:p>
            <a:pPr lvl="1"/>
            <a:r>
              <a:rPr lang="en-US" sz="2400" dirty="0">
                <a:solidFill>
                  <a:schemeClr val="tx1"/>
                </a:solidFill>
              </a:rPr>
              <a:t>Different routing protocols base their metric on different measurements, including hop count, interface speed, or more-complex metrics.</a:t>
            </a:r>
          </a:p>
        </p:txBody>
      </p:sp>
    </p:spTree>
    <p:extLst>
      <p:ext uri="{BB962C8B-B14F-4D97-AF65-F5344CB8AC3E}">
        <p14:creationId xmlns:p14="http://schemas.microsoft.com/office/powerpoint/2010/main" val="220543015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80541"/>
            <a:ext cx="8042276" cy="943459"/>
          </a:xfrm>
        </p:spPr>
        <p:txBody>
          <a:bodyPr/>
          <a:lstStyle/>
          <a:p>
            <a:r>
              <a:rPr lang="en-US" dirty="0"/>
              <a:t>On-Demand Routing</a:t>
            </a:r>
          </a:p>
        </p:txBody>
      </p:sp>
      <p:sp>
        <p:nvSpPr>
          <p:cNvPr id="3" name="Content Placeholder 2"/>
          <p:cNvSpPr>
            <a:spLocks noGrp="1"/>
          </p:cNvSpPr>
          <p:nvPr>
            <p:ph idx="1"/>
          </p:nvPr>
        </p:nvSpPr>
        <p:spPr>
          <a:xfrm>
            <a:off x="549275" y="1524000"/>
            <a:ext cx="8042276" cy="4610100"/>
          </a:xfrm>
        </p:spPr>
        <p:txBody>
          <a:bodyPr>
            <a:normAutofit/>
          </a:bodyPr>
          <a:lstStyle/>
          <a:p>
            <a:r>
              <a:rPr lang="en-US" dirty="0">
                <a:solidFill>
                  <a:schemeClr val="tx1"/>
                </a:solidFill>
              </a:rPr>
              <a:t>Static routes must be manually configured and updated when the network topology changes. </a:t>
            </a:r>
          </a:p>
          <a:p>
            <a:r>
              <a:rPr lang="en-US" dirty="0">
                <a:solidFill>
                  <a:schemeClr val="tx1"/>
                </a:solidFill>
              </a:rPr>
              <a:t>Dynamic routing protocols use network bandwidth and router resources. </a:t>
            </a:r>
          </a:p>
          <a:p>
            <a:pPr lvl="1"/>
            <a:r>
              <a:rPr lang="en-US" dirty="0">
                <a:solidFill>
                  <a:schemeClr val="tx1"/>
                </a:solidFill>
              </a:rPr>
              <a:t>Resource usage of dynamic routing can be considerable.</a:t>
            </a:r>
          </a:p>
          <a:p>
            <a:r>
              <a:rPr lang="en-US" dirty="0">
                <a:solidFill>
                  <a:schemeClr val="tx1"/>
                </a:solidFill>
              </a:rPr>
              <a:t>A third option is to use the Cisco On-Demand Routing (ODR) feature.</a:t>
            </a:r>
          </a:p>
          <a:p>
            <a:pPr lvl="1"/>
            <a:r>
              <a:rPr lang="en-US" dirty="0">
                <a:solidFill>
                  <a:schemeClr val="tx1"/>
                </a:solidFill>
              </a:rPr>
              <a:t>ODR uses minimal overhead compared to a dynamic routing protocol and requires less manual configuration than static routes.</a:t>
            </a:r>
          </a:p>
          <a:p>
            <a:pPr lvl="1"/>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150706386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625" y="142408"/>
            <a:ext cx="8042276" cy="1336956"/>
          </a:xfrm>
        </p:spPr>
        <p:txBody>
          <a:bodyPr/>
          <a:lstStyle/>
          <a:p>
            <a:r>
              <a:rPr lang="en-US" dirty="0"/>
              <a:t>ODR </a:t>
            </a:r>
          </a:p>
        </p:txBody>
      </p:sp>
      <p:sp>
        <p:nvSpPr>
          <p:cNvPr id="3" name="Content Placeholder 2"/>
          <p:cNvSpPr>
            <a:spLocks noGrp="1"/>
          </p:cNvSpPr>
          <p:nvPr>
            <p:ph idx="1"/>
          </p:nvPr>
        </p:nvSpPr>
        <p:spPr>
          <a:xfrm>
            <a:off x="549275" y="1600201"/>
            <a:ext cx="8042276" cy="4533899"/>
          </a:xfrm>
        </p:spPr>
        <p:txBody>
          <a:bodyPr>
            <a:normAutofit/>
          </a:bodyPr>
          <a:lstStyle/>
          <a:p>
            <a:r>
              <a:rPr lang="en-US" dirty="0">
                <a:solidFill>
                  <a:schemeClr val="tx1"/>
                </a:solidFill>
              </a:rPr>
              <a:t>ODR is applicable in a hub-and-spoke topology only. </a:t>
            </a:r>
          </a:p>
          <a:p>
            <a:r>
              <a:rPr lang="en-US" dirty="0">
                <a:solidFill>
                  <a:schemeClr val="tx1"/>
                </a:solidFill>
              </a:rPr>
              <a:t>ODR works with the Cisco Discovery Protocol (CDP) to carry network information between spokes and hub router.</a:t>
            </a:r>
          </a:p>
          <a:p>
            <a:r>
              <a:rPr lang="en-US" dirty="0">
                <a:solidFill>
                  <a:schemeClr val="tx1"/>
                </a:solidFill>
              </a:rPr>
              <a:t>The hub router sends a default route to the spokes that points back to itself and installs the stub networks reported by ODR in its routing table.</a:t>
            </a:r>
          </a:p>
          <a:p>
            <a:pPr lvl="1"/>
            <a:r>
              <a:rPr lang="en-US" dirty="0">
                <a:solidFill>
                  <a:schemeClr val="tx1"/>
                </a:solidFill>
              </a:rPr>
              <a:t>The hub router can then be configured to redistribute the ODR learned routes into a dynamic routing protocol. </a:t>
            </a:r>
          </a:p>
        </p:txBody>
      </p:sp>
    </p:spTree>
    <p:extLst>
      <p:ext uri="{BB962C8B-B14F-4D97-AF65-F5344CB8AC3E}">
        <p14:creationId xmlns:p14="http://schemas.microsoft.com/office/powerpoint/2010/main" val="80318206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6706" y="351721"/>
            <a:ext cx="4581525" cy="1026957"/>
          </a:xfrm>
        </p:spPr>
        <p:txBody>
          <a:bodyPr/>
          <a:lstStyle/>
          <a:p>
            <a:r>
              <a:rPr lang="en-US" sz="3600" dirty="0"/>
              <a:t>Configuring ODR</a:t>
            </a:r>
          </a:p>
        </p:txBody>
      </p:sp>
      <p:sp>
        <p:nvSpPr>
          <p:cNvPr id="3" name="Content Placeholder 2"/>
          <p:cNvSpPr>
            <a:spLocks noGrp="1"/>
          </p:cNvSpPr>
          <p:nvPr>
            <p:ph idx="1"/>
          </p:nvPr>
        </p:nvSpPr>
        <p:spPr>
          <a:xfrm>
            <a:off x="722695" y="1378678"/>
            <a:ext cx="8042276" cy="4919943"/>
          </a:xfrm>
        </p:spPr>
        <p:txBody>
          <a:bodyPr>
            <a:normAutofit/>
          </a:bodyPr>
          <a:lstStyle/>
          <a:p>
            <a:r>
              <a:rPr lang="en-US" dirty="0">
                <a:solidFill>
                  <a:schemeClr val="tx1"/>
                </a:solidFill>
              </a:rPr>
              <a:t>ODR is configured:</a:t>
            </a:r>
          </a:p>
          <a:p>
            <a:pPr lvl="1"/>
            <a:r>
              <a:rPr lang="en-US" dirty="0">
                <a:solidFill>
                  <a:schemeClr val="tx1"/>
                </a:solidFill>
              </a:rPr>
              <a:t>On all routers, CDP must be enabled.</a:t>
            </a:r>
          </a:p>
          <a:p>
            <a:pPr lvl="1"/>
            <a:r>
              <a:rPr lang="en-US" dirty="0">
                <a:solidFill>
                  <a:schemeClr val="tx1"/>
                </a:solidFill>
              </a:rPr>
              <a:t>On the hub router using the</a:t>
            </a:r>
            <a:r>
              <a:rPr lang="en-US" dirty="0">
                <a:solidFill>
                  <a:schemeClr val="tx1"/>
                </a:solidFill>
                <a:latin typeface="Courier New" pitchFamily="49" charset="0"/>
                <a:cs typeface="Courier New" pitchFamily="49" charset="0"/>
              </a:rPr>
              <a:t> </a:t>
            </a:r>
            <a:r>
              <a:rPr lang="en-US" b="1" dirty="0">
                <a:solidFill>
                  <a:schemeClr val="tx1"/>
                </a:solidFill>
                <a:latin typeface="Courier New" pitchFamily="49" charset="0"/>
                <a:cs typeface="Courier New" pitchFamily="49" charset="0"/>
              </a:rPr>
              <a:t>router odr</a:t>
            </a:r>
            <a:r>
              <a:rPr lang="en-US" dirty="0">
                <a:solidFill>
                  <a:schemeClr val="tx1"/>
                </a:solidFill>
                <a:latin typeface="Courier New" pitchFamily="49" charset="0"/>
                <a:cs typeface="Courier New" pitchFamily="49" charset="0"/>
              </a:rPr>
              <a:t> </a:t>
            </a:r>
            <a:r>
              <a:rPr lang="en-US" dirty="0">
                <a:solidFill>
                  <a:schemeClr val="tx1"/>
                </a:solidFill>
              </a:rPr>
              <a:t>global config command.</a:t>
            </a:r>
          </a:p>
          <a:p>
            <a:pPr lvl="1"/>
            <a:r>
              <a:rPr lang="en-US" dirty="0">
                <a:solidFill>
                  <a:schemeClr val="tx1"/>
                </a:solidFill>
              </a:rPr>
              <a:t>On the stub routers, no IP routing protocol can be configured. </a:t>
            </a:r>
          </a:p>
          <a:p>
            <a:r>
              <a:rPr lang="en-US" dirty="0">
                <a:solidFill>
                  <a:schemeClr val="tx1"/>
                </a:solidFill>
              </a:rPr>
              <a:t>ODR learned routes appear in the hub router routing table with an entry of “o” and an administrative distance of 160.</a:t>
            </a:r>
          </a:p>
          <a:p>
            <a:pPr lvl="1"/>
            <a:r>
              <a:rPr lang="en-US" dirty="0">
                <a:solidFill>
                  <a:schemeClr val="tx1"/>
                </a:solidFill>
              </a:rPr>
              <a:t>On each spoke router, the routing table contains only its connected networks and a static default route injected by ODR from the hub.</a:t>
            </a:r>
          </a:p>
          <a:p>
            <a:endParaRPr lang="en-US" dirty="0">
              <a:solidFill>
                <a:schemeClr val="tx1"/>
              </a:solidFill>
            </a:endParaRPr>
          </a:p>
        </p:txBody>
      </p:sp>
    </p:spTree>
    <p:extLst>
      <p:ext uri="{BB962C8B-B14F-4D97-AF65-F5344CB8AC3E}">
        <p14:creationId xmlns:p14="http://schemas.microsoft.com/office/powerpoint/2010/main" val="317567399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571" y="304937"/>
            <a:ext cx="4818592" cy="756024"/>
          </a:xfrm>
        </p:spPr>
        <p:txBody>
          <a:bodyPr/>
          <a:lstStyle/>
          <a:p>
            <a:r>
              <a:rPr lang="en-US" sz="3200" dirty="0"/>
              <a:t>Configuring ODR</a:t>
            </a:r>
          </a:p>
        </p:txBody>
      </p:sp>
      <p:sp>
        <p:nvSpPr>
          <p:cNvPr id="3" name="Content Placeholder 2"/>
          <p:cNvSpPr>
            <a:spLocks noGrp="1"/>
          </p:cNvSpPr>
          <p:nvPr>
            <p:ph idx="1"/>
          </p:nvPr>
        </p:nvSpPr>
        <p:spPr>
          <a:xfrm>
            <a:off x="549275" y="1281074"/>
            <a:ext cx="8042276" cy="2277532"/>
          </a:xfrm>
        </p:spPr>
        <p:txBody>
          <a:bodyPr>
            <a:normAutofit/>
          </a:bodyPr>
          <a:lstStyle/>
          <a:p>
            <a:r>
              <a:rPr lang="en-US" sz="2000" dirty="0">
                <a:solidFill>
                  <a:schemeClr val="tx1"/>
                </a:solidFill>
              </a:rPr>
              <a:t>R1 is a hub router while R2 and R3 are stub routers.</a:t>
            </a:r>
          </a:p>
          <a:p>
            <a:r>
              <a:rPr lang="en-US" sz="2000" dirty="0">
                <a:solidFill>
                  <a:schemeClr val="tx1"/>
                </a:solidFill>
              </a:rPr>
              <a:t>All routers have CDP enabled.</a:t>
            </a:r>
          </a:p>
        </p:txBody>
      </p:sp>
      <p:sp>
        <p:nvSpPr>
          <p:cNvPr id="5" name="Text Placeholder 5"/>
          <p:cNvSpPr>
            <a:spLocks/>
          </p:cNvSpPr>
          <p:nvPr/>
        </p:nvSpPr>
        <p:spPr bwMode="auto">
          <a:xfrm>
            <a:off x="325653" y="3665787"/>
            <a:ext cx="8540750" cy="2038561"/>
          </a:xfrm>
          <a:prstGeom prst="rect">
            <a:avLst/>
          </a:prstGeom>
          <a:noFill/>
          <a:ln w="254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buClr>
                <a:srgbClr val="708CA1"/>
              </a:buClr>
              <a:defRPr/>
            </a:pPr>
            <a:r>
              <a:rPr lang="en-US" sz="1400" kern="0" dirty="0">
                <a:latin typeface="Courier New" pitchFamily="49" charset="0"/>
              </a:rPr>
              <a:t>R1(config)# </a:t>
            </a:r>
            <a:r>
              <a:rPr lang="en-US" sz="1400" b="1" kern="0" dirty="0">
                <a:latin typeface="Courier New" pitchFamily="49" charset="0"/>
              </a:rPr>
              <a:t>router odr</a:t>
            </a:r>
          </a:p>
          <a:p>
            <a:pPr marL="236538" indent="-236538" algn="l" defTabSz="814388" eaLnBrk="1" hangingPunct="1">
              <a:lnSpc>
                <a:spcPct val="100000"/>
              </a:lnSpc>
              <a:spcBef>
                <a:spcPts val="0"/>
              </a:spcBef>
              <a:buClr>
                <a:srgbClr val="708CA1"/>
              </a:buClr>
              <a:defRPr/>
            </a:pPr>
            <a:r>
              <a:rPr lang="en-US" sz="1400" kern="0" dirty="0">
                <a:latin typeface="Courier New" pitchFamily="49" charset="0"/>
              </a:rPr>
              <a:t>R1(config)# </a:t>
            </a:r>
            <a:r>
              <a:rPr lang="en-US" sz="1400" b="1" kern="0" dirty="0">
                <a:latin typeface="Courier New" pitchFamily="49" charset="0"/>
              </a:rPr>
              <a:t>exit</a:t>
            </a:r>
          </a:p>
          <a:p>
            <a:pPr marL="236538" indent="-236538" algn="l" defTabSz="814388" eaLnBrk="1" hangingPunct="1">
              <a:lnSpc>
                <a:spcPct val="100000"/>
              </a:lnSpc>
              <a:spcBef>
                <a:spcPts val="0"/>
              </a:spcBef>
              <a:buClr>
                <a:srgbClr val="708CA1"/>
              </a:buClr>
              <a:defRPr/>
            </a:pPr>
            <a:r>
              <a:rPr lang="en-US" sz="1400" kern="0" dirty="0">
                <a:latin typeface="Courier New" pitchFamily="49" charset="0"/>
              </a:rPr>
              <a:t>R1# </a:t>
            </a:r>
            <a:r>
              <a:rPr lang="en-US" sz="1400" b="1" kern="0" dirty="0">
                <a:latin typeface="Courier New" pitchFamily="49" charset="0"/>
              </a:rPr>
              <a:t>show ip route</a:t>
            </a:r>
          </a:p>
          <a:p>
            <a:pPr marL="236538" indent="-236538" algn="l" defTabSz="814388" eaLnBrk="1" hangingPunct="1">
              <a:lnSpc>
                <a:spcPct val="100000"/>
              </a:lnSpc>
              <a:spcBef>
                <a:spcPts val="0"/>
              </a:spcBef>
              <a:buClr>
                <a:srgbClr val="708CA1"/>
              </a:buClr>
              <a:defRPr/>
            </a:pPr>
            <a:endParaRPr lang="en-US" sz="600" b="1" kern="0" dirty="0">
              <a:latin typeface="Courier New" pitchFamily="49" charset="0"/>
            </a:endParaRPr>
          </a:p>
          <a:p>
            <a:pPr lvl="0" algn="l">
              <a:lnSpc>
                <a:spcPct val="100000"/>
              </a:lnSpc>
              <a:spcBef>
                <a:spcPts val="0"/>
              </a:spcBef>
            </a:pPr>
            <a:r>
              <a:rPr lang="en-US" sz="1400" kern="0" dirty="0">
                <a:latin typeface="Courier New" pitchFamily="49" charset="0"/>
              </a:rPr>
              <a:t>&lt;output omitted&gt;</a:t>
            </a:r>
          </a:p>
          <a:p>
            <a:pPr lvl="0" algn="l">
              <a:lnSpc>
                <a:spcPct val="100000"/>
              </a:lnSpc>
              <a:spcBef>
                <a:spcPts val="0"/>
              </a:spcBef>
            </a:pPr>
            <a:endParaRPr lang="en-US" sz="1200" b="1" kern="0" dirty="0">
              <a:latin typeface="Courier New" pitchFamily="49" charset="0"/>
            </a:endParaRPr>
          </a:p>
          <a:p>
            <a:pPr lvl="0" algn="l">
              <a:lnSpc>
                <a:spcPct val="100000"/>
              </a:lnSpc>
              <a:spcBef>
                <a:spcPts val="0"/>
              </a:spcBef>
            </a:pPr>
            <a:r>
              <a:rPr lang="pt-BR" sz="1400" kern="0" dirty="0">
                <a:latin typeface="Courier New" pitchFamily="49" charset="0"/>
              </a:rPr>
              <a:t>172.16.0.0/16 is subnetted, 2 subnets</a:t>
            </a:r>
          </a:p>
          <a:p>
            <a:pPr lvl="0" algn="l">
              <a:lnSpc>
                <a:spcPct val="100000"/>
              </a:lnSpc>
              <a:spcBef>
                <a:spcPts val="0"/>
              </a:spcBef>
            </a:pPr>
            <a:r>
              <a:rPr lang="pt-BR" sz="1400" kern="0" dirty="0">
                <a:latin typeface="Courier New" pitchFamily="49" charset="0"/>
              </a:rPr>
              <a:t>o 172.16.1.0/24 [160/1] via 10.1.1.2, 00:00:23, Serial0/0/1</a:t>
            </a:r>
          </a:p>
          <a:p>
            <a:pPr lvl="0" algn="l">
              <a:lnSpc>
                <a:spcPct val="100000"/>
              </a:lnSpc>
              <a:spcBef>
                <a:spcPts val="0"/>
              </a:spcBef>
            </a:pPr>
            <a:r>
              <a:rPr lang="pt-BR" sz="1400" kern="0" dirty="0">
                <a:latin typeface="Courier New" pitchFamily="49" charset="0"/>
              </a:rPr>
              <a:t>o 172.16.2.0/24 [160/1] via 10.2.2.2, 00:00:03, Serial0/0/2</a:t>
            </a:r>
          </a:p>
          <a:p>
            <a:pPr lvl="0" algn="l">
              <a:lnSpc>
                <a:spcPct val="100000"/>
              </a:lnSpc>
              <a:spcBef>
                <a:spcPts val="0"/>
              </a:spcBef>
            </a:pPr>
            <a:r>
              <a:rPr lang="pt-BR" sz="1400" kern="0" dirty="0">
                <a:latin typeface="Courier New" pitchFamily="49" charset="0"/>
              </a:rPr>
              <a:t>&lt;output omitted&gt;</a:t>
            </a:r>
          </a:p>
          <a:p>
            <a:pPr marL="236538" indent="-236538" algn="l" defTabSz="814388" eaLnBrk="1" hangingPunct="1">
              <a:lnSpc>
                <a:spcPct val="100000"/>
              </a:lnSpc>
              <a:spcBef>
                <a:spcPts val="0"/>
              </a:spcBef>
              <a:buClr>
                <a:srgbClr val="708CA1"/>
              </a:buClr>
              <a:defRPr/>
            </a:pPr>
            <a:endParaRPr lang="en-US" sz="1400" b="1" kern="0" dirty="0">
              <a:latin typeface="Courier New" pitchFamily="49" charset="0"/>
            </a:endParaRPr>
          </a:p>
          <a:p>
            <a:pPr marL="236538" indent="-236538" algn="l" defTabSz="814388" eaLnBrk="1" hangingPunct="1">
              <a:lnSpc>
                <a:spcPct val="100000"/>
              </a:lnSpc>
              <a:spcBef>
                <a:spcPts val="0"/>
              </a:spcBef>
              <a:buClr>
                <a:srgbClr val="708CA1"/>
              </a:buClr>
              <a:defRPr/>
            </a:pPr>
            <a:endParaRPr lang="en-US" sz="1400" b="1" kern="0" dirty="0">
              <a:latin typeface="Courier New" pitchFamily="49" charset="0"/>
            </a:endParaRPr>
          </a:p>
        </p:txBody>
      </p:sp>
      <p:grpSp>
        <p:nvGrpSpPr>
          <p:cNvPr id="27" name="Group 26"/>
          <p:cNvGrpSpPr/>
          <p:nvPr/>
        </p:nvGrpSpPr>
        <p:grpSpPr>
          <a:xfrm>
            <a:off x="1122020" y="2406620"/>
            <a:ext cx="6376929" cy="1068235"/>
            <a:chOff x="1041263" y="2587580"/>
            <a:chExt cx="6376929" cy="1068235"/>
          </a:xfrm>
        </p:grpSpPr>
        <p:sp>
          <p:nvSpPr>
            <p:cNvPr id="12" name="Freeform 9"/>
            <p:cNvSpPr>
              <a:spLocks/>
            </p:cNvSpPr>
            <p:nvPr/>
          </p:nvSpPr>
          <p:spPr bwMode="auto">
            <a:xfrm>
              <a:off x="4470031" y="282811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p:cNvSpPr>
              <a:spLocks/>
            </p:cNvSpPr>
            <p:nvPr/>
          </p:nvSpPr>
          <p:spPr bwMode="auto">
            <a:xfrm flipH="1">
              <a:off x="1866693" y="2816994"/>
              <a:ext cx="1801025" cy="15731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3"/>
            <a:srcRect/>
            <a:stretch>
              <a:fillRect/>
            </a:stretch>
          </p:blipFill>
          <p:spPr bwMode="auto">
            <a:xfrm>
              <a:off x="1111036" y="2656947"/>
              <a:ext cx="870351" cy="451691"/>
            </a:xfrm>
            <a:prstGeom prst="rect">
              <a:avLst/>
            </a:prstGeom>
            <a:noFill/>
            <a:ln w="9525">
              <a:noFill/>
              <a:miter lim="800000"/>
              <a:headEnd/>
              <a:tailEnd/>
            </a:ln>
          </p:spPr>
        </p:pic>
        <p:pic>
          <p:nvPicPr>
            <p:cNvPr id="9" name="Picture 37"/>
            <p:cNvPicPr>
              <a:picLocks noChangeArrowheads="1"/>
            </p:cNvPicPr>
            <p:nvPr/>
          </p:nvPicPr>
          <p:blipFill>
            <a:blip r:embed="rId3"/>
            <a:srcRect/>
            <a:stretch>
              <a:fillRect/>
            </a:stretch>
          </p:blipFill>
          <p:spPr bwMode="auto">
            <a:xfrm>
              <a:off x="3644920" y="2587580"/>
              <a:ext cx="870351" cy="451691"/>
            </a:xfrm>
            <a:prstGeom prst="rect">
              <a:avLst/>
            </a:prstGeom>
            <a:noFill/>
            <a:ln w="9525">
              <a:noFill/>
              <a:miter lim="800000"/>
              <a:headEnd/>
              <a:tailEnd/>
            </a:ln>
          </p:spPr>
        </p:pic>
        <p:pic>
          <p:nvPicPr>
            <p:cNvPr id="10" name="Picture 37"/>
            <p:cNvPicPr>
              <a:picLocks noChangeArrowheads="1"/>
            </p:cNvPicPr>
            <p:nvPr/>
          </p:nvPicPr>
          <p:blipFill>
            <a:blip r:embed="rId3"/>
            <a:srcRect/>
            <a:stretch>
              <a:fillRect/>
            </a:stretch>
          </p:blipFill>
          <p:spPr bwMode="auto">
            <a:xfrm>
              <a:off x="6399147" y="2631648"/>
              <a:ext cx="870351" cy="451691"/>
            </a:xfrm>
            <a:prstGeom prst="rect">
              <a:avLst/>
            </a:prstGeom>
            <a:noFill/>
            <a:ln w="9525">
              <a:noFill/>
              <a:miter lim="800000"/>
              <a:headEnd/>
              <a:tailEnd/>
            </a:ln>
          </p:spPr>
        </p:pic>
        <p:sp>
          <p:nvSpPr>
            <p:cNvPr id="16" name="TextBox 15"/>
            <p:cNvSpPr txBox="1"/>
            <p:nvPr/>
          </p:nvSpPr>
          <p:spPr>
            <a:xfrm>
              <a:off x="3194323" y="2610324"/>
              <a:ext cx="533617" cy="213268"/>
            </a:xfrm>
            <a:prstGeom prst="rect">
              <a:avLst/>
            </a:prstGeom>
            <a:noFill/>
          </p:spPr>
          <p:txBody>
            <a:bodyPr wrap="square" lIns="0" tIns="0" rIns="0" bIns="0" rtlCol="0" anchor="ctr" anchorCtr="0">
              <a:noAutofit/>
            </a:bodyPr>
            <a:lstStyle/>
            <a:p>
              <a:pPr algn="l"/>
              <a:r>
                <a:rPr lang="en-US" sz="1050" dirty="0"/>
                <a:t>S0/0/1</a:t>
              </a:r>
            </a:p>
          </p:txBody>
        </p:sp>
        <p:sp>
          <p:nvSpPr>
            <p:cNvPr id="18" name="TextBox 17"/>
            <p:cNvSpPr txBox="1"/>
            <p:nvPr/>
          </p:nvSpPr>
          <p:spPr>
            <a:xfrm>
              <a:off x="2014183" y="2806410"/>
              <a:ext cx="1013551" cy="165253"/>
            </a:xfrm>
            <a:prstGeom prst="rect">
              <a:avLst/>
            </a:prstGeom>
            <a:noFill/>
          </p:spPr>
          <p:txBody>
            <a:bodyPr wrap="square" lIns="0" tIns="0" rIns="0" bIns="0" rtlCol="0" anchor="ctr" anchorCtr="0">
              <a:noAutofit/>
            </a:bodyPr>
            <a:lstStyle/>
            <a:p>
              <a:pPr algn="l"/>
              <a:r>
                <a:rPr lang="en-US" sz="1050" dirty="0"/>
                <a:t>10.1.1.2</a:t>
              </a:r>
            </a:p>
          </p:txBody>
        </p:sp>
        <p:sp>
          <p:nvSpPr>
            <p:cNvPr id="23" name="TextBox 22"/>
            <p:cNvSpPr txBox="1"/>
            <p:nvPr/>
          </p:nvSpPr>
          <p:spPr>
            <a:xfrm>
              <a:off x="4555684" y="2650004"/>
              <a:ext cx="455336" cy="157915"/>
            </a:xfrm>
            <a:prstGeom prst="rect">
              <a:avLst/>
            </a:prstGeom>
            <a:noFill/>
          </p:spPr>
          <p:txBody>
            <a:bodyPr wrap="square" lIns="0" tIns="0" rIns="0" bIns="0" rtlCol="0" anchor="ctr" anchorCtr="0">
              <a:noAutofit/>
            </a:bodyPr>
            <a:lstStyle/>
            <a:p>
              <a:pPr algn="l"/>
              <a:r>
                <a:rPr lang="en-US" sz="1050" dirty="0"/>
                <a:t>S0/0/2</a:t>
              </a:r>
            </a:p>
          </p:txBody>
        </p:sp>
        <p:cxnSp>
          <p:nvCxnSpPr>
            <p:cNvPr id="25" name="Straight Connector 24"/>
            <p:cNvCxnSpPr/>
            <p:nvPr/>
          </p:nvCxnSpPr>
          <p:spPr bwMode="auto">
            <a:xfrm rot="5400000">
              <a:off x="1372697" y="325461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6" name="Straight Connector 25"/>
            <p:cNvCxnSpPr/>
            <p:nvPr/>
          </p:nvCxnSpPr>
          <p:spPr bwMode="auto">
            <a:xfrm rot="10800000">
              <a:off x="1296495" y="342629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1386469" y="2877284"/>
              <a:ext cx="380232" cy="276999"/>
            </a:xfrm>
            <a:prstGeom prst="rect">
              <a:avLst/>
            </a:prstGeom>
            <a:noFill/>
          </p:spPr>
          <p:txBody>
            <a:bodyPr wrap="none" rtlCol="0">
              <a:spAutoFit/>
            </a:bodyPr>
            <a:lstStyle/>
            <a:p>
              <a:r>
                <a:rPr lang="en-US" sz="1200" b="1" dirty="0"/>
                <a:t>R2</a:t>
              </a:r>
            </a:p>
          </p:txBody>
        </p:sp>
        <p:sp>
          <p:nvSpPr>
            <p:cNvPr id="32" name="TextBox 31"/>
            <p:cNvSpPr txBox="1"/>
            <p:nvPr/>
          </p:nvSpPr>
          <p:spPr>
            <a:xfrm>
              <a:off x="3940575" y="2806079"/>
              <a:ext cx="380232" cy="276999"/>
            </a:xfrm>
            <a:prstGeom prst="rect">
              <a:avLst/>
            </a:prstGeom>
            <a:noFill/>
          </p:spPr>
          <p:txBody>
            <a:bodyPr wrap="none" rtlCol="0">
              <a:spAutoFit/>
            </a:bodyPr>
            <a:lstStyle/>
            <a:p>
              <a:r>
                <a:rPr lang="en-US" sz="1200" b="1" dirty="0"/>
                <a:t>R1</a:t>
              </a:r>
            </a:p>
          </p:txBody>
        </p:sp>
        <p:sp>
          <p:nvSpPr>
            <p:cNvPr id="34" name="TextBox 33"/>
            <p:cNvSpPr txBox="1"/>
            <p:nvPr/>
          </p:nvSpPr>
          <p:spPr>
            <a:xfrm>
              <a:off x="1041263" y="3490562"/>
              <a:ext cx="1013551" cy="165253"/>
            </a:xfrm>
            <a:prstGeom prst="rect">
              <a:avLst/>
            </a:prstGeom>
            <a:noFill/>
          </p:spPr>
          <p:txBody>
            <a:bodyPr wrap="square" lIns="0" tIns="0" rIns="0" bIns="0" rtlCol="0" anchor="ctr" anchorCtr="0">
              <a:noAutofit/>
            </a:bodyPr>
            <a:lstStyle/>
            <a:p>
              <a:r>
                <a:rPr lang="en-US" sz="1050" dirty="0"/>
                <a:t>172.16.1.0 /24</a:t>
              </a:r>
            </a:p>
          </p:txBody>
        </p:sp>
        <p:sp>
          <p:nvSpPr>
            <p:cNvPr id="36" name="TextBox 35"/>
            <p:cNvSpPr txBox="1"/>
            <p:nvPr/>
          </p:nvSpPr>
          <p:spPr>
            <a:xfrm>
              <a:off x="6703975" y="2848308"/>
              <a:ext cx="380232" cy="276999"/>
            </a:xfrm>
            <a:prstGeom prst="rect">
              <a:avLst/>
            </a:prstGeom>
            <a:noFill/>
          </p:spPr>
          <p:txBody>
            <a:bodyPr wrap="none" rtlCol="0">
              <a:spAutoFit/>
            </a:bodyPr>
            <a:lstStyle/>
            <a:p>
              <a:r>
                <a:rPr lang="en-US" sz="1200" b="1" dirty="0"/>
                <a:t>R3</a:t>
              </a:r>
            </a:p>
          </p:txBody>
        </p:sp>
        <p:cxnSp>
          <p:nvCxnSpPr>
            <p:cNvPr id="39" name="Straight Connector 38"/>
            <p:cNvCxnSpPr/>
            <p:nvPr/>
          </p:nvCxnSpPr>
          <p:spPr bwMode="auto">
            <a:xfrm rot="5400000">
              <a:off x="6736075" y="3216460"/>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1" name="Straight Connector 40"/>
            <p:cNvCxnSpPr/>
            <p:nvPr/>
          </p:nvCxnSpPr>
          <p:spPr bwMode="auto">
            <a:xfrm rot="10800000">
              <a:off x="6659873" y="3388137"/>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p:cNvSpPr txBox="1"/>
            <p:nvPr/>
          </p:nvSpPr>
          <p:spPr>
            <a:xfrm>
              <a:off x="6404641" y="3452409"/>
              <a:ext cx="1013551" cy="165253"/>
            </a:xfrm>
            <a:prstGeom prst="rect">
              <a:avLst/>
            </a:prstGeom>
            <a:noFill/>
          </p:spPr>
          <p:txBody>
            <a:bodyPr wrap="square" lIns="0" tIns="0" rIns="0" bIns="0" rtlCol="0" anchor="ctr" anchorCtr="0">
              <a:noAutofit/>
            </a:bodyPr>
            <a:lstStyle/>
            <a:p>
              <a:r>
                <a:rPr lang="en-US" sz="1050" dirty="0"/>
                <a:t>172.16.2.0 /24</a:t>
              </a:r>
            </a:p>
          </p:txBody>
        </p:sp>
        <p:sp>
          <p:nvSpPr>
            <p:cNvPr id="30" name="TextBox 29"/>
            <p:cNvSpPr txBox="1"/>
            <p:nvPr/>
          </p:nvSpPr>
          <p:spPr>
            <a:xfrm>
              <a:off x="5838090" y="2787991"/>
              <a:ext cx="517321" cy="176270"/>
            </a:xfrm>
            <a:prstGeom prst="rect">
              <a:avLst/>
            </a:prstGeom>
            <a:noFill/>
          </p:spPr>
          <p:txBody>
            <a:bodyPr wrap="square" lIns="0" tIns="0" rIns="0" bIns="0" rtlCol="0" anchor="ctr" anchorCtr="0">
              <a:noAutofit/>
            </a:bodyPr>
            <a:lstStyle/>
            <a:p>
              <a:pPr algn="r"/>
              <a:r>
                <a:rPr lang="en-US" sz="1050" dirty="0"/>
                <a:t>10.2.2.2</a:t>
              </a:r>
            </a:p>
          </p:txBody>
        </p:sp>
        <p:sp>
          <p:nvSpPr>
            <p:cNvPr id="33" name="TextBox 32"/>
            <p:cNvSpPr txBox="1"/>
            <p:nvPr/>
          </p:nvSpPr>
          <p:spPr>
            <a:xfrm>
              <a:off x="4441381" y="2839910"/>
              <a:ext cx="569238" cy="204740"/>
            </a:xfrm>
            <a:prstGeom prst="rect">
              <a:avLst/>
            </a:prstGeom>
            <a:noFill/>
          </p:spPr>
          <p:txBody>
            <a:bodyPr wrap="square" lIns="0" tIns="0" rIns="0" bIns="0" rtlCol="0" anchor="ctr" anchorCtr="0">
              <a:noAutofit/>
            </a:bodyPr>
            <a:lstStyle/>
            <a:p>
              <a:pPr algn="r"/>
              <a:r>
                <a:rPr lang="en-US" sz="1050" dirty="0"/>
                <a:t>10.2.2.1</a:t>
              </a:r>
            </a:p>
          </p:txBody>
        </p:sp>
        <p:sp>
          <p:nvSpPr>
            <p:cNvPr id="37" name="TextBox 36"/>
            <p:cNvSpPr txBox="1"/>
            <p:nvPr/>
          </p:nvSpPr>
          <p:spPr>
            <a:xfrm>
              <a:off x="3111095" y="2838234"/>
              <a:ext cx="1013551" cy="165253"/>
            </a:xfrm>
            <a:prstGeom prst="rect">
              <a:avLst/>
            </a:prstGeom>
            <a:noFill/>
          </p:spPr>
          <p:txBody>
            <a:bodyPr wrap="square" lIns="0" tIns="0" rIns="0" bIns="0" rtlCol="0" anchor="ctr" anchorCtr="0">
              <a:noAutofit/>
            </a:bodyPr>
            <a:lstStyle/>
            <a:p>
              <a:pPr algn="l"/>
              <a:r>
                <a:rPr lang="en-US" sz="1050" dirty="0"/>
                <a:t>10.1.1.1</a:t>
              </a:r>
            </a:p>
          </p:txBody>
        </p:sp>
      </p:grpSp>
    </p:spTree>
    <p:extLst>
      <p:ext uri="{BB962C8B-B14F-4D97-AF65-F5344CB8AC3E}">
        <p14:creationId xmlns:p14="http://schemas.microsoft.com/office/powerpoint/2010/main" val="77062808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84231"/>
            <a:ext cx="8042276" cy="977869"/>
          </a:xfrm>
        </p:spPr>
        <p:txBody>
          <a:bodyPr/>
          <a:lstStyle/>
          <a:p>
            <a:r>
              <a:rPr lang="en-US" sz="3600" dirty="0"/>
              <a:t>Distance Vector Versus Link-State</a:t>
            </a:r>
          </a:p>
        </p:txBody>
      </p:sp>
      <p:sp>
        <p:nvSpPr>
          <p:cNvPr id="3" name="Content Placeholder 2"/>
          <p:cNvSpPr>
            <a:spLocks noGrp="1"/>
          </p:cNvSpPr>
          <p:nvPr>
            <p:ph idx="1"/>
          </p:nvPr>
        </p:nvSpPr>
        <p:spPr>
          <a:xfrm>
            <a:off x="342900" y="1771650"/>
            <a:ext cx="8248651" cy="4672926"/>
          </a:xfrm>
        </p:spPr>
        <p:txBody>
          <a:bodyPr>
            <a:normAutofit/>
          </a:bodyPr>
          <a:lstStyle/>
          <a:p>
            <a:r>
              <a:rPr lang="en-US" b="1" dirty="0">
                <a:solidFill>
                  <a:schemeClr val="tx1"/>
                </a:solidFill>
              </a:rPr>
              <a:t>Distance vector:</a:t>
            </a:r>
          </a:p>
          <a:p>
            <a:pPr lvl="1"/>
            <a:r>
              <a:rPr lang="en-US" dirty="0">
                <a:solidFill>
                  <a:schemeClr val="tx1"/>
                </a:solidFill>
              </a:rPr>
              <a:t>All the routers periodically send their routing tables (or a portion of their tables) to only their neighboring routers. </a:t>
            </a:r>
          </a:p>
          <a:p>
            <a:pPr lvl="1"/>
            <a:r>
              <a:rPr lang="en-US" dirty="0">
                <a:solidFill>
                  <a:schemeClr val="tx1"/>
                </a:solidFill>
              </a:rPr>
              <a:t>Routers use the received information to determine whether any changes need to be made to their own routing table. </a:t>
            </a:r>
          </a:p>
          <a:p>
            <a:r>
              <a:rPr lang="en-US" b="1" dirty="0">
                <a:solidFill>
                  <a:schemeClr val="tx1"/>
                </a:solidFill>
              </a:rPr>
              <a:t>Link-state routing protocol:</a:t>
            </a:r>
          </a:p>
          <a:p>
            <a:pPr lvl="1"/>
            <a:r>
              <a:rPr lang="en-US" dirty="0">
                <a:solidFill>
                  <a:schemeClr val="tx1"/>
                </a:solidFill>
              </a:rPr>
              <a:t>Each router sends the state of its own interfaces (links) to all other routers in an area only when there is a change. </a:t>
            </a:r>
          </a:p>
          <a:p>
            <a:pPr lvl="1"/>
            <a:r>
              <a:rPr lang="en-US" dirty="0">
                <a:solidFill>
                  <a:schemeClr val="tx1"/>
                </a:solidFill>
              </a:rPr>
              <a:t>Each router uses the received information to recalculate the best path to each network and then saves this information in its routing table.</a:t>
            </a:r>
          </a:p>
          <a:p>
            <a:endParaRPr lang="en-US" dirty="0">
              <a:solidFill>
                <a:schemeClr val="tx1"/>
              </a:solidFill>
            </a:endParaRPr>
          </a:p>
          <a:p>
            <a:pPr lvl="1"/>
            <a:endParaRPr lang="en-US" dirty="0">
              <a:solidFill>
                <a:schemeClr val="tx1"/>
              </a:solidFill>
            </a:endParaRPr>
          </a:p>
        </p:txBody>
      </p:sp>
    </p:spTree>
    <p:extLst>
      <p:ext uri="{BB962C8B-B14F-4D97-AF65-F5344CB8AC3E}">
        <p14:creationId xmlns:p14="http://schemas.microsoft.com/office/powerpoint/2010/main" val="332811989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561" y="722927"/>
            <a:ext cx="7251724" cy="782024"/>
          </a:xfrm>
        </p:spPr>
        <p:txBody>
          <a:bodyPr/>
          <a:lstStyle/>
          <a:p>
            <a:r>
              <a:rPr lang="en-US" sz="3200" dirty="0"/>
              <a:t>Classful Versus Classless Routing</a:t>
            </a:r>
          </a:p>
        </p:txBody>
      </p:sp>
      <p:sp>
        <p:nvSpPr>
          <p:cNvPr id="3" name="Content Placeholder 2"/>
          <p:cNvSpPr>
            <a:spLocks noGrp="1"/>
          </p:cNvSpPr>
          <p:nvPr>
            <p:ph idx="1"/>
          </p:nvPr>
        </p:nvSpPr>
        <p:spPr>
          <a:xfrm>
            <a:off x="342900" y="1657351"/>
            <a:ext cx="8248651" cy="4627668"/>
          </a:xfrm>
        </p:spPr>
        <p:txBody>
          <a:bodyPr>
            <a:normAutofit fontScale="92500" lnSpcReduction="20000"/>
          </a:bodyPr>
          <a:lstStyle/>
          <a:p>
            <a:r>
              <a:rPr lang="en-US" b="1" dirty="0">
                <a:solidFill>
                  <a:schemeClr val="tx1"/>
                </a:solidFill>
              </a:rPr>
              <a:t>Classful Routing Protocol:</a:t>
            </a:r>
          </a:p>
          <a:p>
            <a:pPr lvl="1"/>
            <a:r>
              <a:rPr lang="en-US" dirty="0">
                <a:solidFill>
                  <a:schemeClr val="tx1"/>
                </a:solidFill>
              </a:rPr>
              <a:t>Does not support VLSM.</a:t>
            </a:r>
          </a:p>
          <a:p>
            <a:pPr lvl="1"/>
            <a:r>
              <a:rPr lang="en-US" dirty="0">
                <a:solidFill>
                  <a:schemeClr val="tx1"/>
                </a:solidFill>
              </a:rPr>
              <a:t>Routing updates sent do not include the subnet mask. </a:t>
            </a:r>
          </a:p>
          <a:p>
            <a:pPr lvl="1"/>
            <a:r>
              <a:rPr lang="en-US" dirty="0">
                <a:solidFill>
                  <a:schemeClr val="tx1"/>
                </a:solidFill>
              </a:rPr>
              <a:t>Subnets are not advertised to a different major network.</a:t>
            </a:r>
          </a:p>
          <a:p>
            <a:pPr lvl="1"/>
            <a:r>
              <a:rPr lang="en-US" dirty="0">
                <a:solidFill>
                  <a:schemeClr val="tx1"/>
                </a:solidFill>
              </a:rPr>
              <a:t>Discontiguous subnets are not visible to each other.</a:t>
            </a:r>
          </a:p>
          <a:p>
            <a:pPr lvl="1"/>
            <a:r>
              <a:rPr lang="en-US" dirty="0">
                <a:solidFill>
                  <a:schemeClr val="tx1"/>
                </a:solidFill>
              </a:rPr>
              <a:t>RIP Version 1 (RIPv1) is a classful routing protocol.</a:t>
            </a:r>
          </a:p>
          <a:p>
            <a:r>
              <a:rPr lang="en-US" b="1" dirty="0">
                <a:solidFill>
                  <a:schemeClr val="tx1"/>
                </a:solidFill>
              </a:rPr>
              <a:t>Classless Routing Protocol:</a:t>
            </a:r>
          </a:p>
          <a:p>
            <a:pPr lvl="1"/>
            <a:r>
              <a:rPr lang="en-US" dirty="0">
                <a:solidFill>
                  <a:schemeClr val="tx1"/>
                </a:solidFill>
              </a:rPr>
              <a:t>Supports VLSM.</a:t>
            </a:r>
          </a:p>
          <a:p>
            <a:pPr lvl="1"/>
            <a:r>
              <a:rPr lang="en-US" dirty="0">
                <a:solidFill>
                  <a:schemeClr val="tx1"/>
                </a:solidFill>
              </a:rPr>
              <a:t>Routing updates sent include the subnet mask. </a:t>
            </a:r>
          </a:p>
          <a:p>
            <a:pPr lvl="1"/>
            <a:r>
              <a:rPr lang="en-US" dirty="0">
                <a:solidFill>
                  <a:schemeClr val="tx1"/>
                </a:solidFill>
              </a:rPr>
              <a:t>Subnets are advertised to a different major network.</a:t>
            </a:r>
          </a:p>
          <a:p>
            <a:pPr lvl="1"/>
            <a:r>
              <a:rPr lang="en-US" dirty="0">
                <a:solidFill>
                  <a:schemeClr val="tx1"/>
                </a:solidFill>
              </a:rPr>
              <a:t>Discontiguous subnets are visible to each other.</a:t>
            </a:r>
          </a:p>
          <a:p>
            <a:pPr lvl="1"/>
            <a:r>
              <a:rPr lang="en-US" dirty="0">
                <a:solidFill>
                  <a:schemeClr val="tx1"/>
                </a:solidFill>
              </a:rPr>
              <a:t>RIPv2, EIGRP, OSPF, IS-IS, and BGP are classless routing protocols. </a:t>
            </a:r>
          </a:p>
          <a:p>
            <a:pPr lvl="1"/>
            <a:endParaRPr lang="en-US"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52530452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428" y="425974"/>
            <a:ext cx="8098614" cy="993091"/>
          </a:xfrm>
        </p:spPr>
        <p:txBody>
          <a:bodyPr/>
          <a:lstStyle/>
          <a:p>
            <a:r>
              <a:rPr lang="en-US" sz="3200" dirty="0"/>
              <a:t>Discontiguous Subnets - Classful Routing</a:t>
            </a:r>
          </a:p>
        </p:txBody>
      </p:sp>
      <p:sp>
        <p:nvSpPr>
          <p:cNvPr id="3" name="Content Placeholder 2"/>
          <p:cNvSpPr>
            <a:spLocks noGrp="1"/>
          </p:cNvSpPr>
          <p:nvPr>
            <p:ph idx="1"/>
          </p:nvPr>
        </p:nvSpPr>
        <p:spPr>
          <a:xfrm>
            <a:off x="549275" y="2838536"/>
            <a:ext cx="8284863" cy="3714664"/>
          </a:xfrm>
        </p:spPr>
        <p:txBody>
          <a:bodyPr>
            <a:noAutofit/>
          </a:bodyPr>
          <a:lstStyle/>
          <a:p>
            <a:r>
              <a:rPr lang="en-US" sz="2000" dirty="0" err="1">
                <a:solidFill>
                  <a:schemeClr val="tx1"/>
                </a:solidFill>
              </a:rPr>
              <a:t>Classful</a:t>
            </a:r>
            <a:r>
              <a:rPr lang="en-US" sz="2000" dirty="0">
                <a:solidFill>
                  <a:schemeClr val="tx1"/>
                </a:solidFill>
              </a:rPr>
              <a:t> routing protocols do not support </a:t>
            </a:r>
            <a:r>
              <a:rPr lang="en-US" sz="2000" dirty="0" err="1">
                <a:solidFill>
                  <a:schemeClr val="tx1"/>
                </a:solidFill>
              </a:rPr>
              <a:t>discontiguous</a:t>
            </a:r>
            <a:r>
              <a:rPr lang="en-US" sz="2000" dirty="0">
                <a:solidFill>
                  <a:schemeClr val="tx1"/>
                </a:solidFill>
              </a:rPr>
              <a:t> networks.</a:t>
            </a:r>
          </a:p>
          <a:p>
            <a:r>
              <a:rPr lang="en-US" sz="2000" dirty="0" err="1">
                <a:solidFill>
                  <a:schemeClr val="tx1"/>
                </a:solidFill>
              </a:rPr>
              <a:t>Discontiguous</a:t>
            </a:r>
            <a:r>
              <a:rPr lang="en-US" sz="2000" dirty="0">
                <a:solidFill>
                  <a:schemeClr val="tx1"/>
                </a:solidFill>
              </a:rPr>
              <a:t> subnets are subnets of the same major network that are separated by a different major network.</a:t>
            </a:r>
          </a:p>
          <a:p>
            <a:pPr lvl="1"/>
            <a:r>
              <a:rPr lang="en-US" sz="2000" dirty="0">
                <a:solidFill>
                  <a:schemeClr val="tx1"/>
                </a:solidFill>
              </a:rPr>
              <a:t>For example, RIPv1 has been configured on all three routers.</a:t>
            </a:r>
          </a:p>
          <a:p>
            <a:pPr lvl="1"/>
            <a:r>
              <a:rPr lang="en-US" sz="2000" dirty="0">
                <a:solidFill>
                  <a:schemeClr val="tx1"/>
                </a:solidFill>
              </a:rPr>
              <a:t>Routers R2 and R3 advertise 172.16.0.0 to R1.</a:t>
            </a:r>
          </a:p>
          <a:p>
            <a:pPr lvl="2"/>
            <a:r>
              <a:rPr lang="en-US" dirty="0">
                <a:solidFill>
                  <a:schemeClr val="tx1"/>
                </a:solidFill>
              </a:rPr>
              <a:t>They cannot advertise the 172.16.1.0 /24 and 172.16.2.0 /24 subnets across a different major network because RIPv1 is </a:t>
            </a:r>
            <a:r>
              <a:rPr lang="en-US" dirty="0" err="1">
                <a:solidFill>
                  <a:schemeClr val="tx1"/>
                </a:solidFill>
              </a:rPr>
              <a:t>classful</a:t>
            </a:r>
            <a:r>
              <a:rPr lang="en-US" dirty="0">
                <a:solidFill>
                  <a:schemeClr val="tx1"/>
                </a:solidFill>
              </a:rPr>
              <a:t>. </a:t>
            </a:r>
          </a:p>
          <a:p>
            <a:pPr lvl="1"/>
            <a:r>
              <a:rPr lang="en-US" sz="2000" dirty="0">
                <a:solidFill>
                  <a:schemeClr val="tx1"/>
                </a:solidFill>
              </a:rPr>
              <a:t>R1 therefore receives routes about 172.16.0.0 /16 from two different directions and it might make an incorrect routing decision. </a:t>
            </a:r>
          </a:p>
          <a:p>
            <a:pPr lvl="1"/>
            <a:endParaRPr lang="en-US" sz="2000" dirty="0">
              <a:solidFill>
                <a:schemeClr val="tx1"/>
              </a:solidFill>
            </a:endParaRPr>
          </a:p>
          <a:p>
            <a:pPr lvl="3"/>
            <a:endParaRPr lang="en-US" sz="2000" dirty="0">
              <a:solidFill>
                <a:schemeClr val="tx1"/>
              </a:solidFill>
            </a:endParaRPr>
          </a:p>
          <a:p>
            <a:pPr lvl="1"/>
            <a:endParaRPr lang="en-US" sz="2000" dirty="0">
              <a:solidFill>
                <a:schemeClr val="tx1"/>
              </a:solidFill>
            </a:endParaRPr>
          </a:p>
          <a:p>
            <a:pPr lvl="1"/>
            <a:endParaRPr lang="en-US" sz="2000" dirty="0">
              <a:solidFill>
                <a:schemeClr val="tx1"/>
              </a:solidFill>
            </a:endParaRPr>
          </a:p>
        </p:txBody>
      </p:sp>
      <p:grpSp>
        <p:nvGrpSpPr>
          <p:cNvPr id="24" name="Group 23"/>
          <p:cNvGrpSpPr/>
          <p:nvPr/>
        </p:nvGrpSpPr>
        <p:grpSpPr>
          <a:xfrm>
            <a:off x="549275" y="1676670"/>
            <a:ext cx="7990503" cy="1054243"/>
            <a:chOff x="612669" y="5228286"/>
            <a:chExt cx="7990503" cy="1054243"/>
          </a:xfrm>
        </p:grpSpPr>
        <p:cxnSp>
          <p:nvCxnSpPr>
            <p:cNvPr id="26" name="Straight Connector 25"/>
            <p:cNvCxnSpPr/>
            <p:nvPr/>
          </p:nvCxnSpPr>
          <p:spPr bwMode="auto">
            <a:xfrm rot="10800000">
              <a:off x="904972" y="55172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1" name="Straight Connector 40"/>
            <p:cNvCxnSpPr/>
            <p:nvPr/>
          </p:nvCxnSpPr>
          <p:spPr bwMode="auto">
            <a:xfrm rot="10800000">
              <a:off x="7479312" y="555943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2" name="Freeform 9"/>
            <p:cNvSpPr>
              <a:spLocks/>
            </p:cNvSpPr>
            <p:nvPr/>
          </p:nvSpPr>
          <p:spPr bwMode="auto">
            <a:xfrm>
              <a:off x="4758129" y="5530747"/>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p:cNvSpPr>
              <a:spLocks/>
            </p:cNvSpPr>
            <p:nvPr/>
          </p:nvSpPr>
          <p:spPr bwMode="auto">
            <a:xfrm>
              <a:off x="2237096" y="549953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3"/>
            <a:srcRect/>
            <a:stretch>
              <a:fillRect/>
            </a:stretch>
          </p:blipFill>
          <p:spPr bwMode="auto">
            <a:xfrm>
              <a:off x="1399134" y="5279197"/>
              <a:ext cx="870351" cy="451691"/>
            </a:xfrm>
            <a:prstGeom prst="rect">
              <a:avLst/>
            </a:prstGeom>
            <a:noFill/>
            <a:ln w="9525">
              <a:noFill/>
              <a:miter lim="800000"/>
              <a:headEnd/>
              <a:tailEnd/>
            </a:ln>
          </p:spPr>
        </p:pic>
        <p:pic>
          <p:nvPicPr>
            <p:cNvPr id="9" name="Picture 37"/>
            <p:cNvPicPr>
              <a:picLocks noChangeArrowheads="1"/>
            </p:cNvPicPr>
            <p:nvPr/>
          </p:nvPicPr>
          <p:blipFill>
            <a:blip r:embed="rId3"/>
            <a:srcRect/>
            <a:stretch>
              <a:fillRect/>
            </a:stretch>
          </p:blipFill>
          <p:spPr bwMode="auto">
            <a:xfrm>
              <a:off x="3933018" y="5290214"/>
              <a:ext cx="870351" cy="451691"/>
            </a:xfrm>
            <a:prstGeom prst="rect">
              <a:avLst/>
            </a:prstGeom>
            <a:noFill/>
            <a:ln w="9525">
              <a:noFill/>
              <a:miter lim="800000"/>
              <a:headEnd/>
              <a:tailEnd/>
            </a:ln>
          </p:spPr>
        </p:pic>
        <p:pic>
          <p:nvPicPr>
            <p:cNvPr id="10" name="Picture 37"/>
            <p:cNvPicPr>
              <a:picLocks noChangeArrowheads="1"/>
            </p:cNvPicPr>
            <p:nvPr/>
          </p:nvPicPr>
          <p:blipFill>
            <a:blip r:embed="rId3"/>
            <a:srcRect/>
            <a:stretch>
              <a:fillRect/>
            </a:stretch>
          </p:blipFill>
          <p:spPr bwMode="auto">
            <a:xfrm>
              <a:off x="6687245" y="5334282"/>
              <a:ext cx="870351" cy="451691"/>
            </a:xfrm>
            <a:prstGeom prst="rect">
              <a:avLst/>
            </a:prstGeom>
            <a:noFill/>
            <a:ln w="9525">
              <a:noFill/>
              <a:miter lim="800000"/>
              <a:headEnd/>
              <a:tailEnd/>
            </a:ln>
          </p:spPr>
        </p:pic>
        <p:sp>
          <p:nvSpPr>
            <p:cNvPr id="18" name="TextBox 17"/>
            <p:cNvSpPr txBox="1"/>
            <p:nvPr/>
          </p:nvSpPr>
          <p:spPr>
            <a:xfrm>
              <a:off x="1002924" y="5327776"/>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5" name="Straight Connector 24"/>
            <p:cNvCxnSpPr/>
            <p:nvPr/>
          </p:nvCxnSpPr>
          <p:spPr bwMode="auto">
            <a:xfrm rot="5400000">
              <a:off x="721681" y="550616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1674567" y="5499534"/>
              <a:ext cx="380232" cy="258532"/>
            </a:xfrm>
            <a:prstGeom prst="rect">
              <a:avLst/>
            </a:prstGeom>
            <a:noFill/>
          </p:spPr>
          <p:txBody>
            <a:bodyPr wrap="none" rtlCol="0">
              <a:spAutoFit/>
            </a:bodyPr>
            <a:lstStyle/>
            <a:p>
              <a:r>
                <a:rPr lang="en-US" sz="1200" b="1" dirty="0">
                  <a:solidFill>
                    <a:schemeClr val="bg1"/>
                  </a:solidFill>
                </a:rPr>
                <a:t>R2</a:t>
              </a:r>
            </a:p>
          </p:txBody>
        </p:sp>
        <p:sp>
          <p:nvSpPr>
            <p:cNvPr id="32" name="TextBox 31"/>
            <p:cNvSpPr txBox="1"/>
            <p:nvPr/>
          </p:nvSpPr>
          <p:spPr>
            <a:xfrm>
              <a:off x="4228673" y="5508713"/>
              <a:ext cx="380232" cy="258532"/>
            </a:xfrm>
            <a:prstGeom prst="rect">
              <a:avLst/>
            </a:prstGeom>
            <a:noFill/>
          </p:spPr>
          <p:txBody>
            <a:bodyPr wrap="none" rtlCol="0">
              <a:spAutoFit/>
            </a:bodyPr>
            <a:lstStyle/>
            <a:p>
              <a:r>
                <a:rPr lang="en-US" sz="1200" b="1" dirty="0">
                  <a:solidFill>
                    <a:schemeClr val="bg1"/>
                  </a:solidFill>
                </a:rPr>
                <a:t>R1</a:t>
              </a:r>
            </a:p>
          </p:txBody>
        </p:sp>
        <p:sp>
          <p:nvSpPr>
            <p:cNvPr id="34" name="TextBox 33"/>
            <p:cNvSpPr txBox="1"/>
            <p:nvPr/>
          </p:nvSpPr>
          <p:spPr>
            <a:xfrm>
              <a:off x="612669" y="5705039"/>
              <a:ext cx="1013551" cy="165253"/>
            </a:xfrm>
            <a:prstGeom prst="rect">
              <a:avLst/>
            </a:prstGeom>
            <a:noFill/>
          </p:spPr>
          <p:txBody>
            <a:bodyPr wrap="square" lIns="0" tIns="0" rIns="0" bIns="0" rtlCol="0" anchor="ctr" anchorCtr="0">
              <a:noAutofit/>
            </a:bodyPr>
            <a:lstStyle/>
            <a:p>
              <a:r>
                <a:rPr lang="en-US" sz="1050" dirty="0"/>
                <a:t>172.16.1.0 /24</a:t>
              </a:r>
            </a:p>
          </p:txBody>
        </p:sp>
        <p:sp>
          <p:nvSpPr>
            <p:cNvPr id="36" name="TextBox 35"/>
            <p:cNvSpPr txBox="1"/>
            <p:nvPr/>
          </p:nvSpPr>
          <p:spPr>
            <a:xfrm>
              <a:off x="6992073" y="5550942"/>
              <a:ext cx="380232" cy="258532"/>
            </a:xfrm>
            <a:prstGeom prst="rect">
              <a:avLst/>
            </a:prstGeom>
            <a:noFill/>
          </p:spPr>
          <p:txBody>
            <a:bodyPr wrap="none" rtlCol="0">
              <a:spAutoFit/>
            </a:bodyPr>
            <a:lstStyle/>
            <a:p>
              <a:r>
                <a:rPr lang="en-US" sz="1200" b="1" dirty="0">
                  <a:solidFill>
                    <a:schemeClr val="bg1"/>
                  </a:solidFill>
                </a:rPr>
                <a:t>R3</a:t>
              </a:r>
            </a:p>
          </p:txBody>
        </p:sp>
        <p:sp>
          <p:nvSpPr>
            <p:cNvPr id="38" name="TextBox 37"/>
            <p:cNvSpPr txBox="1"/>
            <p:nvPr/>
          </p:nvSpPr>
          <p:spPr>
            <a:xfrm>
              <a:off x="7589621" y="5394720"/>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39" name="Straight Connector 38"/>
            <p:cNvCxnSpPr/>
            <p:nvPr/>
          </p:nvCxnSpPr>
          <p:spPr bwMode="auto">
            <a:xfrm rot="5400000">
              <a:off x="7839719" y="554839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p:cNvSpPr txBox="1"/>
            <p:nvPr/>
          </p:nvSpPr>
          <p:spPr>
            <a:xfrm>
              <a:off x="7434145" y="5734913"/>
              <a:ext cx="1013551" cy="165253"/>
            </a:xfrm>
            <a:prstGeom prst="rect">
              <a:avLst/>
            </a:prstGeom>
            <a:noFill/>
          </p:spPr>
          <p:txBody>
            <a:bodyPr wrap="square" lIns="0" tIns="0" rIns="0" bIns="0" rtlCol="0" anchor="ctr" anchorCtr="0">
              <a:noAutofit/>
            </a:bodyPr>
            <a:lstStyle/>
            <a:p>
              <a:r>
                <a:rPr lang="en-US" sz="1050" dirty="0"/>
                <a:t>172.16.2.0 /24</a:t>
              </a:r>
            </a:p>
          </p:txBody>
        </p:sp>
        <p:sp>
          <p:nvSpPr>
            <p:cNvPr id="30" name="TextBox 29"/>
            <p:cNvSpPr txBox="1"/>
            <p:nvPr/>
          </p:nvSpPr>
          <p:spPr>
            <a:xfrm>
              <a:off x="5197572" y="5240642"/>
              <a:ext cx="1013551" cy="165253"/>
            </a:xfrm>
            <a:prstGeom prst="rect">
              <a:avLst/>
            </a:prstGeom>
            <a:noFill/>
          </p:spPr>
          <p:txBody>
            <a:bodyPr wrap="square" lIns="0" tIns="0" rIns="0" bIns="0" rtlCol="0" anchor="ctr" anchorCtr="0">
              <a:noAutofit/>
            </a:bodyPr>
            <a:lstStyle/>
            <a:p>
              <a:r>
                <a:rPr lang="en-US" sz="1050" dirty="0"/>
                <a:t>192.168.2.0 /24</a:t>
              </a:r>
            </a:p>
          </p:txBody>
        </p:sp>
        <p:sp>
          <p:nvSpPr>
            <p:cNvPr id="33" name="TextBox 32"/>
            <p:cNvSpPr txBox="1"/>
            <p:nvPr/>
          </p:nvSpPr>
          <p:spPr>
            <a:xfrm>
              <a:off x="2615010" y="5228286"/>
              <a:ext cx="1013551" cy="165253"/>
            </a:xfrm>
            <a:prstGeom prst="rect">
              <a:avLst/>
            </a:prstGeom>
            <a:noFill/>
          </p:spPr>
          <p:txBody>
            <a:bodyPr wrap="square" lIns="0" tIns="0" rIns="0" bIns="0" rtlCol="0" anchor="ctr" anchorCtr="0">
              <a:noAutofit/>
            </a:bodyPr>
            <a:lstStyle/>
            <a:p>
              <a:r>
                <a:rPr lang="en-US" sz="1050" dirty="0"/>
                <a:t>192.168.1.0 /24</a:t>
              </a:r>
            </a:p>
          </p:txBody>
        </p:sp>
        <p:sp>
          <p:nvSpPr>
            <p:cNvPr id="45" name="Pentagon 44"/>
            <p:cNvSpPr/>
            <p:nvPr/>
          </p:nvSpPr>
          <p:spPr bwMode="auto">
            <a:xfrm>
              <a:off x="2273675" y="5807689"/>
              <a:ext cx="1359981" cy="470722"/>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RIPv1 update</a:t>
              </a:r>
            </a:p>
            <a:p>
              <a:pPr marL="0" marR="0" indent="0" algn="ctr" defTabSz="814388" rtl="0" eaLnBrk="0" fontAlgn="base" latinLnBrk="0" hangingPunct="0">
                <a:lnSpc>
                  <a:spcPct val="90000"/>
                </a:lnSpc>
                <a:spcBef>
                  <a:spcPct val="0"/>
                </a:spcBef>
                <a:spcAft>
                  <a:spcPct val="0"/>
                </a:spcAft>
                <a:buClrTx/>
                <a:buSzTx/>
                <a:buFontTx/>
                <a:buNone/>
                <a:tabLst/>
              </a:pPr>
              <a:r>
                <a:rPr lang="en-US" sz="1400" dirty="0"/>
                <a:t>172.16.0.0</a:t>
              </a:r>
              <a:endParaRPr kumimoji="0" lang="en-US" sz="1400" b="0" i="0" u="none" strike="noStrike" cap="none" normalizeH="0" baseline="0" dirty="0">
                <a:ln>
                  <a:noFill/>
                </a:ln>
                <a:solidFill>
                  <a:schemeClr val="tx1"/>
                </a:solidFill>
                <a:effectLst/>
                <a:latin typeface="Arial" charset="0"/>
              </a:endParaRPr>
            </a:p>
          </p:txBody>
        </p:sp>
        <p:sp>
          <p:nvSpPr>
            <p:cNvPr id="46" name="Pentagon 45"/>
            <p:cNvSpPr/>
            <p:nvPr/>
          </p:nvSpPr>
          <p:spPr bwMode="auto">
            <a:xfrm flipH="1">
              <a:off x="5256561" y="5811807"/>
              <a:ext cx="1428494" cy="470722"/>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RIPv1 update</a:t>
              </a:r>
            </a:p>
            <a:p>
              <a:pPr marL="0" marR="0" indent="0" algn="ctr" defTabSz="814388" rtl="0" eaLnBrk="0" fontAlgn="base" latinLnBrk="0" hangingPunct="0">
                <a:lnSpc>
                  <a:spcPct val="90000"/>
                </a:lnSpc>
                <a:spcBef>
                  <a:spcPct val="0"/>
                </a:spcBef>
                <a:spcAft>
                  <a:spcPct val="0"/>
                </a:spcAft>
                <a:buClrTx/>
                <a:buSzTx/>
                <a:buFontTx/>
                <a:buNone/>
                <a:tabLst/>
              </a:pPr>
              <a:r>
                <a:rPr lang="en-US" sz="1400" dirty="0"/>
                <a:t>172.16.0.0</a:t>
              </a:r>
              <a:endParaRPr kumimoji="0" lang="en-US" sz="1400" b="0" i="0" u="none" strike="noStrike" cap="none" normalizeH="0" baseline="0" dirty="0">
                <a:ln>
                  <a:noFill/>
                </a:ln>
                <a:solidFill>
                  <a:schemeClr val="tx1"/>
                </a:solidFill>
                <a:effectLst/>
                <a:latin typeface="Arial" charset="0"/>
              </a:endParaRPr>
            </a:p>
          </p:txBody>
        </p:sp>
      </p:grpSp>
    </p:spTree>
    <p:extLst>
      <p:ext uri="{BB962C8B-B14F-4D97-AF65-F5344CB8AC3E}">
        <p14:creationId xmlns:p14="http://schemas.microsoft.com/office/powerpoint/2010/main" val="196060684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8621" y="772056"/>
            <a:ext cx="8592226" cy="620712"/>
          </a:xfrm>
        </p:spPr>
        <p:txBody>
          <a:bodyPr/>
          <a:lstStyle/>
          <a:p>
            <a:r>
              <a:rPr lang="en-US" sz="3200" dirty="0"/>
              <a:t>Discontiguous Subnets - Classless Routing</a:t>
            </a:r>
          </a:p>
        </p:txBody>
      </p:sp>
      <p:sp>
        <p:nvSpPr>
          <p:cNvPr id="3" name="Content Placeholder 2"/>
          <p:cNvSpPr>
            <a:spLocks noGrp="1"/>
          </p:cNvSpPr>
          <p:nvPr>
            <p:ph idx="1"/>
          </p:nvPr>
        </p:nvSpPr>
        <p:spPr>
          <a:xfrm>
            <a:off x="549274" y="3579478"/>
            <a:ext cx="7990503" cy="2859422"/>
          </a:xfrm>
        </p:spPr>
        <p:txBody>
          <a:bodyPr>
            <a:normAutofit fontScale="92500"/>
          </a:bodyPr>
          <a:lstStyle/>
          <a:p>
            <a:r>
              <a:rPr lang="en-US" dirty="0">
                <a:solidFill>
                  <a:schemeClr val="tx1"/>
                </a:solidFill>
              </a:rPr>
              <a:t>Classless routing protocols support discontiguous networks.</a:t>
            </a:r>
          </a:p>
          <a:p>
            <a:pPr lvl="1"/>
            <a:r>
              <a:rPr lang="en-US" dirty="0">
                <a:solidFill>
                  <a:schemeClr val="tx1"/>
                </a:solidFill>
              </a:rPr>
              <a:t>For example, RIPv2 has been configured on all three routers.</a:t>
            </a:r>
          </a:p>
          <a:p>
            <a:pPr lvl="1"/>
            <a:r>
              <a:rPr lang="en-US" dirty="0">
                <a:solidFill>
                  <a:schemeClr val="tx1"/>
                </a:solidFill>
              </a:rPr>
              <a:t>Because of RIPv2, routers R2 and R3 can now advertise the 172.16.1.0 /24 and 172.16.2.0 /24 subnets across a different major network. </a:t>
            </a:r>
          </a:p>
          <a:p>
            <a:pPr lvl="1"/>
            <a:r>
              <a:rPr lang="en-US" dirty="0">
                <a:solidFill>
                  <a:schemeClr val="tx1"/>
                </a:solidFill>
              </a:rPr>
              <a:t>R1 therefore receives routes with valid subnet information and can now make a correct routing decision. </a:t>
            </a:r>
          </a:p>
          <a:p>
            <a:pPr lvl="1"/>
            <a:endParaRPr lang="en-US" dirty="0">
              <a:solidFill>
                <a:schemeClr val="tx1"/>
              </a:solidFill>
            </a:endParaRPr>
          </a:p>
          <a:p>
            <a:pPr lvl="1"/>
            <a:endParaRPr lang="en-US" dirty="0">
              <a:solidFill>
                <a:schemeClr val="tx1"/>
              </a:solidFill>
            </a:endParaRPr>
          </a:p>
          <a:p>
            <a:pPr lvl="1"/>
            <a:endParaRPr lang="en-US" dirty="0">
              <a:solidFill>
                <a:schemeClr val="tx1"/>
              </a:solidFill>
            </a:endParaRPr>
          </a:p>
          <a:p>
            <a:pPr lvl="1"/>
            <a:endParaRPr lang="en-US" dirty="0">
              <a:solidFill>
                <a:schemeClr val="tx1"/>
              </a:solidFill>
            </a:endParaRPr>
          </a:p>
          <a:p>
            <a:endParaRPr lang="en-US" dirty="0">
              <a:solidFill>
                <a:schemeClr val="tx1"/>
              </a:solidFill>
            </a:endParaRPr>
          </a:p>
        </p:txBody>
      </p:sp>
      <p:grpSp>
        <p:nvGrpSpPr>
          <p:cNvPr id="26" name="Group 25"/>
          <p:cNvGrpSpPr/>
          <p:nvPr/>
        </p:nvGrpSpPr>
        <p:grpSpPr>
          <a:xfrm>
            <a:off x="549274" y="1618565"/>
            <a:ext cx="7990503" cy="1858818"/>
            <a:chOff x="612669" y="4423711"/>
            <a:chExt cx="7990503" cy="1858818"/>
          </a:xfrm>
        </p:grpSpPr>
        <p:cxnSp>
          <p:nvCxnSpPr>
            <p:cNvPr id="41" name="Straight Connector 40"/>
            <p:cNvCxnSpPr/>
            <p:nvPr/>
          </p:nvCxnSpPr>
          <p:spPr bwMode="auto">
            <a:xfrm rot="10800000">
              <a:off x="7479312" y="555943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12" name="Freeform 9"/>
            <p:cNvSpPr>
              <a:spLocks/>
            </p:cNvSpPr>
            <p:nvPr/>
          </p:nvSpPr>
          <p:spPr bwMode="auto">
            <a:xfrm>
              <a:off x="4758129" y="5530747"/>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11" name="Freeform 9"/>
            <p:cNvSpPr>
              <a:spLocks/>
            </p:cNvSpPr>
            <p:nvPr/>
          </p:nvSpPr>
          <p:spPr bwMode="auto">
            <a:xfrm>
              <a:off x="2237096" y="549953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3"/>
            <a:srcRect/>
            <a:stretch>
              <a:fillRect/>
            </a:stretch>
          </p:blipFill>
          <p:spPr bwMode="auto">
            <a:xfrm>
              <a:off x="1399134" y="5279197"/>
              <a:ext cx="870351" cy="451691"/>
            </a:xfrm>
            <a:prstGeom prst="rect">
              <a:avLst/>
            </a:prstGeom>
            <a:noFill/>
            <a:ln w="9525">
              <a:noFill/>
              <a:miter lim="800000"/>
              <a:headEnd/>
              <a:tailEnd/>
            </a:ln>
          </p:spPr>
        </p:pic>
        <p:pic>
          <p:nvPicPr>
            <p:cNvPr id="9" name="Picture 37"/>
            <p:cNvPicPr>
              <a:picLocks noChangeArrowheads="1"/>
            </p:cNvPicPr>
            <p:nvPr/>
          </p:nvPicPr>
          <p:blipFill>
            <a:blip r:embed="rId3"/>
            <a:srcRect/>
            <a:stretch>
              <a:fillRect/>
            </a:stretch>
          </p:blipFill>
          <p:spPr bwMode="auto">
            <a:xfrm>
              <a:off x="3933018" y="5290214"/>
              <a:ext cx="870351" cy="451691"/>
            </a:xfrm>
            <a:prstGeom prst="rect">
              <a:avLst/>
            </a:prstGeom>
            <a:noFill/>
            <a:ln w="9525">
              <a:noFill/>
              <a:miter lim="800000"/>
              <a:headEnd/>
              <a:tailEnd/>
            </a:ln>
          </p:spPr>
        </p:pic>
        <p:pic>
          <p:nvPicPr>
            <p:cNvPr id="10" name="Picture 37"/>
            <p:cNvPicPr>
              <a:picLocks noChangeArrowheads="1"/>
            </p:cNvPicPr>
            <p:nvPr/>
          </p:nvPicPr>
          <p:blipFill>
            <a:blip r:embed="rId3"/>
            <a:srcRect/>
            <a:stretch>
              <a:fillRect/>
            </a:stretch>
          </p:blipFill>
          <p:spPr bwMode="auto">
            <a:xfrm>
              <a:off x="6687245" y="5334282"/>
              <a:ext cx="870351" cy="451691"/>
            </a:xfrm>
            <a:prstGeom prst="rect">
              <a:avLst/>
            </a:prstGeom>
            <a:noFill/>
            <a:ln w="9525">
              <a:noFill/>
              <a:miter lim="800000"/>
              <a:headEnd/>
              <a:tailEnd/>
            </a:ln>
          </p:spPr>
        </p:pic>
        <p:sp>
          <p:nvSpPr>
            <p:cNvPr id="18" name="TextBox 17"/>
            <p:cNvSpPr txBox="1"/>
            <p:nvPr/>
          </p:nvSpPr>
          <p:spPr>
            <a:xfrm>
              <a:off x="1002924" y="5327776"/>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5" name="Straight Connector 24"/>
            <p:cNvCxnSpPr/>
            <p:nvPr/>
          </p:nvCxnSpPr>
          <p:spPr bwMode="auto">
            <a:xfrm rot="5400000">
              <a:off x="721681" y="550616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1674567" y="5499534"/>
              <a:ext cx="380232" cy="258532"/>
            </a:xfrm>
            <a:prstGeom prst="rect">
              <a:avLst/>
            </a:prstGeom>
            <a:noFill/>
          </p:spPr>
          <p:txBody>
            <a:bodyPr wrap="none" rtlCol="0">
              <a:spAutoFit/>
            </a:bodyPr>
            <a:lstStyle/>
            <a:p>
              <a:r>
                <a:rPr lang="en-US" sz="1200" b="1" dirty="0">
                  <a:solidFill>
                    <a:schemeClr val="bg1"/>
                  </a:solidFill>
                </a:rPr>
                <a:t>R2</a:t>
              </a:r>
            </a:p>
          </p:txBody>
        </p:sp>
        <p:sp>
          <p:nvSpPr>
            <p:cNvPr id="32" name="TextBox 31"/>
            <p:cNvSpPr txBox="1"/>
            <p:nvPr/>
          </p:nvSpPr>
          <p:spPr>
            <a:xfrm>
              <a:off x="4228673" y="5508713"/>
              <a:ext cx="380232" cy="258532"/>
            </a:xfrm>
            <a:prstGeom prst="rect">
              <a:avLst/>
            </a:prstGeom>
            <a:noFill/>
          </p:spPr>
          <p:txBody>
            <a:bodyPr wrap="none" rtlCol="0">
              <a:spAutoFit/>
            </a:bodyPr>
            <a:lstStyle/>
            <a:p>
              <a:r>
                <a:rPr lang="en-US" sz="1200" b="1" dirty="0">
                  <a:solidFill>
                    <a:schemeClr val="bg1"/>
                  </a:solidFill>
                </a:rPr>
                <a:t>R1</a:t>
              </a:r>
            </a:p>
          </p:txBody>
        </p:sp>
        <p:sp>
          <p:nvSpPr>
            <p:cNvPr id="34" name="TextBox 33"/>
            <p:cNvSpPr txBox="1"/>
            <p:nvPr/>
          </p:nvSpPr>
          <p:spPr>
            <a:xfrm>
              <a:off x="612669" y="5705039"/>
              <a:ext cx="1013551" cy="165253"/>
            </a:xfrm>
            <a:prstGeom prst="rect">
              <a:avLst/>
            </a:prstGeom>
            <a:noFill/>
          </p:spPr>
          <p:txBody>
            <a:bodyPr wrap="square" lIns="0" tIns="0" rIns="0" bIns="0" rtlCol="0" anchor="ctr" anchorCtr="0">
              <a:noAutofit/>
            </a:bodyPr>
            <a:lstStyle/>
            <a:p>
              <a:r>
                <a:rPr lang="en-US" sz="1050" dirty="0"/>
                <a:t>172.16.1.0 /24</a:t>
              </a:r>
            </a:p>
          </p:txBody>
        </p:sp>
        <p:sp>
          <p:nvSpPr>
            <p:cNvPr id="36" name="TextBox 35"/>
            <p:cNvSpPr txBox="1"/>
            <p:nvPr/>
          </p:nvSpPr>
          <p:spPr>
            <a:xfrm>
              <a:off x="6992073" y="5550942"/>
              <a:ext cx="380232" cy="258532"/>
            </a:xfrm>
            <a:prstGeom prst="rect">
              <a:avLst/>
            </a:prstGeom>
            <a:noFill/>
          </p:spPr>
          <p:txBody>
            <a:bodyPr wrap="none" rtlCol="0">
              <a:spAutoFit/>
            </a:bodyPr>
            <a:lstStyle/>
            <a:p>
              <a:r>
                <a:rPr lang="en-US" sz="1200" b="1" dirty="0">
                  <a:solidFill>
                    <a:schemeClr val="bg1"/>
                  </a:solidFill>
                </a:rPr>
                <a:t>R3</a:t>
              </a:r>
            </a:p>
          </p:txBody>
        </p:sp>
        <p:sp>
          <p:nvSpPr>
            <p:cNvPr id="38" name="TextBox 37"/>
            <p:cNvSpPr txBox="1"/>
            <p:nvPr/>
          </p:nvSpPr>
          <p:spPr>
            <a:xfrm>
              <a:off x="7589621" y="5394720"/>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39" name="Straight Connector 38"/>
            <p:cNvCxnSpPr/>
            <p:nvPr/>
          </p:nvCxnSpPr>
          <p:spPr bwMode="auto">
            <a:xfrm rot="5400000">
              <a:off x="7839719" y="5548391"/>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p:cNvSpPr txBox="1"/>
            <p:nvPr/>
          </p:nvSpPr>
          <p:spPr>
            <a:xfrm>
              <a:off x="7434145" y="5734913"/>
              <a:ext cx="1013551" cy="165253"/>
            </a:xfrm>
            <a:prstGeom prst="rect">
              <a:avLst/>
            </a:prstGeom>
            <a:noFill/>
          </p:spPr>
          <p:txBody>
            <a:bodyPr wrap="square" lIns="0" tIns="0" rIns="0" bIns="0" rtlCol="0" anchor="ctr" anchorCtr="0">
              <a:noAutofit/>
            </a:bodyPr>
            <a:lstStyle/>
            <a:p>
              <a:r>
                <a:rPr lang="en-US" sz="1050" dirty="0"/>
                <a:t>172.16.2.0 /24</a:t>
              </a:r>
            </a:p>
          </p:txBody>
        </p:sp>
        <p:sp>
          <p:nvSpPr>
            <p:cNvPr id="30" name="TextBox 29"/>
            <p:cNvSpPr txBox="1"/>
            <p:nvPr/>
          </p:nvSpPr>
          <p:spPr>
            <a:xfrm>
              <a:off x="5197572" y="5240642"/>
              <a:ext cx="1013551" cy="165253"/>
            </a:xfrm>
            <a:prstGeom prst="rect">
              <a:avLst/>
            </a:prstGeom>
            <a:noFill/>
          </p:spPr>
          <p:txBody>
            <a:bodyPr wrap="square" lIns="0" tIns="0" rIns="0" bIns="0" rtlCol="0" anchor="ctr" anchorCtr="0">
              <a:noAutofit/>
            </a:bodyPr>
            <a:lstStyle/>
            <a:p>
              <a:r>
                <a:rPr lang="en-US" sz="1050" dirty="0"/>
                <a:t>192.168.2.0 /24</a:t>
              </a:r>
            </a:p>
          </p:txBody>
        </p:sp>
        <p:sp>
          <p:nvSpPr>
            <p:cNvPr id="33" name="TextBox 32"/>
            <p:cNvSpPr txBox="1"/>
            <p:nvPr/>
          </p:nvSpPr>
          <p:spPr>
            <a:xfrm>
              <a:off x="2615010" y="5228286"/>
              <a:ext cx="1013551" cy="165253"/>
            </a:xfrm>
            <a:prstGeom prst="rect">
              <a:avLst/>
            </a:prstGeom>
            <a:noFill/>
          </p:spPr>
          <p:txBody>
            <a:bodyPr wrap="square" lIns="0" tIns="0" rIns="0" bIns="0" rtlCol="0" anchor="ctr" anchorCtr="0">
              <a:noAutofit/>
            </a:bodyPr>
            <a:lstStyle/>
            <a:p>
              <a:r>
                <a:rPr lang="en-US" sz="1050" dirty="0"/>
                <a:t>192.168.1.0 /24</a:t>
              </a:r>
            </a:p>
          </p:txBody>
        </p:sp>
        <p:sp>
          <p:nvSpPr>
            <p:cNvPr id="45" name="Pentagon 44"/>
            <p:cNvSpPr/>
            <p:nvPr/>
          </p:nvSpPr>
          <p:spPr bwMode="auto">
            <a:xfrm>
              <a:off x="2273675" y="5807689"/>
              <a:ext cx="1368694" cy="470722"/>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RIPv2 update</a:t>
              </a:r>
            </a:p>
            <a:p>
              <a:pPr marL="0" marR="0" indent="0" algn="ctr" defTabSz="814388" rtl="0" eaLnBrk="0" fontAlgn="base" latinLnBrk="0" hangingPunct="0">
                <a:lnSpc>
                  <a:spcPct val="90000"/>
                </a:lnSpc>
                <a:spcBef>
                  <a:spcPct val="0"/>
                </a:spcBef>
                <a:spcAft>
                  <a:spcPct val="0"/>
                </a:spcAft>
                <a:buClrTx/>
                <a:buSzTx/>
                <a:buFontTx/>
                <a:buNone/>
                <a:tabLst/>
              </a:pPr>
              <a:r>
                <a:rPr lang="en-US" sz="1400" dirty="0"/>
                <a:t>172.16.1.0/24</a:t>
              </a:r>
              <a:endParaRPr kumimoji="0" lang="en-US" sz="1400" b="0" i="0" u="none" strike="noStrike" cap="none" normalizeH="0" baseline="0" dirty="0">
                <a:ln>
                  <a:noFill/>
                </a:ln>
                <a:solidFill>
                  <a:schemeClr val="tx1"/>
                </a:solidFill>
                <a:effectLst/>
                <a:latin typeface="Arial" charset="0"/>
              </a:endParaRPr>
            </a:p>
          </p:txBody>
        </p:sp>
        <p:sp>
          <p:nvSpPr>
            <p:cNvPr id="46" name="Pentagon 45"/>
            <p:cNvSpPr/>
            <p:nvPr/>
          </p:nvSpPr>
          <p:spPr bwMode="auto">
            <a:xfrm flipH="1">
              <a:off x="5305989" y="5811807"/>
              <a:ext cx="1428494" cy="470722"/>
            </a:xfrm>
            <a:prstGeom prst="homePlate">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r>
                <a:rPr kumimoji="0" lang="en-US" sz="1400" b="0" i="0" u="none" strike="noStrike" cap="none" normalizeH="0" baseline="0" dirty="0">
                  <a:ln>
                    <a:noFill/>
                  </a:ln>
                  <a:solidFill>
                    <a:schemeClr val="tx1"/>
                  </a:solidFill>
                  <a:effectLst/>
                  <a:latin typeface="Arial" charset="0"/>
                </a:rPr>
                <a:t>RIPv2 update</a:t>
              </a:r>
            </a:p>
            <a:p>
              <a:pPr marL="0" marR="0" indent="0" algn="ctr" defTabSz="814388" rtl="0" eaLnBrk="0" fontAlgn="base" latinLnBrk="0" hangingPunct="0">
                <a:lnSpc>
                  <a:spcPct val="90000"/>
                </a:lnSpc>
                <a:spcBef>
                  <a:spcPct val="0"/>
                </a:spcBef>
                <a:spcAft>
                  <a:spcPct val="0"/>
                </a:spcAft>
                <a:buClrTx/>
                <a:buSzTx/>
                <a:buFontTx/>
                <a:buNone/>
                <a:tabLst/>
              </a:pPr>
              <a:r>
                <a:rPr lang="en-US" sz="1400" dirty="0"/>
                <a:t>172.16.2.0/24</a:t>
              </a:r>
              <a:endParaRPr kumimoji="0" lang="en-US" sz="1400" b="0" i="0" u="none" strike="noStrike" cap="none" normalizeH="0" baseline="0" dirty="0">
                <a:ln>
                  <a:noFill/>
                </a:ln>
                <a:solidFill>
                  <a:schemeClr val="tx1"/>
                </a:solidFill>
                <a:effectLst/>
                <a:latin typeface="Arial" charset="0"/>
              </a:endParaRPr>
            </a:p>
          </p:txBody>
        </p:sp>
        <p:sp>
          <p:nvSpPr>
            <p:cNvPr id="24" name="TextBox 23"/>
            <p:cNvSpPr txBox="1"/>
            <p:nvPr/>
          </p:nvSpPr>
          <p:spPr>
            <a:xfrm>
              <a:off x="3620529" y="4423711"/>
              <a:ext cx="1681781" cy="775421"/>
            </a:xfrm>
            <a:prstGeom prst="rect">
              <a:avLst/>
            </a:prstGeom>
            <a:solidFill>
              <a:srgbClr val="678DC5">
                <a:alpha val="58000"/>
              </a:srgbClr>
            </a:solidFill>
            <a:ln w="9525" cap="flat" cmpd="sng" algn="ctr">
              <a:solidFill>
                <a:schemeClr val="tx1"/>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defTabSz="814388"/>
              <a:r>
                <a:rPr lang="en-US" sz="1400" b="1" dirty="0"/>
                <a:t>R1 Routing Table:</a:t>
              </a:r>
            </a:p>
            <a:p>
              <a:pPr defTabSz="814388"/>
              <a:r>
                <a:rPr lang="en-US" sz="1800" dirty="0">
                  <a:sym typeface="Wingdings"/>
                </a:rPr>
                <a:t> </a:t>
              </a:r>
              <a:r>
                <a:rPr lang="en-US" sz="1200" dirty="0"/>
                <a:t>172.16.1.0/24</a:t>
              </a:r>
              <a:endParaRPr lang="en-US" sz="1400" dirty="0"/>
            </a:p>
            <a:p>
              <a:pPr defTabSz="814388"/>
              <a:r>
                <a:rPr lang="en-US" sz="1800" dirty="0">
                  <a:sym typeface="Wingdings"/>
                </a:rPr>
                <a:t> </a:t>
              </a:r>
              <a:r>
                <a:rPr lang="en-US" sz="1200" dirty="0"/>
                <a:t>172.16.2.0/24</a:t>
              </a:r>
            </a:p>
          </p:txBody>
        </p:sp>
        <p:cxnSp>
          <p:nvCxnSpPr>
            <p:cNvPr id="27" name="Straight Connector 26"/>
            <p:cNvCxnSpPr/>
            <p:nvPr/>
          </p:nvCxnSpPr>
          <p:spPr bwMode="auto">
            <a:xfrm rot="10800000">
              <a:off x="904972" y="55172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8" name="Straight Connector 27"/>
            <p:cNvCxnSpPr/>
            <p:nvPr/>
          </p:nvCxnSpPr>
          <p:spPr bwMode="auto">
            <a:xfrm rot="10800000">
              <a:off x="904972" y="551720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grpSp>
    </p:spTree>
    <p:extLst>
      <p:ext uri="{BB962C8B-B14F-4D97-AF65-F5344CB8AC3E}">
        <p14:creationId xmlns:p14="http://schemas.microsoft.com/office/powerpoint/2010/main" val="107313777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097" y="623141"/>
            <a:ext cx="8042276" cy="843709"/>
          </a:xfrm>
        </p:spPr>
        <p:txBody>
          <a:bodyPr/>
          <a:lstStyle/>
          <a:p>
            <a:r>
              <a:rPr lang="en-US" dirty="0"/>
              <a:t>ip classless Command</a:t>
            </a:r>
          </a:p>
        </p:txBody>
      </p:sp>
      <p:sp>
        <p:nvSpPr>
          <p:cNvPr id="3" name="Content Placeholder 2"/>
          <p:cNvSpPr>
            <a:spLocks noGrp="1"/>
          </p:cNvSpPr>
          <p:nvPr>
            <p:ph idx="1"/>
          </p:nvPr>
        </p:nvSpPr>
        <p:spPr>
          <a:xfrm>
            <a:off x="549275" y="1600200"/>
            <a:ext cx="8042276" cy="4858970"/>
          </a:xfrm>
        </p:spPr>
        <p:txBody>
          <a:bodyPr>
            <a:normAutofit fontScale="92500"/>
          </a:bodyPr>
          <a:lstStyle/>
          <a:p>
            <a:r>
              <a:rPr lang="en-US" dirty="0">
                <a:solidFill>
                  <a:schemeClr val="tx1"/>
                </a:solidFill>
              </a:rPr>
              <a:t>The behavior of a classful routing protocol changes when the</a:t>
            </a:r>
            <a:r>
              <a:rPr lang="en-US" dirty="0">
                <a:solidFill>
                  <a:schemeClr val="tx1"/>
                </a:solidFill>
                <a:latin typeface="Courier New" pitchFamily="49" charset="0"/>
                <a:cs typeface="Courier New" pitchFamily="49" charset="0"/>
              </a:rPr>
              <a:t> </a:t>
            </a:r>
            <a:r>
              <a:rPr lang="en-US" b="1" dirty="0">
                <a:solidFill>
                  <a:schemeClr val="tx1"/>
                </a:solidFill>
                <a:latin typeface="Courier New" pitchFamily="49" charset="0"/>
                <a:cs typeface="Courier New" pitchFamily="49" charset="0"/>
              </a:rPr>
              <a:t>ip classless</a:t>
            </a:r>
            <a:r>
              <a:rPr lang="en-US" dirty="0">
                <a:solidFill>
                  <a:schemeClr val="tx1"/>
                </a:solidFill>
                <a:latin typeface="Courier New" pitchFamily="49" charset="0"/>
                <a:cs typeface="Courier New" pitchFamily="49" charset="0"/>
              </a:rPr>
              <a:t> </a:t>
            </a:r>
            <a:r>
              <a:rPr lang="en-US" dirty="0">
                <a:solidFill>
                  <a:schemeClr val="tx1"/>
                </a:solidFill>
              </a:rPr>
              <a:t>global config command is used.</a:t>
            </a:r>
          </a:p>
          <a:p>
            <a:r>
              <a:rPr lang="en-US" dirty="0">
                <a:solidFill>
                  <a:schemeClr val="tx1"/>
                </a:solidFill>
              </a:rPr>
              <a:t>Classful protocols assume that if the router knows some of the subnets of a classful network (e.g. 10.0.0.0), then it must know all that network’s existing subnets. </a:t>
            </a:r>
          </a:p>
          <a:p>
            <a:pPr lvl="1"/>
            <a:r>
              <a:rPr lang="en-US" dirty="0">
                <a:solidFill>
                  <a:schemeClr val="tx1"/>
                </a:solidFill>
              </a:rPr>
              <a:t>If a packet arrives for an unknown destination on the 10.0.0.0 subnet and:</a:t>
            </a:r>
          </a:p>
          <a:p>
            <a:pPr lvl="2"/>
            <a:r>
              <a:rPr lang="en-US" b="1" dirty="0">
                <a:solidFill>
                  <a:schemeClr val="tx1"/>
                </a:solidFill>
                <a:latin typeface="Courier New" pitchFamily="49" charset="0"/>
                <a:cs typeface="Courier New" pitchFamily="49" charset="0"/>
              </a:rPr>
              <a:t>ip classless</a:t>
            </a:r>
            <a:r>
              <a:rPr lang="en-US" dirty="0">
                <a:solidFill>
                  <a:schemeClr val="tx1"/>
                </a:solidFill>
                <a:latin typeface="Courier New" pitchFamily="49" charset="0"/>
                <a:cs typeface="Courier New" pitchFamily="49" charset="0"/>
              </a:rPr>
              <a:t> </a:t>
            </a:r>
            <a:r>
              <a:rPr lang="en-US" dirty="0">
                <a:solidFill>
                  <a:schemeClr val="tx1"/>
                </a:solidFill>
              </a:rPr>
              <a:t>is </a:t>
            </a:r>
            <a:r>
              <a:rPr lang="en-US" i="1" dirty="0">
                <a:solidFill>
                  <a:schemeClr val="tx1"/>
                </a:solidFill>
              </a:rPr>
              <a:t>not</a:t>
            </a:r>
            <a:r>
              <a:rPr lang="en-US" dirty="0">
                <a:solidFill>
                  <a:schemeClr val="tx1"/>
                </a:solidFill>
              </a:rPr>
              <a:t> enabled, the packet is dropped. </a:t>
            </a:r>
          </a:p>
          <a:p>
            <a:pPr lvl="2"/>
            <a:r>
              <a:rPr lang="en-US" b="1" dirty="0">
                <a:solidFill>
                  <a:schemeClr val="tx1"/>
                </a:solidFill>
                <a:latin typeface="Courier New" pitchFamily="49" charset="0"/>
                <a:cs typeface="Courier New" pitchFamily="49" charset="0"/>
              </a:rPr>
              <a:t>ip classless</a:t>
            </a:r>
            <a:r>
              <a:rPr lang="en-US" dirty="0">
                <a:solidFill>
                  <a:schemeClr val="tx1"/>
                </a:solidFill>
                <a:latin typeface="Courier New" pitchFamily="49" charset="0"/>
                <a:cs typeface="Courier New" pitchFamily="49" charset="0"/>
              </a:rPr>
              <a:t> </a:t>
            </a:r>
            <a:r>
              <a:rPr lang="en-US" dirty="0">
                <a:solidFill>
                  <a:schemeClr val="tx1"/>
                </a:solidFill>
              </a:rPr>
              <a:t>is enabled, then the router will follow the best supernet route or the default route.</a:t>
            </a:r>
          </a:p>
          <a:p>
            <a:r>
              <a:rPr lang="en-US" dirty="0">
                <a:solidFill>
                  <a:schemeClr val="tx1"/>
                </a:solidFill>
              </a:rPr>
              <a:t>Since IOS release 12.0,  </a:t>
            </a:r>
            <a:r>
              <a:rPr lang="en-US" b="1" dirty="0">
                <a:solidFill>
                  <a:schemeClr val="tx1"/>
                </a:solidFill>
                <a:latin typeface="Courier New" pitchFamily="49" charset="0"/>
                <a:cs typeface="Courier New" pitchFamily="49" charset="0"/>
              </a:rPr>
              <a:t>ip classless </a:t>
            </a:r>
            <a:r>
              <a:rPr lang="en-US" dirty="0">
                <a:solidFill>
                  <a:schemeClr val="tx1"/>
                </a:solidFill>
              </a:rPr>
              <a:t>is enabled by default and should not be disabled.</a:t>
            </a:r>
          </a:p>
        </p:txBody>
      </p:sp>
    </p:spTree>
    <p:extLst>
      <p:ext uri="{BB962C8B-B14F-4D97-AF65-F5344CB8AC3E}">
        <p14:creationId xmlns:p14="http://schemas.microsoft.com/office/powerpoint/2010/main" val="317986061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88509"/>
            <a:ext cx="8129825" cy="697392"/>
          </a:xfrm>
        </p:spPr>
        <p:txBody>
          <a:bodyPr/>
          <a:lstStyle/>
          <a:p>
            <a:r>
              <a:rPr lang="en-US" sz="3600" dirty="0"/>
              <a:t>Automatic Route Summarization</a:t>
            </a:r>
          </a:p>
        </p:txBody>
      </p:sp>
      <p:sp>
        <p:nvSpPr>
          <p:cNvPr id="3" name="Content Placeholder 2"/>
          <p:cNvSpPr>
            <a:spLocks noGrp="1"/>
          </p:cNvSpPr>
          <p:nvPr>
            <p:ph idx="1"/>
          </p:nvPr>
        </p:nvSpPr>
        <p:spPr>
          <a:xfrm>
            <a:off x="636824" y="1657350"/>
            <a:ext cx="8042276" cy="4587087"/>
          </a:xfrm>
        </p:spPr>
        <p:txBody>
          <a:bodyPr>
            <a:normAutofit fontScale="92500"/>
          </a:bodyPr>
          <a:lstStyle/>
          <a:p>
            <a:r>
              <a:rPr lang="en-US" dirty="0">
                <a:solidFill>
                  <a:schemeClr val="tx1"/>
                </a:solidFill>
              </a:rPr>
              <a:t>Classful routing automatically summarize to the classful network boundary at major network boundaries. </a:t>
            </a:r>
          </a:p>
          <a:p>
            <a:r>
              <a:rPr lang="en-US" dirty="0">
                <a:solidFill>
                  <a:schemeClr val="tx1"/>
                </a:solidFill>
              </a:rPr>
              <a:t>Classless routing protocols either do not automatically summarize or automatically summarize but this feature can be disabled.</a:t>
            </a:r>
          </a:p>
          <a:p>
            <a:pPr lvl="1"/>
            <a:r>
              <a:rPr lang="en-US" dirty="0">
                <a:solidFill>
                  <a:schemeClr val="tx1"/>
                </a:solidFill>
              </a:rPr>
              <a:t>OSPF or IS-IS do not support automatic network summarization. </a:t>
            </a:r>
          </a:p>
          <a:p>
            <a:pPr lvl="1"/>
            <a:r>
              <a:rPr lang="en-US" dirty="0">
                <a:solidFill>
                  <a:schemeClr val="tx1"/>
                </a:solidFill>
              </a:rPr>
              <a:t>RIPv2 and EIGRP perform automatic network summarization to maintain backward compatibility with RIPv1 and IGRP.</a:t>
            </a:r>
          </a:p>
          <a:p>
            <a:pPr lvl="1"/>
            <a:r>
              <a:rPr lang="en-US" dirty="0">
                <a:solidFill>
                  <a:schemeClr val="tx1"/>
                </a:solidFill>
              </a:rPr>
              <a:t>However, automatic summarization can be disabled in RIPv2 and EIGRP by using the</a:t>
            </a:r>
            <a:r>
              <a:rPr lang="en-US" dirty="0">
                <a:solidFill>
                  <a:schemeClr val="tx1"/>
                </a:solidFill>
                <a:latin typeface="Courier New" pitchFamily="49" charset="0"/>
                <a:cs typeface="Courier New" pitchFamily="49" charset="0"/>
              </a:rPr>
              <a:t> </a:t>
            </a:r>
            <a:r>
              <a:rPr lang="en-US" b="1" dirty="0">
                <a:solidFill>
                  <a:schemeClr val="tx1"/>
                </a:solidFill>
                <a:latin typeface="Courier New" pitchFamily="49" charset="0"/>
                <a:cs typeface="Courier New" pitchFamily="49" charset="0"/>
              </a:rPr>
              <a:t>no auto-summary </a:t>
            </a:r>
            <a:r>
              <a:rPr lang="en-US" dirty="0">
                <a:solidFill>
                  <a:schemeClr val="tx1"/>
                </a:solidFill>
              </a:rPr>
              <a:t>router config command.</a:t>
            </a:r>
          </a:p>
          <a:p>
            <a:endParaRPr lang="en-US" dirty="0">
              <a:solidFill>
                <a:schemeClr val="tx1"/>
              </a:solidFill>
            </a:endParaRPr>
          </a:p>
        </p:txBody>
      </p:sp>
    </p:spTree>
    <p:extLst>
      <p:ext uri="{BB962C8B-B14F-4D97-AF65-F5344CB8AC3E}">
        <p14:creationId xmlns:p14="http://schemas.microsoft.com/office/powerpoint/2010/main" val="407480281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86604"/>
            <a:ext cx="8171392" cy="1336956"/>
          </a:xfrm>
        </p:spPr>
        <p:txBody>
          <a:bodyPr/>
          <a:lstStyle/>
          <a:p>
            <a:r>
              <a:rPr lang="en-US" sz="3200" dirty="0"/>
              <a:t>Characteristics of Routing Protocols</a:t>
            </a:r>
          </a:p>
        </p:txBody>
      </p:sp>
      <p:graphicFrame>
        <p:nvGraphicFramePr>
          <p:cNvPr id="6" name="Table 5"/>
          <p:cNvGraphicFramePr>
            <a:graphicFrameLocks noGrp="1"/>
          </p:cNvGraphicFramePr>
          <p:nvPr>
            <p:extLst>
              <p:ext uri="{D42A27DB-BD31-4B8C-83A1-F6EECF244321}">
                <p14:modId xmlns:p14="http://schemas.microsoft.com/office/powerpoint/2010/main" val="3045624797"/>
              </p:ext>
            </p:extLst>
          </p:nvPr>
        </p:nvGraphicFramePr>
        <p:xfrm>
          <a:off x="484188" y="2067652"/>
          <a:ext cx="8107361" cy="3906528"/>
        </p:xfrm>
        <a:graphic>
          <a:graphicData uri="http://schemas.openxmlformats.org/drawingml/2006/table">
            <a:tbl>
              <a:tblPr firstRow="1" bandRow="1">
                <a:tableStyleId>{5C22544A-7EE6-4342-B048-85BDC9FD1C3A}</a:tableStyleId>
              </a:tblPr>
              <a:tblGrid>
                <a:gridCol w="1517489">
                  <a:extLst>
                    <a:ext uri="{9D8B030D-6E8A-4147-A177-3AD203B41FA5}">
                      <a16:colId xmlns:a16="http://schemas.microsoft.com/office/drawing/2014/main" val="20000"/>
                    </a:ext>
                  </a:extLst>
                </a:gridCol>
                <a:gridCol w="1098312">
                  <a:extLst>
                    <a:ext uri="{9D8B030D-6E8A-4147-A177-3AD203B41FA5}">
                      <a16:colId xmlns:a16="http://schemas.microsoft.com/office/drawing/2014/main" val="20001"/>
                    </a:ext>
                  </a:extLst>
                </a:gridCol>
                <a:gridCol w="1098312">
                  <a:extLst>
                    <a:ext uri="{9D8B030D-6E8A-4147-A177-3AD203B41FA5}">
                      <a16:colId xmlns:a16="http://schemas.microsoft.com/office/drawing/2014/main" val="20002"/>
                    </a:ext>
                  </a:extLst>
                </a:gridCol>
                <a:gridCol w="1098312">
                  <a:extLst>
                    <a:ext uri="{9D8B030D-6E8A-4147-A177-3AD203B41FA5}">
                      <a16:colId xmlns:a16="http://schemas.microsoft.com/office/drawing/2014/main" val="20003"/>
                    </a:ext>
                  </a:extLst>
                </a:gridCol>
                <a:gridCol w="1098312">
                  <a:extLst>
                    <a:ext uri="{9D8B030D-6E8A-4147-A177-3AD203B41FA5}">
                      <a16:colId xmlns:a16="http://schemas.microsoft.com/office/drawing/2014/main" val="20004"/>
                    </a:ext>
                  </a:extLst>
                </a:gridCol>
                <a:gridCol w="1098312">
                  <a:extLst>
                    <a:ext uri="{9D8B030D-6E8A-4147-A177-3AD203B41FA5}">
                      <a16:colId xmlns:a16="http://schemas.microsoft.com/office/drawing/2014/main" val="20005"/>
                    </a:ext>
                  </a:extLst>
                </a:gridCol>
                <a:gridCol w="1098312">
                  <a:extLst>
                    <a:ext uri="{9D8B030D-6E8A-4147-A177-3AD203B41FA5}">
                      <a16:colId xmlns:a16="http://schemas.microsoft.com/office/drawing/2014/main" val="20006"/>
                    </a:ext>
                  </a:extLst>
                </a:gridCol>
              </a:tblGrid>
              <a:tr h="708111">
                <a:tc>
                  <a:txBody>
                    <a:bodyPr/>
                    <a:lstStyle/>
                    <a:p>
                      <a:pPr marL="0" marR="0" indent="0" algn="l" rtl="0" eaLnBrk="1" fontAlgn="ctr" latinLnBrk="0" hangingPunct="1">
                        <a:lnSpc>
                          <a:spcPct val="100000"/>
                        </a:lnSpc>
                        <a:spcBef>
                          <a:spcPts val="0"/>
                        </a:spcBef>
                        <a:spcAft>
                          <a:spcPts val="0"/>
                        </a:spcAft>
                      </a:pPr>
                      <a:r>
                        <a:rPr lang="en-US" sz="1400" b="1" i="0" u="none" strike="noStrike" kern="1200" dirty="0">
                          <a:solidFill>
                            <a:schemeClr val="bg1"/>
                          </a:solidFill>
                          <a:latin typeface="Arial"/>
                          <a:ea typeface="SimSun"/>
                          <a:cs typeface="Arial"/>
                        </a:rPr>
                        <a:t>Characteristics</a:t>
                      </a:r>
                    </a:p>
                  </a:txBody>
                  <a:tcPr marL="70866" marR="70866" marT="9525"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RIPv1</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RIPv2</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EIGRP</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IS-IS</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OSPF</a:t>
                      </a:r>
                    </a:p>
                  </a:txBody>
                  <a:tcPr marL="0" marR="0" marT="0" marB="0" anchor="ctr"/>
                </a:tc>
                <a:tc>
                  <a:txBody>
                    <a:bodyPr/>
                    <a:lstStyle/>
                    <a:p>
                      <a:pPr marL="0" marR="0" indent="0" algn="ctr" rtl="0" eaLnBrk="1" fontAlgn="ctr" latinLnBrk="0" hangingPunct="1">
                        <a:lnSpc>
                          <a:spcPct val="100000"/>
                        </a:lnSpc>
                        <a:spcBef>
                          <a:spcPts val="0"/>
                        </a:spcBef>
                        <a:spcAft>
                          <a:spcPts val="0"/>
                        </a:spcAft>
                      </a:pPr>
                      <a:r>
                        <a:rPr lang="en-US" sz="1400" b="1" i="0" u="none" strike="noStrike" kern="1200">
                          <a:solidFill>
                            <a:schemeClr val="bg1"/>
                          </a:solidFill>
                          <a:latin typeface="Arial"/>
                          <a:ea typeface="SimSun"/>
                          <a:cs typeface="Arial"/>
                        </a:rPr>
                        <a:t>BGP</a:t>
                      </a:r>
                    </a:p>
                  </a:txBody>
                  <a:tcPr marL="0" marR="0" marT="0" marB="0" anchor="ctr"/>
                </a:tc>
                <a:extLst>
                  <a:ext uri="{0D108BD9-81ED-4DB2-BD59-A6C34878D82A}">
                    <a16:rowId xmlns:a16="http://schemas.microsoft.com/office/drawing/2014/main" val="10000"/>
                  </a:ext>
                </a:extLst>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Distance vector</a:t>
                      </a:r>
                      <a:endParaRPr lang="en-US" sz="1800" b="0" i="0" u="none" strike="noStrike">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1"/>
                  </a:ext>
                </a:extLst>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Link-state</a:t>
                      </a:r>
                      <a:endParaRPr lang="en-US" sz="1800" b="0" i="0" u="none" strike="noStrike">
                        <a:latin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2"/>
                  </a:ext>
                </a:extLst>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Classless</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3"/>
                  </a:ext>
                </a:extLst>
              </a:tr>
              <a:tr h="19057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VLSM support</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4"/>
                  </a:ext>
                </a:extLst>
              </a:tr>
              <a:tr h="626164">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Automatic route summarization</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chemeClr val="dk1"/>
                        </a:solidFill>
                        <a:latin typeface="Arial"/>
                      </a:endParaRPr>
                    </a:p>
                    <a:p>
                      <a:pPr marL="3175" marR="0" indent="0" algn="ctr" rtl="0" eaLnBrk="1" fontAlgn="ctr" latinLnBrk="0" hangingPunct="1">
                        <a:lnSpc>
                          <a:spcPct val="100000"/>
                        </a:lnSpc>
                        <a:spcBef>
                          <a:spcPts val="0"/>
                        </a:spcBef>
                        <a:spcAft>
                          <a:spcPts val="0"/>
                        </a:spcAft>
                      </a:pPr>
                      <a:r>
                        <a:rPr lang="en-US" sz="900" b="0" i="0" u="none" strike="noStrike" kern="1200">
                          <a:solidFill>
                            <a:srgbClr val="000000"/>
                          </a:solidFill>
                          <a:latin typeface="Arial"/>
                          <a:ea typeface="SimSun"/>
                          <a:cs typeface="Arial"/>
                        </a:rPr>
                        <a:t>(can be disabled using </a:t>
                      </a:r>
                      <a:r>
                        <a:rPr lang="en-US" sz="900" b="1" i="0" u="none" strike="noStrike" kern="1200">
                          <a:solidFill>
                            <a:srgbClr val="000000"/>
                          </a:solidFill>
                          <a:latin typeface="Courier New"/>
                          <a:ea typeface="SimSun"/>
                          <a:cs typeface="Courier New"/>
                        </a:rPr>
                        <a:t>no auto-summary</a:t>
                      </a:r>
                      <a:r>
                        <a:rPr lang="en-US" sz="900" b="0" i="0" u="none" strike="noStrike" kern="1200">
                          <a:solidFill>
                            <a:srgbClr val="000000"/>
                          </a:solidFill>
                          <a:latin typeface="Arial"/>
                          <a:ea typeface="SimSun"/>
                          <a:cs typeface="Arial"/>
                        </a:rPr>
                        <a:t>)</a:t>
                      </a:r>
                      <a:endParaRPr lang="en-US" sz="1100" b="0" i="0" u="none" strike="noStrike" kern="1200">
                        <a:solidFill>
                          <a:srgbClr val="000000"/>
                        </a:solidFill>
                        <a:latin typeface="Arial"/>
                        <a:ea typeface="SimSun"/>
                        <a:cs typeface="Arial"/>
                      </a:endParaRP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400" b="1" i="0" u="none" strike="noStrike" kern="1200" dirty="0">
                          <a:solidFill>
                            <a:schemeClr val="dk1"/>
                          </a:solidFill>
                          <a:latin typeface="Arial"/>
                          <a:sym typeface="Wingdings"/>
                        </a:rPr>
                        <a:t></a:t>
                      </a:r>
                      <a:endParaRPr lang="en-US" sz="1400" b="1" i="0" u="none" strike="noStrike" kern="1200" dirty="0">
                        <a:solidFill>
                          <a:schemeClr val="dk1"/>
                        </a:solidFill>
                        <a:latin typeface="Arial"/>
                      </a:endParaRPr>
                    </a:p>
                    <a:p>
                      <a:pPr marL="3175" marR="0" indent="0" algn="ctr" rtl="0" eaLnBrk="1" fontAlgn="auto" latinLnBrk="0" hangingPunct="1">
                        <a:lnSpc>
                          <a:spcPct val="100000"/>
                        </a:lnSpc>
                        <a:spcBef>
                          <a:spcPts val="0"/>
                        </a:spcBef>
                        <a:spcAft>
                          <a:spcPts val="0"/>
                        </a:spcAft>
                      </a:pPr>
                      <a:r>
                        <a:rPr lang="en-US" sz="1400" b="0" i="0" u="none" strike="noStrike" kern="1200" dirty="0">
                          <a:solidFill>
                            <a:srgbClr val="000000"/>
                          </a:solidFill>
                          <a:latin typeface="Arial"/>
                          <a:ea typeface="SimSun"/>
                          <a:cs typeface="Arial"/>
                        </a:rPr>
                        <a:t>(</a:t>
                      </a:r>
                      <a:r>
                        <a:rPr lang="en-US" sz="900" b="0" i="0" u="none" strike="noStrike" kern="1200" dirty="0">
                          <a:solidFill>
                            <a:srgbClr val="000000"/>
                          </a:solidFill>
                          <a:latin typeface="Arial"/>
                          <a:ea typeface="SimSun"/>
                          <a:cs typeface="Arial"/>
                        </a:rPr>
                        <a:t>can be disabled using </a:t>
                      </a:r>
                      <a:r>
                        <a:rPr lang="en-US" sz="900" b="1" i="0" u="none" strike="noStrike" kern="1200" dirty="0">
                          <a:solidFill>
                            <a:srgbClr val="000000"/>
                          </a:solidFill>
                          <a:latin typeface="Courier New"/>
                          <a:ea typeface="SimSun"/>
                          <a:cs typeface="Courier New"/>
                        </a:rPr>
                        <a:t>no auto-summary</a:t>
                      </a:r>
                      <a:r>
                        <a:rPr lang="en-US" sz="900" b="0" i="0" u="none" strike="noStrike" kern="1200" dirty="0">
                          <a:solidFill>
                            <a:srgbClr val="000000"/>
                          </a:solidFill>
                          <a:latin typeface="Arial"/>
                          <a:ea typeface="SimSun"/>
                          <a:cs typeface="Arial"/>
                        </a:rPr>
                        <a:t>)</a:t>
                      </a:r>
                      <a:endParaRPr lang="en-US" sz="1800" b="0" i="0" u="none" strike="noStrike" dirty="0">
                        <a:latin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5"/>
                  </a:ext>
                </a:extLst>
              </a:tr>
              <a:tr h="33520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Manual route summarization</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dirty="0">
                          <a:solidFill>
                            <a:schemeClr val="dk1"/>
                          </a:solidFill>
                          <a:latin typeface="Arial"/>
                          <a:sym typeface="Wingdings"/>
                        </a:rPr>
                        <a:t></a:t>
                      </a:r>
                      <a:endParaRPr lang="en-US" sz="14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6"/>
                  </a:ext>
                </a:extLst>
              </a:tr>
              <a:tr h="33520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Hierarchical topology required</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47472" marR="0" indent="0" algn="ctr" rtl="0" eaLnBrk="1" fontAlgn="ctr" latinLnBrk="0" hangingPunct="1">
                        <a:lnSpc>
                          <a:spcPct val="100000"/>
                        </a:lnSpc>
                        <a:spcBef>
                          <a:spcPts val="0"/>
                        </a:spcBef>
                        <a:spcAft>
                          <a:spcPts val="0"/>
                        </a:spcAft>
                      </a:pPr>
                      <a:r>
                        <a:rPr lang="en-US" sz="1400" b="1" i="0" u="none" strike="noStrike" kern="1200">
                          <a:solidFill>
                            <a:schemeClr val="dk1"/>
                          </a:solidFill>
                          <a:latin typeface="Arial"/>
                          <a:sym typeface="Wingdings"/>
                        </a:rPr>
                        <a:t></a:t>
                      </a:r>
                      <a:endParaRPr lang="en-US" sz="1400" b="1"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endParaRPr lang="en-US" sz="1400" b="1" i="0" u="none" strike="noStrike" kern="1200">
                        <a:solidFill>
                          <a:srgbClr val="000000"/>
                        </a:solidFill>
                        <a:latin typeface="Times New Roman"/>
                        <a:ea typeface="SimSun"/>
                        <a:cs typeface="Arial"/>
                      </a:endParaRPr>
                    </a:p>
                  </a:txBody>
                  <a:tcPr marL="0" marR="0" marT="0" marB="0" anchor="ctr"/>
                </a:tc>
                <a:extLst>
                  <a:ext uri="{0D108BD9-81ED-4DB2-BD59-A6C34878D82A}">
                    <a16:rowId xmlns:a16="http://schemas.microsoft.com/office/drawing/2014/main" val="10007"/>
                  </a:ext>
                </a:extLst>
              </a:tr>
              <a:tr h="171855">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Size of network</a:t>
                      </a: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Small</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Small</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dirty="0">
                          <a:solidFill>
                            <a:schemeClr val="dk1"/>
                          </a:solidFill>
                          <a:latin typeface="Arial"/>
                        </a:rPr>
                        <a:t>Large</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Large</a:t>
                      </a: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Large</a:t>
                      </a:r>
                    </a:p>
                  </a:txBody>
                  <a:tcPr marL="0" marR="0" marT="0" marB="0" anchor="ctr"/>
                </a:tc>
                <a:tc>
                  <a:txBody>
                    <a:bodyPr/>
                    <a:lstStyle/>
                    <a:p>
                      <a:pPr marL="3175" marR="0" indent="0" algn="ctr" rtl="0" eaLnBrk="1" fontAlgn="auto" latinLnBrk="0" hangingPunct="1">
                        <a:lnSpc>
                          <a:spcPct val="100000"/>
                        </a:lnSpc>
                        <a:spcBef>
                          <a:spcPts val="0"/>
                        </a:spcBef>
                        <a:spcAft>
                          <a:spcPts val="0"/>
                        </a:spcAft>
                      </a:pPr>
                      <a:r>
                        <a:rPr lang="en-US" sz="1200" b="0" i="0" u="none" strike="noStrike" kern="1200">
                          <a:solidFill>
                            <a:schemeClr val="dk1"/>
                          </a:solidFill>
                          <a:latin typeface="Arial"/>
                        </a:rPr>
                        <a:t>Very large</a:t>
                      </a:r>
                      <a:endParaRPr lang="en-US" sz="1800" b="0" i="0" u="none" strike="noStrike">
                        <a:latin typeface="Arial"/>
                      </a:endParaRPr>
                    </a:p>
                  </a:txBody>
                  <a:tcPr marL="0" marR="0" marT="0" marB="0" anchor="ctr"/>
                </a:tc>
                <a:extLst>
                  <a:ext uri="{0D108BD9-81ED-4DB2-BD59-A6C34878D82A}">
                    <a16:rowId xmlns:a16="http://schemas.microsoft.com/office/drawing/2014/main" val="10008"/>
                  </a:ext>
                </a:extLst>
              </a:tr>
              <a:tr h="326694">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Metric</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Hops</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Hops</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dirty="0">
                          <a:solidFill>
                            <a:schemeClr val="dk1"/>
                          </a:solidFill>
                          <a:latin typeface="Arial"/>
                        </a:rPr>
                        <a:t>Composite metric</a:t>
                      </a:r>
                      <a:endParaRPr lang="en-US" sz="1200" b="0" i="0" u="none" strike="noStrike" kern="1200" dirty="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Metric</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Cost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Path attributes</a:t>
                      </a:r>
                    </a:p>
                  </a:txBody>
                  <a:tcPr marL="0" marR="0" marT="0" marB="0" anchor="ctr"/>
                </a:tc>
                <a:extLst>
                  <a:ext uri="{0D108BD9-81ED-4DB2-BD59-A6C34878D82A}">
                    <a16:rowId xmlns:a16="http://schemas.microsoft.com/office/drawing/2014/main" val="10009"/>
                  </a:ext>
                </a:extLst>
              </a:tr>
              <a:tr h="335202">
                <a:tc>
                  <a:txBody>
                    <a:bodyPr/>
                    <a:lstStyle/>
                    <a:p>
                      <a:pPr marL="0" marR="0" indent="0" algn="l" rtl="0" eaLnBrk="1" fontAlgn="ctr" latinLnBrk="0" hangingPunct="1">
                        <a:lnSpc>
                          <a:spcPct val="100000"/>
                        </a:lnSpc>
                        <a:spcBef>
                          <a:spcPts val="0"/>
                        </a:spcBef>
                        <a:spcAft>
                          <a:spcPts val="0"/>
                        </a:spcAft>
                      </a:pPr>
                      <a:r>
                        <a:rPr lang="en-US" sz="1200" b="1" i="0" u="none" strike="noStrike" kern="1200">
                          <a:solidFill>
                            <a:schemeClr val="dk1"/>
                          </a:solidFill>
                          <a:latin typeface="Arial"/>
                        </a:rPr>
                        <a:t>Convergence time</a:t>
                      </a:r>
                      <a:endParaRPr lang="en-US" sz="1200" b="1" i="0" u="none" strike="noStrike" kern="1200">
                        <a:solidFill>
                          <a:srgbClr val="000000"/>
                        </a:solidFill>
                        <a:latin typeface="Times New Roman"/>
                        <a:ea typeface="SimSun"/>
                        <a:cs typeface="Arial"/>
                      </a:endParaRPr>
                    </a:p>
                  </a:txBody>
                  <a:tcPr marL="70866" marR="70866" marT="9525"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Slow</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Slow</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Very fast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Fast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a:solidFill>
                            <a:schemeClr val="dk1"/>
                          </a:solidFill>
                          <a:latin typeface="Arial"/>
                        </a:rPr>
                        <a:t>Fast</a:t>
                      </a:r>
                      <a:endParaRPr lang="en-US" sz="1200" b="0" i="0" u="none" strike="noStrike" kern="1200">
                        <a:solidFill>
                          <a:srgbClr val="000000"/>
                        </a:solidFill>
                        <a:latin typeface="Times New Roman"/>
                        <a:ea typeface="SimSun"/>
                        <a:cs typeface="Arial"/>
                      </a:endParaRPr>
                    </a:p>
                  </a:txBody>
                  <a:tcPr marL="0" marR="0" marT="0" marB="0" anchor="ctr"/>
                </a:tc>
                <a:tc>
                  <a:txBody>
                    <a:bodyPr/>
                    <a:lstStyle/>
                    <a:p>
                      <a:pPr marL="3175" marR="0" indent="0" algn="ctr" rtl="0" eaLnBrk="1" fontAlgn="ctr" latinLnBrk="0" hangingPunct="1">
                        <a:lnSpc>
                          <a:spcPct val="100000"/>
                        </a:lnSpc>
                        <a:spcBef>
                          <a:spcPts val="0"/>
                        </a:spcBef>
                        <a:spcAft>
                          <a:spcPts val="0"/>
                        </a:spcAft>
                      </a:pPr>
                      <a:r>
                        <a:rPr lang="en-US" sz="1200" b="0" i="0" u="none" strike="noStrike" kern="1200" dirty="0">
                          <a:solidFill>
                            <a:schemeClr val="dk1"/>
                          </a:solidFill>
                          <a:latin typeface="Arial"/>
                        </a:rPr>
                        <a:t>Slow</a:t>
                      </a:r>
                    </a:p>
                  </a:txBody>
                  <a:tcPr marL="0" marR="0" marT="0" marB="0" anchor="ct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33264532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400" y="1106043"/>
            <a:ext cx="8521700" cy="740664"/>
          </a:xfrm>
        </p:spPr>
        <p:txBody>
          <a:bodyPr>
            <a:normAutofit/>
          </a:bodyPr>
          <a:lstStyle/>
          <a:p>
            <a:r>
              <a:rPr lang="en-US" sz="3600" dirty="0"/>
              <a:t>Routing Protocol Specifics</a:t>
            </a:r>
          </a:p>
        </p:txBody>
      </p:sp>
      <p:graphicFrame>
        <p:nvGraphicFramePr>
          <p:cNvPr id="6" name="Table 5"/>
          <p:cNvGraphicFramePr>
            <a:graphicFrameLocks noGrp="1"/>
          </p:cNvGraphicFramePr>
          <p:nvPr>
            <p:extLst>
              <p:ext uri="{D42A27DB-BD31-4B8C-83A1-F6EECF244321}">
                <p14:modId xmlns:p14="http://schemas.microsoft.com/office/powerpoint/2010/main" val="41784390"/>
              </p:ext>
            </p:extLst>
          </p:nvPr>
        </p:nvGraphicFramePr>
        <p:xfrm>
          <a:off x="491065" y="1906742"/>
          <a:ext cx="8030215" cy="4107005"/>
        </p:xfrm>
        <a:graphic>
          <a:graphicData uri="http://schemas.openxmlformats.org/drawingml/2006/table">
            <a:tbl>
              <a:tblPr firstRow="1" bandRow="1">
                <a:tableStyleId>{5C22544A-7EE6-4342-B048-85BDC9FD1C3A}</a:tableStyleId>
              </a:tblPr>
              <a:tblGrid>
                <a:gridCol w="2007554">
                  <a:extLst>
                    <a:ext uri="{9D8B030D-6E8A-4147-A177-3AD203B41FA5}">
                      <a16:colId xmlns:a16="http://schemas.microsoft.com/office/drawing/2014/main" val="20000"/>
                    </a:ext>
                  </a:extLst>
                </a:gridCol>
                <a:gridCol w="1500172">
                  <a:extLst>
                    <a:ext uri="{9D8B030D-6E8A-4147-A177-3AD203B41FA5}">
                      <a16:colId xmlns:a16="http://schemas.microsoft.com/office/drawing/2014/main" val="20001"/>
                    </a:ext>
                  </a:extLst>
                </a:gridCol>
                <a:gridCol w="1551953">
                  <a:extLst>
                    <a:ext uri="{9D8B030D-6E8A-4147-A177-3AD203B41FA5}">
                      <a16:colId xmlns:a16="http://schemas.microsoft.com/office/drawing/2014/main" val="20002"/>
                    </a:ext>
                  </a:extLst>
                </a:gridCol>
                <a:gridCol w="2970536">
                  <a:extLst>
                    <a:ext uri="{9D8B030D-6E8A-4147-A177-3AD203B41FA5}">
                      <a16:colId xmlns:a16="http://schemas.microsoft.com/office/drawing/2014/main" val="20003"/>
                    </a:ext>
                  </a:extLst>
                </a:gridCol>
              </a:tblGrid>
              <a:tr h="597399">
                <a:tc>
                  <a:txBody>
                    <a:bodyPr/>
                    <a:lstStyle/>
                    <a:p>
                      <a:r>
                        <a:rPr lang="en-US" dirty="0"/>
                        <a:t>Routing Protocol</a:t>
                      </a:r>
                    </a:p>
                  </a:txBody>
                  <a:tcPr/>
                </a:tc>
                <a:tc>
                  <a:txBody>
                    <a:bodyPr/>
                    <a:lstStyle/>
                    <a:p>
                      <a:r>
                        <a:rPr lang="en-US"/>
                        <a:t>Protocol Number</a:t>
                      </a:r>
                    </a:p>
                  </a:txBody>
                  <a:tcPr/>
                </a:tc>
                <a:tc>
                  <a:txBody>
                    <a:bodyPr/>
                    <a:lstStyle/>
                    <a:p>
                      <a:r>
                        <a:rPr lang="en-US"/>
                        <a:t>Port Number</a:t>
                      </a:r>
                    </a:p>
                  </a:txBody>
                  <a:tcPr/>
                </a:tc>
                <a:tc>
                  <a:txBody>
                    <a:bodyPr/>
                    <a:lstStyle/>
                    <a:p>
                      <a:r>
                        <a:rPr lang="en-US" dirty="0"/>
                        <a:t>Admin Distance</a:t>
                      </a:r>
                    </a:p>
                  </a:txBody>
                  <a:tcPr/>
                </a:tc>
                <a:extLst>
                  <a:ext uri="{0D108BD9-81ED-4DB2-BD59-A6C34878D82A}">
                    <a16:rowId xmlns:a16="http://schemas.microsoft.com/office/drawing/2014/main" val="10000"/>
                  </a:ext>
                </a:extLst>
              </a:tr>
              <a:tr h="341371">
                <a:tc>
                  <a:txBody>
                    <a:bodyPr/>
                    <a:lstStyle/>
                    <a:p>
                      <a:r>
                        <a:rPr lang="en-US"/>
                        <a:t>RIP</a:t>
                      </a:r>
                    </a:p>
                  </a:txBody>
                  <a:tcPr/>
                </a:tc>
                <a:tc>
                  <a:txBody>
                    <a:bodyPr/>
                    <a:lstStyle/>
                    <a:p>
                      <a:r>
                        <a:rPr lang="en-US"/>
                        <a:t>--</a:t>
                      </a:r>
                    </a:p>
                  </a:txBody>
                  <a:tcPr/>
                </a:tc>
                <a:tc>
                  <a:txBody>
                    <a:bodyPr/>
                    <a:lstStyle/>
                    <a:p>
                      <a:r>
                        <a:rPr lang="en-US"/>
                        <a:t>UDP 520</a:t>
                      </a:r>
                    </a:p>
                  </a:txBody>
                  <a:tcPr/>
                </a:tc>
                <a:tc>
                  <a:txBody>
                    <a:bodyPr/>
                    <a:lstStyle/>
                    <a:p>
                      <a:r>
                        <a:rPr lang="en-US"/>
                        <a:t>120</a:t>
                      </a:r>
                    </a:p>
                  </a:txBody>
                  <a:tcPr/>
                </a:tc>
                <a:extLst>
                  <a:ext uri="{0D108BD9-81ED-4DB2-BD59-A6C34878D82A}">
                    <a16:rowId xmlns:a16="http://schemas.microsoft.com/office/drawing/2014/main" val="10001"/>
                  </a:ext>
                </a:extLst>
              </a:tr>
              <a:tr h="341371">
                <a:tc>
                  <a:txBody>
                    <a:bodyPr/>
                    <a:lstStyle/>
                    <a:p>
                      <a:r>
                        <a:rPr lang="en-US"/>
                        <a:t>IGRP</a:t>
                      </a:r>
                    </a:p>
                  </a:txBody>
                  <a:tcPr/>
                </a:tc>
                <a:tc>
                  <a:txBody>
                    <a:bodyPr/>
                    <a:lstStyle/>
                    <a:p>
                      <a:r>
                        <a:rPr lang="en-US" dirty="0"/>
                        <a:t>9</a:t>
                      </a:r>
                    </a:p>
                  </a:txBody>
                  <a:tcPr/>
                </a:tc>
                <a:tc>
                  <a:txBody>
                    <a:bodyPr/>
                    <a:lstStyle/>
                    <a:p>
                      <a:r>
                        <a:rPr lang="en-US"/>
                        <a:t>--</a:t>
                      </a:r>
                    </a:p>
                  </a:txBody>
                  <a:tcPr/>
                </a:tc>
                <a:tc>
                  <a:txBody>
                    <a:bodyPr/>
                    <a:lstStyle/>
                    <a:p>
                      <a:r>
                        <a:rPr lang="en-US"/>
                        <a:t>100</a:t>
                      </a:r>
                    </a:p>
                  </a:txBody>
                  <a:tcPr/>
                </a:tc>
                <a:extLst>
                  <a:ext uri="{0D108BD9-81ED-4DB2-BD59-A6C34878D82A}">
                    <a16:rowId xmlns:a16="http://schemas.microsoft.com/office/drawing/2014/main" val="10002"/>
                  </a:ext>
                </a:extLst>
              </a:tr>
              <a:tr h="1363805">
                <a:tc>
                  <a:txBody>
                    <a:bodyPr/>
                    <a:lstStyle/>
                    <a:p>
                      <a:r>
                        <a:rPr lang="en-US"/>
                        <a:t>EIGRP</a:t>
                      </a:r>
                    </a:p>
                  </a:txBody>
                  <a:tcPr/>
                </a:tc>
                <a:tc>
                  <a:txBody>
                    <a:bodyPr/>
                    <a:lstStyle/>
                    <a:p>
                      <a:r>
                        <a:rPr lang="en-US"/>
                        <a:t>88</a:t>
                      </a:r>
                    </a:p>
                  </a:txBody>
                  <a:tcPr/>
                </a:tc>
                <a:tc>
                  <a:txBody>
                    <a:bodyPr/>
                    <a:lstStyle/>
                    <a:p>
                      <a:r>
                        <a:rPr lang="en-US"/>
                        <a:t>--</a:t>
                      </a:r>
                    </a:p>
                  </a:txBody>
                  <a:tcPr/>
                </a:tc>
                <a:tc>
                  <a:txBody>
                    <a:bodyPr/>
                    <a:lstStyle/>
                    <a:p>
                      <a:r>
                        <a:rPr lang="en-US" dirty="0"/>
                        <a:t>90</a:t>
                      </a:r>
                    </a:p>
                    <a:p>
                      <a:r>
                        <a:rPr lang="en-US" dirty="0"/>
                        <a:t>Summary</a:t>
                      </a:r>
                      <a:r>
                        <a:rPr lang="en-US" baseline="0" dirty="0"/>
                        <a:t> Routes – 5</a:t>
                      </a:r>
                    </a:p>
                    <a:p>
                      <a:r>
                        <a:rPr lang="en-US" baseline="0" dirty="0"/>
                        <a:t>Redistributed Routes – 170</a:t>
                      </a:r>
                      <a:endParaRPr lang="en-US" dirty="0"/>
                    </a:p>
                  </a:txBody>
                  <a:tcPr/>
                </a:tc>
                <a:extLst>
                  <a:ext uri="{0D108BD9-81ED-4DB2-BD59-A6C34878D82A}">
                    <a16:rowId xmlns:a16="http://schemas.microsoft.com/office/drawing/2014/main" val="10003"/>
                  </a:ext>
                </a:extLst>
              </a:tr>
              <a:tr h="341371">
                <a:tc>
                  <a:txBody>
                    <a:bodyPr/>
                    <a:lstStyle/>
                    <a:p>
                      <a:r>
                        <a:rPr lang="en-US"/>
                        <a:t>OSPF</a:t>
                      </a:r>
                    </a:p>
                  </a:txBody>
                  <a:tcPr/>
                </a:tc>
                <a:tc>
                  <a:txBody>
                    <a:bodyPr/>
                    <a:lstStyle/>
                    <a:p>
                      <a:r>
                        <a:rPr lang="en-US"/>
                        <a:t>89</a:t>
                      </a:r>
                    </a:p>
                  </a:txBody>
                  <a:tcPr/>
                </a:tc>
                <a:tc>
                  <a:txBody>
                    <a:bodyPr/>
                    <a:lstStyle/>
                    <a:p>
                      <a:r>
                        <a:rPr lang="en-US"/>
                        <a:t>--</a:t>
                      </a:r>
                    </a:p>
                  </a:txBody>
                  <a:tcPr/>
                </a:tc>
                <a:tc>
                  <a:txBody>
                    <a:bodyPr/>
                    <a:lstStyle/>
                    <a:p>
                      <a:r>
                        <a:rPr lang="en-US"/>
                        <a:t>110</a:t>
                      </a:r>
                    </a:p>
                  </a:txBody>
                  <a:tcPr/>
                </a:tc>
                <a:extLst>
                  <a:ext uri="{0D108BD9-81ED-4DB2-BD59-A6C34878D82A}">
                    <a16:rowId xmlns:a16="http://schemas.microsoft.com/office/drawing/2014/main" val="10004"/>
                  </a:ext>
                </a:extLst>
              </a:tr>
              <a:tr h="341371">
                <a:tc>
                  <a:txBody>
                    <a:bodyPr/>
                    <a:lstStyle/>
                    <a:p>
                      <a:r>
                        <a:rPr lang="en-US"/>
                        <a:t>IS-IS</a:t>
                      </a:r>
                    </a:p>
                  </a:txBody>
                  <a:tcPr/>
                </a:tc>
                <a:tc>
                  <a:txBody>
                    <a:bodyPr/>
                    <a:lstStyle/>
                    <a:p>
                      <a:r>
                        <a:rPr lang="en-US"/>
                        <a:t>124</a:t>
                      </a:r>
                    </a:p>
                  </a:txBody>
                  <a:tcPr/>
                </a:tc>
                <a:tc>
                  <a:txBody>
                    <a:bodyPr/>
                    <a:lstStyle/>
                    <a:p>
                      <a:r>
                        <a:rPr lang="en-US"/>
                        <a:t>--</a:t>
                      </a:r>
                    </a:p>
                  </a:txBody>
                  <a:tcPr/>
                </a:tc>
                <a:tc>
                  <a:txBody>
                    <a:bodyPr/>
                    <a:lstStyle/>
                    <a:p>
                      <a:r>
                        <a:rPr lang="en-US"/>
                        <a:t>115</a:t>
                      </a:r>
                    </a:p>
                  </a:txBody>
                  <a:tcPr/>
                </a:tc>
                <a:extLst>
                  <a:ext uri="{0D108BD9-81ED-4DB2-BD59-A6C34878D82A}">
                    <a16:rowId xmlns:a16="http://schemas.microsoft.com/office/drawing/2014/main" val="10005"/>
                  </a:ext>
                </a:extLst>
              </a:tr>
              <a:tr h="597399">
                <a:tc>
                  <a:txBody>
                    <a:bodyPr/>
                    <a:lstStyle/>
                    <a:p>
                      <a:r>
                        <a:rPr lang="en-US"/>
                        <a:t>BGP</a:t>
                      </a:r>
                    </a:p>
                  </a:txBody>
                  <a:tcPr/>
                </a:tc>
                <a:tc>
                  <a:txBody>
                    <a:bodyPr/>
                    <a:lstStyle/>
                    <a:p>
                      <a:r>
                        <a:rPr lang="en-US"/>
                        <a:t>--</a:t>
                      </a:r>
                    </a:p>
                  </a:txBody>
                  <a:tcPr/>
                </a:tc>
                <a:tc>
                  <a:txBody>
                    <a:bodyPr/>
                    <a:lstStyle/>
                    <a:p>
                      <a:r>
                        <a:rPr lang="en-US"/>
                        <a:t>TCP 179</a:t>
                      </a:r>
                    </a:p>
                  </a:txBody>
                  <a:tcPr/>
                </a:tc>
                <a:tc>
                  <a:txBody>
                    <a:bodyPr/>
                    <a:lstStyle/>
                    <a:p>
                      <a:r>
                        <a:rPr lang="en-US" dirty="0" err="1"/>
                        <a:t>eBGP</a:t>
                      </a:r>
                      <a:r>
                        <a:rPr lang="en-US" dirty="0"/>
                        <a:t> – 20</a:t>
                      </a:r>
                    </a:p>
                    <a:p>
                      <a:r>
                        <a:rPr lang="en-US" dirty="0" err="1"/>
                        <a:t>iBGP</a:t>
                      </a:r>
                      <a:r>
                        <a:rPr lang="en-US" dirty="0"/>
                        <a:t> – 200 </a:t>
                      </a: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87358865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997084"/>
            <a:ext cx="8042276" cy="554477"/>
          </a:xfrm>
        </p:spPr>
        <p:txBody>
          <a:bodyPr>
            <a:noAutofit/>
          </a:bodyPr>
          <a:lstStyle/>
          <a:p>
            <a:r>
              <a:rPr lang="en-US" sz="3600" dirty="0"/>
              <a:t>Routing Table Criteria </a:t>
            </a:r>
          </a:p>
        </p:txBody>
      </p:sp>
      <p:sp>
        <p:nvSpPr>
          <p:cNvPr id="3" name="Content Placeholder 2"/>
          <p:cNvSpPr>
            <a:spLocks noGrp="1"/>
          </p:cNvSpPr>
          <p:nvPr>
            <p:ph idx="1"/>
          </p:nvPr>
        </p:nvSpPr>
        <p:spPr>
          <a:xfrm>
            <a:off x="549275" y="1811913"/>
            <a:ext cx="8042276" cy="2904066"/>
          </a:xfrm>
        </p:spPr>
        <p:txBody>
          <a:bodyPr>
            <a:noAutofit/>
          </a:bodyPr>
          <a:lstStyle/>
          <a:p>
            <a:r>
              <a:rPr lang="en-US" sz="2800" dirty="0">
                <a:solidFill>
                  <a:schemeClr val="tx1"/>
                </a:solidFill>
              </a:rPr>
              <a:t>The best route selected from various routing protocols for a specific destination is chosen by considering the following four criteria:</a:t>
            </a:r>
          </a:p>
          <a:p>
            <a:pPr lvl="1"/>
            <a:r>
              <a:rPr lang="en-US" sz="2400" dirty="0">
                <a:solidFill>
                  <a:schemeClr val="tx1"/>
                </a:solidFill>
              </a:rPr>
              <a:t>Valid next-hop IP address.</a:t>
            </a:r>
          </a:p>
          <a:p>
            <a:pPr lvl="1"/>
            <a:r>
              <a:rPr lang="en-US" sz="2400" dirty="0">
                <a:solidFill>
                  <a:schemeClr val="tx1"/>
                </a:solidFill>
              </a:rPr>
              <a:t>Administrative distance</a:t>
            </a:r>
          </a:p>
          <a:p>
            <a:pPr lvl="1"/>
            <a:r>
              <a:rPr lang="en-US" sz="2400" dirty="0">
                <a:solidFill>
                  <a:schemeClr val="tx1"/>
                </a:solidFill>
              </a:rPr>
              <a:t>Metric</a:t>
            </a:r>
          </a:p>
          <a:p>
            <a:pPr lvl="1"/>
            <a:r>
              <a:rPr lang="en-US" sz="2400" dirty="0">
                <a:solidFill>
                  <a:schemeClr val="tx1"/>
                </a:solidFill>
              </a:rPr>
              <a:t>Prefix</a:t>
            </a:r>
          </a:p>
        </p:txBody>
      </p:sp>
    </p:spTree>
    <p:extLst>
      <p:ext uri="{BB962C8B-B14F-4D97-AF65-F5344CB8AC3E}">
        <p14:creationId xmlns:p14="http://schemas.microsoft.com/office/powerpoint/2010/main" val="249064546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23142"/>
            <a:ext cx="8042276" cy="767508"/>
          </a:xfrm>
        </p:spPr>
        <p:txBody>
          <a:bodyPr/>
          <a:lstStyle/>
          <a:p>
            <a:r>
              <a:rPr lang="en-US" sz="3600" dirty="0"/>
              <a:t>Administrative Distance</a:t>
            </a:r>
          </a:p>
        </p:txBody>
      </p:sp>
      <p:sp>
        <p:nvSpPr>
          <p:cNvPr id="3" name="Content Placeholder 2"/>
          <p:cNvSpPr>
            <a:spLocks noGrp="1"/>
          </p:cNvSpPr>
          <p:nvPr>
            <p:ph idx="1"/>
          </p:nvPr>
        </p:nvSpPr>
        <p:spPr>
          <a:xfrm>
            <a:off x="549275" y="1539806"/>
            <a:ext cx="8042276" cy="4124529"/>
          </a:xfrm>
        </p:spPr>
        <p:txBody>
          <a:bodyPr>
            <a:noAutofit/>
          </a:bodyPr>
          <a:lstStyle/>
          <a:p>
            <a:r>
              <a:rPr lang="en-US" dirty="0">
                <a:solidFill>
                  <a:schemeClr val="tx1"/>
                </a:solidFill>
              </a:rPr>
              <a:t>Cisco routers use a value called administrative distance to select the best path when they learn of two or more routes to the same destination with the same prefix from different routing protocols.</a:t>
            </a:r>
          </a:p>
          <a:p>
            <a:r>
              <a:rPr lang="en-US" dirty="0">
                <a:solidFill>
                  <a:schemeClr val="tx1"/>
                </a:solidFill>
              </a:rPr>
              <a:t>Administrative distance rates a routing protocol’s </a:t>
            </a:r>
            <a:r>
              <a:rPr lang="en-US" i="1" dirty="0">
                <a:solidFill>
                  <a:schemeClr val="tx1"/>
                </a:solidFill>
              </a:rPr>
              <a:t>believability</a:t>
            </a:r>
            <a:r>
              <a:rPr lang="en-US" dirty="0">
                <a:solidFill>
                  <a:schemeClr val="tx1"/>
                </a:solidFill>
              </a:rPr>
              <a:t>. </a:t>
            </a:r>
          </a:p>
          <a:p>
            <a:r>
              <a:rPr lang="en-US" dirty="0">
                <a:solidFill>
                  <a:schemeClr val="tx1"/>
                </a:solidFill>
              </a:rPr>
              <a:t>Cisco has assigned a default administrative distance value to each routing protocol supported on its routers. </a:t>
            </a:r>
          </a:p>
          <a:p>
            <a:pPr lvl="1"/>
            <a:r>
              <a:rPr lang="en-US" sz="2000" dirty="0">
                <a:solidFill>
                  <a:schemeClr val="tx1"/>
                </a:solidFill>
              </a:rPr>
              <a:t>Each routing protocol is prioritized in the order of most to least believable. </a:t>
            </a:r>
          </a:p>
          <a:p>
            <a:endParaRPr lang="en-US" dirty="0">
              <a:solidFill>
                <a:schemeClr val="tx1"/>
              </a:solidFill>
            </a:endParaRPr>
          </a:p>
        </p:txBody>
      </p:sp>
    </p:spTree>
    <p:extLst>
      <p:ext uri="{BB962C8B-B14F-4D97-AF65-F5344CB8AC3E}">
        <p14:creationId xmlns:p14="http://schemas.microsoft.com/office/powerpoint/2010/main" val="347493706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45988"/>
            <a:ext cx="8042276" cy="885732"/>
          </a:xfrm>
        </p:spPr>
        <p:txBody>
          <a:bodyPr/>
          <a:lstStyle/>
          <a:p>
            <a:r>
              <a:rPr lang="en-US" sz="4000" dirty="0"/>
              <a:t>Administrative Distances</a:t>
            </a:r>
          </a:p>
        </p:txBody>
      </p:sp>
      <p:graphicFrame>
        <p:nvGraphicFramePr>
          <p:cNvPr id="4" name="Table 3"/>
          <p:cNvGraphicFramePr>
            <a:graphicFrameLocks noGrp="1"/>
          </p:cNvGraphicFramePr>
          <p:nvPr>
            <p:extLst>
              <p:ext uri="{D42A27DB-BD31-4B8C-83A1-F6EECF244321}">
                <p14:modId xmlns:p14="http://schemas.microsoft.com/office/powerpoint/2010/main" val="3281477084"/>
              </p:ext>
            </p:extLst>
          </p:nvPr>
        </p:nvGraphicFramePr>
        <p:xfrm>
          <a:off x="347133" y="1531717"/>
          <a:ext cx="8312150" cy="4678586"/>
        </p:xfrm>
        <a:graphic>
          <a:graphicData uri="http://schemas.openxmlformats.org/drawingml/2006/table">
            <a:tbl>
              <a:tblPr firstRow="1" bandRow="1">
                <a:tableStyleId>{5C22544A-7EE6-4342-B048-85BDC9FD1C3A}</a:tableStyleId>
              </a:tblPr>
              <a:tblGrid>
                <a:gridCol w="3410122">
                  <a:extLst>
                    <a:ext uri="{9D8B030D-6E8A-4147-A177-3AD203B41FA5}">
                      <a16:colId xmlns:a16="http://schemas.microsoft.com/office/drawing/2014/main" val="20000"/>
                    </a:ext>
                  </a:extLst>
                </a:gridCol>
                <a:gridCol w="2689832">
                  <a:extLst>
                    <a:ext uri="{9D8B030D-6E8A-4147-A177-3AD203B41FA5}">
                      <a16:colId xmlns:a16="http://schemas.microsoft.com/office/drawing/2014/main" val="20001"/>
                    </a:ext>
                  </a:extLst>
                </a:gridCol>
                <a:gridCol w="2212196">
                  <a:extLst>
                    <a:ext uri="{9D8B030D-6E8A-4147-A177-3AD203B41FA5}">
                      <a16:colId xmlns:a16="http://schemas.microsoft.com/office/drawing/2014/main" val="20002"/>
                    </a:ext>
                  </a:extLst>
                </a:gridCol>
              </a:tblGrid>
              <a:tr h="288327">
                <a:tc>
                  <a:txBody>
                    <a:bodyPr/>
                    <a:lstStyle/>
                    <a:p>
                      <a:pPr marL="0" marR="0" algn="ctr">
                        <a:lnSpc>
                          <a:spcPts val="1100"/>
                        </a:lnSpc>
                        <a:spcBef>
                          <a:spcPts val="0"/>
                        </a:spcBef>
                        <a:spcAft>
                          <a:spcPts val="400"/>
                        </a:spcAft>
                      </a:pPr>
                      <a:r>
                        <a:rPr lang="en-US" sz="1400" b="1" kern="1200" dirty="0">
                          <a:solidFill>
                            <a:schemeClr val="bg1"/>
                          </a:solidFill>
                          <a:latin typeface="Arial"/>
                          <a:ea typeface="Times New Roman"/>
                          <a:cs typeface="Arial"/>
                        </a:rPr>
                        <a:t>Route Source</a:t>
                      </a:r>
                      <a:r>
                        <a:rPr lang="en-US" sz="1400" b="1" kern="1200" dirty="0">
                          <a:solidFill>
                            <a:schemeClr val="bg1"/>
                          </a:solidFill>
                          <a:latin typeface="Arial"/>
                          <a:ea typeface="SimSun"/>
                          <a:cs typeface="Arial"/>
                        </a:rPr>
                        <a:t> </a:t>
                      </a:r>
                      <a:endParaRPr lang="en-US" sz="1400" dirty="0">
                        <a:solidFill>
                          <a:schemeClr val="bg1"/>
                        </a:solidFill>
                        <a:latin typeface="Arial"/>
                        <a:ea typeface="Calibri"/>
                        <a:cs typeface="Times New Roman"/>
                      </a:endParaRPr>
                    </a:p>
                  </a:txBody>
                  <a:tcPr marL="68580" marR="68580" marT="9525" marB="0" anchor="ctr"/>
                </a:tc>
                <a:tc>
                  <a:txBody>
                    <a:bodyPr/>
                    <a:lstStyle/>
                    <a:p>
                      <a:pPr marL="57785" marR="0" indent="-3810" algn="ctr">
                        <a:lnSpc>
                          <a:spcPts val="1100"/>
                        </a:lnSpc>
                        <a:spcBef>
                          <a:spcPts val="0"/>
                        </a:spcBef>
                        <a:spcAft>
                          <a:spcPts val="400"/>
                        </a:spcAft>
                      </a:pPr>
                      <a:r>
                        <a:rPr lang="en-US" sz="1400" b="1" kern="1200" dirty="0">
                          <a:solidFill>
                            <a:schemeClr val="bg1"/>
                          </a:solidFill>
                          <a:latin typeface="Arial"/>
                          <a:ea typeface="Times New Roman"/>
                          <a:cs typeface="Arial"/>
                        </a:rPr>
                        <a:t>Default Distance</a:t>
                      </a:r>
                      <a:r>
                        <a:rPr lang="en-US" sz="1400" b="1" kern="1200" dirty="0">
                          <a:solidFill>
                            <a:schemeClr val="bg1"/>
                          </a:solidFill>
                          <a:latin typeface="Arial"/>
                          <a:ea typeface="SimSun"/>
                          <a:cs typeface="Arial"/>
                        </a:rPr>
                        <a:t> </a:t>
                      </a:r>
                      <a:endParaRPr lang="en-US" sz="1400" dirty="0">
                        <a:solidFill>
                          <a:schemeClr val="bg1"/>
                        </a:solidFill>
                        <a:latin typeface="Arial"/>
                        <a:ea typeface="Calibri"/>
                        <a:cs typeface="Times New Roman"/>
                      </a:endParaRPr>
                    </a:p>
                  </a:txBody>
                  <a:tcPr marL="68580" marR="68580" marT="9525" marB="0" anchor="ctr"/>
                </a:tc>
                <a:tc>
                  <a:txBody>
                    <a:bodyPr/>
                    <a:lstStyle/>
                    <a:p>
                      <a:pPr marL="23495" marR="0" indent="-1270" algn="ctr">
                        <a:lnSpc>
                          <a:spcPts val="1100"/>
                        </a:lnSpc>
                        <a:spcBef>
                          <a:spcPts val="0"/>
                        </a:spcBef>
                        <a:spcAft>
                          <a:spcPts val="400"/>
                        </a:spcAft>
                      </a:pPr>
                      <a:r>
                        <a:rPr lang="en-US" sz="1400" b="1" kern="1200">
                          <a:solidFill>
                            <a:schemeClr val="bg1"/>
                          </a:solidFill>
                          <a:latin typeface="Arial"/>
                          <a:ea typeface="SimSun"/>
                          <a:cs typeface="Arial"/>
                        </a:rPr>
                        <a:t>Routing Table Entry </a:t>
                      </a:r>
                      <a:endParaRPr lang="en-US" sz="1400">
                        <a:solidFill>
                          <a:schemeClr val="bg1"/>
                        </a:solidFill>
                        <a:latin typeface="Arial"/>
                        <a:ea typeface="Calibri"/>
                        <a:cs typeface="Times New Roman"/>
                      </a:endParaRPr>
                    </a:p>
                  </a:txBody>
                  <a:tcPr marL="68580" marR="68580" marT="9525" marB="0" anchor="ctr"/>
                </a:tc>
                <a:extLst>
                  <a:ext uri="{0D108BD9-81ED-4DB2-BD59-A6C34878D82A}">
                    <a16:rowId xmlns:a16="http://schemas.microsoft.com/office/drawing/2014/main" val="10000"/>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Connected interface</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C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1"/>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Static route out an interface</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S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2"/>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Static route to a next-hop address</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S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3"/>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EIGRP summary route</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5</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D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4"/>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External BGP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dirty="0">
                          <a:solidFill>
                            <a:srgbClr val="000000"/>
                          </a:solidFill>
                          <a:latin typeface="Arial"/>
                          <a:ea typeface="Times New Roman"/>
                          <a:cs typeface="Arial"/>
                        </a:rPr>
                        <a:t>20</a:t>
                      </a:r>
                      <a:r>
                        <a:rPr lang="en-US" sz="1600" kern="1200" dirty="0">
                          <a:solidFill>
                            <a:srgbClr val="000000"/>
                          </a:solidFill>
                          <a:latin typeface="Times New Roman"/>
                          <a:ea typeface="SimSun"/>
                          <a:cs typeface="Arial"/>
                        </a:rPr>
                        <a:t> </a:t>
                      </a:r>
                      <a:endParaRPr lang="en-US" sz="1600" dirty="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B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5"/>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Internal EIGRP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90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D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6"/>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IGRP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100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Batang"/>
                          <a:cs typeface="Times New Roman"/>
                        </a:rPr>
                        <a:t>I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7"/>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OSPF</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110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O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8"/>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IS-IS</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115</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i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09"/>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RIPv1, RIPv2</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120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R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10"/>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Exterior Gateway Protocol (EGP)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140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E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11"/>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ODR</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160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O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12"/>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External EIGRP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170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D EX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13"/>
                  </a:ext>
                </a:extLst>
              </a:tr>
              <a:tr h="288327">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Internal BGP</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200</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marL="23495" marR="0" indent="-1270" algn="ctr">
                        <a:lnSpc>
                          <a:spcPts val="1200"/>
                        </a:lnSpc>
                        <a:spcBef>
                          <a:spcPts val="300"/>
                        </a:spcBef>
                        <a:spcAft>
                          <a:spcPts val="400"/>
                        </a:spcAft>
                      </a:pPr>
                      <a:r>
                        <a:rPr lang="en-US" sz="1600" kern="1200">
                          <a:solidFill>
                            <a:srgbClr val="000000"/>
                          </a:solidFill>
                          <a:latin typeface="Courier New"/>
                          <a:ea typeface="Times New Roman"/>
                          <a:cs typeface="Times New Roman"/>
                        </a:rPr>
                        <a:t>B </a:t>
                      </a:r>
                      <a:endParaRPr lang="en-US" sz="1600">
                        <a:latin typeface="Arial"/>
                        <a:ea typeface="Calibri"/>
                        <a:cs typeface="Times New Roman"/>
                      </a:endParaRPr>
                    </a:p>
                  </a:txBody>
                  <a:tcPr marL="0" marR="0" marT="0" marB="0" anchor="ctr"/>
                </a:tc>
                <a:extLst>
                  <a:ext uri="{0D108BD9-81ED-4DB2-BD59-A6C34878D82A}">
                    <a16:rowId xmlns:a16="http://schemas.microsoft.com/office/drawing/2014/main" val="10014"/>
                  </a:ext>
                </a:extLst>
              </a:tr>
              <a:tr h="353681">
                <a:tc>
                  <a:txBody>
                    <a:bodyPr/>
                    <a:lstStyle/>
                    <a:p>
                      <a:pPr marL="0" marR="0">
                        <a:lnSpc>
                          <a:spcPts val="1200"/>
                        </a:lnSpc>
                        <a:spcBef>
                          <a:spcPts val="300"/>
                        </a:spcBef>
                        <a:spcAft>
                          <a:spcPts val="400"/>
                        </a:spcAft>
                      </a:pPr>
                      <a:r>
                        <a:rPr lang="en-US" sz="1600" b="0" kern="1200">
                          <a:solidFill>
                            <a:srgbClr val="000000"/>
                          </a:solidFill>
                          <a:latin typeface="Arial"/>
                          <a:ea typeface="Times New Roman"/>
                          <a:cs typeface="Arial"/>
                        </a:rPr>
                        <a:t>Unknown</a:t>
                      </a:r>
                      <a:r>
                        <a:rPr lang="en-US" sz="1600" b="0" kern="1200">
                          <a:solidFill>
                            <a:srgbClr val="000000"/>
                          </a:solidFill>
                          <a:latin typeface="Times New Roman"/>
                          <a:ea typeface="SimSun"/>
                          <a:cs typeface="Arial"/>
                        </a:rPr>
                        <a:t> </a:t>
                      </a:r>
                      <a:endParaRPr lang="en-US" sz="1600" b="0">
                        <a:latin typeface="Arial"/>
                        <a:ea typeface="Calibri"/>
                        <a:cs typeface="Times New Roman"/>
                      </a:endParaRPr>
                    </a:p>
                  </a:txBody>
                  <a:tcPr marL="0" marR="0" marT="0" marB="0" anchor="ctr"/>
                </a:tc>
                <a:tc>
                  <a:txBody>
                    <a:bodyPr/>
                    <a:lstStyle/>
                    <a:p>
                      <a:pPr marL="57785" marR="0" indent="-3810" algn="ctr">
                        <a:lnSpc>
                          <a:spcPts val="1200"/>
                        </a:lnSpc>
                        <a:spcBef>
                          <a:spcPts val="300"/>
                        </a:spcBef>
                        <a:spcAft>
                          <a:spcPts val="400"/>
                        </a:spcAft>
                      </a:pPr>
                      <a:r>
                        <a:rPr lang="en-US" sz="1600" kern="1200">
                          <a:solidFill>
                            <a:srgbClr val="000000"/>
                          </a:solidFill>
                          <a:latin typeface="Arial"/>
                          <a:ea typeface="Times New Roman"/>
                          <a:cs typeface="Arial"/>
                        </a:rPr>
                        <a:t>255</a:t>
                      </a:r>
                      <a:r>
                        <a:rPr lang="en-US" sz="1600" kern="1200">
                          <a:solidFill>
                            <a:srgbClr val="000000"/>
                          </a:solidFill>
                          <a:latin typeface="Times New Roman"/>
                          <a:ea typeface="SimSun"/>
                          <a:cs typeface="Arial"/>
                        </a:rPr>
                        <a:t> </a:t>
                      </a:r>
                      <a:endParaRPr lang="en-US" sz="1600">
                        <a:latin typeface="Arial"/>
                        <a:ea typeface="Calibri"/>
                        <a:cs typeface="Times New Roman"/>
                      </a:endParaRPr>
                    </a:p>
                  </a:txBody>
                  <a:tcPr marL="0" marR="0" marT="0" marB="0" anchor="ctr"/>
                </a:tc>
                <a:tc>
                  <a:txBody>
                    <a:bodyPr/>
                    <a:lstStyle/>
                    <a:p>
                      <a:pPr>
                        <a:lnSpc>
                          <a:spcPct val="115000"/>
                        </a:lnSpc>
                      </a:pPr>
                      <a:endParaRPr lang="en-US" sz="1600" dirty="0">
                        <a:latin typeface="Calibri"/>
                        <a:ea typeface="Times New Roman"/>
                      </a:endParaRPr>
                    </a:p>
                  </a:txBody>
                  <a:tcPr marL="0" marR="0" marT="0" marB="0" anchor="ct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422585507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55600"/>
            <a:ext cx="8042276" cy="1088932"/>
          </a:xfrm>
        </p:spPr>
        <p:txBody>
          <a:bodyPr/>
          <a:lstStyle/>
          <a:p>
            <a:r>
              <a:rPr lang="en-US" sz="4000" dirty="0"/>
              <a:t>Floating Static Route</a:t>
            </a:r>
          </a:p>
        </p:txBody>
      </p:sp>
      <p:sp>
        <p:nvSpPr>
          <p:cNvPr id="3" name="Content Placeholder 2"/>
          <p:cNvSpPr>
            <a:spLocks noGrp="1"/>
          </p:cNvSpPr>
          <p:nvPr>
            <p:ph idx="1"/>
          </p:nvPr>
        </p:nvSpPr>
        <p:spPr>
          <a:xfrm>
            <a:off x="549275" y="1621278"/>
            <a:ext cx="8042276" cy="4123266"/>
          </a:xfrm>
        </p:spPr>
        <p:txBody>
          <a:bodyPr>
            <a:noAutofit/>
          </a:bodyPr>
          <a:lstStyle/>
          <a:p>
            <a:r>
              <a:rPr lang="en-US" dirty="0">
                <a:solidFill>
                  <a:schemeClr val="tx1"/>
                </a:solidFill>
              </a:rPr>
              <a:t>Routers believe static routes over any dynamically learned route. </a:t>
            </a:r>
          </a:p>
          <a:p>
            <a:r>
              <a:rPr lang="en-US" dirty="0">
                <a:solidFill>
                  <a:schemeClr val="tx1"/>
                </a:solidFill>
              </a:rPr>
              <a:t>To change this default behavior and make a static route appear in the routing table only when the primary route goes away, create a </a:t>
            </a:r>
            <a:r>
              <a:rPr lang="en-US" b="1" dirty="0">
                <a:solidFill>
                  <a:schemeClr val="tx1"/>
                </a:solidFill>
              </a:rPr>
              <a:t>floating static </a:t>
            </a:r>
            <a:r>
              <a:rPr lang="en-US" dirty="0">
                <a:solidFill>
                  <a:schemeClr val="tx1"/>
                </a:solidFill>
              </a:rPr>
              <a:t>route.</a:t>
            </a:r>
          </a:p>
          <a:p>
            <a:pPr lvl="1"/>
            <a:r>
              <a:rPr lang="en-US" sz="2400" dirty="0">
                <a:solidFill>
                  <a:schemeClr val="tx1"/>
                </a:solidFill>
              </a:rPr>
              <a:t>The administrative distance of the static route is configured to be higher than the administrative distance of the primary route and it “floats” above the primary route, until the primary route fails.</a:t>
            </a:r>
          </a:p>
          <a:p>
            <a:r>
              <a:rPr lang="en-US" dirty="0">
                <a:solidFill>
                  <a:schemeClr val="tx1"/>
                </a:solidFill>
              </a:rPr>
              <a:t>To configure a static route use the </a:t>
            </a:r>
            <a:r>
              <a:rPr lang="en-US" b="1" dirty="0">
                <a:solidFill>
                  <a:schemeClr val="tx1"/>
                </a:solidFill>
                <a:latin typeface="Courier New" pitchFamily="49" charset="0"/>
                <a:cs typeface="Courier New" pitchFamily="49" charset="0"/>
              </a:rPr>
              <a:t>ip route</a:t>
            </a:r>
            <a:r>
              <a:rPr lang="en-US" dirty="0">
                <a:solidFill>
                  <a:schemeClr val="tx1"/>
                </a:solidFill>
                <a:latin typeface="Courier New" pitchFamily="49" charset="0"/>
                <a:cs typeface="Courier New" pitchFamily="49" charset="0"/>
              </a:rPr>
              <a:t> </a:t>
            </a:r>
            <a:r>
              <a:rPr lang="en-US" dirty="0">
                <a:solidFill>
                  <a:schemeClr val="tx1"/>
                </a:solidFill>
              </a:rPr>
              <a:t>command with the </a:t>
            </a:r>
            <a:r>
              <a:rPr lang="en-US" i="1" dirty="0">
                <a:solidFill>
                  <a:schemeClr val="tx1"/>
                </a:solidFill>
              </a:rPr>
              <a:t>distance</a:t>
            </a:r>
            <a:r>
              <a:rPr lang="en-US" dirty="0">
                <a:solidFill>
                  <a:schemeClr val="tx1"/>
                </a:solidFill>
              </a:rPr>
              <a:t> parameter.</a:t>
            </a:r>
          </a:p>
          <a:p>
            <a:pPr lvl="1"/>
            <a:endParaRPr lang="en-US" sz="2400" dirty="0">
              <a:solidFill>
                <a:schemeClr val="tx1"/>
              </a:solidFill>
            </a:endParaRPr>
          </a:p>
          <a:p>
            <a:pPr lvl="1"/>
            <a:endParaRPr lang="en-US" sz="2400" dirty="0">
              <a:solidFill>
                <a:schemeClr val="tx1"/>
              </a:solidFill>
            </a:endParaRPr>
          </a:p>
        </p:txBody>
      </p:sp>
    </p:spTree>
    <p:extLst>
      <p:ext uri="{BB962C8B-B14F-4D97-AF65-F5344CB8AC3E}">
        <p14:creationId xmlns:p14="http://schemas.microsoft.com/office/powerpoint/2010/main" val="397742032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Rectangle 47"/>
          <p:cNvSpPr/>
          <p:nvPr/>
        </p:nvSpPr>
        <p:spPr bwMode="auto">
          <a:xfrm>
            <a:off x="1620703" y="5252883"/>
            <a:ext cx="5065726" cy="217834"/>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40" name="Rectangle 39"/>
          <p:cNvSpPr/>
          <p:nvPr/>
        </p:nvSpPr>
        <p:spPr bwMode="auto">
          <a:xfrm>
            <a:off x="1544841" y="4042000"/>
            <a:ext cx="4711496" cy="25904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2" name="Title 1"/>
          <p:cNvSpPr>
            <a:spLocks noGrp="1"/>
          </p:cNvSpPr>
          <p:nvPr>
            <p:ph type="title"/>
          </p:nvPr>
        </p:nvSpPr>
        <p:spPr>
          <a:xfrm>
            <a:off x="1969310" y="559431"/>
            <a:ext cx="5407754" cy="620712"/>
          </a:xfrm>
        </p:spPr>
        <p:txBody>
          <a:bodyPr>
            <a:normAutofit fontScale="90000"/>
          </a:bodyPr>
          <a:lstStyle/>
          <a:p>
            <a:r>
              <a:rPr lang="en-US" sz="2800" dirty="0"/>
              <a:t>Configuring a Floating Static Route</a:t>
            </a:r>
          </a:p>
        </p:txBody>
      </p:sp>
      <p:sp>
        <p:nvSpPr>
          <p:cNvPr id="3" name="Content Placeholder 2"/>
          <p:cNvSpPr>
            <a:spLocks noGrp="1"/>
          </p:cNvSpPr>
          <p:nvPr>
            <p:ph idx="10"/>
          </p:nvPr>
        </p:nvSpPr>
        <p:spPr>
          <a:xfrm>
            <a:off x="279400" y="1486707"/>
            <a:ext cx="3287562" cy="1678083"/>
          </a:xfrm>
        </p:spPr>
        <p:txBody>
          <a:bodyPr/>
          <a:lstStyle/>
          <a:p>
            <a:pPr marL="236538" lvl="1">
              <a:spcBef>
                <a:spcPct val="50000"/>
              </a:spcBef>
              <a:buFont typeface="Wingdings" pitchFamily="2" charset="2"/>
              <a:buChar char="§"/>
            </a:pPr>
            <a:r>
              <a:rPr lang="en-US" dirty="0">
                <a:solidFill>
                  <a:schemeClr val="tx1"/>
                </a:solidFill>
              </a:rPr>
              <a:t>Create floating static routes on R1 and R2 that floats above the EIGRP learned routes.</a:t>
            </a:r>
          </a:p>
        </p:txBody>
      </p:sp>
      <p:sp>
        <p:nvSpPr>
          <p:cNvPr id="5" name="Text Placeholder 5"/>
          <p:cNvSpPr>
            <a:spLocks/>
          </p:cNvSpPr>
          <p:nvPr/>
        </p:nvSpPr>
        <p:spPr bwMode="auto">
          <a:xfrm>
            <a:off x="302063" y="4042000"/>
            <a:ext cx="8535450" cy="98683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ip route 10.0.0.0 255.0.0.0 172.16.1.2 100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 </a:t>
            </a:r>
            <a:r>
              <a:rPr lang="en-US" sz="1400" b="1" kern="0" dirty="0">
                <a:latin typeface="Courier New" pitchFamily="49" charset="0"/>
              </a:rPr>
              <a:t>router eigrp 1</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R1(config-router)# </a:t>
            </a:r>
            <a:r>
              <a:rPr lang="en-US" sz="1400" b="1" kern="0" dirty="0">
                <a:latin typeface="Courier New" pitchFamily="49" charset="0"/>
              </a:rPr>
              <a:t>network 172.17.0.0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R1(config-router)# </a:t>
            </a:r>
            <a:r>
              <a:rPr lang="en-US" sz="1400" b="1" kern="0" dirty="0">
                <a:latin typeface="Courier New" pitchFamily="49" charset="0"/>
              </a:rPr>
              <a:t>network 192.168.1.0</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grpSp>
        <p:nvGrpSpPr>
          <p:cNvPr id="33" name="Group 32"/>
          <p:cNvGrpSpPr/>
          <p:nvPr/>
        </p:nvGrpSpPr>
        <p:grpSpPr>
          <a:xfrm>
            <a:off x="4010997" y="1551358"/>
            <a:ext cx="4609070" cy="2077020"/>
            <a:chOff x="1940011" y="1612905"/>
            <a:chExt cx="4609070" cy="2551313"/>
          </a:xfrm>
        </p:grpSpPr>
        <p:sp>
          <p:nvSpPr>
            <p:cNvPr id="46" name="Rounded Rectangle 45"/>
            <p:cNvSpPr/>
            <p:nvPr/>
          </p:nvSpPr>
          <p:spPr bwMode="auto">
            <a:xfrm>
              <a:off x="1940011" y="3015039"/>
              <a:ext cx="4609070" cy="1149179"/>
            </a:xfrm>
            <a:prstGeom prst="roundRect">
              <a:avLst/>
            </a:prstGeom>
            <a:solidFill>
              <a:schemeClr val="accent1">
                <a:alpha val="32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cxnSp>
          <p:nvCxnSpPr>
            <p:cNvPr id="37" name="Straight Connector 36"/>
            <p:cNvCxnSpPr>
              <a:stCxn id="14" idx="2"/>
              <a:endCxn id="9" idx="0"/>
            </p:cNvCxnSpPr>
            <p:nvPr/>
          </p:nvCxnSpPr>
          <p:spPr bwMode="auto">
            <a:xfrm rot="16200000" flipH="1">
              <a:off x="4395463" y="1878826"/>
              <a:ext cx="965685" cy="1385911"/>
            </a:xfrm>
            <a:prstGeom prst="line">
              <a:avLst/>
            </a:prstGeom>
            <a:solidFill>
              <a:schemeClr val="accent1"/>
            </a:solidFill>
            <a:ln w="19050" cap="flat" cmpd="sng" algn="ctr">
              <a:solidFill>
                <a:schemeClr val="tx1"/>
              </a:solidFill>
              <a:prstDash val="sysDash"/>
              <a:round/>
              <a:headEnd type="none" w="med" len="med"/>
              <a:tailEnd type="none" w="med" len="med"/>
            </a:ln>
            <a:effectLst/>
          </p:spPr>
        </p:cxnSp>
        <p:cxnSp>
          <p:nvCxnSpPr>
            <p:cNvPr id="39" name="Straight Connector 38"/>
            <p:cNvCxnSpPr>
              <a:stCxn id="14" idx="2"/>
              <a:endCxn id="8" idx="0"/>
            </p:cNvCxnSpPr>
            <p:nvPr/>
          </p:nvCxnSpPr>
          <p:spPr bwMode="auto">
            <a:xfrm rot="5400000">
              <a:off x="3134030" y="1992288"/>
              <a:ext cx="954668" cy="1147973"/>
            </a:xfrm>
            <a:prstGeom prst="line">
              <a:avLst/>
            </a:prstGeom>
            <a:solidFill>
              <a:schemeClr val="accent1"/>
            </a:solidFill>
            <a:ln w="19050" cap="flat" cmpd="sng" algn="ctr">
              <a:solidFill>
                <a:schemeClr val="tx1"/>
              </a:solidFill>
              <a:prstDash val="sysDash"/>
              <a:round/>
              <a:headEnd type="none" w="med" len="med"/>
              <a:tailEnd type="none" w="med" len="med"/>
            </a:ln>
            <a:effectLst/>
          </p:spPr>
        </p:cxnSp>
        <p:pic>
          <p:nvPicPr>
            <p:cNvPr id="13" name="Picture 88"/>
            <p:cNvPicPr>
              <a:picLocks noChangeAspect="1" noChangeArrowheads="1"/>
            </p:cNvPicPr>
            <p:nvPr/>
          </p:nvPicPr>
          <p:blipFill>
            <a:blip r:embed="rId3"/>
            <a:srcRect/>
            <a:stretch>
              <a:fillRect/>
            </a:stretch>
          </p:blipFill>
          <p:spPr bwMode="auto">
            <a:xfrm>
              <a:off x="3599064" y="1612905"/>
              <a:ext cx="1132922" cy="690333"/>
            </a:xfrm>
            <a:prstGeom prst="rect">
              <a:avLst/>
            </a:prstGeom>
            <a:noFill/>
            <a:ln w="9525" algn="ctr">
              <a:noFill/>
              <a:miter lim="800000"/>
              <a:headEnd/>
              <a:tailEnd/>
            </a:ln>
          </p:spPr>
        </p:pic>
        <p:sp>
          <p:nvSpPr>
            <p:cNvPr id="11" name="Freeform 9"/>
            <p:cNvSpPr>
              <a:spLocks/>
            </p:cNvSpPr>
            <p:nvPr/>
          </p:nvSpPr>
          <p:spPr bwMode="auto">
            <a:xfrm>
              <a:off x="3440163" y="326394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8" name="Picture 37"/>
            <p:cNvPicPr>
              <a:picLocks noChangeArrowheads="1"/>
            </p:cNvPicPr>
            <p:nvPr/>
          </p:nvPicPr>
          <p:blipFill>
            <a:blip r:embed="rId4"/>
            <a:srcRect/>
            <a:stretch>
              <a:fillRect/>
            </a:stretch>
          </p:blipFill>
          <p:spPr bwMode="auto">
            <a:xfrm>
              <a:off x="2602201" y="3043608"/>
              <a:ext cx="870351" cy="451691"/>
            </a:xfrm>
            <a:prstGeom prst="rect">
              <a:avLst/>
            </a:prstGeom>
            <a:noFill/>
            <a:ln w="9525">
              <a:noFill/>
              <a:miter lim="800000"/>
              <a:headEnd/>
              <a:tailEnd/>
            </a:ln>
          </p:spPr>
        </p:pic>
        <p:pic>
          <p:nvPicPr>
            <p:cNvPr id="9" name="Picture 37"/>
            <p:cNvPicPr>
              <a:picLocks noChangeArrowheads="1"/>
            </p:cNvPicPr>
            <p:nvPr/>
          </p:nvPicPr>
          <p:blipFill>
            <a:blip r:embed="rId4"/>
            <a:srcRect/>
            <a:stretch>
              <a:fillRect/>
            </a:stretch>
          </p:blipFill>
          <p:spPr bwMode="auto">
            <a:xfrm>
              <a:off x="5136085" y="3054625"/>
              <a:ext cx="870351" cy="451691"/>
            </a:xfrm>
            <a:prstGeom prst="rect">
              <a:avLst/>
            </a:prstGeom>
            <a:noFill/>
            <a:ln w="9525">
              <a:noFill/>
              <a:miter lim="800000"/>
              <a:headEnd/>
              <a:tailEnd/>
            </a:ln>
          </p:spPr>
        </p:pic>
        <p:sp>
          <p:nvSpPr>
            <p:cNvPr id="14" name="TextBox 13"/>
            <p:cNvSpPr txBox="1"/>
            <p:nvPr/>
          </p:nvSpPr>
          <p:spPr>
            <a:xfrm>
              <a:off x="3834933" y="1844258"/>
              <a:ext cx="700833" cy="244682"/>
            </a:xfrm>
            <a:prstGeom prst="rect">
              <a:avLst/>
            </a:prstGeom>
            <a:noFill/>
          </p:spPr>
          <p:txBody>
            <a:bodyPr wrap="none" rtlCol="0">
              <a:spAutoFit/>
            </a:bodyPr>
            <a:lstStyle/>
            <a:p>
              <a:r>
                <a:rPr lang="en-US" sz="1100" b="1" dirty="0"/>
                <a:t>Internet</a:t>
              </a:r>
            </a:p>
          </p:txBody>
        </p:sp>
        <p:sp>
          <p:nvSpPr>
            <p:cNvPr id="17" name="TextBox 16"/>
            <p:cNvSpPr txBox="1"/>
            <p:nvPr/>
          </p:nvSpPr>
          <p:spPr>
            <a:xfrm>
              <a:off x="5661259" y="354670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8" name="TextBox 17"/>
            <p:cNvSpPr txBox="1"/>
            <p:nvPr/>
          </p:nvSpPr>
          <p:spPr>
            <a:xfrm>
              <a:off x="3083319" y="3524672"/>
              <a:ext cx="1013551" cy="165253"/>
            </a:xfrm>
            <a:prstGeom prst="rect">
              <a:avLst/>
            </a:prstGeom>
            <a:noFill/>
          </p:spPr>
          <p:txBody>
            <a:bodyPr wrap="square" lIns="0" tIns="0" rIns="0" bIns="0" rtlCol="0" anchor="ctr" anchorCtr="0">
              <a:noAutofit/>
            </a:bodyPr>
            <a:lstStyle/>
            <a:p>
              <a:pPr algn="l"/>
              <a:r>
                <a:rPr lang="en-US" sz="1050" dirty="0"/>
                <a:t>Fa0/0</a:t>
              </a:r>
            </a:p>
          </p:txBody>
        </p:sp>
        <p:sp>
          <p:nvSpPr>
            <p:cNvPr id="19" name="TextBox 18"/>
            <p:cNvSpPr txBox="1"/>
            <p:nvPr/>
          </p:nvSpPr>
          <p:spPr>
            <a:xfrm>
              <a:off x="3775611" y="3048025"/>
              <a:ext cx="1013551" cy="165253"/>
            </a:xfrm>
            <a:prstGeom prst="rect">
              <a:avLst/>
            </a:prstGeom>
            <a:noFill/>
          </p:spPr>
          <p:txBody>
            <a:bodyPr wrap="square" lIns="0" tIns="0" rIns="0" bIns="0" rtlCol="0" anchor="ctr" anchorCtr="0">
              <a:noAutofit/>
            </a:bodyPr>
            <a:lstStyle/>
            <a:p>
              <a:pPr algn="l"/>
              <a:r>
                <a:rPr lang="en-US" sz="1050" dirty="0"/>
                <a:t>192.168.1.0 /24</a:t>
              </a:r>
            </a:p>
          </p:txBody>
        </p:sp>
        <p:sp>
          <p:nvSpPr>
            <p:cNvPr id="23" name="TextBox 22"/>
            <p:cNvSpPr txBox="1"/>
            <p:nvPr/>
          </p:nvSpPr>
          <p:spPr>
            <a:xfrm>
              <a:off x="2323070" y="2508410"/>
              <a:ext cx="1003438" cy="198141"/>
            </a:xfrm>
            <a:prstGeom prst="rect">
              <a:avLst/>
            </a:prstGeom>
            <a:noFill/>
          </p:spPr>
          <p:txBody>
            <a:bodyPr wrap="square" lIns="0" tIns="0" rIns="0" bIns="0" rtlCol="0" anchor="ctr" anchorCtr="0">
              <a:noAutofit/>
            </a:bodyPr>
            <a:lstStyle/>
            <a:p>
              <a:pPr algn="r"/>
              <a:r>
                <a:rPr lang="en-US" sz="1200" b="1" dirty="0"/>
                <a:t>Backup link</a:t>
              </a:r>
            </a:p>
          </p:txBody>
        </p:sp>
        <p:cxnSp>
          <p:nvCxnSpPr>
            <p:cNvPr id="25" name="Straight Connector 24"/>
            <p:cNvCxnSpPr/>
            <p:nvPr/>
          </p:nvCxnSpPr>
          <p:spPr bwMode="auto">
            <a:xfrm rot="5400000">
              <a:off x="2863862" y="364127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6" name="Straight Connector 25"/>
            <p:cNvCxnSpPr/>
            <p:nvPr/>
          </p:nvCxnSpPr>
          <p:spPr bwMode="auto">
            <a:xfrm rot="10800000">
              <a:off x="2787660" y="381295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8" name="Straight Connector 27"/>
            <p:cNvCxnSpPr/>
            <p:nvPr/>
          </p:nvCxnSpPr>
          <p:spPr bwMode="auto">
            <a:xfrm rot="5400000">
              <a:off x="5439973" y="365045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9" name="Straight Connector 28"/>
            <p:cNvCxnSpPr/>
            <p:nvPr/>
          </p:nvCxnSpPr>
          <p:spPr bwMode="auto">
            <a:xfrm rot="10800000">
              <a:off x="5363771" y="382213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31" name="TextBox 30"/>
            <p:cNvSpPr txBox="1"/>
            <p:nvPr/>
          </p:nvSpPr>
          <p:spPr>
            <a:xfrm>
              <a:off x="2877634" y="3263945"/>
              <a:ext cx="380232" cy="258532"/>
            </a:xfrm>
            <a:prstGeom prst="rect">
              <a:avLst/>
            </a:prstGeom>
            <a:noFill/>
          </p:spPr>
          <p:txBody>
            <a:bodyPr wrap="none" rtlCol="0">
              <a:spAutoFit/>
            </a:bodyPr>
            <a:lstStyle/>
            <a:p>
              <a:r>
                <a:rPr lang="en-US" sz="1200" b="1" dirty="0">
                  <a:solidFill>
                    <a:schemeClr val="bg1"/>
                  </a:solidFill>
                </a:rPr>
                <a:t>R1</a:t>
              </a:r>
            </a:p>
          </p:txBody>
        </p:sp>
        <p:sp>
          <p:nvSpPr>
            <p:cNvPr id="32" name="TextBox 31"/>
            <p:cNvSpPr txBox="1"/>
            <p:nvPr/>
          </p:nvSpPr>
          <p:spPr>
            <a:xfrm>
              <a:off x="5431740" y="3273124"/>
              <a:ext cx="380232" cy="258532"/>
            </a:xfrm>
            <a:prstGeom prst="rect">
              <a:avLst/>
            </a:prstGeom>
            <a:noFill/>
          </p:spPr>
          <p:txBody>
            <a:bodyPr wrap="none" rtlCol="0">
              <a:spAutoFit/>
            </a:bodyPr>
            <a:lstStyle/>
            <a:p>
              <a:r>
                <a:rPr lang="en-US" sz="1200" b="1" dirty="0">
                  <a:solidFill>
                    <a:schemeClr val="bg1"/>
                  </a:solidFill>
                </a:rPr>
                <a:t>R2</a:t>
              </a:r>
            </a:p>
          </p:txBody>
        </p:sp>
        <p:sp>
          <p:nvSpPr>
            <p:cNvPr id="34" name="TextBox 33"/>
            <p:cNvSpPr txBox="1"/>
            <p:nvPr/>
          </p:nvSpPr>
          <p:spPr>
            <a:xfrm>
              <a:off x="2532428" y="3877223"/>
              <a:ext cx="1013551" cy="165253"/>
            </a:xfrm>
            <a:prstGeom prst="rect">
              <a:avLst/>
            </a:prstGeom>
            <a:noFill/>
          </p:spPr>
          <p:txBody>
            <a:bodyPr wrap="square" lIns="0" tIns="0" rIns="0" bIns="0" rtlCol="0" anchor="ctr" anchorCtr="0">
              <a:noAutofit/>
            </a:bodyPr>
            <a:lstStyle/>
            <a:p>
              <a:r>
                <a:rPr lang="en-US" sz="1050" dirty="0"/>
                <a:t>172.17.0.0 /16</a:t>
              </a:r>
            </a:p>
          </p:txBody>
        </p:sp>
        <p:sp>
          <p:nvSpPr>
            <p:cNvPr id="35" name="TextBox 34"/>
            <p:cNvSpPr txBox="1"/>
            <p:nvPr/>
          </p:nvSpPr>
          <p:spPr>
            <a:xfrm>
              <a:off x="5108568" y="3886402"/>
              <a:ext cx="1013551" cy="165253"/>
            </a:xfrm>
            <a:prstGeom prst="rect">
              <a:avLst/>
            </a:prstGeom>
            <a:noFill/>
          </p:spPr>
          <p:txBody>
            <a:bodyPr wrap="square" lIns="0" tIns="0" rIns="0" bIns="0" rtlCol="0" anchor="ctr" anchorCtr="0">
              <a:noAutofit/>
            </a:bodyPr>
            <a:lstStyle/>
            <a:p>
              <a:r>
                <a:rPr lang="en-US" sz="1050" dirty="0"/>
                <a:t>10.0.0.0 /8</a:t>
              </a:r>
            </a:p>
          </p:txBody>
        </p:sp>
        <p:sp>
          <p:nvSpPr>
            <p:cNvPr id="43" name="TextBox 42"/>
            <p:cNvSpPr txBox="1"/>
            <p:nvPr/>
          </p:nvSpPr>
          <p:spPr>
            <a:xfrm>
              <a:off x="3834714" y="3562857"/>
              <a:ext cx="1003438" cy="255374"/>
            </a:xfrm>
            <a:prstGeom prst="rect">
              <a:avLst/>
            </a:prstGeom>
            <a:noFill/>
          </p:spPr>
          <p:txBody>
            <a:bodyPr wrap="square" lIns="0" tIns="0" rIns="0" bIns="0" rtlCol="0" anchor="ctr" anchorCtr="0">
              <a:noAutofit/>
            </a:bodyPr>
            <a:lstStyle/>
            <a:p>
              <a:r>
                <a:rPr lang="en-US" sz="1200" b="1" dirty="0"/>
                <a:t>EIGRP 1</a:t>
              </a:r>
            </a:p>
            <a:p>
              <a:r>
                <a:rPr lang="en-US" sz="1200" b="1" dirty="0"/>
                <a:t>Primary link</a:t>
              </a:r>
            </a:p>
          </p:txBody>
        </p:sp>
        <p:sp>
          <p:nvSpPr>
            <p:cNvPr id="44" name="TextBox 43"/>
            <p:cNvSpPr txBox="1"/>
            <p:nvPr/>
          </p:nvSpPr>
          <p:spPr>
            <a:xfrm>
              <a:off x="2445176" y="2829710"/>
              <a:ext cx="1013551" cy="165253"/>
            </a:xfrm>
            <a:prstGeom prst="rect">
              <a:avLst/>
            </a:prstGeom>
            <a:noFill/>
          </p:spPr>
          <p:txBody>
            <a:bodyPr wrap="square" lIns="0" tIns="0" rIns="0" bIns="0" rtlCol="0" anchor="ctr" anchorCtr="0">
              <a:noAutofit/>
            </a:bodyPr>
            <a:lstStyle/>
            <a:p>
              <a:pPr algn="l"/>
              <a:r>
                <a:rPr lang="en-US" sz="1050" dirty="0"/>
                <a:t>172.16.1.1</a:t>
              </a:r>
            </a:p>
          </p:txBody>
        </p:sp>
        <p:sp>
          <p:nvSpPr>
            <p:cNvPr id="45" name="TextBox 44"/>
            <p:cNvSpPr txBox="1"/>
            <p:nvPr/>
          </p:nvSpPr>
          <p:spPr>
            <a:xfrm>
              <a:off x="5489058" y="2846186"/>
              <a:ext cx="1013551" cy="165253"/>
            </a:xfrm>
            <a:prstGeom prst="rect">
              <a:avLst/>
            </a:prstGeom>
            <a:noFill/>
          </p:spPr>
          <p:txBody>
            <a:bodyPr wrap="square" lIns="0" tIns="0" rIns="0" bIns="0" rtlCol="0" anchor="ctr" anchorCtr="0">
              <a:noAutofit/>
            </a:bodyPr>
            <a:lstStyle/>
            <a:p>
              <a:pPr algn="l"/>
              <a:r>
                <a:rPr lang="en-US" sz="1050" dirty="0"/>
                <a:t>172.16.1.2</a:t>
              </a:r>
            </a:p>
          </p:txBody>
        </p:sp>
      </p:grpSp>
      <p:sp>
        <p:nvSpPr>
          <p:cNvPr id="47" name="Text Placeholder 5"/>
          <p:cNvSpPr>
            <a:spLocks/>
          </p:cNvSpPr>
          <p:nvPr/>
        </p:nvSpPr>
        <p:spPr bwMode="auto">
          <a:xfrm>
            <a:off x="298633" y="5250865"/>
            <a:ext cx="8535450" cy="98683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 </a:t>
            </a:r>
            <a:r>
              <a:rPr lang="en-US" sz="1400" b="1" kern="0" dirty="0">
                <a:latin typeface="Courier New" pitchFamily="49" charset="0"/>
              </a:rPr>
              <a:t>ip route 172.17.0.0 255.255.0.0 172.16.1.1 100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 </a:t>
            </a:r>
            <a:r>
              <a:rPr lang="en-US" sz="1400" b="1" kern="0" dirty="0">
                <a:latin typeface="Courier New" pitchFamily="49" charset="0"/>
              </a:rPr>
              <a:t>router eigrp 1</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R2(config-router)# </a:t>
            </a:r>
            <a:r>
              <a:rPr lang="en-US" sz="1400" b="1" kern="0" dirty="0">
                <a:latin typeface="Courier New" pitchFamily="49" charset="0"/>
              </a:rPr>
              <a:t>network 10.0.0.0</a:t>
            </a:r>
          </a:p>
          <a:p>
            <a:pPr marL="236538" indent="-236538" algn="l" defTabSz="814388" eaLnBrk="1" hangingPunct="1">
              <a:lnSpc>
                <a:spcPct val="100000"/>
              </a:lnSpc>
              <a:spcBef>
                <a:spcPts val="0"/>
              </a:spcBef>
              <a:spcAft>
                <a:spcPts val="0"/>
              </a:spcAft>
              <a:buClr>
                <a:srgbClr val="708CA1"/>
              </a:buClr>
              <a:defRPr/>
            </a:pPr>
            <a:r>
              <a:rPr lang="en-US" sz="1400" kern="0" dirty="0">
                <a:latin typeface="Courier New" pitchFamily="49" charset="0"/>
              </a:rPr>
              <a:t>R2(config-router)# </a:t>
            </a:r>
            <a:r>
              <a:rPr lang="en-US" sz="1400" b="1" kern="0" dirty="0">
                <a:latin typeface="Courier New" pitchFamily="49" charset="0"/>
              </a:rPr>
              <a:t>network 192.168.1.0</a:t>
            </a: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a:p>
            <a:pPr marL="236538" indent="-236538" algn="l" defTabSz="814388" eaLnBrk="1" hangingPunct="1">
              <a:lnSpc>
                <a:spcPct val="100000"/>
              </a:lnSpc>
              <a:spcBef>
                <a:spcPts val="0"/>
              </a:spcBef>
              <a:spcAft>
                <a:spcPts val="0"/>
              </a:spcAft>
              <a:buClr>
                <a:srgbClr val="708CA1"/>
              </a:buClr>
              <a:defRPr/>
            </a:pPr>
            <a:endParaRPr lang="en-US" sz="1400" b="1" kern="0" dirty="0">
              <a:latin typeface="Courier New" pitchFamily="49" charset="0"/>
            </a:endParaRPr>
          </a:p>
        </p:txBody>
      </p:sp>
    </p:spTree>
    <p:extLst>
      <p:ext uri="{BB962C8B-B14F-4D97-AF65-F5344CB8AC3E}">
        <p14:creationId xmlns:p14="http://schemas.microsoft.com/office/powerpoint/2010/main" val="304705945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1704"/>
            <a:ext cx="8042276" cy="1336956"/>
          </a:xfrm>
        </p:spPr>
        <p:txBody>
          <a:bodyPr>
            <a:normAutofit/>
          </a:bodyPr>
          <a:lstStyle/>
          <a:p>
            <a:r>
              <a:rPr lang="en-US" sz="4000" dirty="0"/>
              <a:t>Routing Within the ECNM</a:t>
            </a:r>
          </a:p>
        </p:txBody>
      </p:sp>
      <p:sp>
        <p:nvSpPr>
          <p:cNvPr id="3" name="Content Placeholder 2"/>
          <p:cNvSpPr>
            <a:spLocks noGrp="1"/>
          </p:cNvSpPr>
          <p:nvPr>
            <p:ph idx="1"/>
          </p:nvPr>
        </p:nvSpPr>
        <p:spPr>
          <a:xfrm>
            <a:off x="549275" y="1699316"/>
            <a:ext cx="8042276" cy="4225234"/>
          </a:xfrm>
        </p:spPr>
        <p:txBody>
          <a:bodyPr>
            <a:noAutofit/>
          </a:bodyPr>
          <a:lstStyle/>
          <a:p>
            <a:r>
              <a:rPr lang="en-US" sz="2000" dirty="0">
                <a:solidFill>
                  <a:schemeClr val="tx1"/>
                </a:solidFill>
              </a:rPr>
              <a:t>Routing protocols are an integral part of any network. </a:t>
            </a:r>
          </a:p>
          <a:p>
            <a:pPr lvl="1"/>
            <a:r>
              <a:rPr lang="en-US" sz="2000" dirty="0">
                <a:solidFill>
                  <a:schemeClr val="tx1"/>
                </a:solidFill>
              </a:rPr>
              <a:t>When designing a network routing protocol, selection and planning are among the design decisions to be made. </a:t>
            </a:r>
          </a:p>
          <a:p>
            <a:r>
              <a:rPr lang="en-US" sz="2000" dirty="0">
                <a:solidFill>
                  <a:schemeClr val="tx1"/>
                </a:solidFill>
              </a:rPr>
              <a:t>Although the best practice is to use one IP routing protocol throughout the enterprise if possible, in some cases multiple routing protocols might be required.</a:t>
            </a:r>
          </a:p>
          <a:p>
            <a:r>
              <a:rPr lang="en-US" sz="2000" dirty="0">
                <a:solidFill>
                  <a:schemeClr val="tx1"/>
                </a:solidFill>
              </a:rPr>
              <a:t>The Enterprise Composite Network Model can assist in determining where each routing protocol is implemented, where the boundaries between protocols are, and how traffic flows between them will be managed.</a:t>
            </a:r>
          </a:p>
          <a:p>
            <a:endParaRPr lang="en-US" sz="2000" dirty="0">
              <a:solidFill>
                <a:schemeClr val="tx1"/>
              </a:solidFill>
            </a:endParaRPr>
          </a:p>
        </p:txBody>
      </p:sp>
    </p:spTree>
    <p:extLst>
      <p:ext uri="{BB962C8B-B14F-4D97-AF65-F5344CB8AC3E}">
        <p14:creationId xmlns:p14="http://schemas.microsoft.com/office/powerpoint/2010/main" val="367860534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269463" y="523357"/>
            <a:ext cx="8553523" cy="1196291"/>
          </a:xfrm>
        </p:spPr>
        <p:txBody>
          <a:bodyPr/>
          <a:lstStyle/>
          <a:p>
            <a:r>
              <a:rPr lang="en-US" sz="3200" dirty="0"/>
              <a:t>Suggested Routing Protocols Used</a:t>
            </a:r>
          </a:p>
        </p:txBody>
      </p:sp>
      <p:grpSp>
        <p:nvGrpSpPr>
          <p:cNvPr id="2" name="Group 1"/>
          <p:cNvGrpSpPr/>
          <p:nvPr/>
        </p:nvGrpSpPr>
        <p:grpSpPr>
          <a:xfrm>
            <a:off x="845850" y="2103363"/>
            <a:ext cx="7465890" cy="3954781"/>
            <a:chOff x="845850" y="1591081"/>
            <a:chExt cx="7128448" cy="4334357"/>
          </a:xfrm>
        </p:grpSpPr>
        <p:sp>
          <p:nvSpPr>
            <p:cNvPr id="103" name="Left Brace 102"/>
            <p:cNvSpPr/>
            <p:nvPr/>
          </p:nvSpPr>
          <p:spPr bwMode="auto">
            <a:xfrm>
              <a:off x="3882058" y="3240634"/>
              <a:ext cx="281354" cy="1446962"/>
            </a:xfrm>
            <a:prstGeom prst="leftBrace">
              <a:avLst>
                <a:gd name="adj1" fmla="val 67592"/>
                <a:gd name="adj2" fmla="val 50000"/>
              </a:avLst>
            </a:prstGeom>
            <a:solidFill>
              <a:schemeClr val="accent6">
                <a:lumMod val="60000"/>
                <a:lumOff val="40000"/>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104" name="Rectangle 103"/>
            <p:cNvSpPr/>
            <p:nvPr/>
          </p:nvSpPr>
          <p:spPr bwMode="auto">
            <a:xfrm>
              <a:off x="4163415" y="3240633"/>
              <a:ext cx="2301070" cy="1457011"/>
            </a:xfrm>
            <a:prstGeom prst="rect">
              <a:avLst/>
            </a:prstGeom>
            <a:solidFill>
              <a:schemeClr val="accent6">
                <a:lumMod val="60000"/>
                <a:lumOff val="40000"/>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73" name="Left Brace 72"/>
            <p:cNvSpPr/>
            <p:nvPr/>
          </p:nvSpPr>
          <p:spPr bwMode="auto">
            <a:xfrm>
              <a:off x="3890426" y="1591082"/>
              <a:ext cx="281354" cy="1446962"/>
            </a:xfrm>
            <a:prstGeom prst="leftBrace">
              <a:avLst>
                <a:gd name="adj1" fmla="val 67592"/>
                <a:gd name="adj2" fmla="val 50000"/>
              </a:avLst>
            </a:prstGeom>
            <a:solidFill>
              <a:schemeClr val="accent1">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96" name="Rectangle 95"/>
            <p:cNvSpPr/>
            <p:nvPr/>
          </p:nvSpPr>
          <p:spPr bwMode="auto">
            <a:xfrm>
              <a:off x="4171783" y="1591081"/>
              <a:ext cx="2301070" cy="1457011"/>
            </a:xfrm>
            <a:prstGeom prst="rect">
              <a:avLst/>
            </a:prstGeom>
            <a:solidFill>
              <a:schemeClr val="accent1">
                <a:alpha val="48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sp>
          <p:nvSpPr>
            <p:cNvPr id="17" name="Rectangle 16"/>
            <p:cNvSpPr/>
            <p:nvPr/>
          </p:nvSpPr>
          <p:spPr bwMode="auto">
            <a:xfrm>
              <a:off x="4180112" y="1597278"/>
              <a:ext cx="2236470" cy="899160"/>
            </a:xfrm>
            <a:prstGeom prst="rect">
              <a:avLst/>
            </a:prstGeom>
            <a:noFill/>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p:txBody>
        </p:sp>
        <p:sp>
          <p:nvSpPr>
            <p:cNvPr id="53" name="Rectangle 52"/>
            <p:cNvSpPr/>
            <p:nvPr/>
          </p:nvSpPr>
          <p:spPr bwMode="auto">
            <a:xfrm>
              <a:off x="4183922" y="3771574"/>
              <a:ext cx="2218592" cy="919424"/>
            </a:xfrm>
            <a:prstGeom prst="rect">
              <a:avLst/>
            </a:prstGeom>
            <a:noFill/>
            <a:ln>
              <a:headEnd type="none" w="med" len="med"/>
              <a:tailEnd type="none" w="med" len="med"/>
            </a:ln>
          </p:spPr>
          <p:style>
            <a:lnRef idx="1">
              <a:schemeClr val="dk1"/>
            </a:lnRef>
            <a:fillRef idx="2">
              <a:schemeClr val="dk1"/>
            </a:fillRef>
            <a:effectRef idx="1">
              <a:schemeClr val="dk1"/>
            </a:effectRef>
            <a:fontRef idx="minor">
              <a:schemeClr val="dk1"/>
            </a:fontRef>
          </p:style>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p:txBody>
        </p:sp>
        <p:pic>
          <p:nvPicPr>
            <p:cNvPr id="7" name="Picture 51" descr="IP Phone"/>
            <p:cNvPicPr>
              <a:picLocks noChangeAspect="1" noChangeArrowheads="1"/>
            </p:cNvPicPr>
            <p:nvPr/>
          </p:nvPicPr>
          <p:blipFill>
            <a:blip r:embed="rId3"/>
            <a:srcRect/>
            <a:stretch>
              <a:fillRect/>
            </a:stretch>
          </p:blipFill>
          <p:spPr bwMode="auto">
            <a:xfrm>
              <a:off x="4290602" y="2073528"/>
              <a:ext cx="633450" cy="347980"/>
            </a:xfrm>
            <a:prstGeom prst="rect">
              <a:avLst/>
            </a:prstGeom>
            <a:noFill/>
            <a:ln w="9525">
              <a:noFill/>
              <a:miter lim="800000"/>
              <a:headEnd/>
              <a:tailEnd/>
            </a:ln>
          </p:spPr>
        </p:pic>
        <p:pic>
          <p:nvPicPr>
            <p:cNvPr id="8" name="Picture 68" descr="Wireless Router, Added 04/20/2004"/>
            <p:cNvPicPr>
              <a:picLocks noChangeAspect="1" noChangeArrowheads="1"/>
            </p:cNvPicPr>
            <p:nvPr/>
          </p:nvPicPr>
          <p:blipFill>
            <a:blip r:embed="rId4"/>
            <a:srcRect/>
            <a:stretch>
              <a:fillRect/>
            </a:stretch>
          </p:blipFill>
          <p:spPr bwMode="auto">
            <a:xfrm>
              <a:off x="5021487" y="1970657"/>
              <a:ext cx="501165" cy="446723"/>
            </a:xfrm>
            <a:prstGeom prst="rect">
              <a:avLst/>
            </a:prstGeom>
            <a:noFill/>
            <a:ln w="9525">
              <a:noFill/>
              <a:miter lim="800000"/>
              <a:headEnd/>
              <a:tailEnd/>
            </a:ln>
          </p:spPr>
        </p:pic>
        <p:pic>
          <p:nvPicPr>
            <p:cNvPr id="9" name="Picture 41"/>
            <p:cNvPicPr>
              <a:picLocks noChangeAspect="1" noChangeArrowheads="1"/>
            </p:cNvPicPr>
            <p:nvPr/>
          </p:nvPicPr>
          <p:blipFill>
            <a:blip r:embed="rId5"/>
            <a:srcRect/>
            <a:stretch>
              <a:fillRect/>
            </a:stretch>
          </p:blipFill>
          <p:spPr bwMode="auto">
            <a:xfrm>
              <a:off x="5643153" y="2096388"/>
              <a:ext cx="657800" cy="281305"/>
            </a:xfrm>
            <a:prstGeom prst="rect">
              <a:avLst/>
            </a:prstGeom>
            <a:noFill/>
            <a:ln w="9525">
              <a:noFill/>
              <a:miter lim="800000"/>
              <a:headEnd/>
              <a:tailEnd/>
            </a:ln>
          </p:spPr>
        </p:pic>
        <p:pic>
          <p:nvPicPr>
            <p:cNvPr id="10" name="Picture 28"/>
            <p:cNvPicPr>
              <a:picLocks noChangeArrowheads="1"/>
            </p:cNvPicPr>
            <p:nvPr/>
          </p:nvPicPr>
          <p:blipFill>
            <a:blip r:embed="rId6"/>
            <a:srcRect/>
            <a:stretch>
              <a:fillRect/>
            </a:stretch>
          </p:blipFill>
          <p:spPr bwMode="auto">
            <a:xfrm>
              <a:off x="5050062" y="3005708"/>
              <a:ext cx="479425" cy="469900"/>
            </a:xfrm>
            <a:prstGeom prst="rect">
              <a:avLst/>
            </a:prstGeom>
            <a:noFill/>
            <a:ln w="9525">
              <a:noFill/>
              <a:miter lim="800000"/>
              <a:headEnd/>
              <a:tailEnd/>
            </a:ln>
          </p:spPr>
        </p:pic>
        <p:pic>
          <p:nvPicPr>
            <p:cNvPr id="12" name="Picture 42" descr="File Server_Updated2005"/>
            <p:cNvPicPr>
              <a:picLocks noChangeAspect="1" noChangeArrowheads="1"/>
            </p:cNvPicPr>
            <p:nvPr/>
          </p:nvPicPr>
          <p:blipFill>
            <a:blip r:embed="rId7"/>
            <a:srcRect/>
            <a:stretch>
              <a:fillRect/>
            </a:stretch>
          </p:blipFill>
          <p:spPr bwMode="auto">
            <a:xfrm>
              <a:off x="4484913" y="5198160"/>
              <a:ext cx="415290" cy="552336"/>
            </a:xfrm>
            <a:prstGeom prst="rect">
              <a:avLst/>
            </a:prstGeom>
            <a:noFill/>
            <a:ln w="9525">
              <a:noFill/>
              <a:miter lim="800000"/>
              <a:headEnd/>
              <a:tailEnd/>
            </a:ln>
          </p:spPr>
        </p:pic>
        <p:pic>
          <p:nvPicPr>
            <p:cNvPr id="21" name="Picture 42" descr="File Server_Updated2005"/>
            <p:cNvPicPr>
              <a:picLocks noChangeAspect="1" noChangeArrowheads="1"/>
            </p:cNvPicPr>
            <p:nvPr/>
          </p:nvPicPr>
          <p:blipFill>
            <a:blip r:embed="rId7"/>
            <a:srcRect/>
            <a:stretch>
              <a:fillRect/>
            </a:stretch>
          </p:blipFill>
          <p:spPr bwMode="auto">
            <a:xfrm>
              <a:off x="5140233" y="5201970"/>
              <a:ext cx="415290" cy="552336"/>
            </a:xfrm>
            <a:prstGeom prst="rect">
              <a:avLst/>
            </a:prstGeom>
            <a:noFill/>
            <a:ln w="9525">
              <a:noFill/>
              <a:miter lim="800000"/>
              <a:headEnd/>
              <a:tailEnd/>
            </a:ln>
          </p:spPr>
        </p:pic>
        <p:pic>
          <p:nvPicPr>
            <p:cNvPr id="22" name="Picture 42" descr="File Server_Updated2005"/>
            <p:cNvPicPr>
              <a:picLocks noChangeAspect="1" noChangeArrowheads="1"/>
            </p:cNvPicPr>
            <p:nvPr/>
          </p:nvPicPr>
          <p:blipFill>
            <a:blip r:embed="rId7"/>
            <a:srcRect/>
            <a:stretch>
              <a:fillRect/>
            </a:stretch>
          </p:blipFill>
          <p:spPr bwMode="auto">
            <a:xfrm>
              <a:off x="5784123" y="5205780"/>
              <a:ext cx="415290" cy="552336"/>
            </a:xfrm>
            <a:prstGeom prst="rect">
              <a:avLst/>
            </a:prstGeom>
            <a:noFill/>
            <a:ln w="9525">
              <a:noFill/>
              <a:miter lim="800000"/>
              <a:headEnd/>
              <a:tailEnd/>
            </a:ln>
          </p:spPr>
        </p:pic>
        <p:pic>
          <p:nvPicPr>
            <p:cNvPr id="23" name="Picture 28"/>
            <p:cNvPicPr>
              <a:picLocks noChangeArrowheads="1"/>
            </p:cNvPicPr>
            <p:nvPr/>
          </p:nvPicPr>
          <p:blipFill>
            <a:blip r:embed="rId6"/>
            <a:srcRect/>
            <a:stretch>
              <a:fillRect/>
            </a:stretch>
          </p:blipFill>
          <p:spPr bwMode="auto">
            <a:xfrm>
              <a:off x="4768122" y="4118228"/>
              <a:ext cx="479425" cy="469900"/>
            </a:xfrm>
            <a:prstGeom prst="rect">
              <a:avLst/>
            </a:prstGeom>
            <a:noFill/>
            <a:ln w="9525">
              <a:noFill/>
              <a:miter lim="800000"/>
              <a:headEnd/>
              <a:tailEnd/>
            </a:ln>
          </p:spPr>
        </p:pic>
        <p:pic>
          <p:nvPicPr>
            <p:cNvPr id="24" name="Picture 28"/>
            <p:cNvPicPr>
              <a:picLocks noChangeArrowheads="1"/>
            </p:cNvPicPr>
            <p:nvPr/>
          </p:nvPicPr>
          <p:blipFill>
            <a:blip r:embed="rId6"/>
            <a:srcRect/>
            <a:stretch>
              <a:fillRect/>
            </a:stretch>
          </p:blipFill>
          <p:spPr bwMode="auto">
            <a:xfrm>
              <a:off x="5377722" y="4133468"/>
              <a:ext cx="479425" cy="469900"/>
            </a:xfrm>
            <a:prstGeom prst="rect">
              <a:avLst/>
            </a:prstGeom>
            <a:noFill/>
            <a:ln w="9525">
              <a:noFill/>
              <a:miter lim="800000"/>
              <a:headEnd/>
              <a:tailEnd/>
            </a:ln>
          </p:spPr>
        </p:pic>
        <p:sp>
          <p:nvSpPr>
            <p:cNvPr id="25" name="Rectangle 24"/>
            <p:cNvSpPr/>
            <p:nvPr/>
          </p:nvSpPr>
          <p:spPr bwMode="auto">
            <a:xfrm>
              <a:off x="6801392" y="2530728"/>
              <a:ext cx="1066800" cy="3394710"/>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400" b="0" i="0" u="none" strike="noStrike" cap="none" normalizeH="0" baseline="0" dirty="0">
                <a:ln>
                  <a:noFill/>
                </a:ln>
                <a:solidFill>
                  <a:schemeClr val="tx1"/>
                </a:solidFill>
                <a:effectLst/>
                <a:latin typeface="Arial" charset="0"/>
              </a:endParaRPr>
            </a:p>
          </p:txBody>
        </p:sp>
        <p:pic>
          <p:nvPicPr>
            <p:cNvPr id="28" name="Picture 28"/>
            <p:cNvPicPr>
              <a:picLocks noChangeArrowheads="1"/>
            </p:cNvPicPr>
            <p:nvPr/>
          </p:nvPicPr>
          <p:blipFill>
            <a:blip r:embed="rId6"/>
            <a:srcRect/>
            <a:stretch>
              <a:fillRect/>
            </a:stretch>
          </p:blipFill>
          <p:spPr bwMode="auto">
            <a:xfrm>
              <a:off x="7153182" y="4434458"/>
              <a:ext cx="479425" cy="446057"/>
            </a:xfrm>
            <a:prstGeom prst="rect">
              <a:avLst/>
            </a:prstGeom>
            <a:noFill/>
            <a:ln w="9525">
              <a:noFill/>
              <a:miter lim="800000"/>
              <a:headEnd/>
              <a:tailEnd/>
            </a:ln>
          </p:spPr>
        </p:pic>
        <p:sp>
          <p:nvSpPr>
            <p:cNvPr id="37" name="TextBox 36"/>
            <p:cNvSpPr txBox="1"/>
            <p:nvPr/>
          </p:nvSpPr>
          <p:spPr>
            <a:xfrm>
              <a:off x="4187732" y="1616328"/>
              <a:ext cx="1376402" cy="258532"/>
            </a:xfrm>
            <a:prstGeom prst="rect">
              <a:avLst/>
            </a:prstGeom>
            <a:noFill/>
          </p:spPr>
          <p:txBody>
            <a:bodyPr vert="horz" wrap="square" lIns="91440" rIns="91440" numCol="1" rtlCol="0" anchor="t" anchorCtr="0">
              <a:noAutofit/>
            </a:bodyPr>
            <a:lstStyle/>
            <a:p>
              <a:pPr algn="l"/>
              <a:r>
                <a:rPr lang="en-US" sz="1200" b="1" dirty="0"/>
                <a:t>Building Access</a:t>
              </a:r>
            </a:p>
          </p:txBody>
        </p:sp>
        <p:sp>
          <p:nvSpPr>
            <p:cNvPr id="38" name="TextBox 37"/>
            <p:cNvSpPr txBox="1"/>
            <p:nvPr/>
          </p:nvSpPr>
          <p:spPr>
            <a:xfrm>
              <a:off x="4191542" y="2740278"/>
              <a:ext cx="1712328" cy="258532"/>
            </a:xfrm>
            <a:prstGeom prst="rect">
              <a:avLst/>
            </a:prstGeom>
            <a:noFill/>
          </p:spPr>
          <p:txBody>
            <a:bodyPr vert="horz" wrap="square" lIns="91440" rIns="91440" numCol="1" rtlCol="0" anchor="t" anchorCtr="0">
              <a:noAutofit/>
            </a:bodyPr>
            <a:lstStyle/>
            <a:p>
              <a:pPr algn="l"/>
              <a:r>
                <a:rPr lang="en-US" sz="1200" b="1" dirty="0"/>
                <a:t>Building Distribution</a:t>
              </a:r>
            </a:p>
          </p:txBody>
        </p:sp>
        <p:sp>
          <p:nvSpPr>
            <p:cNvPr id="39" name="TextBox 38"/>
            <p:cNvSpPr txBox="1"/>
            <p:nvPr/>
          </p:nvSpPr>
          <p:spPr>
            <a:xfrm>
              <a:off x="4202972" y="3780408"/>
              <a:ext cx="2047355" cy="258532"/>
            </a:xfrm>
            <a:prstGeom prst="rect">
              <a:avLst/>
            </a:prstGeom>
            <a:noFill/>
          </p:spPr>
          <p:txBody>
            <a:bodyPr vert="horz" wrap="square" lIns="91440" rIns="91440" numCol="1" rtlCol="0" anchor="t" anchorCtr="0">
              <a:noAutofit/>
            </a:bodyPr>
            <a:lstStyle/>
            <a:p>
              <a:pPr algn="l"/>
              <a:r>
                <a:rPr lang="en-US" sz="1200" b="1" dirty="0"/>
                <a:t>Core (Campus backbone)</a:t>
              </a:r>
            </a:p>
          </p:txBody>
        </p:sp>
        <p:sp>
          <p:nvSpPr>
            <p:cNvPr id="40" name="TextBox 39"/>
            <p:cNvSpPr txBox="1"/>
            <p:nvPr/>
          </p:nvSpPr>
          <p:spPr>
            <a:xfrm>
              <a:off x="4183922" y="4938648"/>
              <a:ext cx="1079142" cy="258532"/>
            </a:xfrm>
            <a:prstGeom prst="rect">
              <a:avLst/>
            </a:prstGeom>
            <a:noFill/>
          </p:spPr>
          <p:txBody>
            <a:bodyPr vert="horz" wrap="square" lIns="91440" rIns="91440" numCol="1" rtlCol="0" anchor="t" anchorCtr="0">
              <a:noAutofit/>
            </a:bodyPr>
            <a:lstStyle/>
            <a:p>
              <a:pPr algn="l"/>
              <a:r>
                <a:rPr lang="en-US" sz="1200" b="1" dirty="0"/>
                <a:t>Server Farm</a:t>
              </a:r>
            </a:p>
          </p:txBody>
        </p:sp>
        <p:sp>
          <p:nvSpPr>
            <p:cNvPr id="42" name="TextBox 41"/>
            <p:cNvSpPr txBox="1"/>
            <p:nvPr/>
          </p:nvSpPr>
          <p:spPr>
            <a:xfrm>
              <a:off x="6702332" y="3597528"/>
              <a:ext cx="1271966" cy="424732"/>
            </a:xfrm>
            <a:prstGeom prst="rect">
              <a:avLst/>
            </a:prstGeom>
            <a:noFill/>
          </p:spPr>
          <p:txBody>
            <a:bodyPr vert="horz" wrap="square" lIns="91440" rIns="91440" numCol="1" rtlCol="0" anchor="t" anchorCtr="1">
              <a:spAutoFit/>
            </a:bodyPr>
            <a:lstStyle/>
            <a:p>
              <a:r>
                <a:rPr lang="en-US" sz="1200" b="1" dirty="0"/>
                <a:t>Edge </a:t>
              </a:r>
            </a:p>
            <a:p>
              <a:r>
                <a:rPr lang="en-US" sz="1200" b="1" dirty="0"/>
                <a:t>Distribution</a:t>
              </a:r>
            </a:p>
          </p:txBody>
        </p:sp>
        <p:sp>
          <p:nvSpPr>
            <p:cNvPr id="52" name="Rectangle 51"/>
            <p:cNvSpPr/>
            <p:nvPr/>
          </p:nvSpPr>
          <p:spPr bwMode="auto">
            <a:xfrm>
              <a:off x="4172492" y="2664078"/>
              <a:ext cx="2236470" cy="872490"/>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p:txBody>
        </p:sp>
        <p:sp>
          <p:nvSpPr>
            <p:cNvPr id="54" name="Rectangle 53"/>
            <p:cNvSpPr/>
            <p:nvPr/>
          </p:nvSpPr>
          <p:spPr bwMode="auto">
            <a:xfrm>
              <a:off x="4206782" y="4915788"/>
              <a:ext cx="2236470" cy="963930"/>
            </a:xfrm>
            <a:prstGeom prst="rect">
              <a:avLst/>
            </a:prstGeom>
            <a:noFill/>
            <a:ln w="28575" cap="flat" cmpd="sng" algn="ctr">
              <a:solidFill>
                <a:schemeClr val="tx1"/>
              </a:solidFill>
              <a:prstDash val="solid"/>
              <a:round/>
              <a:headEnd type="none" w="med" len="med"/>
              <a:tailEnd type="none" w="med" len="med"/>
            </a:ln>
            <a:effectLst/>
          </p:spPr>
          <p:txBody>
            <a:bodyPr vert="horz" wrap="square" lIns="91440" tIns="41061" rIns="91440" bIns="41061" numCol="1" rtlCol="0" anchor="t" anchorCtr="1"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en-US" sz="2000" b="0" i="0" u="none" strike="noStrike" cap="none" normalizeH="0" baseline="0" dirty="0">
                <a:ln>
                  <a:noFill/>
                </a:ln>
                <a:solidFill>
                  <a:schemeClr val="tx1"/>
                </a:solidFill>
                <a:effectLst/>
                <a:latin typeface="Arial" charset="0"/>
              </a:endParaRPr>
            </a:p>
          </p:txBody>
        </p:sp>
        <p:cxnSp>
          <p:nvCxnSpPr>
            <p:cNvPr id="67" name="Straight Connector 66"/>
            <p:cNvCxnSpPr>
              <a:stCxn id="53" idx="3"/>
              <a:endCxn id="25" idx="1"/>
            </p:cNvCxnSpPr>
            <p:nvPr/>
          </p:nvCxnSpPr>
          <p:spPr bwMode="auto">
            <a:xfrm flipV="1">
              <a:off x="6402514" y="4228083"/>
              <a:ext cx="398878" cy="3203"/>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74" name="Straight Connector 73"/>
            <p:cNvCxnSpPr/>
            <p:nvPr/>
          </p:nvCxnSpPr>
          <p:spPr bwMode="auto">
            <a:xfrm>
              <a:off x="6435632" y="4378578"/>
              <a:ext cx="381000" cy="1905"/>
            </a:xfrm>
            <a:prstGeom prst="line">
              <a:avLst/>
            </a:prstGeom>
            <a:solidFill>
              <a:schemeClr val="accent1"/>
            </a:solidFill>
            <a:ln w="19050" cap="flat" cmpd="sng" algn="ctr">
              <a:solidFill>
                <a:schemeClr val="tx1"/>
              </a:solidFill>
              <a:prstDash val="sysDot"/>
              <a:round/>
              <a:headEnd type="none" w="med" len="med"/>
              <a:tailEnd type="none" w="med" len="med"/>
            </a:ln>
            <a:effectLst/>
          </p:spPr>
        </p:cxnSp>
        <p:sp>
          <p:nvSpPr>
            <p:cNvPr id="76" name="TextBox 75"/>
            <p:cNvSpPr txBox="1"/>
            <p:nvPr/>
          </p:nvSpPr>
          <p:spPr>
            <a:xfrm>
              <a:off x="1227678" y="1832235"/>
              <a:ext cx="2712989" cy="964642"/>
            </a:xfrm>
            <a:prstGeom prst="rect">
              <a:avLst/>
            </a:prstGeom>
            <a:noFill/>
          </p:spPr>
          <p:txBody>
            <a:bodyPr wrap="square" rtlCol="0" anchor="ctr" anchorCtr="1">
              <a:noAutofit/>
            </a:bodyPr>
            <a:lstStyle/>
            <a:p>
              <a:r>
                <a:rPr lang="en-US" sz="1200" b="1" dirty="0"/>
                <a:t>RIPv2, OSPF, EIGRP, Static routes</a:t>
              </a:r>
            </a:p>
          </p:txBody>
        </p:sp>
        <p:cxnSp>
          <p:nvCxnSpPr>
            <p:cNvPr id="91" name="Straight Connector 90"/>
            <p:cNvCxnSpPr/>
            <p:nvPr/>
          </p:nvCxnSpPr>
          <p:spPr bwMode="auto">
            <a:xfrm rot="16200000" flipH="1">
              <a:off x="5215741" y="2579044"/>
              <a:ext cx="167640" cy="2428"/>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92" name="Straight Connector 91"/>
            <p:cNvCxnSpPr/>
            <p:nvPr/>
          </p:nvCxnSpPr>
          <p:spPr bwMode="auto">
            <a:xfrm rot="16200000" flipH="1">
              <a:off x="5189071" y="3648272"/>
              <a:ext cx="224790" cy="1382"/>
            </a:xfrm>
            <a:prstGeom prst="line">
              <a:avLst/>
            </a:prstGeom>
            <a:solidFill>
              <a:schemeClr val="accent1"/>
            </a:solidFill>
            <a:ln w="19050" cap="flat" cmpd="sng" algn="ctr">
              <a:solidFill>
                <a:schemeClr val="tx1"/>
              </a:solidFill>
              <a:prstDash val="solid"/>
              <a:round/>
              <a:headEnd type="none" w="med" len="med"/>
              <a:tailEnd type="none" w="med" len="med"/>
            </a:ln>
            <a:effectLst/>
          </p:spPr>
        </p:cxnSp>
        <p:cxnSp>
          <p:nvCxnSpPr>
            <p:cNvPr id="94" name="Straight Connector 93"/>
            <p:cNvCxnSpPr/>
            <p:nvPr/>
          </p:nvCxnSpPr>
          <p:spPr bwMode="auto">
            <a:xfrm rot="16200000" flipH="1">
              <a:off x="5191144" y="4802011"/>
              <a:ext cx="224790" cy="2764"/>
            </a:xfrm>
            <a:prstGeom prst="line">
              <a:avLst/>
            </a:prstGeom>
            <a:solidFill>
              <a:schemeClr val="accent1"/>
            </a:solidFill>
            <a:ln w="19050" cap="flat" cmpd="sng" algn="ctr">
              <a:solidFill>
                <a:schemeClr val="tx1"/>
              </a:solidFill>
              <a:prstDash val="solid"/>
              <a:round/>
              <a:headEnd type="none" w="med" len="med"/>
              <a:tailEnd type="none" w="med" len="med"/>
            </a:ln>
            <a:effectLst/>
          </p:spPr>
        </p:cxnSp>
        <p:sp>
          <p:nvSpPr>
            <p:cNvPr id="95" name="TextBox 94"/>
            <p:cNvSpPr txBox="1"/>
            <p:nvPr/>
          </p:nvSpPr>
          <p:spPr>
            <a:xfrm>
              <a:off x="1460462" y="3511931"/>
              <a:ext cx="2712989" cy="964642"/>
            </a:xfrm>
            <a:prstGeom prst="rect">
              <a:avLst/>
            </a:prstGeom>
            <a:noFill/>
          </p:spPr>
          <p:txBody>
            <a:bodyPr wrap="square" rtlCol="0" anchor="ctr" anchorCtr="1">
              <a:noAutofit/>
            </a:bodyPr>
            <a:lstStyle/>
            <a:p>
              <a:r>
                <a:rPr lang="en-US" sz="1200" b="1" dirty="0"/>
                <a:t>OSPF, EIGRP, IS-IS and BGP</a:t>
              </a:r>
            </a:p>
          </p:txBody>
        </p:sp>
        <p:sp>
          <p:nvSpPr>
            <p:cNvPr id="105" name="TextBox 104"/>
            <p:cNvSpPr txBox="1"/>
            <p:nvPr/>
          </p:nvSpPr>
          <p:spPr>
            <a:xfrm>
              <a:off x="845850" y="1664028"/>
              <a:ext cx="3054699" cy="542067"/>
            </a:xfrm>
            <a:prstGeom prst="rect">
              <a:avLst/>
            </a:prstGeom>
            <a:noFill/>
          </p:spPr>
          <p:txBody>
            <a:bodyPr vert="horz" wrap="square" lIns="91440" rIns="91440" numCol="1" rtlCol="0" anchor="t" anchorCtr="0">
              <a:noAutofit/>
            </a:bodyPr>
            <a:lstStyle/>
            <a:p>
              <a:pPr algn="l"/>
              <a:r>
                <a:rPr lang="en-US" sz="1400" b="1" dirty="0"/>
                <a:t>Between Building Access and Building Distribution:</a:t>
              </a:r>
            </a:p>
          </p:txBody>
        </p:sp>
        <p:sp>
          <p:nvSpPr>
            <p:cNvPr id="106" name="TextBox 105"/>
            <p:cNvSpPr txBox="1"/>
            <p:nvPr/>
          </p:nvSpPr>
          <p:spPr>
            <a:xfrm>
              <a:off x="847530" y="3442134"/>
              <a:ext cx="3054699" cy="542067"/>
            </a:xfrm>
            <a:prstGeom prst="rect">
              <a:avLst/>
            </a:prstGeom>
            <a:noFill/>
          </p:spPr>
          <p:txBody>
            <a:bodyPr vert="horz" wrap="square" lIns="91440" rIns="91440" numCol="1" rtlCol="0" anchor="t" anchorCtr="0">
              <a:noAutofit/>
            </a:bodyPr>
            <a:lstStyle/>
            <a:p>
              <a:pPr algn="l"/>
              <a:r>
                <a:rPr lang="en-US" sz="1400" b="1" dirty="0"/>
                <a:t>Between Building Distribution and Core:</a:t>
              </a:r>
            </a:p>
          </p:txBody>
        </p:sp>
      </p:grpSp>
    </p:spTree>
    <p:extLst>
      <p:ext uri="{BB962C8B-B14F-4D97-AF65-F5344CB8AC3E}">
        <p14:creationId xmlns:p14="http://schemas.microsoft.com/office/powerpoint/2010/main" val="254022700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226" y="1209347"/>
            <a:ext cx="8042276" cy="2922586"/>
          </a:xfrm>
        </p:spPr>
        <p:txBody>
          <a:bodyPr>
            <a:normAutofit/>
          </a:bodyPr>
          <a:lstStyle/>
          <a:p>
            <a:r>
              <a:rPr lang="en-US" dirty="0"/>
              <a:t>Summary</a:t>
            </a:r>
            <a:br>
              <a:rPr lang="en-US" dirty="0"/>
            </a:br>
            <a:r>
              <a:rPr lang="en-US" dirty="0"/>
              <a:t>&amp;</a:t>
            </a:r>
            <a:br>
              <a:rPr lang="en-US" dirty="0"/>
            </a:br>
            <a:r>
              <a:rPr lang="en-US" dirty="0"/>
              <a:t>Questions</a:t>
            </a:r>
          </a:p>
        </p:txBody>
      </p:sp>
    </p:spTree>
    <p:extLst>
      <p:ext uri="{BB962C8B-B14F-4D97-AF65-F5344CB8AC3E}">
        <p14:creationId xmlns:p14="http://schemas.microsoft.com/office/powerpoint/2010/main" val="27020508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1646</TotalTime>
  <Words>5230</Words>
  <Application>Microsoft Office PowerPoint</Application>
  <PresentationFormat>On-screen Show (4:3)</PresentationFormat>
  <Paragraphs>779</Paragraphs>
  <Slides>88</Slides>
  <Notes>82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88</vt:i4>
      </vt:variant>
    </vt:vector>
  </HeadingPairs>
  <TitlesOfParts>
    <vt:vector size="99" baseType="lpstr">
      <vt:lpstr>ＭＳ Ｐゴシック</vt:lpstr>
      <vt:lpstr>SimSun</vt:lpstr>
      <vt:lpstr>Arial</vt:lpstr>
      <vt:lpstr>Batang</vt:lpstr>
      <vt:lpstr>Calibri</vt:lpstr>
      <vt:lpstr>Courier New</vt:lpstr>
      <vt:lpstr>News Gothic MT</vt:lpstr>
      <vt:lpstr>Times New Roman</vt:lpstr>
      <vt:lpstr>Wingdings</vt:lpstr>
      <vt:lpstr>Wingdings 2</vt:lpstr>
      <vt:lpstr>Breeze</vt:lpstr>
      <vt:lpstr>IP Routing Overview</vt:lpstr>
      <vt:lpstr>Layer 3</vt:lpstr>
      <vt:lpstr>IPv4 Address</vt:lpstr>
      <vt:lpstr>IPv4 Unicast, Broadcast, and Multicast Unicast Transmission</vt:lpstr>
      <vt:lpstr>IPv4 Unicast, Broadcast, and Multicast Broadcast Transmission</vt:lpstr>
      <vt:lpstr>IPv4 Unicast, Broadcast, and Multicast Multicast Transmission</vt:lpstr>
      <vt:lpstr>IPv4 Address Range</vt:lpstr>
      <vt:lpstr>Types of IPv4 Address Public and Private IPv4 Addresses</vt:lpstr>
      <vt:lpstr>Types of IPv4 Address Special Use IPv4 Addresses</vt:lpstr>
      <vt:lpstr>Types of IPv4 Address Legacy Classful Addressing</vt:lpstr>
      <vt:lpstr>Types of IPv4 Address Legacy Classful Addressing</vt:lpstr>
      <vt:lpstr>Introducing IPv6</vt:lpstr>
      <vt:lpstr>Explosion of New IP-Enabled Devices</vt:lpstr>
      <vt:lpstr>Other IPv4 Issues</vt:lpstr>
      <vt:lpstr> IPv6 Network Addresses</vt:lpstr>
      <vt:lpstr> The Need for IPv6</vt:lpstr>
      <vt:lpstr> The Need for IPv6</vt:lpstr>
      <vt:lpstr>IPv4 and IPv6 Coexistence</vt:lpstr>
      <vt:lpstr>IPv4 and IPv6 Coexistence</vt:lpstr>
      <vt:lpstr> IPv4 and IPv6 Coexistence</vt:lpstr>
      <vt:lpstr>IPv6 Addressing Hexadecimal Number System</vt:lpstr>
      <vt:lpstr> IPv6 Address Representation</vt:lpstr>
      <vt:lpstr>Rule 1- Omitting Leading 0s</vt:lpstr>
      <vt:lpstr>Rule 2- Omitting All 0 Segments</vt:lpstr>
      <vt:lpstr>Rule 2- Omitting All 0 Segments</vt:lpstr>
      <vt:lpstr>IPv6 Address Types</vt:lpstr>
      <vt:lpstr>IPv6 Prefix Length</vt:lpstr>
      <vt:lpstr>IPv6 Unicast Addresses</vt:lpstr>
      <vt:lpstr>IPv6 Unicast Addresses</vt:lpstr>
      <vt:lpstr>IPv6 Unicast Addresses</vt:lpstr>
      <vt:lpstr>IPv6 Unicast Addresses</vt:lpstr>
      <vt:lpstr>IPv6 Unicast Addresses</vt:lpstr>
      <vt:lpstr>IPv6 Link-Local Unicast Addresses</vt:lpstr>
      <vt:lpstr>IPv6 Link-Local Unicast Addresses</vt:lpstr>
      <vt:lpstr>Structure of an IPv6 Global Unicast Address</vt:lpstr>
      <vt:lpstr>Structure of an IPv6 Global Unicast Address</vt:lpstr>
      <vt:lpstr>Structure of an IPv6 Global Unicast Address</vt:lpstr>
      <vt:lpstr>Structure of an IPv6 Global Unicast Address</vt:lpstr>
      <vt:lpstr>Static Configuration of a Global Unicast Address</vt:lpstr>
      <vt:lpstr>Static Configuration of an IPv6 Global Unicast Address</vt:lpstr>
      <vt:lpstr> Dynamic Configuration of a Global Unicast Address  using SLAAC</vt:lpstr>
      <vt:lpstr>Dynamic Configuration of a Global Unicast Address  using SLAAC</vt:lpstr>
      <vt:lpstr>Dynamic Configuration of a Global Unicast Address  using SLAAC</vt:lpstr>
      <vt:lpstr>EUI-64 Process or Randomly Generated</vt:lpstr>
      <vt:lpstr>EUI-64 Process or Randomly Generated</vt:lpstr>
      <vt:lpstr>EUI-64 Process or Randomly Generated</vt:lpstr>
      <vt:lpstr>        EUI-64 Process or Randomly Generated</vt:lpstr>
      <vt:lpstr>Dynamic Link-local Addresses</vt:lpstr>
      <vt:lpstr>Dynamic Link-local Addresses</vt:lpstr>
      <vt:lpstr>Static Link-local Addresses</vt:lpstr>
      <vt:lpstr>Static Link-local Addresses</vt:lpstr>
      <vt:lpstr>Verifying IPv6 Address Configuration</vt:lpstr>
      <vt:lpstr>Verifying IPv6 Address Configuration</vt:lpstr>
      <vt:lpstr>Assigned IPv6 Multicast Addresses</vt:lpstr>
      <vt:lpstr>Assigned IPv6 Multicast Addresses</vt:lpstr>
      <vt:lpstr>Assigned IPv6 Multicast Addresses</vt:lpstr>
      <vt:lpstr> Connectivity Verification</vt:lpstr>
      <vt:lpstr>ICMPv4 and ICMPv6 Messages</vt:lpstr>
      <vt:lpstr>Ping - Testing the Local Stack</vt:lpstr>
      <vt:lpstr>Ping – Testing Connectivity to the Local LAN</vt:lpstr>
      <vt:lpstr>Ping – Testing Connectivity to Remote</vt:lpstr>
      <vt:lpstr>Traceroute – Testing the Path</vt:lpstr>
      <vt:lpstr>IP Routing</vt:lpstr>
      <vt:lpstr>Routing</vt:lpstr>
      <vt:lpstr>Static Routes</vt:lpstr>
      <vt:lpstr>Static Routing</vt:lpstr>
      <vt:lpstr>Configuring a Default Static Route</vt:lpstr>
      <vt:lpstr>Dynamic Routing</vt:lpstr>
      <vt:lpstr>On-Demand Routing</vt:lpstr>
      <vt:lpstr>ODR </vt:lpstr>
      <vt:lpstr>Configuring ODR</vt:lpstr>
      <vt:lpstr>Configuring ODR</vt:lpstr>
      <vt:lpstr>Distance Vector Versus Link-State</vt:lpstr>
      <vt:lpstr>Classful Versus Classless Routing</vt:lpstr>
      <vt:lpstr>Discontiguous Subnets - Classful Routing</vt:lpstr>
      <vt:lpstr>Discontiguous Subnets - Classless Routing</vt:lpstr>
      <vt:lpstr>ip classless Command</vt:lpstr>
      <vt:lpstr>Automatic Route Summarization</vt:lpstr>
      <vt:lpstr>Characteristics of Routing Protocols</vt:lpstr>
      <vt:lpstr>Routing Protocol Specifics</vt:lpstr>
      <vt:lpstr>Routing Table Criteria </vt:lpstr>
      <vt:lpstr>Administrative Distance</vt:lpstr>
      <vt:lpstr>Administrative Distances</vt:lpstr>
      <vt:lpstr>Floating Static Route</vt:lpstr>
      <vt:lpstr>Configuring a Floating Static Route</vt:lpstr>
      <vt:lpstr>Routing Within the ECNM</vt:lpstr>
      <vt:lpstr>Suggested Routing Protocols Used</vt:lpstr>
      <vt:lpstr>Summary &amp; Questions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122</cp:revision>
  <dcterms:created xsi:type="dcterms:W3CDTF">2011-10-03T10:20:59Z</dcterms:created>
  <dcterms:modified xsi:type="dcterms:W3CDTF">2016-10-12T07:21:40Z</dcterms:modified>
</cp:coreProperties>
</file>