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 id="2147483662" r:id="rId5"/>
  </p:sldMasterIdLst>
  <p:notesMasterIdLst>
    <p:notesMasterId r:id="rId8"/>
  </p:notesMasterIdLst>
  <p:handoutMasterIdLst>
    <p:handoutMasterId r:id="rId9"/>
  </p:handoutMasterIdLst>
  <p:sldIdLst>
    <p:sldId id="286" r:id="rId6"/>
    <p:sldId id="287" r:id="rId7"/>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D58F10-2D3D-0F12-6F3C-B75D81E3D363}" v="506" dt="2018-10-20T22:45:13.275"/>
    <p1510:client id="{1C08CC80-214A-B841-8ADC-CD5188C70BE6}" v="30" dt="2018-10-21T21:53:38.863"/>
    <p1510:client id="{C908940C-18DD-7C6A-356A-2EE5CF20EB43}" v="70" dt="2018-10-22T18:48:54.2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3318"/>
        <p:guide orient="horz" pos="288"/>
        <p:guide orient="horz" pos="20160"/>
        <p:guide orient="horz"/>
        <p:guide pos="581"/>
        <p:guide pos="27069"/>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viewProps" Target="viewProps.xml"/><Relationship Id="rId5" Type="http://schemas.openxmlformats.org/officeDocument/2006/relationships/slideMaster" Target="slideMasters/slideMaster5.xml"/><Relationship Id="rId1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95463C1-6EF3-4B7B-8DA0-0EADFE5F67B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DBE6F0D3-BB2E-4876-A6A4-6D052BB70787}"/>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D018E7AD-9B40-4E7B-A293-9384F9A97198}" type="datetimeFigureOut">
              <a:rPr lang="en-US"/>
              <a:pPr>
                <a:defRPr/>
              </a:pPr>
              <a:t>10/22/2018</a:t>
            </a:fld>
            <a:endParaRPr lang="en-US"/>
          </a:p>
        </p:txBody>
      </p:sp>
      <p:sp>
        <p:nvSpPr>
          <p:cNvPr id="4" name="Footer Placeholder 3">
            <a:extLst>
              <a:ext uri="{FF2B5EF4-FFF2-40B4-BE49-F238E27FC236}">
                <a16:creationId xmlns:a16="http://schemas.microsoft.com/office/drawing/2014/main" id="{204CE7FF-C368-4D21-9874-243F838E5EE8}"/>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ED88A3C7-F114-47AA-853F-BE6D7A4BBD1D}"/>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D20271C6-88C4-423B-B57C-A935DB1FC34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82FFA2F-F3CA-44EF-8921-BFB5BE58605A}"/>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9C484951-2B91-4DEF-828A-E41315AEC660}"/>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7FB8D45F-F909-4A62-BE7B-FA05C6217F02}" type="datetimeFigureOut">
              <a:rPr lang="en-US"/>
              <a:pPr>
                <a:defRPr/>
              </a:pPr>
              <a:t>10/22/2018</a:t>
            </a:fld>
            <a:endParaRPr lang="en-US"/>
          </a:p>
        </p:txBody>
      </p:sp>
      <p:sp>
        <p:nvSpPr>
          <p:cNvPr id="4" name="Slide Image Placeholder 3">
            <a:extLst>
              <a:ext uri="{FF2B5EF4-FFF2-40B4-BE49-F238E27FC236}">
                <a16:creationId xmlns:a16="http://schemas.microsoft.com/office/drawing/2014/main" id="{F5CF1462-F382-45ED-B027-B00400650F7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C6FADF09-454D-47AD-8707-31A8DB1F83F1}"/>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4BCE2EC2-5C21-4AE7-9885-04DDAA8D34C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DF3FF285-5DC8-448A-8B56-734B55F19D41}"/>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E02A4752-EDD7-4C6C-B92D-8442742DCEF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D3FAFE3E-8980-4441-80EA-F0931FCE84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3970F4A8-A3D5-42A7-9B43-FFDB3BF036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81784ED6-6004-40F4-A040-063679D84A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D904A158-47D1-476E-B693-BB62172D7C0B}" type="slidenum">
              <a:rPr lang="en-US" altLang="en-US" sz="1200" smtClean="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9E58029B-9D37-4925-A322-EB6F9B68EC0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7B842AEE-052A-4AC2-B068-35E0F257A62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0244" name="Slide Number Placeholder 3">
            <a:extLst>
              <a:ext uri="{FF2B5EF4-FFF2-40B4-BE49-F238E27FC236}">
                <a16:creationId xmlns:a16="http://schemas.microsoft.com/office/drawing/2014/main" id="{E7750E9F-8FE5-43E7-8C37-EA8FEFE99F7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fld id="{624CB22C-001D-41C1-AC2B-157625C7BA37}" type="slidenum">
              <a:rPr lang="en-US" altLang="en-US" smtClean="0"/>
              <a:pPr/>
              <a:t>2</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666127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9137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943600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08085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5387342"/>
            <a:ext cx="37307520" cy="11460480"/>
          </a:xfrm>
        </p:spPr>
        <p:txBody>
          <a:bodyPr anchor="b"/>
          <a:lstStyle>
            <a:lvl1pPr algn="ctr">
              <a:defRPr sz="28800"/>
            </a:lvl1pPr>
          </a:lstStyle>
          <a:p>
            <a:r>
              <a:rPr lang="en-GB" dirty="0"/>
              <a:t>Click to edit Master title style</a:t>
            </a:r>
            <a:endParaRPr lang="en-US" dirty="0"/>
          </a:p>
        </p:txBody>
      </p:sp>
      <p:sp>
        <p:nvSpPr>
          <p:cNvPr id="3" name="Subtitle 2"/>
          <p:cNvSpPr>
            <a:spLocks noGrp="1"/>
          </p:cNvSpPr>
          <p:nvPr>
            <p:ph type="subTitle" idx="1"/>
          </p:nvPr>
        </p:nvSpPr>
        <p:spPr>
          <a:xfrm>
            <a:off x="5486400" y="17289782"/>
            <a:ext cx="32918400" cy="7947658"/>
          </a:xfrm>
        </p:spPr>
        <p:txBody>
          <a:bodyPr/>
          <a:lstStyle>
            <a:lvl1pPr marL="0" indent="0" algn="ctr">
              <a:buNone/>
              <a:defRPr sz="11500"/>
            </a:lvl1pPr>
            <a:lvl2pPr marL="2194560" indent="0" algn="ctr">
              <a:buNone/>
              <a:defRPr sz="9600"/>
            </a:lvl2pPr>
            <a:lvl3pPr marL="4389120" indent="0" algn="ctr">
              <a:buNone/>
              <a:defRPr sz="8600"/>
            </a:lvl3pPr>
            <a:lvl4pPr marL="6583680" indent="0" algn="ctr">
              <a:buNone/>
              <a:defRPr sz="7700"/>
            </a:lvl4pPr>
            <a:lvl5pPr marL="8778240" indent="0" algn="ctr">
              <a:buNone/>
              <a:defRPr sz="7700"/>
            </a:lvl5pPr>
            <a:lvl6pPr marL="10972800" indent="0" algn="ctr">
              <a:buNone/>
              <a:defRPr sz="7700"/>
            </a:lvl6pPr>
            <a:lvl7pPr marL="13167360" indent="0" algn="ctr">
              <a:buNone/>
              <a:defRPr sz="7700"/>
            </a:lvl7pPr>
            <a:lvl8pPr marL="15361920" indent="0" algn="ctr">
              <a:buNone/>
              <a:defRPr sz="7700"/>
            </a:lvl8pPr>
            <a:lvl9pPr marL="17556480" indent="0" algn="ctr">
              <a:buNone/>
              <a:defRPr sz="77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27792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17129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2" y="8206749"/>
            <a:ext cx="37856160" cy="13693138"/>
          </a:xfrm>
        </p:spPr>
        <p:txBody>
          <a:bodyPr anchor="b"/>
          <a:lstStyle>
            <a:lvl1pPr>
              <a:defRPr sz="28800"/>
            </a:lvl1pPr>
          </a:lstStyle>
          <a:p>
            <a:r>
              <a:rPr lang="en-GB" dirty="0"/>
              <a:t>Click to edit Master title style</a:t>
            </a:r>
            <a:endParaRPr lang="en-US" dirty="0"/>
          </a:p>
        </p:txBody>
      </p:sp>
      <p:sp>
        <p:nvSpPr>
          <p:cNvPr id="3" name="Text Placeholder 2"/>
          <p:cNvSpPr>
            <a:spLocks noGrp="1"/>
          </p:cNvSpPr>
          <p:nvPr>
            <p:ph type="body" idx="1"/>
          </p:nvPr>
        </p:nvSpPr>
        <p:spPr>
          <a:xfrm>
            <a:off x="2994662" y="22029429"/>
            <a:ext cx="37856160" cy="7200898"/>
          </a:xfrm>
        </p:spPr>
        <p:txBody>
          <a:bodyPr/>
          <a:lstStyle>
            <a:lvl1pPr marL="0" indent="0">
              <a:buNone/>
              <a:defRPr sz="11500">
                <a:solidFill>
                  <a:schemeClr val="tx1"/>
                </a:solidFill>
              </a:defRPr>
            </a:lvl1pPr>
            <a:lvl2pPr marL="2194560" indent="0">
              <a:buNone/>
              <a:defRPr sz="9600">
                <a:solidFill>
                  <a:schemeClr val="tx1">
                    <a:tint val="75000"/>
                  </a:schemeClr>
                </a:solidFill>
              </a:defRPr>
            </a:lvl2pPr>
            <a:lvl3pPr marL="4389120" indent="0">
              <a:buNone/>
              <a:defRPr sz="8600">
                <a:solidFill>
                  <a:schemeClr val="tx1">
                    <a:tint val="75000"/>
                  </a:schemeClr>
                </a:solidFill>
              </a:defRPr>
            </a:lvl3pPr>
            <a:lvl4pPr marL="6583680" indent="0">
              <a:buNone/>
              <a:defRPr sz="7700">
                <a:solidFill>
                  <a:schemeClr val="tx1">
                    <a:tint val="75000"/>
                  </a:schemeClr>
                </a:solidFill>
              </a:defRPr>
            </a:lvl4pPr>
            <a:lvl5pPr marL="8778240" indent="0">
              <a:buNone/>
              <a:defRPr sz="7700">
                <a:solidFill>
                  <a:schemeClr val="tx1">
                    <a:tint val="75000"/>
                  </a:schemeClr>
                </a:solidFill>
              </a:defRPr>
            </a:lvl5pPr>
            <a:lvl6pPr marL="10972800" indent="0">
              <a:buNone/>
              <a:defRPr sz="7700">
                <a:solidFill>
                  <a:schemeClr val="tx1">
                    <a:tint val="75000"/>
                  </a:schemeClr>
                </a:solidFill>
              </a:defRPr>
            </a:lvl6pPr>
            <a:lvl7pPr marL="13167360" indent="0">
              <a:buNone/>
              <a:defRPr sz="7700">
                <a:solidFill>
                  <a:schemeClr val="tx1">
                    <a:tint val="75000"/>
                  </a:schemeClr>
                </a:solidFill>
              </a:defRPr>
            </a:lvl7pPr>
            <a:lvl8pPr marL="15361920" indent="0">
              <a:buNone/>
              <a:defRPr sz="7700">
                <a:solidFill>
                  <a:schemeClr val="tx1">
                    <a:tint val="75000"/>
                  </a:schemeClr>
                </a:solidFill>
              </a:defRPr>
            </a:lvl8pPr>
            <a:lvl9pPr marL="17556480" indent="0">
              <a:buNone/>
              <a:defRPr sz="77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65831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3017520" y="8763000"/>
            <a:ext cx="18653760" cy="20886422"/>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22219920" y="8763000"/>
            <a:ext cx="18653760" cy="20886422"/>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66286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752607"/>
            <a:ext cx="37856160" cy="6362702"/>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3023242" y="8069582"/>
            <a:ext cx="18568032" cy="395477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GB" dirty="0"/>
              <a:t>Edit Master text styles</a:t>
            </a:r>
          </a:p>
        </p:txBody>
      </p:sp>
      <p:sp>
        <p:nvSpPr>
          <p:cNvPr id="4" name="Content Placeholder 3"/>
          <p:cNvSpPr>
            <a:spLocks noGrp="1"/>
          </p:cNvSpPr>
          <p:nvPr>
            <p:ph sz="half" idx="2"/>
          </p:nvPr>
        </p:nvSpPr>
        <p:spPr>
          <a:xfrm>
            <a:off x="3023242" y="12024360"/>
            <a:ext cx="18568032" cy="17686022"/>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22219922" y="8069582"/>
            <a:ext cx="18659477" cy="395477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GB" dirty="0"/>
              <a:t>Edit Master text styles</a:t>
            </a:r>
          </a:p>
        </p:txBody>
      </p:sp>
      <p:sp>
        <p:nvSpPr>
          <p:cNvPr id="6" name="Content Placeholder 5"/>
          <p:cNvSpPr>
            <a:spLocks noGrp="1"/>
          </p:cNvSpPr>
          <p:nvPr>
            <p:ph sz="quarter" idx="4"/>
          </p:nvPr>
        </p:nvSpPr>
        <p:spPr>
          <a:xfrm>
            <a:off x="22219922" y="12024360"/>
            <a:ext cx="18659477" cy="17686022"/>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10/22/2018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3572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10/22/2018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2542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221635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400"/>
            </a:lvl1pPr>
          </a:lstStyle>
          <a:p>
            <a:r>
              <a:rPr lang="en-GB" dirty="0"/>
              <a:t>Click to edit Master title style</a:t>
            </a:r>
            <a:endParaRPr lang="en-US" dirty="0"/>
          </a:p>
        </p:txBody>
      </p:sp>
      <p:sp>
        <p:nvSpPr>
          <p:cNvPr id="3" name="Content Placeholder 2"/>
          <p:cNvSpPr>
            <a:spLocks noGrp="1"/>
          </p:cNvSpPr>
          <p:nvPr>
            <p:ph idx="1"/>
          </p:nvPr>
        </p:nvSpPr>
        <p:spPr>
          <a:xfrm>
            <a:off x="18659477" y="4739647"/>
            <a:ext cx="22219920" cy="23393400"/>
          </a:xfrm>
        </p:spPr>
        <p:txBody>
          <a:bodyPr/>
          <a:lstStyle>
            <a:lvl1pPr>
              <a:defRPr sz="15400"/>
            </a:lvl1pPr>
            <a:lvl2pPr>
              <a:defRPr sz="13400"/>
            </a:lvl2pPr>
            <a:lvl3pPr>
              <a:defRPr sz="11500"/>
            </a:lvl3pPr>
            <a:lvl4pPr>
              <a:defRPr sz="9600"/>
            </a:lvl4pPr>
            <a:lvl5pPr>
              <a:defRPr sz="9600"/>
            </a:lvl5pPr>
            <a:lvl6pPr>
              <a:defRPr sz="9600"/>
            </a:lvl6pPr>
            <a:lvl7pPr>
              <a:defRPr sz="9600"/>
            </a:lvl7pPr>
            <a:lvl8pPr>
              <a:defRPr sz="9600"/>
            </a:lvl8pPr>
            <a:lvl9pPr>
              <a:defRPr sz="96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700"/>
            </a:lvl1pPr>
            <a:lvl2pPr marL="2194560" indent="0">
              <a:buNone/>
              <a:defRPr sz="6700"/>
            </a:lvl2pPr>
            <a:lvl3pPr marL="4389120" indent="0">
              <a:buNone/>
              <a:defRPr sz="580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GB" dirty="0"/>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3216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40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18659477" y="4739647"/>
            <a:ext cx="22219920" cy="23393400"/>
          </a:xfrm>
        </p:spPr>
        <p:txBody>
          <a:bodyPr anchor="t"/>
          <a:lstStyle>
            <a:lvl1pPr marL="0" indent="0">
              <a:buNone/>
              <a:defRPr sz="15400"/>
            </a:lvl1pPr>
            <a:lvl2pPr marL="2194560" indent="0">
              <a:buNone/>
              <a:defRPr sz="13400"/>
            </a:lvl2pPr>
            <a:lvl3pPr marL="4389120" indent="0">
              <a:buNone/>
              <a:defRPr sz="1150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GB" dirty="0"/>
              <a:t>Click icon to add picture</a:t>
            </a:r>
            <a:endParaRPr lang="en-US" dirty="0"/>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700"/>
            </a:lvl1pPr>
            <a:lvl2pPr marL="2194560" indent="0">
              <a:buNone/>
              <a:defRPr sz="6700"/>
            </a:lvl2pPr>
            <a:lvl3pPr marL="4389120" indent="0">
              <a:buNone/>
              <a:defRPr sz="580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GB" dirty="0"/>
              <a:t>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57825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76673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2" y="1752600"/>
            <a:ext cx="9464040" cy="27896822"/>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3017522" y="1752600"/>
            <a:ext cx="27843480" cy="27896822"/>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767460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4600703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theme" Target="../theme/theme5.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32EECA5-805B-4BD8-8CC4-ABC406859A08}"/>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4A1C6A4E-A864-4874-9CDF-698C8F90FD5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7" name="Rectangle 36">
            <a:extLst>
              <a:ext uri="{FF2B5EF4-FFF2-40B4-BE49-F238E27FC236}">
                <a16:creationId xmlns:a16="http://schemas.microsoft.com/office/drawing/2014/main" id="{24AA6C1C-A3CA-4087-B668-ECE92C3D4FBC}"/>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9" name="Rectangle 9">
            <a:extLst>
              <a:ext uri="{FF2B5EF4-FFF2-40B4-BE49-F238E27FC236}">
                <a16:creationId xmlns:a16="http://schemas.microsoft.com/office/drawing/2014/main" id="{749EAC26-B9BA-460D-BAA9-1502CDF5EB2B}"/>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1030" name="Text Box 14">
            <a:extLst>
              <a:ext uri="{FF2B5EF4-FFF2-40B4-BE49-F238E27FC236}">
                <a16:creationId xmlns:a16="http://schemas.microsoft.com/office/drawing/2014/main" id="{50884E6E-8F57-47CC-99D5-5DF95A4DC95C}"/>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4FB890F5-2F8E-4925-80F2-89CDBD8CDD0E}"/>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7510EBD0-B245-4A59-958B-D62CC65AC34E}"/>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DD10662E-3788-43D7-9B0F-337B07D1A82D}"/>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95B84F49-8243-40D0-9246-B52CFE2A4CBF}"/>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2B58A8FB-7EDD-42E5-A4B6-3622CE2C74B3}"/>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1036" name="Picture 2">
            <a:extLst>
              <a:ext uri="{FF2B5EF4-FFF2-40B4-BE49-F238E27FC236}">
                <a16:creationId xmlns:a16="http://schemas.microsoft.com/office/drawing/2014/main" id="{B2212C84-08B4-48FE-9A0D-A728A498EA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5ECB1435-A177-4D66-BAA6-CA280BF8E0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CB65CA90-FE8B-45B8-A422-596402406DF4}"/>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E4F8721A-8760-41DC-9BD2-51A91D8B45E0}"/>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28AEF6CC-DAA5-43C3-9DE0-477341E16006}"/>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790C5080-8AD1-4A81-A6D0-8C8E096204A3}"/>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C44312F2-2D94-4BBE-B4F2-1A75ED573876}"/>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621673D9-FE30-4B51-8D46-E6E8963E3213}"/>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6B729F4-FEA0-41D0-A295-AAD0DE32C2FA}"/>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1A4BAB3-8622-40DB-AD75-E8C7582AB59E}"/>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A5BC1341-383C-48B0-ABB0-1AB5798F1E88}"/>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051" name="Rectangle 33">
            <a:extLst>
              <a:ext uri="{FF2B5EF4-FFF2-40B4-BE49-F238E27FC236}">
                <a16:creationId xmlns:a16="http://schemas.microsoft.com/office/drawing/2014/main" id="{FCDD73D6-3677-46C0-AD63-4CDD942151EB}"/>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6313DB41-C7C8-4AA7-A10E-85D990838B99}"/>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053" name="Text Box 14">
            <a:extLst>
              <a:ext uri="{FF2B5EF4-FFF2-40B4-BE49-F238E27FC236}">
                <a16:creationId xmlns:a16="http://schemas.microsoft.com/office/drawing/2014/main" id="{8123F75D-EDA9-4D14-93F2-758BF255DAFE}"/>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36D6A946-6C95-455A-8561-90B6527579C4}"/>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0EB4CC3C-CC47-4CD7-8C1B-D62722C549D4}"/>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E5A9B37B-D935-4E82-B2EE-1C4AF140F96F}"/>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4BBB007A-A570-4AA0-918E-6FDCE20BBA31}"/>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9" name="Rectangle 28">
            <a:extLst>
              <a:ext uri="{FF2B5EF4-FFF2-40B4-BE49-F238E27FC236}">
                <a16:creationId xmlns:a16="http://schemas.microsoft.com/office/drawing/2014/main" id="{0DF08649-3701-42D7-9237-3B97591EF45E}"/>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2059" name="Picture 2">
            <a:extLst>
              <a:ext uri="{FF2B5EF4-FFF2-40B4-BE49-F238E27FC236}">
                <a16:creationId xmlns:a16="http://schemas.microsoft.com/office/drawing/2014/main" id="{5C6E81E5-018C-4FDB-BB19-7676BEAE14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4E4B9834-6B20-4495-800A-8ACCCE649E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EE5EA059-D2DB-4766-9444-52CEA7C015D9}"/>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E203105B-0AF8-453F-A437-189EBBC51860}"/>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D236F2B4-D969-4FE4-9867-E6C4A133CFA0}"/>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E4C7A18E-63EF-4536-A36C-57E3F5E472AD}"/>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6221BC16-01E0-47A6-B682-296DF91E3B5A}"/>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9A157D46-0F44-4BD1-BE0F-FC269A0BE9E7}"/>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5F37E92-0109-46B7-878E-83255E2BC889}"/>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715035A-40DC-4586-8EB6-EF9281840256}"/>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95143C08-2C50-4591-A2A5-5EFF9D004E7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3075" name="Rectangle 33">
            <a:extLst>
              <a:ext uri="{FF2B5EF4-FFF2-40B4-BE49-F238E27FC236}">
                <a16:creationId xmlns:a16="http://schemas.microsoft.com/office/drawing/2014/main" id="{FC256EE7-98E8-4B1D-A22D-FE4CFAD6DFB9}"/>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378635E4-209C-43D8-B437-6F88A8FD4628}"/>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3077" name="Text Box 14">
            <a:extLst>
              <a:ext uri="{FF2B5EF4-FFF2-40B4-BE49-F238E27FC236}">
                <a16:creationId xmlns:a16="http://schemas.microsoft.com/office/drawing/2014/main" id="{0A0FC1FF-D84F-41B2-95D4-FC0BFC384CEF}"/>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7BF2EE38-F140-4662-846F-413C71755ECF}"/>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D3753DBC-E4BB-4B2B-B708-BC89C68E0625}"/>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6C9DF373-9403-4177-9861-FBD07CB0743F}"/>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E335394E-7688-4909-9189-B53DAC7A81C9}"/>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9" name="Rectangle 28">
            <a:extLst>
              <a:ext uri="{FF2B5EF4-FFF2-40B4-BE49-F238E27FC236}">
                <a16:creationId xmlns:a16="http://schemas.microsoft.com/office/drawing/2014/main" id="{CE7345E3-F31B-4EFB-9267-E055E0197525}"/>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3083" name="Picture 2">
            <a:extLst>
              <a:ext uri="{FF2B5EF4-FFF2-40B4-BE49-F238E27FC236}">
                <a16:creationId xmlns:a16="http://schemas.microsoft.com/office/drawing/2014/main" id="{AA8D5FDC-FDF4-4A78-8982-9451F259B9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7914D30C-387E-4E27-9C13-F35AB4124E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97A2F5B9-0711-457C-BEA6-71E52BCFD07D}"/>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2807AB63-9E02-44AE-BBF9-45D6D1E6B1D8}"/>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D275B208-5E1D-4FEE-B79F-6241F5E08EF6}"/>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89972DD4-0964-4060-8D60-F555343ED17D}"/>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E02D05B9-9071-412B-A4A2-026DA7B08229}"/>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BF97DF24-6819-4495-8E86-1DE80EDEE614}"/>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5F14C57-8F77-449D-9913-321EFB77BE15}"/>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07213EA-DA7C-4F27-960D-0BB1FFC9520F}"/>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D6074DF9-386E-4E8A-8D4D-C0ADDE391FCE}"/>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a:latin typeface="+mn-lt"/>
            </a:endParaRPr>
          </a:p>
        </p:txBody>
      </p:sp>
      <p:sp>
        <p:nvSpPr>
          <p:cNvPr id="4099" name="Rectangle 33">
            <a:extLst>
              <a:ext uri="{FF2B5EF4-FFF2-40B4-BE49-F238E27FC236}">
                <a16:creationId xmlns:a16="http://schemas.microsoft.com/office/drawing/2014/main" id="{D41D94F1-1873-48D1-BE9B-A86276141786}"/>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7E1F7FE7-658E-47F7-A00B-6298145C9803}"/>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4101" name="Text Box 14">
            <a:extLst>
              <a:ext uri="{FF2B5EF4-FFF2-40B4-BE49-F238E27FC236}">
                <a16:creationId xmlns:a16="http://schemas.microsoft.com/office/drawing/2014/main" id="{5918C720-0713-483F-B881-1EA18BBF55E1}"/>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C52A3C23-7820-4D84-9C4C-58FF152D05A8}"/>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6" name="Rectangle 25">
            <a:extLst>
              <a:ext uri="{FF2B5EF4-FFF2-40B4-BE49-F238E27FC236}">
                <a16:creationId xmlns:a16="http://schemas.microsoft.com/office/drawing/2014/main" id="{9D8165B4-9377-4A6E-8657-D410C6BCE952}"/>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B0AAE09D-D929-47DC-BF70-600F786E1F88}"/>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8" name="Rectangle 27">
            <a:extLst>
              <a:ext uri="{FF2B5EF4-FFF2-40B4-BE49-F238E27FC236}">
                <a16:creationId xmlns:a16="http://schemas.microsoft.com/office/drawing/2014/main" id="{B317A5AE-CF21-4B34-8ACF-180F93552809}"/>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4106" name="Picture 2">
            <a:extLst>
              <a:ext uri="{FF2B5EF4-FFF2-40B4-BE49-F238E27FC236}">
                <a16:creationId xmlns:a16="http://schemas.microsoft.com/office/drawing/2014/main" id="{2DD2F708-6A98-4CD3-B5FE-921E1BC7A8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50523402-AD7C-4892-8C37-57EA98BAE3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F9E62465-5623-4DB6-A9E3-3C419161881D}"/>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03FD7A62-63F0-4BFD-8C37-C9C1CF6F00C9}"/>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E9FA1D4E-A91E-4E42-826C-536680C2FA5F}"/>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085C6EE6-6A0C-49E5-A556-B78A1B2F1010}"/>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AD11420E-9901-40E8-BCA5-968AF0D6D705}"/>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7A579371-BF88-42F7-9B3B-8DFF73399C9E}"/>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A1C67C7-E03E-4BB2-AD80-EAA2D928F95B}"/>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679010D-2B47-4D68-A960-5ECB28A5796B}"/>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752607"/>
            <a:ext cx="37856160" cy="6362702"/>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3017520" y="30510487"/>
            <a:ext cx="9875520" cy="1752600"/>
          </a:xfrm>
          <a:prstGeom prst="rect">
            <a:avLst/>
          </a:prstGeom>
        </p:spPr>
        <p:txBody>
          <a:bodyPr vert="horz" lIns="91440" tIns="45720" rIns="91440" bIns="45720" rtlCol="0" anchor="ctr"/>
          <a:lstStyle>
            <a:lvl1pPr algn="l">
              <a:defRPr sz="5800">
                <a:solidFill>
                  <a:schemeClr val="tx1">
                    <a:tint val="75000"/>
                  </a:schemeClr>
                </a:solidFill>
              </a:defRPr>
            </a:lvl1pPr>
          </a:lstStyle>
          <a:p>
            <a:fld id="{C764DE79-268F-4C1A-8933-263129D2AF90}" type="datetimeFigureOut">
              <a:rPr lang="en-US" dirty="0"/>
              <a:t>10/22/2018</a:t>
            </a:fld>
            <a:endParaRPr lang="en-US" dirty="0"/>
          </a:p>
        </p:txBody>
      </p:sp>
      <p:sp>
        <p:nvSpPr>
          <p:cNvPr id="5" name="Footer Placeholder 4"/>
          <p:cNvSpPr>
            <a:spLocks noGrp="1"/>
          </p:cNvSpPr>
          <p:nvPr>
            <p:ph type="ftr" sz="quarter" idx="3"/>
          </p:nvPr>
        </p:nvSpPr>
        <p:spPr>
          <a:xfrm>
            <a:off x="14538960" y="30510487"/>
            <a:ext cx="14813280" cy="1752600"/>
          </a:xfrm>
          <a:prstGeom prst="rect">
            <a:avLst/>
          </a:prstGeom>
        </p:spPr>
        <p:txBody>
          <a:bodyPr vert="horz" lIns="91440" tIns="45720" rIns="91440" bIns="45720" rtlCol="0" anchor="ctr"/>
          <a:lstStyle>
            <a:lvl1pPr algn="ctr">
              <a:defRPr sz="5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0998160" y="30510487"/>
            <a:ext cx="9875520" cy="1752600"/>
          </a:xfrm>
          <a:prstGeom prst="rect">
            <a:avLst/>
          </a:prstGeom>
        </p:spPr>
        <p:txBody>
          <a:bodyPr vert="horz" lIns="91440" tIns="45720" rIns="91440" bIns="45720" rtlCol="0" anchor="ctr"/>
          <a:lstStyle>
            <a:lvl1pPr algn="r">
              <a:defRPr sz="58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09317357"/>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Lst>
  <p:txStyles>
    <p:titleStyle>
      <a:lvl1pPr algn="l" defTabSz="4389120" rtl="0" eaLnBrk="1" latinLnBrk="0" hangingPunct="1">
        <a:lnSpc>
          <a:spcPct val="90000"/>
        </a:lnSpc>
        <a:spcBef>
          <a:spcPct val="0"/>
        </a:spcBef>
        <a:buNone/>
        <a:defRPr sz="21100" kern="1200">
          <a:solidFill>
            <a:schemeClr val="tx1"/>
          </a:solidFill>
          <a:latin typeface="+mj-lt"/>
          <a:ea typeface="+mj-ea"/>
          <a:cs typeface="+mj-cs"/>
        </a:defRPr>
      </a:lvl1pPr>
    </p:titleStyle>
    <p:bodyStyle>
      <a:lvl1pPr marL="1097280" indent="-1097280" algn="l" defTabSz="4389120" rtl="0" eaLnBrk="1" latinLnBrk="0" hangingPunct="1">
        <a:lnSpc>
          <a:spcPct val="90000"/>
        </a:lnSpc>
        <a:spcBef>
          <a:spcPts val="4800"/>
        </a:spcBef>
        <a:buFont typeface="Arial" panose="020B0604020202020204" pitchFamily="34" charset="0"/>
        <a:buChar char="•"/>
        <a:defRPr sz="13400" kern="1200">
          <a:solidFill>
            <a:schemeClr val="tx1"/>
          </a:solidFill>
          <a:latin typeface="+mn-lt"/>
          <a:ea typeface="+mn-ea"/>
          <a:cs typeface="+mn-cs"/>
        </a:defRPr>
      </a:lvl1pPr>
      <a:lvl2pPr marL="3291840" indent="-1097280" algn="l" defTabSz="4389120" rtl="0" eaLnBrk="1" latinLnBrk="0" hangingPunct="1">
        <a:lnSpc>
          <a:spcPct val="90000"/>
        </a:lnSpc>
        <a:spcBef>
          <a:spcPts val="2400"/>
        </a:spcBef>
        <a:buFont typeface="Arial" panose="020B0604020202020204" pitchFamily="34" charset="0"/>
        <a:buChar char="•"/>
        <a:defRPr sz="11500" kern="1200">
          <a:solidFill>
            <a:schemeClr val="tx1"/>
          </a:solidFill>
          <a:latin typeface="+mn-lt"/>
          <a:ea typeface="+mn-ea"/>
          <a:cs typeface="+mn-cs"/>
        </a:defRPr>
      </a:lvl2pPr>
      <a:lvl3pPr marL="5486400" indent="-1097280" algn="l" defTabSz="4389120" rtl="0" eaLnBrk="1" latinLnBrk="0" hangingPunct="1">
        <a:lnSpc>
          <a:spcPct val="90000"/>
        </a:lnSpc>
        <a:spcBef>
          <a:spcPts val="2400"/>
        </a:spcBef>
        <a:buFont typeface="Arial" panose="020B0604020202020204" pitchFamily="34" charset="0"/>
        <a:buChar char="•"/>
        <a:defRPr sz="9600" kern="1200">
          <a:solidFill>
            <a:schemeClr val="tx1"/>
          </a:solidFill>
          <a:latin typeface="+mn-lt"/>
          <a:ea typeface="+mn-ea"/>
          <a:cs typeface="+mn-cs"/>
        </a:defRPr>
      </a:lvl3pPr>
      <a:lvl4pPr marL="7680960" indent="-1097280" algn="l" defTabSz="4389120" rtl="0" eaLnBrk="1" latinLnBrk="0" hangingPunct="1">
        <a:lnSpc>
          <a:spcPct val="90000"/>
        </a:lnSpc>
        <a:spcBef>
          <a:spcPts val="2400"/>
        </a:spcBef>
        <a:buFont typeface="Arial" panose="020B0604020202020204" pitchFamily="34" charset="0"/>
        <a:buChar char="•"/>
        <a:defRPr sz="8600" kern="1200">
          <a:solidFill>
            <a:schemeClr val="tx1"/>
          </a:solidFill>
          <a:latin typeface="+mn-lt"/>
          <a:ea typeface="+mn-ea"/>
          <a:cs typeface="+mn-cs"/>
        </a:defRPr>
      </a:lvl4pPr>
      <a:lvl5pPr marL="9875520" indent="-1097280" algn="l" defTabSz="4389120" rtl="0" eaLnBrk="1" latinLnBrk="0" hangingPunct="1">
        <a:lnSpc>
          <a:spcPct val="90000"/>
        </a:lnSpc>
        <a:spcBef>
          <a:spcPts val="2400"/>
        </a:spcBef>
        <a:buFont typeface="Arial" panose="020B0604020202020204" pitchFamily="34" charset="0"/>
        <a:buChar char="•"/>
        <a:defRPr sz="8600" kern="1200">
          <a:solidFill>
            <a:schemeClr val="tx1"/>
          </a:solidFill>
          <a:latin typeface="+mn-lt"/>
          <a:ea typeface="+mn-ea"/>
          <a:cs typeface="+mn-cs"/>
        </a:defRPr>
      </a:lvl5pPr>
      <a:lvl6pPr marL="12070080" indent="-1097280" algn="l" defTabSz="4389120" rtl="0" eaLnBrk="1" latinLnBrk="0" hangingPunct="1">
        <a:lnSpc>
          <a:spcPct val="90000"/>
        </a:lnSpc>
        <a:spcBef>
          <a:spcPts val="2400"/>
        </a:spcBef>
        <a:buFont typeface="Arial" panose="020B0604020202020204" pitchFamily="34" charset="0"/>
        <a:buChar char="•"/>
        <a:defRPr sz="8600" kern="1200">
          <a:solidFill>
            <a:schemeClr val="tx1"/>
          </a:solidFill>
          <a:latin typeface="+mn-lt"/>
          <a:ea typeface="+mn-ea"/>
          <a:cs typeface="+mn-cs"/>
        </a:defRPr>
      </a:lvl6pPr>
      <a:lvl7pPr marL="14264640" indent="-1097280" algn="l" defTabSz="4389120" rtl="0" eaLnBrk="1" latinLnBrk="0" hangingPunct="1">
        <a:lnSpc>
          <a:spcPct val="90000"/>
        </a:lnSpc>
        <a:spcBef>
          <a:spcPts val="2400"/>
        </a:spcBef>
        <a:buFont typeface="Arial" panose="020B0604020202020204" pitchFamily="34" charset="0"/>
        <a:buChar char="•"/>
        <a:defRPr sz="8600" kern="1200">
          <a:solidFill>
            <a:schemeClr val="tx1"/>
          </a:solidFill>
          <a:latin typeface="+mn-lt"/>
          <a:ea typeface="+mn-ea"/>
          <a:cs typeface="+mn-cs"/>
        </a:defRPr>
      </a:lvl7pPr>
      <a:lvl8pPr marL="16459200" indent="-1097280" algn="l" defTabSz="4389120" rtl="0" eaLnBrk="1" latinLnBrk="0" hangingPunct="1">
        <a:lnSpc>
          <a:spcPct val="90000"/>
        </a:lnSpc>
        <a:spcBef>
          <a:spcPts val="2400"/>
        </a:spcBef>
        <a:buFont typeface="Arial" panose="020B0604020202020204" pitchFamily="34" charset="0"/>
        <a:buChar char="•"/>
        <a:defRPr sz="8600" kern="1200">
          <a:solidFill>
            <a:schemeClr val="tx1"/>
          </a:solidFill>
          <a:latin typeface="+mn-lt"/>
          <a:ea typeface="+mn-ea"/>
          <a:cs typeface="+mn-cs"/>
        </a:defRPr>
      </a:lvl8pPr>
      <a:lvl9pPr marL="18653760" indent="-1097280" algn="l" defTabSz="4389120" rtl="0" eaLnBrk="1" latinLnBrk="0" hangingPunct="1">
        <a:lnSpc>
          <a:spcPct val="90000"/>
        </a:lnSpc>
        <a:spcBef>
          <a:spcPts val="2400"/>
        </a:spcBef>
        <a:buFont typeface="Arial" panose="020B0604020202020204" pitchFamily="34" charset="0"/>
        <a:buChar char="•"/>
        <a:defRPr sz="8600" kern="1200">
          <a:solidFill>
            <a:schemeClr val="tx1"/>
          </a:solidFill>
          <a:latin typeface="+mn-lt"/>
          <a:ea typeface="+mn-ea"/>
          <a:cs typeface="+mn-cs"/>
        </a:defRPr>
      </a:lvl9pPr>
    </p:bodyStyle>
    <p:otherStyle>
      <a:defPPr>
        <a:defRPr lang="en-US"/>
      </a:defPPr>
      <a:lvl1pPr marL="0" algn="l" defTabSz="4389120" rtl="0" eaLnBrk="1" latinLnBrk="0" hangingPunct="1">
        <a:defRPr sz="8600" kern="1200">
          <a:solidFill>
            <a:schemeClr val="tx1"/>
          </a:solidFill>
          <a:latin typeface="+mn-lt"/>
          <a:ea typeface="+mn-ea"/>
          <a:cs typeface="+mn-cs"/>
        </a:defRPr>
      </a:lvl1pPr>
      <a:lvl2pPr marL="2194560" algn="l" defTabSz="4389120" rtl="0" eaLnBrk="1" latinLnBrk="0" hangingPunct="1">
        <a:defRPr sz="8600" kern="1200">
          <a:solidFill>
            <a:schemeClr val="tx1"/>
          </a:solidFill>
          <a:latin typeface="+mn-lt"/>
          <a:ea typeface="+mn-ea"/>
          <a:cs typeface="+mn-cs"/>
        </a:defRPr>
      </a:lvl2pPr>
      <a:lvl3pPr marL="4389120" algn="l" defTabSz="4389120" rtl="0" eaLnBrk="1" latinLnBrk="0" hangingPunct="1">
        <a:defRPr sz="8600" kern="1200">
          <a:solidFill>
            <a:schemeClr val="tx1"/>
          </a:solidFill>
          <a:latin typeface="+mn-lt"/>
          <a:ea typeface="+mn-ea"/>
          <a:cs typeface="+mn-cs"/>
        </a:defRPr>
      </a:lvl3pPr>
      <a:lvl4pPr marL="6583680" algn="l" defTabSz="4389120" rtl="0" eaLnBrk="1" latinLnBrk="0" hangingPunct="1">
        <a:defRPr sz="8600" kern="1200">
          <a:solidFill>
            <a:schemeClr val="tx1"/>
          </a:solidFill>
          <a:latin typeface="+mn-lt"/>
          <a:ea typeface="+mn-ea"/>
          <a:cs typeface="+mn-cs"/>
        </a:defRPr>
      </a:lvl4pPr>
      <a:lvl5pPr marL="8778240" algn="l" defTabSz="4389120" rtl="0" eaLnBrk="1" latinLnBrk="0" hangingPunct="1">
        <a:defRPr sz="8600" kern="1200">
          <a:solidFill>
            <a:schemeClr val="tx1"/>
          </a:solidFill>
          <a:latin typeface="+mn-lt"/>
          <a:ea typeface="+mn-ea"/>
          <a:cs typeface="+mn-cs"/>
        </a:defRPr>
      </a:lvl5pPr>
      <a:lvl6pPr marL="10972800" algn="l" defTabSz="4389120" rtl="0" eaLnBrk="1" latinLnBrk="0" hangingPunct="1">
        <a:defRPr sz="8600" kern="1200">
          <a:solidFill>
            <a:schemeClr val="tx1"/>
          </a:solidFill>
          <a:latin typeface="+mn-lt"/>
          <a:ea typeface="+mn-ea"/>
          <a:cs typeface="+mn-cs"/>
        </a:defRPr>
      </a:lvl6pPr>
      <a:lvl7pPr marL="13167360" algn="l" defTabSz="4389120" rtl="0" eaLnBrk="1" latinLnBrk="0" hangingPunct="1">
        <a:defRPr sz="8600" kern="1200">
          <a:solidFill>
            <a:schemeClr val="tx1"/>
          </a:solidFill>
          <a:latin typeface="+mn-lt"/>
          <a:ea typeface="+mn-ea"/>
          <a:cs typeface="+mn-cs"/>
        </a:defRPr>
      </a:lvl7pPr>
      <a:lvl8pPr marL="15361920" algn="l" defTabSz="4389120" rtl="0" eaLnBrk="1" latinLnBrk="0" hangingPunct="1">
        <a:defRPr sz="8600" kern="1200">
          <a:solidFill>
            <a:schemeClr val="tx1"/>
          </a:solidFill>
          <a:latin typeface="+mn-lt"/>
          <a:ea typeface="+mn-ea"/>
          <a:cs typeface="+mn-cs"/>
        </a:defRPr>
      </a:lvl8pPr>
      <a:lvl9pPr marL="17556480" algn="l" defTabSz="438912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8" Type="http://schemas.openxmlformats.org/officeDocument/2006/relationships/hyperlink" Target="http://taxonomy/" TargetMode="External"/><Relationship Id="rId3" Type="http://schemas.openxmlformats.org/officeDocument/2006/relationships/hyperlink" Target="https://www.success.com/how-to-develop-critical-thinking-skills/" TargetMode="External"/><Relationship Id="rId7" Type="http://schemas.openxmlformats.org/officeDocument/2006/relationships/hyperlink" Target="http://gy/ctskills.htm" TargetMode="Externa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hyperlink" Target="https://library.leeds.ac.uk/info/1401/academic_skills/105/critical_thinking" TargetMode="External"/><Relationship Id="rId5" Type="http://schemas.openxmlformats.org/officeDocument/2006/relationships/hyperlink" Target="http://tent/view.php?id=64740&amp;section=1" TargetMode="External"/><Relationship Id="rId4" Type="http://schemas.openxmlformats.org/officeDocument/2006/relationships/hyperlink" Target="http://blooms-taxonomy/" TargetMode="External"/><Relationship Id="rId9" Type="http://schemas.openxmlformats.org/officeDocument/2006/relationships/hyperlink" Target="http://www.sussex.ac.uk/skillshub/?id=27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27378FAB-8800-4BA6-BCB4-D7408C8B1258}"/>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a:t>Critical thinking </a:t>
            </a:r>
          </a:p>
        </p:txBody>
      </p:sp>
      <p:sp>
        <p:nvSpPr>
          <p:cNvPr id="7171" name="Text Placeholder 2">
            <a:extLst>
              <a:ext uri="{FF2B5EF4-FFF2-40B4-BE49-F238E27FC236}">
                <a16:creationId xmlns:a16="http://schemas.microsoft.com/office/drawing/2014/main" id="{FA8EA6F1-B3E2-4EF0-82BA-F5E433A38EF5}"/>
              </a:ext>
            </a:extLst>
          </p:cNvPr>
          <p:cNvSpPr>
            <a:spLocks noGrp="1"/>
          </p:cNvSpPr>
          <p:nvPr>
            <p:ph type="body" sz="quarter" idx="10"/>
          </p:nvPr>
        </p:nvSpPr>
        <p:spPr bwMode="auto">
          <a:xfrm>
            <a:off x="837499" y="10980186"/>
            <a:ext cx="10056813" cy="7059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3200" dirty="0">
                <a:latin typeface="Calibri" panose="020F0502020204030204" pitchFamily="34" charset="0"/>
                <a:cs typeface="Arial" panose="020B0604020202020204" pitchFamily="34" charset="0"/>
              </a:rPr>
              <a:t>Critical thinking can be looking at things that a person may consider important as well considering things that have a negative aspect about them. </a:t>
            </a:r>
            <a:endParaRPr lang="en-US" altLang="en-US" sz="3200">
              <a:latin typeface="Calibri" panose="020F0502020204030204" pitchFamily="34" charset="0"/>
              <a:cs typeface="Arial" panose="020B0604020202020204" pitchFamily="34" charset="0"/>
            </a:endParaRPr>
          </a:p>
          <a:p>
            <a:pPr eaLnBrk="1" hangingPunct="1"/>
            <a:r>
              <a:rPr lang="en-US" altLang="en-US" sz="3200" dirty="0">
                <a:latin typeface="Calibri" panose="020F0502020204030204" pitchFamily="34" charset="0"/>
                <a:cs typeface="Arial" panose="020B0604020202020204" pitchFamily="34" charset="0"/>
              </a:rPr>
              <a:t>The University of Leeds </a:t>
            </a:r>
            <a:r>
              <a:rPr lang="en-US" altLang="en-US" sz="3200" b="1" dirty="0">
                <a:latin typeface="Calibri" panose="020F0502020204030204" pitchFamily="34" charset="0"/>
                <a:cs typeface="Arial" panose="020B0604020202020204" pitchFamily="34" charset="0"/>
              </a:rPr>
              <a:t>(2018)</a:t>
            </a:r>
            <a:r>
              <a:rPr lang="en-US" altLang="en-US" sz="3200" dirty="0">
                <a:latin typeface="Calibri" panose="020F0502020204030204" pitchFamily="34" charset="0"/>
                <a:cs typeface="Arial" panose="020B0604020202020204" pitchFamily="34" charset="0"/>
              </a:rPr>
              <a:t> states that critical thinking within education does not always mean you will be looking at the importance about what has been said. It can also be about questioning what has been said or read and expanding their thoughts on the idea.</a:t>
            </a:r>
            <a:endParaRPr lang="en-US" altLang="en-US" sz="3200" dirty="0">
              <a:latin typeface="Calibri" panose="020F0502020204030204" pitchFamily="34" charset="0"/>
              <a:cs typeface="Calibri"/>
            </a:endParaRPr>
          </a:p>
          <a:p>
            <a:pPr eaLnBrk="1" hangingPunct="1"/>
            <a:r>
              <a:rPr lang="en-US" altLang="en-US" sz="3200" dirty="0">
                <a:latin typeface="Calibri" panose="020F0502020204030204" pitchFamily="34" charset="0"/>
                <a:cs typeface="Arial" panose="020B0604020202020204" pitchFamily="34" charset="0"/>
              </a:rPr>
              <a:t> </a:t>
            </a:r>
            <a:r>
              <a:rPr lang="en-US" altLang="en-US" sz="3200" b="1" dirty="0">
                <a:latin typeface="Calibri" panose="020F0502020204030204" pitchFamily="34" charset="0"/>
                <a:cs typeface="Arial" panose="020B0604020202020204" pitchFamily="34" charset="0"/>
              </a:rPr>
              <a:t>Dewey, J (1910)</a:t>
            </a:r>
            <a:r>
              <a:rPr lang="en-US" altLang="en-US" sz="3200" dirty="0">
                <a:latin typeface="Calibri" panose="020F0502020204030204" pitchFamily="34" charset="0"/>
                <a:cs typeface="Arial" panose="020B0604020202020204" pitchFamily="34" charset="0"/>
              </a:rPr>
              <a:t> said: “thought denotes belief” and that it is unclear if it is built on “grounds that have been discovered”. This suggests our beliefs are what forms our thoughts, as them beliefs have been evaluated thoroughly by us. </a:t>
            </a:r>
            <a:endParaRPr lang="en-US" altLang="en-US" sz="3200" dirty="0">
              <a:latin typeface="Calibri" panose="020F0502020204030204" pitchFamily="34" charset="0"/>
              <a:cs typeface="Calibri"/>
            </a:endParaRPr>
          </a:p>
        </p:txBody>
      </p:sp>
      <p:sp>
        <p:nvSpPr>
          <p:cNvPr id="4" name="Text Placeholder 3">
            <a:extLst>
              <a:ext uri="{FF2B5EF4-FFF2-40B4-BE49-F238E27FC236}">
                <a16:creationId xmlns:a16="http://schemas.microsoft.com/office/drawing/2014/main" id="{0234251C-66F5-4C93-8390-E20CCF4C480B}"/>
              </a:ext>
            </a:extLst>
          </p:cNvPr>
          <p:cNvSpPr>
            <a:spLocks noGrp="1"/>
          </p:cNvSpPr>
          <p:nvPr>
            <p:ph type="body" sz="quarter" idx="11"/>
          </p:nvPr>
        </p:nvSpPr>
        <p:spPr>
          <a:xfrm>
            <a:off x="922338" y="5211763"/>
            <a:ext cx="10048875" cy="862012"/>
          </a:xfrm>
        </p:spPr>
        <p:txBody>
          <a:bodyPr/>
          <a:lstStyle/>
          <a:p>
            <a:pPr marL="1645285" indent="-1645285" defTabSz="4388900" eaLnBrk="1" fontAlgn="auto" hangingPunct="1">
              <a:spcAft>
                <a:spcPts val="0"/>
              </a:spcAft>
              <a:defRPr/>
            </a:pPr>
            <a:r>
              <a:rPr lang="en-US" sz="4400">
                <a:cs typeface="Calibri"/>
              </a:rPr>
              <a:t>Introduction </a:t>
            </a:r>
          </a:p>
        </p:txBody>
      </p:sp>
      <p:sp>
        <p:nvSpPr>
          <p:cNvPr id="7" name="Text Placeholder 6">
            <a:extLst>
              <a:ext uri="{FF2B5EF4-FFF2-40B4-BE49-F238E27FC236}">
                <a16:creationId xmlns:a16="http://schemas.microsoft.com/office/drawing/2014/main" id="{60183CD9-83F0-4FD0-BB5C-86F31A80AB0B}"/>
              </a:ext>
            </a:extLst>
          </p:cNvPr>
          <p:cNvSpPr>
            <a:spLocks noGrp="1"/>
          </p:cNvSpPr>
          <p:nvPr>
            <p:ph type="body" sz="quarter" idx="20"/>
          </p:nvPr>
        </p:nvSpPr>
        <p:spPr>
          <a:xfrm>
            <a:off x="858170" y="10308808"/>
            <a:ext cx="10050462" cy="862012"/>
          </a:xfrm>
        </p:spPr>
        <p:txBody>
          <a:bodyPr/>
          <a:lstStyle/>
          <a:p>
            <a:pPr marL="1645285" indent="-1645285" defTabSz="4388900" eaLnBrk="1" fontAlgn="auto" hangingPunct="1">
              <a:spcAft>
                <a:spcPts val="0"/>
              </a:spcAft>
              <a:defRPr/>
            </a:pPr>
            <a:r>
              <a:rPr lang="en-US" sz="4400">
                <a:cs typeface="Calibri"/>
              </a:rPr>
              <a:t>What is Critical Thinking?</a:t>
            </a:r>
          </a:p>
        </p:txBody>
      </p:sp>
      <p:sp>
        <p:nvSpPr>
          <p:cNvPr id="7174" name="Text Placeholder 7">
            <a:extLst>
              <a:ext uri="{FF2B5EF4-FFF2-40B4-BE49-F238E27FC236}">
                <a16:creationId xmlns:a16="http://schemas.microsoft.com/office/drawing/2014/main" id="{594D36A8-705B-4319-83EB-C2D13F31AF2B}"/>
              </a:ext>
            </a:extLst>
          </p:cNvPr>
          <p:cNvSpPr>
            <a:spLocks noGrp="1"/>
          </p:cNvSpPr>
          <p:nvPr>
            <p:ph type="body" sz="quarter" idx="21"/>
          </p:nvPr>
        </p:nvSpPr>
        <p:spPr bwMode="auto">
          <a:xfrm>
            <a:off x="11644915" y="6573504"/>
            <a:ext cx="10048875" cy="2665958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sz="2800" dirty="0" err="1"/>
              <a:t>Scheffer</a:t>
            </a:r>
            <a:r>
              <a:rPr lang="en-US" sz="2800" dirty="0"/>
              <a:t>, B. and </a:t>
            </a:r>
            <a:r>
              <a:rPr lang="en-US" sz="2800" dirty="0" err="1"/>
              <a:t>Rubenfeld</a:t>
            </a:r>
            <a:r>
              <a:rPr lang="en-US" sz="2800" dirty="0"/>
              <a:t>, M. break down the skills of critical thinking in to seven areas. The first area is called '</a:t>
            </a:r>
            <a:r>
              <a:rPr lang="en-US" sz="2800" b="1" dirty="0" err="1"/>
              <a:t>analysing</a:t>
            </a:r>
            <a:r>
              <a:rPr lang="en-US" sz="2800" b="1" dirty="0"/>
              <a:t>'</a:t>
            </a:r>
            <a:r>
              <a:rPr lang="en-US" sz="2800" dirty="0"/>
              <a:t>. Within this stage they state to break down what you have to read and then study it piece by piece. By doing this it helps to see how much of the information is relevant to what you need. </a:t>
            </a:r>
          </a:p>
          <a:p>
            <a:pPr eaLnBrk="1" hangingPunct="1"/>
            <a:r>
              <a:rPr lang="en-US" sz="2800" dirty="0"/>
              <a:t>The second stage is '</a:t>
            </a:r>
            <a:r>
              <a:rPr lang="en-US" sz="2800" b="1" dirty="0"/>
              <a:t>applying standards'</a:t>
            </a:r>
            <a:r>
              <a:rPr lang="en-US" sz="2800" dirty="0"/>
              <a:t>. By doing this it can help to evaluate the resources that you are using. This can be useful for when you are trying to see if the resources you are using are reliable information. For example if you were to take information from a website such as Wikipedia then it could be that the information is not reliable. This is because the whole public are aloud to edit and add information. </a:t>
            </a:r>
          </a:p>
          <a:p>
            <a:pPr eaLnBrk="1" hangingPunct="1"/>
            <a:r>
              <a:rPr lang="en-US" sz="2800" dirty="0"/>
              <a:t>The third section is called </a:t>
            </a:r>
            <a:r>
              <a:rPr lang="en-US" sz="2800" b="1" dirty="0"/>
              <a:t>'discriminating'</a:t>
            </a:r>
            <a:r>
              <a:rPr lang="en-US" sz="2800" dirty="0"/>
              <a:t>. In this section they state this is where they group together all the information that they feel is relevant and is true to what they need. By doing this they are justifying that</a:t>
            </a:r>
            <a:r>
              <a:rPr lang="en-US" sz="2800" b="1" dirty="0"/>
              <a:t> </a:t>
            </a:r>
            <a:r>
              <a:rPr lang="en-US" sz="2800" dirty="0"/>
              <a:t>the research that they have undertook is reliable and that it is corrected.</a:t>
            </a:r>
          </a:p>
          <a:p>
            <a:pPr eaLnBrk="1" hangingPunct="1"/>
            <a:r>
              <a:rPr lang="en-US" sz="2800" dirty="0"/>
              <a:t>The fourth section is '</a:t>
            </a:r>
            <a:r>
              <a:rPr lang="en-US" sz="2800" b="1" dirty="0"/>
              <a:t>seeking information'</a:t>
            </a:r>
            <a:r>
              <a:rPr lang="en-US" sz="2800" dirty="0"/>
              <a:t>. This is where someone classifies their information to search for key points. This can be seen by detecting different facts and statistics thorough out their work. </a:t>
            </a:r>
          </a:p>
          <a:p>
            <a:pPr eaLnBrk="1" hangingPunct="1"/>
            <a:r>
              <a:rPr lang="en-US" sz="2800" dirty="0"/>
              <a:t>The fifth section they look at is '</a:t>
            </a:r>
            <a:r>
              <a:rPr lang="en-US" sz="2800" b="1" dirty="0"/>
              <a:t>logical reasoning'</a:t>
            </a:r>
            <a:r>
              <a:rPr lang="en-US" sz="2800" dirty="0"/>
              <a:t>. This means finding the hypothesis to what you have been looking at. This will help you to bring all the information together to come to an overall conclusion to help you understand. </a:t>
            </a:r>
          </a:p>
          <a:p>
            <a:pPr eaLnBrk="1" hangingPunct="1"/>
            <a:r>
              <a:rPr lang="en-US" sz="2800" dirty="0"/>
              <a:t>The sixth skill is referred to as '</a:t>
            </a:r>
            <a:r>
              <a:rPr lang="en-US" sz="2800" b="1" dirty="0"/>
              <a:t>predicting'</a:t>
            </a:r>
            <a:r>
              <a:rPr lang="en-US" sz="2800" dirty="0"/>
              <a:t>. This means that from the information that you have looked at it could possibly change within time. This means that an analysis is needed to take place so a prediction can be made on the subject and what they think could happen in the future. This is biased on the personal opinion meaning that each prediction can be different.</a:t>
            </a:r>
          </a:p>
          <a:p>
            <a:pPr eaLnBrk="1" hangingPunct="1"/>
            <a:r>
              <a:rPr lang="en-US" sz="2800" dirty="0"/>
              <a:t>The last skill that they state is </a:t>
            </a:r>
            <a:r>
              <a:rPr lang="en-US" sz="2800" b="1" dirty="0"/>
              <a:t>'transforming knowledge'</a:t>
            </a:r>
            <a:r>
              <a:rPr lang="en-US" sz="2800" dirty="0"/>
              <a:t>. Within this section the critical thinking will be reasoning and seeing what improvements they are able to make based on what they have discovered. They may also see if they are able to relate it to other situations or they could also see where they could improve in themselves and the way they researched.</a:t>
            </a:r>
          </a:p>
          <a:p>
            <a:pPr algn="r" eaLnBrk="1" hangingPunct="1"/>
            <a:r>
              <a:rPr lang="en-US" sz="2800" b="1" dirty="0">
                <a:latin typeface="Calibri"/>
                <a:cs typeface="Calibri"/>
              </a:rPr>
              <a:t>(The University of Michigan, unknown year) </a:t>
            </a:r>
            <a:endParaRPr lang="en-US" sz="2800" dirty="0">
              <a:latin typeface="Trebuchet MS"/>
              <a:cs typeface="Calibri"/>
            </a:endParaRPr>
          </a:p>
          <a:p>
            <a:pPr eaLnBrk="1" hangingPunct="1"/>
            <a:r>
              <a:rPr lang="en-US" sz="2800" b="1" dirty="0"/>
              <a:t>Wilson, M. (2009)</a:t>
            </a:r>
            <a:r>
              <a:rPr lang="en-US" sz="2800" dirty="0"/>
              <a:t> also helps to support the previous findings as they states that , "You're assessing how well ideas, statements, claims, arguments and findings are backed up so that you can make a reasoned judgement about how convincing they are." This statement helps to support the previous discussions as it sums up what skills you need to use to be able to use, so critical thinking is able to take place.  </a:t>
            </a:r>
          </a:p>
          <a:p>
            <a:pPr eaLnBrk="1" hangingPunct="1"/>
            <a:endParaRPr lang="en-US" sz="2800" dirty="0"/>
          </a:p>
          <a:p>
            <a:pPr eaLnBrk="1" hangingPunct="1"/>
            <a:endParaRPr lang="en-US" sz="2800" dirty="0"/>
          </a:p>
          <a:p>
            <a:pPr eaLnBrk="1" hangingPunct="1"/>
            <a:endParaRPr lang="en-US" sz="2800" dirty="0"/>
          </a:p>
          <a:p>
            <a:pPr eaLnBrk="1" hangingPunct="1"/>
            <a:endParaRPr lang="en-US" sz="2800" dirty="0"/>
          </a:p>
          <a:p>
            <a:pPr eaLnBrk="1" hangingPunct="1"/>
            <a:endParaRPr lang="en-US" sz="2800" dirty="0"/>
          </a:p>
          <a:p>
            <a:pPr eaLnBrk="1" hangingPunct="1"/>
            <a:endParaRPr lang="en-US" sz="2800" dirty="0"/>
          </a:p>
        </p:txBody>
      </p:sp>
      <p:sp>
        <p:nvSpPr>
          <p:cNvPr id="9" name="Text Placeholder 8">
            <a:extLst>
              <a:ext uri="{FF2B5EF4-FFF2-40B4-BE49-F238E27FC236}">
                <a16:creationId xmlns:a16="http://schemas.microsoft.com/office/drawing/2014/main" id="{5C499357-BD98-4EA0-9157-D476FA1DF234}"/>
              </a:ext>
            </a:extLst>
          </p:cNvPr>
          <p:cNvSpPr>
            <a:spLocks noGrp="1"/>
          </p:cNvSpPr>
          <p:nvPr>
            <p:ph type="body" sz="quarter" idx="22"/>
          </p:nvPr>
        </p:nvSpPr>
        <p:spPr>
          <a:xfrm>
            <a:off x="11644914" y="5212060"/>
            <a:ext cx="9962248" cy="1352307"/>
          </a:xfrm>
        </p:spPr>
        <p:txBody>
          <a:bodyPr/>
          <a:lstStyle/>
          <a:p>
            <a:pPr marL="1645285" indent="-1645285" defTabSz="4388900" eaLnBrk="1" fontAlgn="auto" hangingPunct="1">
              <a:spcAft>
                <a:spcPts val="0"/>
              </a:spcAft>
              <a:defRPr/>
            </a:pPr>
            <a:r>
              <a:rPr lang="en-US"/>
              <a:t>What Skills and Qualities influence critical thinking?</a:t>
            </a:r>
          </a:p>
        </p:txBody>
      </p:sp>
      <p:sp>
        <p:nvSpPr>
          <p:cNvPr id="7176" name="Text Placeholder 9">
            <a:extLst>
              <a:ext uri="{FF2B5EF4-FFF2-40B4-BE49-F238E27FC236}">
                <a16:creationId xmlns:a16="http://schemas.microsoft.com/office/drawing/2014/main" id="{A2A97A4D-5A63-4B98-B436-A9D326807FC1}"/>
              </a:ext>
            </a:extLst>
          </p:cNvPr>
          <p:cNvSpPr>
            <a:spLocks noGrp="1"/>
          </p:cNvSpPr>
          <p:nvPr>
            <p:ph type="body" sz="quarter" idx="23"/>
          </p:nvPr>
        </p:nvSpPr>
        <p:spPr bwMode="auto">
          <a:xfrm>
            <a:off x="22200587" y="6639192"/>
            <a:ext cx="10048875" cy="189895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atin typeface="Trebuchet MS"/>
              <a:cs typeface="Calibri"/>
            </a:endParaRPr>
          </a:p>
          <a:p>
            <a:pPr eaLnBrk="1" hangingPunct="1"/>
            <a:r>
              <a:rPr lang="en-US" altLang="en-US" sz="3200">
                <a:latin typeface="Calibri"/>
                <a:cs typeface="Calibri"/>
              </a:rPr>
              <a:t>  </a:t>
            </a:r>
            <a:endParaRPr lang="en-US"/>
          </a:p>
          <a:p>
            <a:pPr eaLnBrk="1" hangingPunct="1"/>
            <a:endParaRPr lang="en-US" altLang="en-US"/>
          </a:p>
        </p:txBody>
      </p:sp>
      <p:sp>
        <p:nvSpPr>
          <p:cNvPr id="11" name="Text Placeholder 10">
            <a:extLst>
              <a:ext uri="{FF2B5EF4-FFF2-40B4-BE49-F238E27FC236}">
                <a16:creationId xmlns:a16="http://schemas.microsoft.com/office/drawing/2014/main" id="{AEFD175D-F441-4597-AF24-B2A0A94ED7EA}"/>
              </a:ext>
            </a:extLst>
          </p:cNvPr>
          <p:cNvSpPr>
            <a:spLocks noGrp="1"/>
          </p:cNvSpPr>
          <p:nvPr>
            <p:ph type="body" sz="quarter" idx="24"/>
          </p:nvPr>
        </p:nvSpPr>
        <p:spPr>
          <a:xfrm>
            <a:off x="22077145" y="5306916"/>
            <a:ext cx="10549287" cy="800211"/>
          </a:xfrm>
        </p:spPr>
        <p:txBody>
          <a:bodyPr/>
          <a:lstStyle/>
          <a:p>
            <a:pPr marL="1645285" indent="-1645285" defTabSz="4388900" eaLnBrk="1" fontAlgn="auto" hangingPunct="1">
              <a:spcAft>
                <a:spcPts val="0"/>
              </a:spcAft>
              <a:defRPr/>
            </a:pPr>
            <a:r>
              <a:rPr lang="en-US" sz="4000">
                <a:cs typeface="Calibri"/>
              </a:rPr>
              <a:t>Bloom taxonomy </a:t>
            </a:r>
          </a:p>
        </p:txBody>
      </p:sp>
      <p:sp>
        <p:nvSpPr>
          <p:cNvPr id="12" name="Text Placeholder 11">
            <a:extLst>
              <a:ext uri="{FF2B5EF4-FFF2-40B4-BE49-F238E27FC236}">
                <a16:creationId xmlns:a16="http://schemas.microsoft.com/office/drawing/2014/main" id="{1A82765D-449C-461C-8F57-DADF31B9D11D}"/>
              </a:ext>
            </a:extLst>
          </p:cNvPr>
          <p:cNvSpPr>
            <a:spLocks noGrp="1"/>
          </p:cNvSpPr>
          <p:nvPr>
            <p:ph type="body" sz="quarter" idx="25"/>
          </p:nvPr>
        </p:nvSpPr>
        <p:spPr>
          <a:xfrm>
            <a:off x="32924750" y="5211763"/>
            <a:ext cx="10047288" cy="862012"/>
          </a:xfrm>
        </p:spPr>
        <p:txBody>
          <a:bodyPr/>
          <a:lstStyle/>
          <a:p>
            <a:pPr marL="1645285" indent="-1645285" defTabSz="4388900" eaLnBrk="1" fontAlgn="auto" hangingPunct="1">
              <a:spcAft>
                <a:spcPts val="0"/>
              </a:spcAft>
              <a:defRPr/>
            </a:pPr>
            <a:r>
              <a:rPr lang="en-US" sz="4400">
                <a:cs typeface="Calibri"/>
              </a:rPr>
              <a:t>The benefits of critical thinking.</a:t>
            </a:r>
          </a:p>
        </p:txBody>
      </p:sp>
      <p:sp>
        <p:nvSpPr>
          <p:cNvPr id="7179" name="Text Placeholder 12">
            <a:extLst>
              <a:ext uri="{FF2B5EF4-FFF2-40B4-BE49-F238E27FC236}">
                <a16:creationId xmlns:a16="http://schemas.microsoft.com/office/drawing/2014/main" id="{F24E2695-A65E-41B6-A70F-8385FD9A39EC}"/>
              </a:ext>
            </a:extLst>
          </p:cNvPr>
          <p:cNvSpPr>
            <a:spLocks noGrp="1"/>
          </p:cNvSpPr>
          <p:nvPr>
            <p:ph type="body" sz="quarter" idx="26"/>
          </p:nvPr>
        </p:nvSpPr>
        <p:spPr bwMode="auto">
          <a:xfrm>
            <a:off x="32924750" y="6003925"/>
            <a:ext cx="10047288" cy="965800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700" dirty="0"/>
              <a:t>There can be many benefits to critical thinking. One could be that it helps to encourage independent thinking. This can be important as for children to be able to have a slight bit of independence they need to think for themselves. This is also important for adults as with their jobs they need to be able to think about what they need to do to make sure they can complete their task in the quietest time possible. </a:t>
            </a:r>
            <a:r>
              <a:rPr lang="en-US" altLang="en-US" sz="2700" b="1"/>
              <a:t>Fisher, R. (</a:t>
            </a:r>
            <a:r>
              <a:rPr lang="en-US" altLang="en-US" sz="2700" b="1" dirty="0"/>
              <a:t>2005)</a:t>
            </a:r>
            <a:r>
              <a:rPr lang="en-US" altLang="en-US" sz="2700" dirty="0"/>
              <a:t> states: "I can work this out for myself attitude". This links to crititcal thinking, as when you think critically you are evaluating the task to find the best way.</a:t>
            </a:r>
            <a:endParaRPr lang="en-US" sz="2700" dirty="0"/>
          </a:p>
          <a:p>
            <a:pPr eaLnBrk="1" hangingPunct="1"/>
            <a:r>
              <a:rPr lang="en-US" altLang="en-US" sz="2700" dirty="0"/>
              <a:t>Another benefit to critical thinking is it helps to encorage chldren to reason correctly and help get their points across. This is clear as </a:t>
            </a:r>
            <a:r>
              <a:rPr lang="en-US" sz="2700" b="1" dirty="0"/>
              <a:t>Fisher, R. (2005)</a:t>
            </a:r>
            <a:r>
              <a:rPr lang="en-US" altLang="en-US" sz="2700" dirty="0"/>
              <a:t> says "they want to be able to reason well, or at least correctly, about what is important in their life." This is important as if children are trying to argue their point and they do not have a full understanding of the topic they may say something incorrect and feel </a:t>
            </a:r>
            <a:r>
              <a:rPr lang="en-US" altLang="en-US" sz="2700"/>
              <a:t>embarassed causing them to become shy and not want to </a:t>
            </a:r>
            <a:r>
              <a:rPr lang="en-US" altLang="en-US" sz="2700" dirty="0"/>
              <a:t>speak their point of veiw. </a:t>
            </a:r>
          </a:p>
          <a:p>
            <a:pPr eaLnBrk="1" hangingPunct="1"/>
            <a:endParaRPr lang="en-US"/>
          </a:p>
          <a:p>
            <a:pPr eaLnBrk="1" hangingPunct="1"/>
            <a:endParaRPr lang="en-US" altLang="en-US" dirty="0"/>
          </a:p>
        </p:txBody>
      </p:sp>
      <p:sp>
        <p:nvSpPr>
          <p:cNvPr id="14" name="Text Placeholder 13">
            <a:extLst>
              <a:ext uri="{FF2B5EF4-FFF2-40B4-BE49-F238E27FC236}">
                <a16:creationId xmlns:a16="http://schemas.microsoft.com/office/drawing/2014/main" id="{0E3CAC5F-D940-4118-A1F0-209CF193C4D1}"/>
              </a:ext>
            </a:extLst>
          </p:cNvPr>
          <p:cNvSpPr>
            <a:spLocks noGrp="1"/>
          </p:cNvSpPr>
          <p:nvPr>
            <p:ph type="body" sz="quarter" idx="27"/>
          </p:nvPr>
        </p:nvSpPr>
        <p:spPr>
          <a:xfrm>
            <a:off x="32918400" y="14219238"/>
            <a:ext cx="10047288" cy="862012"/>
          </a:xfrm>
        </p:spPr>
        <p:txBody>
          <a:bodyPr/>
          <a:lstStyle/>
          <a:p>
            <a:pPr marL="1645285" indent="-1645285" defTabSz="4388900" eaLnBrk="1" fontAlgn="auto" hangingPunct="1">
              <a:spcAft>
                <a:spcPts val="0"/>
              </a:spcAft>
              <a:defRPr/>
            </a:pPr>
            <a:r>
              <a:rPr lang="en-US" sz="4400" dirty="0"/>
              <a:t>The </a:t>
            </a:r>
            <a:r>
              <a:rPr lang="en-US" sz="4400" dirty="0">
                <a:cs typeface="Calibri"/>
              </a:rPr>
              <a:t>barriers from being a critical </a:t>
            </a:r>
            <a:r>
              <a:rPr lang="en-US" sz="4400">
                <a:cs typeface="Calibri"/>
              </a:rPr>
              <a:t>thinker.</a:t>
            </a:r>
            <a:endParaRPr lang="en-US"/>
          </a:p>
        </p:txBody>
      </p:sp>
      <p:sp>
        <p:nvSpPr>
          <p:cNvPr id="7181" name="Text Placeholder 14">
            <a:extLst>
              <a:ext uri="{FF2B5EF4-FFF2-40B4-BE49-F238E27FC236}">
                <a16:creationId xmlns:a16="http://schemas.microsoft.com/office/drawing/2014/main" id="{2C2EE24B-6A5C-495F-911C-1AE47CF6DFD2}"/>
              </a:ext>
            </a:extLst>
          </p:cNvPr>
          <p:cNvSpPr>
            <a:spLocks noGrp="1"/>
          </p:cNvSpPr>
          <p:nvPr>
            <p:ph type="body" sz="quarter" idx="28"/>
          </p:nvPr>
        </p:nvSpPr>
        <p:spPr bwMode="auto">
          <a:xfrm>
            <a:off x="32997775" y="15011400"/>
            <a:ext cx="10052050" cy="1030125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sz="2600" dirty="0"/>
              <a:t>One barrier could be that people feel as though they can criticise the work of a professional. This is because they feel as though they are more intelligant so must have a greater understanding.</a:t>
            </a:r>
            <a:r>
              <a:rPr lang="en-US" altLang="en-US" sz="2600" b="1" dirty="0"/>
              <a:t> The Open University (2018)</a:t>
            </a:r>
            <a:r>
              <a:rPr lang="en-US" altLang="en-US" sz="2600" dirty="0"/>
              <a:t> said: "</a:t>
            </a:r>
            <a:r>
              <a:rPr lang="en-US" sz="2600" dirty="0"/>
              <a:t>Critical thinking does not mean that you are challenging someone’s work or telling them that they are wrong, but encourages a deeper understanding." This shows that you are encouraging </a:t>
            </a:r>
            <a:r>
              <a:rPr lang="en-US" sz="2600"/>
              <a:t>them to look further into the topic as there could have been key</a:t>
            </a:r>
            <a:r>
              <a:rPr lang="en-US" sz="2600" dirty="0"/>
              <a:t> points that they missed out. </a:t>
            </a:r>
          </a:p>
          <a:p>
            <a:pPr eaLnBrk="1" hangingPunct="1"/>
            <a:r>
              <a:rPr lang="en-US" sz="2600" dirty="0"/>
              <a:t>Another barrier can be a misunderstanding. This can occur when someone does not speak the same language so they will  find it difficult to follow instructions. For example, if a student was reading an article which was not available in their language it would mean they </a:t>
            </a:r>
            <a:r>
              <a:rPr lang="en-US" sz="2600"/>
              <a:t>would not </a:t>
            </a:r>
            <a:r>
              <a:rPr lang="en-US" sz="2600" dirty="0"/>
              <a:t>be able to evaluate it as they </a:t>
            </a:r>
            <a:r>
              <a:rPr lang="en-US" sz="2600"/>
              <a:t>would not</a:t>
            </a:r>
            <a:r>
              <a:rPr lang="en-US" sz="2600" dirty="0"/>
              <a:t> understand it. </a:t>
            </a:r>
          </a:p>
          <a:p>
            <a:pPr eaLnBrk="1" hangingPunct="1"/>
            <a:r>
              <a:rPr lang="en-US" sz="2600" dirty="0"/>
              <a:t>Another reason that could be considered as a barrier is if there is a lack of knowledge on the topic. If this is the case it can be difficult to have a critical reaction towards what you are learning. This is because you have not done enough research into the topic to have a great understanding. Without that knowledge you will not be able to make a judgment on whether what you are reading is to the standard you need it or whether there may need to be more </a:t>
            </a:r>
            <a:r>
              <a:rPr lang="en-US" sz="2600"/>
              <a:t>specific</a:t>
            </a:r>
            <a:r>
              <a:rPr lang="en-US" sz="2600" dirty="0"/>
              <a:t> information added.</a:t>
            </a:r>
            <a:r>
              <a:rPr lang="en-US" sz="2700" dirty="0"/>
              <a:t> </a:t>
            </a:r>
          </a:p>
          <a:p>
            <a:pPr eaLnBrk="1" hangingPunct="1"/>
            <a:endParaRPr lang="en-US" dirty="0"/>
          </a:p>
        </p:txBody>
      </p:sp>
      <p:sp>
        <p:nvSpPr>
          <p:cNvPr id="16" name="Text Placeholder 15">
            <a:extLst>
              <a:ext uri="{FF2B5EF4-FFF2-40B4-BE49-F238E27FC236}">
                <a16:creationId xmlns:a16="http://schemas.microsoft.com/office/drawing/2014/main" id="{DCE78DA9-7995-41B8-BEFD-13B01FCD89B3}"/>
              </a:ext>
            </a:extLst>
          </p:cNvPr>
          <p:cNvSpPr>
            <a:spLocks noGrp="1"/>
          </p:cNvSpPr>
          <p:nvPr>
            <p:ph type="body" sz="quarter" idx="29"/>
          </p:nvPr>
        </p:nvSpPr>
        <p:spPr>
          <a:xfrm>
            <a:off x="32924749" y="24524368"/>
            <a:ext cx="10047288" cy="754063"/>
          </a:xfrm>
        </p:spPr>
        <p:txBody>
          <a:bodyPr/>
          <a:lstStyle/>
          <a:p>
            <a:pPr marL="1645285" indent="-1645285" defTabSz="4388900" eaLnBrk="1" fontAlgn="auto" hangingPunct="1">
              <a:spcAft>
                <a:spcPts val="0"/>
              </a:spcAft>
              <a:defRPr/>
            </a:pPr>
            <a:r>
              <a:rPr lang="en-US">
                <a:cs typeface="Calibri"/>
              </a:rPr>
              <a:t>Conclusion.</a:t>
            </a:r>
          </a:p>
        </p:txBody>
      </p:sp>
      <p:sp>
        <p:nvSpPr>
          <p:cNvPr id="7183" name="Text Placeholder 16">
            <a:extLst>
              <a:ext uri="{FF2B5EF4-FFF2-40B4-BE49-F238E27FC236}">
                <a16:creationId xmlns:a16="http://schemas.microsoft.com/office/drawing/2014/main" id="{0ED19163-D4CF-4513-A1FF-54386FF9B4F3}"/>
              </a:ext>
            </a:extLst>
          </p:cNvPr>
          <p:cNvSpPr>
            <a:spLocks noGrp="1"/>
          </p:cNvSpPr>
          <p:nvPr>
            <p:ph type="body" sz="quarter" idx="30"/>
          </p:nvPr>
        </p:nvSpPr>
        <p:spPr bwMode="auto">
          <a:xfrm>
            <a:off x="32913638" y="25365059"/>
            <a:ext cx="10052050" cy="600162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Overall it is clear that critical thinking is not just about looking at what has been said; it is about breaking it down and reading between the lines to see if you can find out more than what is just written down. It is also a way to see if the resource you are using </a:t>
            </a:r>
            <a:r>
              <a:rPr lang="en-US" altLang="en-US"/>
              <a:t>is reliable and will be able to support any questions you may have. From this poster it is also clear that for someone to be able to be a good critical thinker they should be able to break down their own work and ideas before going on to other people's work. This is </a:t>
            </a:r>
            <a:r>
              <a:rPr lang="en-US" altLang="en-US" dirty="0"/>
              <a:t>important as it shows that they are able to see where they </a:t>
            </a:r>
            <a:r>
              <a:rPr lang="en-US" altLang="en-US"/>
              <a:t>have done well in their work and what they can do to improve. Within this poster there is also what skills are needed for critical </a:t>
            </a:r>
            <a:r>
              <a:rPr lang="en-US" altLang="en-US" dirty="0"/>
              <a:t>thinking to take place. These are important as without this it can be difficult for people to be </a:t>
            </a:r>
            <a:r>
              <a:rPr lang="en-US" altLang="en-US"/>
              <a:t>aware</a:t>
            </a:r>
            <a:r>
              <a:rPr lang="en-US" altLang="en-US" dirty="0"/>
              <a:t> of </a:t>
            </a:r>
            <a:r>
              <a:rPr lang="en-US" altLang="en-US"/>
              <a:t>what they need to do. This poster also looks at the benefits and the barriers</a:t>
            </a:r>
            <a:r>
              <a:rPr lang="en-US" altLang="en-US" dirty="0"/>
              <a:t> to critical thinking. This can be useful as it can help someone to see whether they need to become a critical thinker or not.   </a:t>
            </a:r>
            <a:endParaRPr lang="en-US"/>
          </a:p>
        </p:txBody>
      </p:sp>
      <p:sp>
        <p:nvSpPr>
          <p:cNvPr id="7185" name="Text Placeholder 55">
            <a:extLst>
              <a:ext uri="{FF2B5EF4-FFF2-40B4-BE49-F238E27FC236}">
                <a16:creationId xmlns:a16="http://schemas.microsoft.com/office/drawing/2014/main" id="{FBA923AB-1B65-49DB-B60C-571410EC202A}"/>
              </a:ext>
            </a:extLst>
          </p:cNvPr>
          <p:cNvSpPr>
            <a:spLocks noGrp="1"/>
          </p:cNvSpPr>
          <p:nvPr>
            <p:ph type="body" sz="quarter" idx="95"/>
          </p:nvPr>
        </p:nvSpPr>
        <p:spPr bwMode="auto">
          <a:xfrm>
            <a:off x="5932488" y="3184525"/>
            <a:ext cx="31999237" cy="60478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algn="l"/>
            <a:r>
              <a:rPr lang="en-US" altLang="en-US">
                <a:cs typeface="Calibri"/>
              </a:rPr>
              <a:t>By Sarah-Jayne Walters</a:t>
            </a:r>
          </a:p>
        </p:txBody>
      </p:sp>
      <p:sp>
        <p:nvSpPr>
          <p:cNvPr id="7186" name="Text Placeholder 56">
            <a:extLst>
              <a:ext uri="{FF2B5EF4-FFF2-40B4-BE49-F238E27FC236}">
                <a16:creationId xmlns:a16="http://schemas.microsoft.com/office/drawing/2014/main" id="{9BF7E2AE-C008-4065-AB49-E4BF581C577E}"/>
              </a:ext>
            </a:extLst>
          </p:cNvPr>
          <p:cNvSpPr>
            <a:spLocks noGrp="1"/>
          </p:cNvSpPr>
          <p:nvPr>
            <p:ph type="body" sz="quarter" idx="9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endParaRPr lang="en-US" altLang="en-US"/>
          </a:p>
        </p:txBody>
      </p:sp>
      <p:sp>
        <p:nvSpPr>
          <p:cNvPr id="8" name="TextBox 7">
            <a:extLst>
              <a:ext uri="{FF2B5EF4-FFF2-40B4-BE49-F238E27FC236}">
                <a16:creationId xmlns:a16="http://schemas.microsoft.com/office/drawing/2014/main" id="{0BD2B476-0D7F-41F1-9C9E-21C12816394B}"/>
              </a:ext>
            </a:extLst>
          </p:cNvPr>
          <p:cNvSpPr txBox="1"/>
          <p:nvPr/>
        </p:nvSpPr>
        <p:spPr>
          <a:xfrm>
            <a:off x="906379" y="17642305"/>
            <a:ext cx="10026315" cy="769441"/>
          </a:xfrm>
          <a:prstGeom prst="rect">
            <a:avLst/>
          </a:prstGeom>
          <a:solidFill>
            <a:srgbClr val="00206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solidFill>
                  <a:schemeClr val="bg1"/>
                </a:solidFill>
                <a:latin typeface="Calibri"/>
                <a:cs typeface="Calibri"/>
              </a:rPr>
              <a:t>What makes a good critical thinker?</a:t>
            </a:r>
          </a:p>
        </p:txBody>
      </p:sp>
      <p:sp>
        <p:nvSpPr>
          <p:cNvPr id="10" name="TextBox 9">
            <a:extLst>
              <a:ext uri="{FF2B5EF4-FFF2-40B4-BE49-F238E27FC236}">
                <a16:creationId xmlns:a16="http://schemas.microsoft.com/office/drawing/2014/main" id="{0F6388C8-E83D-48AD-A942-30660F88215B}"/>
              </a:ext>
            </a:extLst>
          </p:cNvPr>
          <p:cNvSpPr txBox="1"/>
          <p:nvPr/>
        </p:nvSpPr>
        <p:spPr>
          <a:xfrm>
            <a:off x="1034715" y="18412325"/>
            <a:ext cx="10026315" cy="1301894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000" dirty="0">
                <a:latin typeface="Calibri"/>
                <a:cs typeface="Calibri"/>
              </a:rPr>
              <a:t>According to a </a:t>
            </a:r>
            <a:r>
              <a:rPr lang="en-US" sz="3000" dirty="0" err="1">
                <a:latin typeface="Calibri"/>
                <a:cs typeface="Calibri"/>
              </a:rPr>
              <a:t>magezine</a:t>
            </a:r>
            <a:r>
              <a:rPr lang="en-US" sz="3000" dirty="0">
                <a:latin typeface="Calibri"/>
                <a:cs typeface="Calibri"/>
              </a:rPr>
              <a:t> article called</a:t>
            </a:r>
            <a:r>
              <a:rPr lang="en-US" sz="3000" b="1" dirty="0">
                <a:latin typeface="Calibri"/>
                <a:cs typeface="Calibri"/>
              </a:rPr>
              <a:t> 'Success'</a:t>
            </a:r>
            <a:r>
              <a:rPr lang="en-US" sz="3000" dirty="0">
                <a:latin typeface="Calibri"/>
                <a:cs typeface="Calibri"/>
              </a:rPr>
              <a:t>, the first step in becoming a good critical thinking is to become a self critic. The writer of the </a:t>
            </a:r>
            <a:r>
              <a:rPr lang="en-US" sz="3000" dirty="0" err="1">
                <a:latin typeface="Calibri"/>
                <a:cs typeface="Calibri"/>
              </a:rPr>
              <a:t>magezine</a:t>
            </a:r>
            <a:r>
              <a:rPr lang="en-US" sz="3000" dirty="0">
                <a:latin typeface="Calibri"/>
                <a:cs typeface="Calibri"/>
              </a:rPr>
              <a:t> article, </a:t>
            </a:r>
            <a:r>
              <a:rPr lang="en-US" sz="3000" b="1" dirty="0">
                <a:latin typeface="Calibri"/>
                <a:cs typeface="Calibri"/>
              </a:rPr>
              <a:t>(Milam, S. 2017), </a:t>
            </a:r>
            <a:r>
              <a:rPr lang="en-US" sz="3000" dirty="0">
                <a:latin typeface="Calibri"/>
                <a:cs typeface="Calibri"/>
              </a:rPr>
              <a:t>states that a person needs to be crtical towards their own work before they can become critical towards others. This is because by reflecting on their own work they will be able to break down their work and think why they believe this. </a:t>
            </a:r>
          </a:p>
          <a:p>
            <a:r>
              <a:rPr lang="en-US" sz="3000" dirty="0">
                <a:latin typeface="Calibri"/>
                <a:cs typeface="Calibri"/>
              </a:rPr>
              <a:t>They also stated that to become a good critical thinker you need to be able to listsen to others. Milam expresses the importance of being able to listen to other people's ideas and criticism. They state that while doing this it is importat that you do not think about the reaction that you are showing. This is because you can truly listen and think at the same time. By doing both at the same time it is likely that you are missing information that could be critical for the future. </a:t>
            </a:r>
          </a:p>
          <a:p>
            <a:r>
              <a:rPr lang="en-US" sz="3000" dirty="0">
                <a:latin typeface="Calibri"/>
                <a:cs typeface="Calibri"/>
              </a:rPr>
              <a:t>A good critical thinker is also described to be able to </a:t>
            </a:r>
            <a:r>
              <a:rPr lang="en-US" sz="3000" dirty="0" err="1">
                <a:latin typeface="Calibri"/>
                <a:cs typeface="Calibri"/>
              </a:rPr>
              <a:t>analyse</a:t>
            </a:r>
            <a:r>
              <a:rPr lang="en-US" sz="3000" dirty="0">
                <a:latin typeface="Calibri"/>
                <a:cs typeface="Calibri"/>
              </a:rPr>
              <a:t> information; when becoming a critical thinker this is the most essential part. Sometimes our emotions can make it difficult to think critically as our minds are thinking else where. Analysing  information can be done by breaking down information and evaluating what it is being said.</a:t>
            </a:r>
          </a:p>
          <a:p>
            <a:r>
              <a:rPr lang="en-US" sz="3000" dirty="0">
                <a:latin typeface="Calibri"/>
                <a:cs typeface="Calibri"/>
              </a:rPr>
              <a:t>Milam also states two other estental ways that make you a good critical thinker. One way is communicating with others in a non-violent way. This means it is important to not let our emotion control what we think. The other essential way is to be able to predict the future impact. This can happen when you have to make careful decisions that may have a massive impact on the final result.</a:t>
            </a:r>
          </a:p>
        </p:txBody>
      </p:sp>
      <p:pic>
        <p:nvPicPr>
          <p:cNvPr id="13" name="Picture 14" descr="A screenshot of a cell phone&#10;&#10;Description generated with high confidence">
            <a:extLst>
              <a:ext uri="{FF2B5EF4-FFF2-40B4-BE49-F238E27FC236}">
                <a16:creationId xmlns:a16="http://schemas.microsoft.com/office/drawing/2014/main" id="{CE6BF801-BA82-494F-8FA2-88E03F50027D}"/>
              </a:ext>
            </a:extLst>
          </p:cNvPr>
          <p:cNvPicPr>
            <a:picLocks noChangeAspect="1"/>
          </p:cNvPicPr>
          <p:nvPr/>
        </p:nvPicPr>
        <p:blipFill>
          <a:blip r:embed="rId3"/>
          <a:stretch>
            <a:fillRect/>
          </a:stretch>
        </p:blipFill>
        <p:spPr>
          <a:xfrm>
            <a:off x="22653056" y="26107125"/>
            <a:ext cx="7363325" cy="5392953"/>
          </a:xfrm>
          <a:prstGeom prst="rect">
            <a:avLst/>
          </a:prstGeom>
        </p:spPr>
      </p:pic>
      <p:sp>
        <p:nvSpPr>
          <p:cNvPr id="2" name="TextBox 1">
            <a:extLst>
              <a:ext uri="{FF2B5EF4-FFF2-40B4-BE49-F238E27FC236}">
                <a16:creationId xmlns:a16="http://schemas.microsoft.com/office/drawing/2014/main" id="{E5332946-C204-4CB6-B146-EB439AAA62E9}"/>
              </a:ext>
            </a:extLst>
          </p:cNvPr>
          <p:cNvSpPr txBox="1"/>
          <p:nvPr/>
        </p:nvSpPr>
        <p:spPr>
          <a:xfrm>
            <a:off x="22191043" y="6557211"/>
            <a:ext cx="10250905" cy="2723822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alibri"/>
                <a:cs typeface="Calibri"/>
              </a:rPr>
              <a:t>Bloom taxonomy is a method that was created by a man named Benjamin Bloom. This method was created to show the metods that people use to be able to learn and retain information. Within Bloom's </a:t>
            </a:r>
            <a:r>
              <a:rPr lang="en-US" sz="2800">
                <a:latin typeface="Calibri"/>
                <a:cs typeface="Calibri"/>
              </a:rPr>
              <a:t>creation there are six different categories which help to </a:t>
            </a:r>
            <a:r>
              <a:rPr lang="en-US" sz="2800" dirty="0">
                <a:latin typeface="Calibri"/>
                <a:cs typeface="Calibri"/>
              </a:rPr>
              <a:t>make the person think what they should be doing to make sure they achieve their </a:t>
            </a:r>
            <a:r>
              <a:rPr lang="en-US" sz="2800">
                <a:latin typeface="Calibri"/>
                <a:cs typeface="Calibri"/>
              </a:rPr>
              <a:t>overall</a:t>
            </a:r>
            <a:r>
              <a:rPr lang="en-US" sz="2800" dirty="0">
                <a:latin typeface="Calibri"/>
                <a:cs typeface="Calibri"/>
              </a:rPr>
              <a:t> goal. </a:t>
            </a:r>
            <a:endParaRPr lang="en-US" dirty="0">
              <a:latin typeface="Arial"/>
              <a:cs typeface="Arial"/>
            </a:endParaRPr>
          </a:p>
          <a:p>
            <a:r>
              <a:rPr lang="en-US" sz="2800" b="1" dirty="0">
                <a:latin typeface="Calibri"/>
                <a:cs typeface="Calibri"/>
              </a:rPr>
              <a:t>(Fisher, R. 2005, pg56)</a:t>
            </a:r>
            <a:r>
              <a:rPr lang="en-US" sz="2800" dirty="0">
                <a:latin typeface="Calibri"/>
                <a:cs typeface="Calibri"/>
              </a:rPr>
              <a:t> Bloom cosidered the term of "critical thinking" to be the same as "evaluation". He refered to his six </a:t>
            </a:r>
            <a:r>
              <a:rPr lang="en-US" sz="2800">
                <a:latin typeface="Calibri"/>
                <a:cs typeface="Calibri"/>
              </a:rPr>
              <a:t>thinking skills as the "cognitve</a:t>
            </a:r>
            <a:r>
              <a:rPr lang="en-US" sz="2800" dirty="0">
                <a:latin typeface="Calibri"/>
                <a:cs typeface="Calibri"/>
              </a:rPr>
              <a:t> goals".</a:t>
            </a:r>
            <a:endParaRPr lang="en-US" dirty="0">
              <a:latin typeface="Arial"/>
              <a:cs typeface="Arial"/>
            </a:endParaRPr>
          </a:p>
          <a:p>
            <a:r>
              <a:rPr lang="en-US" sz="2800" dirty="0">
                <a:latin typeface="Calibri"/>
                <a:cs typeface="Calibri"/>
              </a:rPr>
              <a:t>The first skill in Bloom's cognitive goals was knowledge. Within this level it would be to see if any knowlaged had been gained. This could be done by asking questions. As a student would have just learnt  about this it is likely that a matching game may be used, for </a:t>
            </a:r>
            <a:r>
              <a:rPr lang="en-US" sz="2800">
                <a:latin typeface="Calibri"/>
                <a:cs typeface="Calibri"/>
              </a:rPr>
              <a:t>example, finding the right word to finish off the sentence. </a:t>
            </a:r>
            <a:endParaRPr lang="en-US">
              <a:latin typeface="Arial"/>
              <a:cs typeface="Arial"/>
            </a:endParaRPr>
          </a:p>
          <a:p>
            <a:r>
              <a:rPr lang="en-US" sz="2800" dirty="0">
                <a:latin typeface="Calibri"/>
                <a:cs typeface="Calibri"/>
              </a:rPr>
              <a:t>The second skill was understanding. Within this level Bloom would expect the student to be able to see if they remember and key facts from what they are studying. They also should be able to show an understanding of what they have been learning. One way a student </a:t>
            </a:r>
            <a:r>
              <a:rPr lang="en-US" sz="2800">
                <a:latin typeface="Calibri"/>
                <a:cs typeface="Calibri"/>
              </a:rPr>
              <a:t>can be encoraged to explore this is by asking them a question like:  </a:t>
            </a:r>
            <a:r>
              <a:rPr lang="en-US" sz="2800" dirty="0">
                <a:latin typeface="Calibri"/>
                <a:cs typeface="Calibri"/>
              </a:rPr>
              <a:t>"what are the main ideas?"</a:t>
            </a:r>
            <a:endParaRPr lang="en-US" dirty="0">
              <a:latin typeface="Arial"/>
              <a:cs typeface="Arial"/>
            </a:endParaRPr>
          </a:p>
          <a:p>
            <a:r>
              <a:rPr lang="en-US" sz="2800" dirty="0">
                <a:latin typeface="Calibri"/>
                <a:cs typeface="Calibri"/>
              </a:rPr>
              <a:t>The third skill in Bloom's cognitive goals is applying. Within this section it is important that students use the knowledge and the information they have learnt so they are able to use it in their </a:t>
            </a:r>
            <a:r>
              <a:rPr lang="en-US" sz="2800">
                <a:latin typeface="Calibri"/>
                <a:cs typeface="Calibri"/>
              </a:rPr>
              <a:t>studies. From the information they have gained it could be useful for </a:t>
            </a:r>
            <a:r>
              <a:rPr lang="en-US" sz="2800" dirty="0">
                <a:latin typeface="Calibri"/>
                <a:cs typeface="Calibri"/>
              </a:rPr>
              <a:t>answering questions in class.</a:t>
            </a:r>
            <a:endParaRPr lang="en-US" dirty="0">
              <a:latin typeface="Arial"/>
              <a:cs typeface="Arial"/>
            </a:endParaRPr>
          </a:p>
          <a:p>
            <a:r>
              <a:rPr lang="en-US" sz="2800" dirty="0">
                <a:latin typeface="Calibri"/>
                <a:cs typeface="Calibri"/>
              </a:rPr>
              <a:t>The fourth skill is analysing. Within this skill the students should go further than using the knowledge they have learnt so far. To be able to achieve this congnative goal it is important that they see for themselves what patterns can be formed and if there are any problems that may be occuring. This may happen if a teacher was to ask their students a queston based on the personality of a character </a:t>
            </a:r>
            <a:r>
              <a:rPr lang="en-US" sz="2800">
                <a:latin typeface="Calibri"/>
                <a:cs typeface="Calibri"/>
              </a:rPr>
              <a:t>in a book. For the students to be able to answer this question they </a:t>
            </a:r>
            <a:r>
              <a:rPr lang="en-US" sz="2800" dirty="0">
                <a:latin typeface="Calibri"/>
                <a:cs typeface="Calibri"/>
              </a:rPr>
              <a:t>would need to analyse the book and find out all the key information before coming to your final conclusion. </a:t>
            </a:r>
            <a:endParaRPr lang="en-US" dirty="0">
              <a:latin typeface="Arial"/>
              <a:cs typeface="Arial"/>
            </a:endParaRPr>
          </a:p>
          <a:p>
            <a:r>
              <a:rPr lang="en-US" sz="2800" dirty="0">
                <a:latin typeface="Calibri"/>
                <a:cs typeface="Calibri"/>
              </a:rPr>
              <a:t>The fifth stage is evaluating. It is within this stage that the student are able to take all the facts and information that they have gained and create a theory based on them. To be able to do this fully, students </a:t>
            </a:r>
            <a:r>
              <a:rPr lang="en-US" sz="2800">
                <a:latin typeface="Calibri"/>
                <a:cs typeface="Calibri"/>
              </a:rPr>
              <a:t>may need to use knowedge from other subjects aswell as the </a:t>
            </a:r>
            <a:r>
              <a:rPr lang="en-US" sz="2800" dirty="0">
                <a:latin typeface="Calibri"/>
                <a:cs typeface="Calibri"/>
              </a:rPr>
              <a:t>one they are studying. This is because they may not have enough information from just their subjects. </a:t>
            </a:r>
            <a:endParaRPr lang="en-US" dirty="0">
              <a:latin typeface="Arial"/>
              <a:cs typeface="Arial"/>
            </a:endParaRPr>
          </a:p>
          <a:p>
            <a:r>
              <a:rPr lang="en-US" sz="2800" dirty="0">
                <a:latin typeface="Calibri"/>
                <a:cs typeface="Calibri"/>
              </a:rPr>
              <a:t>The sixth and final skill is creating. It is here that students should be </a:t>
            </a:r>
            <a:r>
              <a:rPr lang="en-US" sz="2800">
                <a:latin typeface="Calibri"/>
                <a:cs typeface="Calibri"/>
              </a:rPr>
              <a:t>able to come up with their overall conclusion. This is done by the </a:t>
            </a:r>
            <a:r>
              <a:rPr lang="en-US" sz="2800" dirty="0">
                <a:latin typeface="Calibri"/>
                <a:cs typeface="Calibri"/>
              </a:rPr>
              <a:t>student using their primary and secondary resources to make sure </a:t>
            </a:r>
            <a:r>
              <a:rPr lang="en-US" sz="2800">
                <a:latin typeface="Calibri"/>
                <a:cs typeface="Calibri"/>
              </a:rPr>
              <a:t>there is valued points behind what the student is trying to conclude.</a:t>
            </a:r>
          </a:p>
          <a:p>
            <a:pPr algn="r"/>
            <a:r>
              <a:rPr lang="en-US" sz="2800" dirty="0">
                <a:latin typeface="Calibri"/>
                <a:cs typeface="Calibri"/>
              </a:rPr>
              <a:t>                                                             </a:t>
            </a:r>
            <a:r>
              <a:rPr lang="en-US" sz="2800" b="1">
                <a:latin typeface="Calibri"/>
                <a:cs typeface="Calibri"/>
              </a:rPr>
              <a:t>   (Vanderbilt university, 2018)  </a:t>
            </a:r>
          </a:p>
          <a:p>
            <a:pPr algn="r"/>
            <a:endParaRPr lang="en-US" sz="2800" b="1" dirty="0">
              <a:latin typeface="Calibri"/>
              <a:cs typeface="Calibri"/>
            </a:endParaRPr>
          </a:p>
          <a:p>
            <a:pPr algn="r"/>
            <a:endParaRPr lang="en-US" sz="2800" b="1" dirty="0">
              <a:latin typeface="Calibri"/>
              <a:cs typeface="Calibri"/>
            </a:endParaRPr>
          </a:p>
          <a:p>
            <a:pPr algn="r"/>
            <a:endParaRPr lang="en-US" sz="2800" b="1" dirty="0">
              <a:latin typeface="Calibri"/>
              <a:cs typeface="Calibri"/>
            </a:endParaRPr>
          </a:p>
          <a:p>
            <a:pPr algn="r"/>
            <a:endParaRPr lang="en-US" sz="2800" b="1" dirty="0">
              <a:latin typeface="Calibri"/>
              <a:cs typeface="Calibri"/>
            </a:endParaRPr>
          </a:p>
          <a:p>
            <a:pPr algn="r"/>
            <a:endParaRPr lang="en-US" sz="2800" b="1" dirty="0">
              <a:latin typeface="Calibri"/>
              <a:cs typeface="Calibri"/>
            </a:endParaRPr>
          </a:p>
          <a:p>
            <a:pPr algn="r"/>
            <a:endParaRPr lang="en-US" sz="2800" b="1" dirty="0">
              <a:latin typeface="Calibri"/>
              <a:cs typeface="Calibri"/>
            </a:endParaRPr>
          </a:p>
          <a:p>
            <a:pPr algn="r"/>
            <a:endParaRPr lang="en-US" sz="2800" b="1" dirty="0">
              <a:latin typeface="Calibri"/>
              <a:cs typeface="Calibri"/>
            </a:endParaRPr>
          </a:p>
          <a:p>
            <a:pPr algn="r"/>
            <a:endParaRPr lang="en-US" sz="2800" b="1" dirty="0">
              <a:latin typeface="Calibri"/>
              <a:cs typeface="Calibri"/>
            </a:endParaRPr>
          </a:p>
          <a:p>
            <a:pPr algn="r"/>
            <a:endParaRPr lang="en-US" sz="2800" b="1" dirty="0">
              <a:latin typeface="Calibri"/>
              <a:cs typeface="Calibri"/>
            </a:endParaRPr>
          </a:p>
          <a:p>
            <a:pPr algn="r"/>
            <a:endParaRPr lang="en-US" sz="2800" b="1" dirty="0">
              <a:latin typeface="Calibri"/>
              <a:cs typeface="Calibri"/>
            </a:endParaRPr>
          </a:p>
          <a:p>
            <a:pPr algn="r"/>
            <a:endParaRPr lang="en-US" sz="2800" b="1" dirty="0">
              <a:latin typeface="Calibri"/>
              <a:cs typeface="Calibri"/>
            </a:endParaRPr>
          </a:p>
          <a:p>
            <a:pPr algn="r"/>
            <a:endParaRPr lang="en-US" sz="2800" b="1" dirty="0">
              <a:latin typeface="Calibri"/>
              <a:cs typeface="Calibri"/>
            </a:endParaRPr>
          </a:p>
          <a:p>
            <a:pPr algn="r"/>
            <a:r>
              <a:rPr lang="en-US" sz="2800" b="1" dirty="0">
                <a:latin typeface="Calibri"/>
                <a:cs typeface="Calibri"/>
              </a:rPr>
              <a:t>      </a:t>
            </a:r>
            <a:endParaRPr lang="en-US">
              <a:latin typeface="Arial"/>
              <a:cs typeface="Arial"/>
            </a:endParaRPr>
          </a:p>
          <a:p>
            <a:pPr algn="r"/>
            <a:endParaRPr lang="en-US" sz="2800" b="1" dirty="0">
              <a:latin typeface="Calibri"/>
              <a:cs typeface="Calibri"/>
            </a:endParaRPr>
          </a:p>
          <a:p>
            <a:pPr algn="r"/>
            <a:endParaRPr lang="en-US" sz="2800" b="1" dirty="0">
              <a:latin typeface="Calibri"/>
              <a:cs typeface="Calibri"/>
            </a:endParaRPr>
          </a:p>
          <a:p>
            <a:pPr algn="r"/>
            <a:endParaRPr lang="en-US" sz="2800" b="1" dirty="0">
              <a:latin typeface="Calibri"/>
              <a:cs typeface="Calibri"/>
            </a:endParaRPr>
          </a:p>
          <a:p>
            <a:pPr algn="r"/>
            <a:r>
              <a:rPr lang="en-US" sz="2800" i="1">
                <a:latin typeface="Calibri"/>
                <a:cs typeface="Calibri"/>
              </a:rPr>
              <a:t>(Shabatura</a:t>
            </a:r>
            <a:r>
              <a:rPr lang="en-US" sz="2800">
                <a:latin typeface="Calibri"/>
                <a:cs typeface="Calibri"/>
              </a:rPr>
              <a:t>,J.2018)</a:t>
            </a:r>
            <a:endParaRPr lang="en-US">
              <a:cs typeface="Arial"/>
            </a:endParaRPr>
          </a:p>
          <a:p>
            <a:r>
              <a:rPr lang="en-US" sz="2800" dirty="0">
                <a:latin typeface="Calibri"/>
                <a:cs typeface="Calibri"/>
              </a:rPr>
              <a:t>                            </a:t>
            </a:r>
          </a:p>
        </p:txBody>
      </p:sp>
      <p:sp>
        <p:nvSpPr>
          <p:cNvPr id="3" name="TextBox 2">
            <a:extLst>
              <a:ext uri="{FF2B5EF4-FFF2-40B4-BE49-F238E27FC236}">
                <a16:creationId xmlns:a16="http://schemas.microsoft.com/office/drawing/2014/main" id="{60632C5E-66DD-43F3-8085-63D884DFDF3F}"/>
              </a:ext>
            </a:extLst>
          </p:cNvPr>
          <p:cNvSpPr txBox="1"/>
          <p:nvPr/>
        </p:nvSpPr>
        <p:spPr>
          <a:xfrm>
            <a:off x="1111718" y="6095198"/>
            <a:ext cx="9557886" cy="224676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alibri"/>
                <a:cs typeface="Calibri"/>
              </a:rPr>
              <a:t>Within this poster I am going to be explaining what critical thinking is and what skills and qualities you need to be a critical thinker. I will also be looking at what makes a good critical thinker and what the benefits and the barriers for critical thinking are.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31" name="Text Placeholder 29">
            <a:extLst>
              <a:ext uri="{FF2B5EF4-FFF2-40B4-BE49-F238E27FC236}">
                <a16:creationId xmlns:a16="http://schemas.microsoft.com/office/drawing/2014/main" id="{8A63E470-E679-4802-910C-F29B03B07F11}"/>
              </a:ext>
            </a:extLst>
          </p:cNvPr>
          <p:cNvSpPr>
            <a:spLocks noGrp="1" noChangeArrowheads="1"/>
          </p:cNvSpPr>
          <p:nvPr>
            <p:ph type="body" sz="quarter" idx="29"/>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33" name="Picture Placeholder 31">
            <a:extLst>
              <a:ext uri="{FF2B5EF4-FFF2-40B4-BE49-F238E27FC236}">
                <a16:creationId xmlns:a16="http://schemas.microsoft.com/office/drawing/2014/main" id="{A80A14E5-612B-488A-BA58-667912B6CACF}"/>
              </a:ext>
            </a:extLst>
          </p:cNvPr>
          <p:cNvSpPr>
            <a:spLocks noGrp="1"/>
          </p:cNvSpPr>
          <p:nvPr>
            <p:ph type="pic" sz="quarter" idx="115"/>
          </p:nvPr>
        </p:nvSpPr>
        <p:spPr bwMode="auto">
          <a:ln>
            <a:miter lim="800000"/>
            <a:headEnd/>
            <a:tailEnd/>
          </a:ln>
        </p:spPr>
      </p:sp>
      <p:sp>
        <p:nvSpPr>
          <p:cNvPr id="9234" name="Picture Placeholder 32">
            <a:extLst>
              <a:ext uri="{FF2B5EF4-FFF2-40B4-BE49-F238E27FC236}">
                <a16:creationId xmlns:a16="http://schemas.microsoft.com/office/drawing/2014/main" id="{C8D8FF17-6944-48C0-9639-85940344C13F}"/>
              </a:ext>
            </a:extLst>
          </p:cNvPr>
          <p:cNvSpPr>
            <a:spLocks noGrp="1"/>
          </p:cNvSpPr>
          <p:nvPr>
            <p:ph type="pic" sz="quarter" idx="126"/>
          </p:nvPr>
        </p:nvSpPr>
        <p:spPr bwMode="auto">
          <a:ln>
            <a:miter lim="800000"/>
            <a:headEnd/>
            <a:tailEnd/>
          </a:ln>
        </p:spPr>
      </p:sp>
      <p:sp>
        <p:nvSpPr>
          <p:cNvPr id="9235" name="Picture Placeholder 33">
            <a:extLst>
              <a:ext uri="{FF2B5EF4-FFF2-40B4-BE49-F238E27FC236}">
                <a16:creationId xmlns:a16="http://schemas.microsoft.com/office/drawing/2014/main" id="{1D61D3E0-C608-4351-9BC6-D2357E2578E5}"/>
              </a:ext>
            </a:extLst>
          </p:cNvPr>
          <p:cNvSpPr>
            <a:spLocks noGrp="1"/>
          </p:cNvSpPr>
          <p:nvPr>
            <p:ph type="pic" sz="quarter" idx="127"/>
          </p:nvPr>
        </p:nvSpPr>
        <p:spPr bwMode="auto">
          <a:ln>
            <a:miter lim="800000"/>
            <a:headEnd/>
            <a:tailEnd/>
          </a:ln>
        </p:spPr>
      </p:sp>
      <p:sp>
        <p:nvSpPr>
          <p:cNvPr id="9236" name="Picture Placeholder 34">
            <a:extLst>
              <a:ext uri="{FF2B5EF4-FFF2-40B4-BE49-F238E27FC236}">
                <a16:creationId xmlns:a16="http://schemas.microsoft.com/office/drawing/2014/main" id="{6060E523-C8E5-4A95-A2F2-6B7815205263}"/>
              </a:ext>
            </a:extLst>
          </p:cNvPr>
          <p:cNvSpPr>
            <a:spLocks noGrp="1"/>
          </p:cNvSpPr>
          <p:nvPr>
            <p:ph type="pic" sz="quarter" idx="128"/>
          </p:nvPr>
        </p:nvSpPr>
        <p:spPr bwMode="auto">
          <a:ln>
            <a:miter lim="800000"/>
            <a:headEnd/>
            <a:tailEnd/>
          </a:ln>
        </p:spPr>
      </p:sp>
      <p:sp>
        <p:nvSpPr>
          <p:cNvPr id="9237" name="Picture Placeholder 35">
            <a:extLst>
              <a:ext uri="{FF2B5EF4-FFF2-40B4-BE49-F238E27FC236}">
                <a16:creationId xmlns:a16="http://schemas.microsoft.com/office/drawing/2014/main" id="{7D42996C-331E-4CB1-868D-E3C78A6F0E18}"/>
              </a:ext>
            </a:extLst>
          </p:cNvPr>
          <p:cNvSpPr>
            <a:spLocks noGrp="1"/>
          </p:cNvSpPr>
          <p:nvPr>
            <p:ph type="pic" sz="quarter" idx="129"/>
          </p:nvPr>
        </p:nvSpPr>
        <p:spPr bwMode="auto">
          <a:ln>
            <a:miter lim="800000"/>
            <a:headEnd/>
            <a:tailEnd/>
          </a:ln>
        </p:spPr>
      </p:sp>
      <p:sp>
        <p:nvSpPr>
          <p:cNvPr id="9238" name="Picture Placeholder 36">
            <a:extLst>
              <a:ext uri="{FF2B5EF4-FFF2-40B4-BE49-F238E27FC236}">
                <a16:creationId xmlns:a16="http://schemas.microsoft.com/office/drawing/2014/main" id="{B38D8483-1CC3-4402-8927-D1559385544F}"/>
              </a:ext>
            </a:extLst>
          </p:cNvPr>
          <p:cNvSpPr>
            <a:spLocks noGrp="1"/>
          </p:cNvSpPr>
          <p:nvPr>
            <p:ph type="pic" sz="quarter" idx="130"/>
          </p:nvPr>
        </p:nvSpPr>
        <p:spPr bwMode="auto">
          <a:ln>
            <a:miter lim="800000"/>
            <a:headEnd/>
            <a:tailEnd/>
          </a:ln>
        </p:spPr>
      </p:sp>
      <p:sp>
        <p:nvSpPr>
          <p:cNvPr id="9239" name="Picture Placeholder 37">
            <a:extLst>
              <a:ext uri="{FF2B5EF4-FFF2-40B4-BE49-F238E27FC236}">
                <a16:creationId xmlns:a16="http://schemas.microsoft.com/office/drawing/2014/main" id="{D1C408D9-F775-4F22-88B7-1C84A9BF75F7}"/>
              </a:ext>
            </a:extLst>
          </p:cNvPr>
          <p:cNvSpPr>
            <a:spLocks noGrp="1"/>
          </p:cNvSpPr>
          <p:nvPr>
            <p:ph type="pic" sz="quarter" idx="131"/>
          </p:nvPr>
        </p:nvSpPr>
        <p:spPr bwMode="auto">
          <a:ln>
            <a:miter lim="800000"/>
            <a:headEnd/>
            <a:tailEnd/>
          </a:ln>
        </p:spPr>
      </p:sp>
      <p:sp>
        <p:nvSpPr>
          <p:cNvPr id="9240" name="Picture Placeholder 38">
            <a:extLst>
              <a:ext uri="{FF2B5EF4-FFF2-40B4-BE49-F238E27FC236}">
                <a16:creationId xmlns:a16="http://schemas.microsoft.com/office/drawing/2014/main" id="{B852E977-37D9-4A85-BAA0-E0C2D51A82F6}"/>
              </a:ext>
            </a:extLst>
          </p:cNvPr>
          <p:cNvSpPr>
            <a:spLocks noGrp="1"/>
          </p:cNvSpPr>
          <p:nvPr>
            <p:ph type="pic" sz="quarter" idx="132"/>
          </p:nvPr>
        </p:nvSpPr>
        <p:spPr bwMode="auto">
          <a:ln>
            <a:miter lim="800000"/>
            <a:headEnd/>
            <a:tailEnd/>
          </a:ln>
        </p:spPr>
      </p:sp>
      <p:sp>
        <p:nvSpPr>
          <p:cNvPr id="9241" name="Picture Placeholder 39">
            <a:extLst>
              <a:ext uri="{FF2B5EF4-FFF2-40B4-BE49-F238E27FC236}">
                <a16:creationId xmlns:a16="http://schemas.microsoft.com/office/drawing/2014/main" id="{AF102E7C-2DDB-4128-8491-15551220C6E4}"/>
              </a:ext>
            </a:extLst>
          </p:cNvPr>
          <p:cNvSpPr>
            <a:spLocks noGrp="1"/>
          </p:cNvSpPr>
          <p:nvPr>
            <p:ph type="pic" sz="quarter" idx="133"/>
          </p:nvPr>
        </p:nvSpPr>
        <p:spPr bwMode="auto">
          <a:ln>
            <a:miter lim="800000"/>
            <a:headEnd/>
            <a:tailEnd/>
          </a:ln>
        </p:spPr>
      </p:sp>
      <p:sp>
        <p:nvSpPr>
          <p:cNvPr id="9242" name="Picture Placeholder 40">
            <a:extLst>
              <a:ext uri="{FF2B5EF4-FFF2-40B4-BE49-F238E27FC236}">
                <a16:creationId xmlns:a16="http://schemas.microsoft.com/office/drawing/2014/main" id="{D3237780-74B5-4632-80D7-FDB0DCAEBEE9}"/>
              </a:ext>
            </a:extLst>
          </p:cNvPr>
          <p:cNvSpPr>
            <a:spLocks noGrp="1"/>
          </p:cNvSpPr>
          <p:nvPr>
            <p:ph type="pic" sz="quarter" idx="134"/>
          </p:nvPr>
        </p:nvSpPr>
        <p:spPr bwMode="auto">
          <a:ln>
            <a:miter lim="800000"/>
            <a:headEnd/>
            <a:tailEnd/>
          </a:ln>
        </p:spPr>
      </p:sp>
      <p:sp>
        <p:nvSpPr>
          <p:cNvPr id="42" name="Text Placeholder 41">
            <a:extLst>
              <a:ext uri="{FF2B5EF4-FFF2-40B4-BE49-F238E27FC236}">
                <a16:creationId xmlns:a16="http://schemas.microsoft.com/office/drawing/2014/main" id="{0883FF0B-9069-4B8D-BE47-F57DDB89CF91}"/>
              </a:ext>
            </a:extLst>
          </p:cNvPr>
          <p:cNvSpPr>
            <a:spLocks noGrp="1"/>
          </p:cNvSpPr>
          <p:nvPr>
            <p:ph type="body" sz="quarter" idx="30"/>
          </p:nvPr>
        </p:nvSpPr>
        <p:spPr/>
        <p:txBody>
          <a:bodyPr/>
          <a:lstStyle/>
          <a:p>
            <a:pPr>
              <a:defRPr/>
            </a:pPr>
            <a:endParaRPr lang="en-GB"/>
          </a:p>
        </p:txBody>
      </p:sp>
      <p:sp>
        <p:nvSpPr>
          <p:cNvPr id="43" name="Text Placeholder 42">
            <a:extLst>
              <a:ext uri="{FF2B5EF4-FFF2-40B4-BE49-F238E27FC236}">
                <a16:creationId xmlns:a16="http://schemas.microsoft.com/office/drawing/2014/main" id="{6A9F39BA-B65A-42A4-BDEE-171252F293DE}"/>
              </a:ext>
            </a:extLst>
          </p:cNvPr>
          <p:cNvSpPr>
            <a:spLocks noGrp="1"/>
          </p:cNvSpPr>
          <p:nvPr>
            <p:ph type="body" sz="quarter" idx="95"/>
          </p:nvPr>
        </p:nvSpPr>
        <p:spPr/>
        <p:txBody>
          <a:bodyPr/>
          <a:lstStyle/>
          <a:p>
            <a:pPr>
              <a:defRPr/>
            </a:pPr>
            <a:endParaRPr lang="en-GB"/>
          </a:p>
        </p:txBody>
      </p:sp>
      <p:sp>
        <p:nvSpPr>
          <p:cNvPr id="45" name="Text Placeholder 44">
            <a:extLst>
              <a:ext uri="{FF2B5EF4-FFF2-40B4-BE49-F238E27FC236}">
                <a16:creationId xmlns:a16="http://schemas.microsoft.com/office/drawing/2014/main" id="{BBBA464C-E834-45B2-8DF6-84B03DC7AC55}"/>
              </a:ext>
            </a:extLst>
          </p:cNvPr>
          <p:cNvSpPr>
            <a:spLocks noGrp="1"/>
          </p:cNvSpPr>
          <p:nvPr>
            <p:ph type="body" sz="quarter" idx="107"/>
          </p:nvPr>
        </p:nvSpPr>
        <p:spPr/>
        <p:txBody>
          <a:bodyPr/>
          <a:lstStyle/>
          <a:p>
            <a:pPr>
              <a:defRPr/>
            </a:pPr>
            <a:endParaRPr lang="en-GB"/>
          </a:p>
        </p:txBody>
      </p:sp>
      <p:sp>
        <p:nvSpPr>
          <p:cNvPr id="46" name="Text Placeholder 45">
            <a:extLst>
              <a:ext uri="{FF2B5EF4-FFF2-40B4-BE49-F238E27FC236}">
                <a16:creationId xmlns:a16="http://schemas.microsoft.com/office/drawing/2014/main" id="{99B84CDA-DA8D-47C4-8AEE-104DF44A391A}"/>
              </a:ext>
            </a:extLst>
          </p:cNvPr>
          <p:cNvSpPr>
            <a:spLocks noGrp="1"/>
          </p:cNvSpPr>
          <p:nvPr>
            <p:ph type="body" sz="quarter" idx="116"/>
          </p:nvPr>
        </p:nvSpPr>
        <p:spPr/>
        <p:txBody>
          <a:bodyPr/>
          <a:lstStyle/>
          <a:p>
            <a:pPr>
              <a:defRPr/>
            </a:pPr>
            <a:endParaRPr lang="en-GB"/>
          </a:p>
        </p:txBody>
      </p:sp>
      <p:sp>
        <p:nvSpPr>
          <p:cNvPr id="47" name="Text Placeholder 46">
            <a:extLst>
              <a:ext uri="{FF2B5EF4-FFF2-40B4-BE49-F238E27FC236}">
                <a16:creationId xmlns:a16="http://schemas.microsoft.com/office/drawing/2014/main" id="{313EB959-F730-4E82-A6D5-60C0FF8D5F53}"/>
              </a:ext>
            </a:extLst>
          </p:cNvPr>
          <p:cNvSpPr>
            <a:spLocks noGrp="1"/>
          </p:cNvSpPr>
          <p:nvPr>
            <p:ph type="body" sz="quarter" idx="117"/>
          </p:nvPr>
        </p:nvSpPr>
        <p:spPr/>
        <p:txBody>
          <a:bodyPr/>
          <a:lstStyle/>
          <a:p>
            <a:pPr>
              <a:defRPr/>
            </a:pPr>
            <a:endParaRPr lang="en-GB"/>
          </a:p>
        </p:txBody>
      </p:sp>
      <p:sp>
        <p:nvSpPr>
          <p:cNvPr id="48" name="Text Placeholder 47">
            <a:extLst>
              <a:ext uri="{FF2B5EF4-FFF2-40B4-BE49-F238E27FC236}">
                <a16:creationId xmlns:a16="http://schemas.microsoft.com/office/drawing/2014/main" id="{B6A5293C-253A-4FEE-A208-C3E20B47570F}"/>
              </a:ext>
            </a:extLst>
          </p:cNvPr>
          <p:cNvSpPr>
            <a:spLocks noGrp="1"/>
          </p:cNvSpPr>
          <p:nvPr>
            <p:ph type="body" sz="quarter" idx="118"/>
          </p:nvPr>
        </p:nvSpPr>
        <p:spPr/>
        <p:txBody>
          <a:bodyPr/>
          <a:lstStyle/>
          <a:p>
            <a:pPr>
              <a:defRPr/>
            </a:pPr>
            <a:endParaRPr lang="en-GB"/>
          </a:p>
        </p:txBody>
      </p:sp>
      <p:sp>
        <p:nvSpPr>
          <p:cNvPr id="49" name="Text Placeholder 48">
            <a:extLst>
              <a:ext uri="{FF2B5EF4-FFF2-40B4-BE49-F238E27FC236}">
                <a16:creationId xmlns:a16="http://schemas.microsoft.com/office/drawing/2014/main" id="{B160108F-5849-4621-8E43-A821ED1240A8}"/>
              </a:ext>
            </a:extLst>
          </p:cNvPr>
          <p:cNvSpPr>
            <a:spLocks noGrp="1"/>
          </p:cNvSpPr>
          <p:nvPr>
            <p:ph type="body" sz="quarter" idx="119"/>
          </p:nvPr>
        </p:nvSpPr>
        <p:spPr/>
        <p:txBody>
          <a:bodyPr/>
          <a:lstStyle/>
          <a:p>
            <a:pPr>
              <a:defRPr/>
            </a:pPr>
            <a:endParaRPr lang="en-GB"/>
          </a:p>
        </p:txBody>
      </p:sp>
      <p:sp>
        <p:nvSpPr>
          <p:cNvPr id="50" name="Text Placeholder 49">
            <a:extLst>
              <a:ext uri="{FF2B5EF4-FFF2-40B4-BE49-F238E27FC236}">
                <a16:creationId xmlns:a16="http://schemas.microsoft.com/office/drawing/2014/main" id="{BD64B51C-D1B9-4835-AB07-5945DA8904C8}"/>
              </a:ext>
            </a:extLst>
          </p:cNvPr>
          <p:cNvSpPr>
            <a:spLocks noGrp="1"/>
          </p:cNvSpPr>
          <p:nvPr>
            <p:ph type="body" sz="quarter" idx="120"/>
          </p:nvPr>
        </p:nvSpPr>
        <p:spPr/>
        <p:txBody>
          <a:bodyPr/>
          <a:lstStyle/>
          <a:p>
            <a:pPr>
              <a:defRPr/>
            </a:pPr>
            <a:endParaRPr lang="en-GB"/>
          </a:p>
        </p:txBody>
      </p:sp>
      <p:sp>
        <p:nvSpPr>
          <p:cNvPr id="51" name="Text Placeholder 50">
            <a:extLst>
              <a:ext uri="{FF2B5EF4-FFF2-40B4-BE49-F238E27FC236}">
                <a16:creationId xmlns:a16="http://schemas.microsoft.com/office/drawing/2014/main" id="{B5713B3C-2C42-46AA-95E3-BBC832E1EAB9}"/>
              </a:ext>
            </a:extLst>
          </p:cNvPr>
          <p:cNvSpPr>
            <a:spLocks noGrp="1"/>
          </p:cNvSpPr>
          <p:nvPr>
            <p:ph type="body" sz="quarter" idx="121"/>
          </p:nvPr>
        </p:nvSpPr>
        <p:spPr/>
        <p:txBody>
          <a:bodyPr/>
          <a:lstStyle/>
          <a:p>
            <a:pPr>
              <a:defRPr/>
            </a:pPr>
            <a:endParaRPr lang="en-GB"/>
          </a:p>
        </p:txBody>
      </p:sp>
      <p:sp>
        <p:nvSpPr>
          <p:cNvPr id="52" name="Text Placeholder 51">
            <a:extLst>
              <a:ext uri="{FF2B5EF4-FFF2-40B4-BE49-F238E27FC236}">
                <a16:creationId xmlns:a16="http://schemas.microsoft.com/office/drawing/2014/main" id="{DB3E1535-FD0D-476E-B603-AD00FE7FBA93}"/>
              </a:ext>
            </a:extLst>
          </p:cNvPr>
          <p:cNvSpPr>
            <a:spLocks noGrp="1"/>
          </p:cNvSpPr>
          <p:nvPr>
            <p:ph type="body" sz="quarter" idx="122"/>
          </p:nvPr>
        </p:nvSpPr>
        <p:spPr/>
        <p:txBody>
          <a:bodyPr/>
          <a:lstStyle/>
          <a:p>
            <a:pPr>
              <a:defRPr/>
            </a:pPr>
            <a:endParaRPr lang="en-GB"/>
          </a:p>
        </p:txBody>
      </p:sp>
      <p:sp>
        <p:nvSpPr>
          <p:cNvPr id="53" name="Text Placeholder 52">
            <a:extLst>
              <a:ext uri="{FF2B5EF4-FFF2-40B4-BE49-F238E27FC236}">
                <a16:creationId xmlns:a16="http://schemas.microsoft.com/office/drawing/2014/main" id="{5E03C0B2-7ED5-44B2-977E-E69808921887}"/>
              </a:ext>
            </a:extLst>
          </p:cNvPr>
          <p:cNvSpPr>
            <a:spLocks noGrp="1"/>
          </p:cNvSpPr>
          <p:nvPr>
            <p:ph type="body" sz="quarter" idx="123"/>
          </p:nvPr>
        </p:nvSpPr>
        <p:spPr/>
        <p:txBody>
          <a:bodyPr/>
          <a:lstStyle/>
          <a:p>
            <a:pPr>
              <a:defRPr/>
            </a:pPr>
            <a:endParaRPr lang="en-GB"/>
          </a:p>
        </p:txBody>
      </p:sp>
      <p:sp>
        <p:nvSpPr>
          <p:cNvPr id="54" name="Text Placeholder 53">
            <a:extLst>
              <a:ext uri="{FF2B5EF4-FFF2-40B4-BE49-F238E27FC236}">
                <a16:creationId xmlns:a16="http://schemas.microsoft.com/office/drawing/2014/main" id="{7F23CA37-4AC4-4082-9C0C-E19BE91C5C46}"/>
              </a:ext>
            </a:extLst>
          </p:cNvPr>
          <p:cNvSpPr>
            <a:spLocks noGrp="1"/>
          </p:cNvSpPr>
          <p:nvPr>
            <p:ph type="body" sz="quarter" idx="124"/>
          </p:nvPr>
        </p:nvSpPr>
        <p:spPr/>
        <p:txBody>
          <a:bodyPr/>
          <a:lstStyle/>
          <a:p>
            <a:pPr>
              <a:defRPr/>
            </a:pPr>
            <a:endParaRPr lang="en-GB"/>
          </a:p>
        </p:txBody>
      </p:sp>
      <p:sp>
        <p:nvSpPr>
          <p:cNvPr id="55" name="Text Placeholder 54">
            <a:extLst>
              <a:ext uri="{FF2B5EF4-FFF2-40B4-BE49-F238E27FC236}">
                <a16:creationId xmlns:a16="http://schemas.microsoft.com/office/drawing/2014/main" id="{0C9365BF-D944-4980-A9E7-058EE65BC769}"/>
              </a:ext>
            </a:extLst>
          </p:cNvPr>
          <p:cNvSpPr>
            <a:spLocks noGrp="1"/>
          </p:cNvSpPr>
          <p:nvPr>
            <p:ph type="body" sz="quarter" idx="125"/>
          </p:nvPr>
        </p:nvSpPr>
        <p:spPr/>
        <p:txBody>
          <a:bodyPr/>
          <a:lstStyle/>
          <a:p>
            <a:pPr>
              <a:defRPr/>
            </a:pPr>
            <a:endParaRPr lang="en-GB"/>
          </a:p>
        </p:txBody>
      </p:sp>
      <p:sp>
        <p:nvSpPr>
          <p:cNvPr id="58" name="TextBox 57">
            <a:extLst>
              <a:ext uri="{FF2B5EF4-FFF2-40B4-BE49-F238E27FC236}">
                <a16:creationId xmlns:a16="http://schemas.microsoft.com/office/drawing/2014/main" id="{47E66C73-CBB9-4792-A0A0-93E2A449B4FD}"/>
              </a:ext>
            </a:extLst>
          </p:cNvPr>
          <p:cNvSpPr txBox="1"/>
          <p:nvPr/>
        </p:nvSpPr>
        <p:spPr>
          <a:xfrm>
            <a:off x="336885" y="1299661"/>
            <a:ext cx="44142042" cy="14865608"/>
          </a:xfrm>
          <a:prstGeom prst="rect">
            <a:avLst/>
          </a:prstGeom>
          <a:noFill/>
        </p:spPr>
        <p:txBody>
          <a:bodyPr wrap="square" anchor="t">
            <a:spAutoFit/>
          </a:bodyPr>
          <a:lstStyle/>
          <a:p>
            <a:pPr>
              <a:defRPr/>
            </a:pPr>
            <a:r>
              <a:rPr lang="en-GB" sz="4000" dirty="0">
                <a:latin typeface="+mn-lt"/>
                <a:cs typeface="Calibri"/>
              </a:rPr>
              <a:t>Dewey, J. 1910, how we think, D.C heath and company, Lexington</a:t>
            </a:r>
          </a:p>
          <a:p>
            <a:pPr>
              <a:defRPr/>
            </a:pPr>
            <a:endParaRPr lang="en-GB" sz="4000" dirty="0">
              <a:latin typeface="+mn-lt"/>
              <a:cs typeface="Calibri"/>
            </a:endParaRPr>
          </a:p>
          <a:p>
            <a:pPr>
              <a:defRPr/>
            </a:pPr>
            <a:r>
              <a:rPr lang="en-GB" sz="4000" err="1">
                <a:latin typeface="+mn-lt"/>
                <a:cs typeface="Calibri"/>
              </a:rPr>
              <a:t>Milam,S</a:t>
            </a:r>
            <a:r>
              <a:rPr lang="en-GB" sz="4000" dirty="0">
                <a:latin typeface="+mn-lt"/>
                <a:cs typeface="Calibri"/>
              </a:rPr>
              <a:t>. 2017.</a:t>
            </a:r>
            <a:r>
              <a:rPr lang="en-GB" sz="4000" dirty="0">
                <a:latin typeface="Calibri"/>
                <a:cs typeface="Calibri"/>
              </a:rPr>
              <a:t>How to Develop Critical Thinking Skills. </a:t>
            </a:r>
            <a:r>
              <a:rPr lang="en-GB" sz="4000" dirty="0">
                <a:latin typeface="Calibri"/>
                <a:cs typeface="Calibri"/>
                <a:hlinkClick r:id="rId3"/>
              </a:rPr>
              <a:t>https://www.success.com/how-to-develop-critical-thinking-skills/</a:t>
            </a:r>
            <a:r>
              <a:rPr lang="en-GB" sz="4000" dirty="0">
                <a:latin typeface="Calibri"/>
                <a:cs typeface="Calibri"/>
              </a:rPr>
              <a:t> </a:t>
            </a:r>
            <a:endParaRPr lang="en-GB" sz="4000">
              <a:cs typeface="Arial"/>
            </a:endParaRPr>
          </a:p>
          <a:p>
            <a:pPr>
              <a:defRPr/>
            </a:pPr>
            <a:r>
              <a:rPr lang="en-GB" sz="4000" dirty="0">
                <a:latin typeface="Calibri"/>
                <a:cs typeface="Calibri"/>
              </a:rPr>
              <a:t>[Accessed: 20th October 2018]</a:t>
            </a:r>
          </a:p>
          <a:p>
            <a:pPr>
              <a:defRPr/>
            </a:pPr>
            <a:endParaRPr lang="en-GB" sz="4000" dirty="0">
              <a:latin typeface="+mn-lt"/>
              <a:cs typeface="Calibri"/>
            </a:endParaRPr>
          </a:p>
          <a:p>
            <a:pPr>
              <a:defRPr/>
            </a:pPr>
            <a:r>
              <a:rPr lang="en-GB" sz="4000" err="1">
                <a:latin typeface="+mn-lt"/>
                <a:cs typeface="Calibri"/>
              </a:rPr>
              <a:t>Fisher,R</a:t>
            </a:r>
            <a:r>
              <a:rPr lang="en-GB" sz="4000" dirty="0">
                <a:latin typeface="+mn-lt"/>
                <a:cs typeface="Calibri"/>
              </a:rPr>
              <a:t>. 2005, teaching children to think, Nelson Thornes LTD, Cheltenham.</a:t>
            </a:r>
          </a:p>
          <a:p>
            <a:pPr>
              <a:defRPr/>
            </a:pPr>
            <a:endParaRPr lang="en-GB" sz="4000" dirty="0">
              <a:latin typeface="+mn-lt"/>
              <a:cs typeface="Calibri"/>
            </a:endParaRPr>
          </a:p>
          <a:p>
            <a:pPr>
              <a:defRPr/>
            </a:pPr>
            <a:r>
              <a:rPr lang="en-GB" sz="4000" i="1" err="1">
                <a:latin typeface="+mn-lt"/>
                <a:cs typeface="Calibri"/>
              </a:rPr>
              <a:t>Shabatura</a:t>
            </a:r>
            <a:r>
              <a:rPr lang="en-GB" sz="4000" i="1" err="1">
                <a:latin typeface="Calibri"/>
                <a:cs typeface="Calibri"/>
              </a:rPr>
              <a:t>,J</a:t>
            </a:r>
            <a:r>
              <a:rPr lang="en-GB" sz="4000" i="1" dirty="0">
                <a:latin typeface="Calibri"/>
                <a:cs typeface="Calibri"/>
              </a:rPr>
              <a:t>. 2018, Available at: </a:t>
            </a:r>
            <a:r>
              <a:rPr lang="en-GB" sz="4000" dirty="0">
                <a:latin typeface="Calibri"/>
                <a:cs typeface="Calibri"/>
                <a:hlinkClick r:id="rId4"/>
              </a:rPr>
              <a:t>https://tips.uark.edu/using-blooms-taxonomy/</a:t>
            </a:r>
            <a:r>
              <a:rPr lang="en-GB" sz="4000" dirty="0">
                <a:latin typeface="Calibri"/>
                <a:cs typeface="Calibri"/>
              </a:rPr>
              <a:t> </a:t>
            </a:r>
          </a:p>
          <a:p>
            <a:pPr>
              <a:defRPr/>
            </a:pPr>
            <a:r>
              <a:rPr lang="en-GB" sz="4000" i="1" dirty="0">
                <a:latin typeface="Calibri"/>
                <a:cs typeface="Calibri"/>
              </a:rPr>
              <a:t>[Accessed: 20th October 2018] [picture] </a:t>
            </a:r>
            <a:endParaRPr lang="en-GB" sz="4000">
              <a:cs typeface="Arial"/>
            </a:endParaRPr>
          </a:p>
          <a:p>
            <a:pPr>
              <a:defRPr/>
            </a:pPr>
            <a:endParaRPr lang="en-GB" sz="4000" dirty="0">
              <a:latin typeface="+mn-lt"/>
              <a:cs typeface="Calibri"/>
            </a:endParaRPr>
          </a:p>
          <a:p>
            <a:pPr>
              <a:defRPr/>
            </a:pPr>
            <a:r>
              <a:rPr lang="en-US" sz="4000" dirty="0">
                <a:latin typeface="+mn-lt"/>
                <a:cs typeface="Calibri"/>
              </a:rPr>
              <a:t>The open university,2018,</a:t>
            </a:r>
            <a:r>
              <a:rPr lang="en-GB" sz="4000" dirty="0">
                <a:latin typeface="+mn-lt"/>
                <a:cs typeface="Calibri"/>
              </a:rPr>
              <a:t>Barriers to critical thinking, </a:t>
            </a:r>
            <a:r>
              <a:rPr lang="en-GB" sz="4000" dirty="0">
                <a:latin typeface="+mn-lt"/>
                <a:cs typeface="Calibri"/>
                <a:hlinkClick r:id="rId5"/>
              </a:rPr>
              <a:t>http://www.open.edu/openlearn/ocw/mod/oucontent/view.php?id=64740&amp;section=1</a:t>
            </a:r>
            <a:endParaRPr lang="en-GB" sz="4000" dirty="0">
              <a:latin typeface="+mn-lt"/>
              <a:cs typeface="Calibri"/>
            </a:endParaRPr>
          </a:p>
          <a:p>
            <a:pPr>
              <a:defRPr/>
            </a:pPr>
            <a:r>
              <a:rPr lang="en-GB" sz="4000" dirty="0">
                <a:latin typeface="+mn-lt"/>
                <a:cs typeface="Calibri"/>
              </a:rPr>
              <a:t>[Accessed: 20th </a:t>
            </a:r>
            <a:r>
              <a:rPr lang="en-GB" sz="4000" err="1">
                <a:latin typeface="+mn-lt"/>
                <a:cs typeface="Calibri"/>
              </a:rPr>
              <a:t>october</a:t>
            </a:r>
            <a:r>
              <a:rPr lang="en-GB" sz="4000" dirty="0">
                <a:latin typeface="+mn-lt"/>
                <a:cs typeface="Calibri"/>
              </a:rPr>
              <a:t> 2018]</a:t>
            </a:r>
            <a:endParaRPr lang="en-GB" sz="4000">
              <a:cs typeface="Arial"/>
            </a:endParaRPr>
          </a:p>
          <a:p>
            <a:pPr>
              <a:defRPr/>
            </a:pPr>
            <a:endParaRPr lang="en-GB" sz="4000" dirty="0">
              <a:latin typeface="+mn-lt"/>
              <a:cs typeface="Calibri"/>
            </a:endParaRPr>
          </a:p>
          <a:p>
            <a:pPr>
              <a:defRPr/>
            </a:pPr>
            <a:r>
              <a:rPr lang="en-GB" sz="4000" dirty="0">
                <a:latin typeface="+mn-lt"/>
              </a:rPr>
              <a:t>University of Leeds, 2018, Critical thinking</a:t>
            </a:r>
            <a:endParaRPr lang="en-GB" sz="4000" dirty="0">
              <a:latin typeface="+mn-lt"/>
              <a:cs typeface="Calibri"/>
            </a:endParaRPr>
          </a:p>
          <a:p>
            <a:pPr>
              <a:defRPr/>
            </a:pPr>
            <a:r>
              <a:rPr lang="en-GB" sz="4000" dirty="0">
                <a:latin typeface="+mn-lt"/>
              </a:rPr>
              <a:t>What is critical thinking?, </a:t>
            </a:r>
            <a:r>
              <a:rPr lang="en-GB" sz="4000" dirty="0">
                <a:latin typeface="+mn-lt"/>
                <a:hlinkClick r:id="rId6"/>
              </a:rPr>
              <a:t>https://library.leeds.ac.uk/info/1401/academic_skills/105/critical_thinking</a:t>
            </a:r>
            <a:r>
              <a:rPr lang="en-GB" sz="4000" dirty="0">
                <a:latin typeface="+mn-lt"/>
              </a:rPr>
              <a:t> </a:t>
            </a:r>
            <a:endParaRPr lang="en-GB" sz="4000" dirty="0">
              <a:latin typeface="+mn-lt"/>
              <a:cs typeface="Calibri"/>
            </a:endParaRPr>
          </a:p>
          <a:p>
            <a:pPr>
              <a:defRPr/>
            </a:pPr>
            <a:r>
              <a:rPr lang="en-GB" sz="4000" dirty="0">
                <a:latin typeface="+mn-lt"/>
              </a:rPr>
              <a:t>[Accessed: 16</a:t>
            </a:r>
            <a:r>
              <a:rPr lang="en-GB" sz="4000" baseline="30000" dirty="0">
                <a:latin typeface="+mn-lt"/>
              </a:rPr>
              <a:t>th</a:t>
            </a:r>
            <a:r>
              <a:rPr lang="en-GB" sz="4000" dirty="0">
                <a:latin typeface="+mn-lt"/>
              </a:rPr>
              <a:t> October 2018]</a:t>
            </a:r>
            <a:endParaRPr lang="en-GB" sz="4000">
              <a:latin typeface="Arial"/>
              <a:cs typeface="Arial"/>
            </a:endParaRPr>
          </a:p>
          <a:p>
            <a:pPr>
              <a:defRPr/>
            </a:pPr>
            <a:endParaRPr lang="en-GB" sz="4000" dirty="0">
              <a:latin typeface="Calibri"/>
              <a:cs typeface="Calibri"/>
            </a:endParaRPr>
          </a:p>
          <a:p>
            <a:pPr>
              <a:defRPr/>
            </a:pPr>
            <a:r>
              <a:rPr lang="en-GB" sz="4000" dirty="0">
                <a:latin typeface="Calibri"/>
                <a:cs typeface="Calibri"/>
              </a:rPr>
              <a:t>University of Michigan, unknown year, Critical Thinking Skills, </a:t>
            </a:r>
            <a:r>
              <a:rPr lang="en-US" sz="4000" dirty="0">
                <a:latin typeface="Calibri"/>
                <a:cs typeface="Calibri"/>
                <a:hlinkClick r:id="rId7"/>
              </a:rPr>
              <a:t>http://www.umich.edu/~elements/5e/probsolv/strategy/ctskills.htm</a:t>
            </a:r>
            <a:r>
              <a:rPr lang="en-US" sz="4000" dirty="0">
                <a:latin typeface="Calibri"/>
                <a:cs typeface="Calibri"/>
              </a:rPr>
              <a:t>, [Accessed 18th October 2018] </a:t>
            </a:r>
          </a:p>
          <a:p>
            <a:pPr>
              <a:defRPr/>
            </a:pPr>
            <a:endParaRPr lang="en-GB" sz="4000" dirty="0">
              <a:latin typeface="Calibri"/>
              <a:cs typeface="Calibri"/>
            </a:endParaRPr>
          </a:p>
          <a:p>
            <a:pPr>
              <a:defRPr/>
            </a:pPr>
            <a:r>
              <a:rPr lang="en-US" sz="4000" dirty="0">
                <a:latin typeface="Calibri"/>
                <a:cs typeface="Calibri"/>
              </a:rPr>
              <a:t>Vanderbilt university, 2018,Bloom’s Taxonomy, </a:t>
            </a:r>
            <a:r>
              <a:rPr lang="en-US" sz="4000" dirty="0">
                <a:latin typeface="Calibri"/>
                <a:cs typeface="Calibri"/>
                <a:hlinkClick r:id="rId8"/>
              </a:rPr>
              <a:t>https://cft.vanderbilt.edu/guides-sub-pages/blooms-taxonomy/</a:t>
            </a:r>
            <a:r>
              <a:rPr lang="en-US" sz="4000" dirty="0">
                <a:latin typeface="Calibri"/>
                <a:cs typeface="Calibri"/>
              </a:rPr>
              <a:t> </a:t>
            </a:r>
          </a:p>
          <a:p>
            <a:pPr>
              <a:defRPr/>
            </a:pPr>
            <a:r>
              <a:rPr lang="en-US" sz="4000" dirty="0">
                <a:latin typeface="Calibri"/>
                <a:cs typeface="Calibri"/>
              </a:rPr>
              <a:t>[Accessed:20th october2018]</a:t>
            </a:r>
          </a:p>
          <a:p>
            <a:pPr>
              <a:defRPr/>
            </a:pPr>
            <a:endParaRPr lang="en-US" sz="4000" dirty="0">
              <a:latin typeface="Calibri"/>
              <a:cs typeface="Calibri"/>
            </a:endParaRPr>
          </a:p>
          <a:p>
            <a:pPr>
              <a:defRPr/>
            </a:pPr>
            <a:r>
              <a:rPr lang="en-GB" sz="4000" dirty="0">
                <a:latin typeface="Calibri"/>
                <a:cs typeface="Calibri"/>
              </a:rPr>
              <a:t>Wilson, M. 2009. Critical thinking</a:t>
            </a:r>
            <a:endParaRPr lang="en-US" sz="4000" dirty="0">
              <a:latin typeface="Calibri"/>
              <a:cs typeface="Calibri"/>
            </a:endParaRPr>
          </a:p>
          <a:p>
            <a:pPr>
              <a:defRPr/>
            </a:pPr>
            <a:r>
              <a:rPr lang="en-GB" sz="4000" dirty="0">
                <a:latin typeface="Calibri"/>
                <a:cs typeface="Calibri"/>
              </a:rPr>
              <a:t>What is critical thinking and how do you do it?.  </a:t>
            </a:r>
            <a:r>
              <a:rPr lang="en-GB" sz="4000" dirty="0">
                <a:latin typeface="Calibri"/>
                <a:cs typeface="Calibri"/>
                <a:hlinkClick r:id="rId9"/>
              </a:rPr>
              <a:t>http://www.sussex.ac.uk/skillshub/?id=277</a:t>
            </a:r>
            <a:r>
              <a:rPr lang="en-GB" sz="4000" dirty="0">
                <a:latin typeface="Calibri"/>
                <a:cs typeface="Calibri"/>
              </a:rPr>
              <a:t>, [Accessed: 18th October 2018]</a:t>
            </a:r>
            <a:endParaRPr lang="en-GB" sz="4000" dirty="0"/>
          </a:p>
        </p:txBody>
      </p:sp>
    </p:spTree>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Application>Microsoft Office PowerPoint</Application>
  <PresentationFormat>Custom</PresentationFormat>
  <Slides>2</Slides>
  <Notes>2</Notes>
  <HiddenSlides>0</HiddenSlides>
  <ScaleCrop>false</ScaleCrop>
  <HeadingPairs>
    <vt:vector size="4" baseType="variant">
      <vt:variant>
        <vt:lpstr>Theme</vt:lpstr>
      </vt:variant>
      <vt:variant>
        <vt:i4>5</vt:i4>
      </vt:variant>
      <vt:variant>
        <vt:lpstr>Slide Titles</vt:lpstr>
      </vt:variant>
      <vt:variant>
        <vt:i4>2</vt:i4>
      </vt:variant>
    </vt:vector>
  </HeadingPairs>
  <TitlesOfParts>
    <vt:vector size="7" baseType="lpstr">
      <vt:lpstr>PosterPresentations.com-36x48-Template-V2b</vt:lpstr>
      <vt:lpstr>1_Classic 3 Columns</vt:lpstr>
      <vt:lpstr>Classic - Wide Center</vt:lpstr>
      <vt:lpstr>Right Highlight</vt:lpstr>
      <vt:lpstr>Office Theme</vt:lpstr>
      <vt:lpstr>Critical thinking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revision>1779</cp:revision>
  <dcterms:created xsi:type="dcterms:W3CDTF">2011-04-21T17:08:10Z</dcterms:created>
  <dcterms:modified xsi:type="dcterms:W3CDTF">2018-10-22T18:58:01Z</dcterms:modified>
</cp:coreProperties>
</file>