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3"/>
  </p:notesMasterIdLst>
  <p:handoutMasterIdLst>
    <p:handoutMasterId r:id="rId34"/>
  </p:handoutMasterIdLst>
  <p:sldIdLst>
    <p:sldId id="256" r:id="rId2"/>
    <p:sldId id="257" r:id="rId3"/>
    <p:sldId id="298" r:id="rId4"/>
    <p:sldId id="258" r:id="rId5"/>
    <p:sldId id="259" r:id="rId6"/>
    <p:sldId id="266" r:id="rId7"/>
    <p:sldId id="273" r:id="rId8"/>
    <p:sldId id="275" r:id="rId9"/>
    <p:sldId id="274" r:id="rId10"/>
    <p:sldId id="276" r:id="rId11"/>
    <p:sldId id="277" r:id="rId12"/>
    <p:sldId id="278" r:id="rId13"/>
    <p:sldId id="279" r:id="rId14"/>
    <p:sldId id="261" r:id="rId15"/>
    <p:sldId id="295" r:id="rId16"/>
    <p:sldId id="262" r:id="rId17"/>
    <p:sldId id="296" r:id="rId18"/>
    <p:sldId id="297" r:id="rId19"/>
    <p:sldId id="292" r:id="rId20"/>
    <p:sldId id="293" r:id="rId21"/>
    <p:sldId id="265" r:id="rId22"/>
    <p:sldId id="284" r:id="rId23"/>
    <p:sldId id="285" r:id="rId24"/>
    <p:sldId id="286" r:id="rId25"/>
    <p:sldId id="287" r:id="rId26"/>
    <p:sldId id="288" r:id="rId27"/>
    <p:sldId id="289" r:id="rId28"/>
    <p:sldId id="290" r:id="rId29"/>
    <p:sldId id="291" r:id="rId30"/>
    <p:sldId id="264" r:id="rId31"/>
    <p:sldId id="283" r:id="rId32"/>
  </p:sldIdLst>
  <p:sldSz cx="9144000" cy="6858000" type="screen4x3"/>
  <p:notesSz cx="6856413" cy="9750425"/>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32787"/>
    <p:restoredTop sz="80495" autoAdjust="0"/>
  </p:normalViewPr>
  <p:slideViewPr>
    <p:cSldViewPr>
      <p:cViewPr varScale="1">
        <p:scale>
          <a:sx n="88" d="100"/>
          <a:sy n="88" d="100"/>
        </p:scale>
        <p:origin x="-38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8" d="100"/>
          <a:sy n="78" d="100"/>
        </p:scale>
        <p:origin x="-2106" y="-84"/>
      </p:cViewPr>
      <p:guideLst>
        <p:guide orient="horz" pos="3071"/>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1026"/>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9635" name="Rectangle 1027"/>
          <p:cNvSpPr>
            <a:spLocks noGrp="1" noChangeArrowheads="1"/>
          </p:cNvSpPr>
          <p:nvPr>
            <p:ph type="dt" sz="quarter"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9636" name="Rectangle 1028"/>
          <p:cNvSpPr>
            <a:spLocks noGrp="1" noChangeArrowheads="1"/>
          </p:cNvSpPr>
          <p:nvPr>
            <p:ph type="ftr" sz="quarter" idx="2"/>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9637" name="Rectangle 1029"/>
          <p:cNvSpPr>
            <a:spLocks noGrp="1" noChangeArrowheads="1"/>
          </p:cNvSpPr>
          <p:nvPr>
            <p:ph type="sldNum" sz="quarter" idx="3"/>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73BA343-12F7-4AF5-B739-85128738AAB0}"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2291" name="Rectangle 3"/>
          <p:cNvSpPr>
            <a:spLocks noGrp="1" noChangeArrowheads="1"/>
          </p:cNvSpPr>
          <p:nvPr>
            <p:ph type="dt"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2292" name="Rectangle 4"/>
          <p:cNvSpPr>
            <a:spLocks noGrp="1" noRot="1" noChangeAspect="1" noChangeArrowheads="1" noTextEdit="1"/>
          </p:cNvSpPr>
          <p:nvPr>
            <p:ph type="sldImg" idx="2"/>
          </p:nvPr>
        </p:nvSpPr>
        <p:spPr bwMode="auto">
          <a:xfrm>
            <a:off x="990600" y="731838"/>
            <a:ext cx="4875213" cy="3656012"/>
          </a:xfrm>
          <a:prstGeom prst="rect">
            <a:avLst/>
          </a:prstGeom>
          <a:noFill/>
          <a:ln w="9525">
            <a:solidFill>
              <a:srgbClr val="000000"/>
            </a:solidFill>
            <a:miter lim="800000"/>
            <a:headEnd/>
            <a:tailEnd/>
          </a:ln>
          <a:effectLst/>
        </p:spPr>
      </p:sp>
      <p:sp>
        <p:nvSpPr>
          <p:cNvPr id="12293" name="Rectangle 5"/>
          <p:cNvSpPr>
            <a:spLocks noGrp="1" noChangeArrowheads="1"/>
          </p:cNvSpPr>
          <p:nvPr>
            <p:ph type="body" sz="quarter" idx="3"/>
          </p:nvPr>
        </p:nvSpPr>
        <p:spPr bwMode="auto">
          <a:xfrm>
            <a:off x="914400" y="4630738"/>
            <a:ext cx="5027613" cy="4387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2294" name="Rectangle 6"/>
          <p:cNvSpPr>
            <a:spLocks noGrp="1" noChangeArrowheads="1"/>
          </p:cNvSpPr>
          <p:nvPr>
            <p:ph type="ftr" sz="quarter" idx="4"/>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2295" name="Rectangle 7"/>
          <p:cNvSpPr>
            <a:spLocks noGrp="1" noChangeArrowheads="1"/>
          </p:cNvSpPr>
          <p:nvPr>
            <p:ph type="sldNum" sz="quarter" idx="5"/>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7AB46C9-2B8A-4914-9E53-50A574235A3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8CD84AC-818C-4855-8990-E2A917D04C32}" type="slidenum">
              <a:rPr lang="en-GB"/>
              <a:pPr/>
              <a:t>7</a:t>
            </a:fld>
            <a:endParaRPr lang="en-GB"/>
          </a:p>
        </p:txBody>
      </p:sp>
      <p:sp>
        <p:nvSpPr>
          <p:cNvPr id="31746" name="Rectangle 1026"/>
          <p:cNvSpPr>
            <a:spLocks noGrp="1" noRot="1" noChangeAspect="1" noChangeArrowheads="1" noTextEdit="1"/>
          </p:cNvSpPr>
          <p:nvPr>
            <p:ph type="sldImg"/>
          </p:nvPr>
        </p:nvSpPr>
        <p:spPr>
          <a:ln/>
        </p:spPr>
      </p:sp>
      <p:sp>
        <p:nvSpPr>
          <p:cNvPr id="31747" name="Rectangle 1027"/>
          <p:cNvSpPr>
            <a:spLocks noGrp="1" noChangeArrowheads="1"/>
          </p:cNvSpPr>
          <p:nvPr>
            <p:ph type="body" idx="1"/>
          </p:nvPr>
        </p:nvSpPr>
        <p:spPr/>
        <p:txBody>
          <a:bodyPr/>
          <a:lstStyle/>
          <a:p>
            <a:r>
              <a:rPr lang="en-GB" sz="1800"/>
              <a:t>Soils and rocks are classified according to their basic, overall characteristics and this classification provides information for design and construction purposes. The classification is comparative in that it offers a relative ranking against other similar materials.</a:t>
            </a:r>
          </a:p>
          <a:p>
            <a:r>
              <a:rPr lang="en-GB" sz="1800"/>
              <a:t>The simplest classification is the distinction between soil and rock. Soil refers to usually soft, l loose un-cemented material, whereas rock refers to usually, hard, rigid strongly cemented material</a:t>
            </a:r>
          </a:p>
          <a:p>
            <a:r>
              <a:rPr lang="en-GB" sz="1800"/>
              <a:t>It must be appreciated that these classifications are not distinct; a very firm soil such as dry dense clay may be considerably harder in engineering terms than a soft fissured rock such as chalk.</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1A0142-58DB-4427-960D-FFCB38C9DD43}" type="slidenum">
              <a:rPr lang="en-GB"/>
              <a:pPr/>
              <a:t>8</a:t>
            </a:fld>
            <a:endParaRPr lang="en-GB"/>
          </a:p>
        </p:txBody>
      </p:sp>
      <p:sp>
        <p:nvSpPr>
          <p:cNvPr id="36866" name="Rectangle 1026"/>
          <p:cNvSpPr>
            <a:spLocks noGrp="1" noRot="1" noChangeAspect="1" noChangeArrowheads="1" noTextEdit="1"/>
          </p:cNvSpPr>
          <p:nvPr>
            <p:ph type="sldImg"/>
          </p:nvPr>
        </p:nvSpPr>
        <p:spPr>
          <a:ln/>
        </p:spPr>
      </p:sp>
      <p:sp>
        <p:nvSpPr>
          <p:cNvPr id="36867" name="Rectangle 1027"/>
          <p:cNvSpPr>
            <a:spLocks noGrp="1" noChangeArrowheads="1"/>
          </p:cNvSpPr>
          <p:nvPr>
            <p:ph type="body" idx="1"/>
          </p:nvPr>
        </p:nvSpPr>
        <p:spPr/>
        <p:txBody>
          <a:bodyPr/>
          <a:lstStyle/>
          <a:p>
            <a:r>
              <a:rPr lang="en-GB" sz="1800"/>
              <a:t>Soils include materials of various origins including organic deposits such as peat and topsoil and detrital (worn down) sediments such as silt, clay, sand and gravel. The oceans of the world also contain vast deposits of clays and marls derived from volcanic dust (pyroclastic)</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7F8C2B-CAE1-4601-BB52-7688722F7E7C}" type="slidenum">
              <a:rPr lang="en-GB"/>
              <a:pPr/>
              <a:t>9</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xfrm>
            <a:off x="381000" y="4630738"/>
            <a:ext cx="6094413" cy="4387850"/>
          </a:xfrm>
        </p:spPr>
        <p:txBody>
          <a:bodyPr/>
          <a:lstStyle/>
          <a:p>
            <a:r>
              <a:rPr lang="en-GB" sz="1600"/>
              <a:t>Rocks classified according to their origin and mineral content:</a:t>
            </a:r>
          </a:p>
          <a:p>
            <a:r>
              <a:rPr lang="en-GB" sz="1600"/>
              <a:t>Igneous – derive from cooling and crystallisation of molten magma</a:t>
            </a:r>
          </a:p>
          <a:p>
            <a:r>
              <a:rPr lang="en-GB" sz="1600"/>
              <a:t>Sedimentary – result from the deposition (usually in water) of particles which are derived from:</a:t>
            </a:r>
          </a:p>
          <a:p>
            <a:pPr>
              <a:buFontTx/>
              <a:buChar char="•"/>
            </a:pPr>
            <a:r>
              <a:rPr lang="en-GB" sz="1600"/>
              <a:t>	the decomposition of other rocks. The particles become compressed and cemented to form sandstones, grits and the lime.</a:t>
            </a:r>
          </a:p>
          <a:p>
            <a:pPr>
              <a:buFontTx/>
              <a:buChar char="•"/>
            </a:pPr>
            <a:r>
              <a:rPr lang="en-GB" sz="1600"/>
              <a:t>The decomposition of organic material, particularly calcium carbonate forming the limestones. Chalk for example, consists of the skeletons of minute floating organisms which swarmed the oceans many millions of years ago.</a:t>
            </a:r>
          </a:p>
          <a:p>
            <a:r>
              <a:rPr lang="en-GB" sz="1600"/>
              <a:t>Metamorphic – as the name implies, results from the alteration of existing rocks due to the action of heat and / or pressure. Typical examples include slate, which is metamorphosed clay or shale; marble, which is modified limestone.</a:t>
            </a:r>
          </a:p>
          <a:p>
            <a:r>
              <a:rPr lang="en-GB" sz="1600"/>
              <a:t>Generally, Ig and Met rocks are extremely hard and make excellent foundations Sed rocks are rather more variable in their loadbearing capability.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F39F07-73D5-48CB-BF9F-531F79D6D005}" type="slidenum">
              <a:rPr lang="en-GB"/>
              <a:pPr/>
              <a:t>10</a:t>
            </a:fld>
            <a:endParaRPr lang="en-GB"/>
          </a:p>
        </p:txBody>
      </p:sp>
      <p:sp>
        <p:nvSpPr>
          <p:cNvPr id="38914" name="Rectangle 1026"/>
          <p:cNvSpPr>
            <a:spLocks noGrp="1" noRot="1" noChangeAspect="1" noChangeArrowheads="1" noTextEdit="1"/>
          </p:cNvSpPr>
          <p:nvPr>
            <p:ph type="sldImg"/>
          </p:nvPr>
        </p:nvSpPr>
        <p:spPr>
          <a:xfrm>
            <a:off x="990600" y="325438"/>
            <a:ext cx="4875213" cy="3656012"/>
          </a:xfrm>
          <a:ln/>
        </p:spPr>
      </p:sp>
      <p:sp>
        <p:nvSpPr>
          <p:cNvPr id="38915" name="Rectangle 1027"/>
          <p:cNvSpPr>
            <a:spLocks noGrp="1" noChangeArrowheads="1"/>
          </p:cNvSpPr>
          <p:nvPr>
            <p:ph type="body" idx="1"/>
          </p:nvPr>
        </p:nvSpPr>
        <p:spPr>
          <a:xfrm>
            <a:off x="228600" y="4062413"/>
            <a:ext cx="6399213" cy="4956175"/>
          </a:xfrm>
        </p:spPr>
        <p:txBody>
          <a:bodyPr/>
          <a:lstStyle/>
          <a:p>
            <a:r>
              <a:rPr lang="en-GB" sz="1600" b="1"/>
              <a:t>UBC </a:t>
            </a:r>
            <a:r>
              <a:rPr lang="en-GB" sz="1600"/>
              <a:t>– for a particular foundation this is the value of the loading intensity at which the ground will fail.</a:t>
            </a:r>
          </a:p>
          <a:p>
            <a:r>
              <a:rPr lang="en-GB" sz="1600" b="1"/>
              <a:t>Allowable bearing pressure</a:t>
            </a:r>
            <a:r>
              <a:rPr lang="en-GB" sz="1600"/>
              <a:t> – this is the max allowable intensity which may be imposed on the ground at the foundation base. Dependent upon nature of site, soil and building’s form.</a:t>
            </a:r>
          </a:p>
          <a:p>
            <a:r>
              <a:rPr lang="en-GB" sz="1600" b="1"/>
              <a:t>Subsidence</a:t>
            </a:r>
            <a:r>
              <a:rPr lang="en-GB" sz="1600"/>
              <a:t> – defined as the downward movement of the ground caused not by the imposition of forces or loads from the building, but by other external influences such as the shrinkage of clay due to moisture removal, or the collapse of sub-soils due to mining.</a:t>
            </a:r>
          </a:p>
          <a:p>
            <a:r>
              <a:rPr lang="en-GB" sz="1600" b="1"/>
              <a:t>Settlement</a:t>
            </a:r>
            <a:r>
              <a:rPr lang="en-GB" sz="1600"/>
              <a:t> – downward movement of the soil and any structure upon it due to the load which has been applied by the structure itself. Settlement is a wholly natural and predictable occurrence which can be allowed for in the building design.</a:t>
            </a:r>
          </a:p>
          <a:p>
            <a:r>
              <a:rPr lang="en-GB" sz="1600" b="1"/>
              <a:t>Compaction</a:t>
            </a:r>
            <a:r>
              <a:rPr lang="en-GB" sz="1600"/>
              <a:t> – is the improvement in the density and strength of the soil by the application of forces that will drive out air and force the soil particles closer together.</a:t>
            </a:r>
          </a:p>
          <a:p>
            <a:r>
              <a:rPr lang="en-GB" sz="1600" b="1"/>
              <a:t>Consolidation</a:t>
            </a:r>
            <a:r>
              <a:rPr lang="en-GB" sz="1600"/>
              <a:t> – is the act of increasing the density and strength of the soil largely by the expulsion of water, either by mechanical means or under the loading imposed by the construction.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6602A4-EC59-42A1-933D-24A5A29ED33C}" type="slidenum">
              <a:rPr lang="en-GB"/>
              <a:pPr/>
              <a:t>11</a:t>
            </a:fld>
            <a:endParaRPr lang="en-GB"/>
          </a:p>
        </p:txBody>
      </p:sp>
      <p:sp>
        <p:nvSpPr>
          <p:cNvPr id="40962" name="Rectangle 2"/>
          <p:cNvSpPr>
            <a:spLocks noGrp="1" noRot="1" noChangeAspect="1" noChangeArrowheads="1" noTextEdit="1"/>
          </p:cNvSpPr>
          <p:nvPr>
            <p:ph type="sldImg"/>
          </p:nvPr>
        </p:nvSpPr>
        <p:spPr>
          <a:xfrm>
            <a:off x="990600" y="325438"/>
            <a:ext cx="4875213" cy="3656012"/>
          </a:xfrm>
          <a:ln/>
        </p:spPr>
      </p:sp>
      <p:sp>
        <p:nvSpPr>
          <p:cNvPr id="40963" name="Rectangle 3"/>
          <p:cNvSpPr>
            <a:spLocks noGrp="1" noChangeArrowheads="1"/>
          </p:cNvSpPr>
          <p:nvPr>
            <p:ph type="body" idx="1"/>
          </p:nvPr>
        </p:nvSpPr>
        <p:spPr>
          <a:xfrm>
            <a:off x="0" y="4143375"/>
            <a:ext cx="6627813" cy="4875213"/>
          </a:xfrm>
        </p:spPr>
        <p:txBody>
          <a:bodyPr/>
          <a:lstStyle/>
          <a:p>
            <a:r>
              <a:rPr lang="en-GB" sz="1800"/>
              <a:t>Soil movement away from the foundation</a:t>
            </a:r>
          </a:p>
          <a:p>
            <a:r>
              <a:rPr lang="en-GB" sz="1800"/>
              <a:t>Soil failure as a result of overloading </a:t>
            </a:r>
          </a:p>
          <a:p>
            <a:r>
              <a:rPr lang="en-GB" sz="1800"/>
              <a:t>Shear failure of the foundation itself as a result of being under-designed</a:t>
            </a:r>
          </a:p>
          <a:p>
            <a:r>
              <a:rPr lang="en-GB" sz="1800"/>
              <a:t>Bending where the foundation is able to move relative to the loading without necessarily a shear failure occurring.</a:t>
            </a:r>
          </a:p>
          <a:p>
            <a:r>
              <a:rPr lang="en-GB" sz="1800"/>
              <a:t>Best prevented by taking founds down to a level where movement is unlikely to occur.</a:t>
            </a:r>
          </a:p>
          <a:p>
            <a:r>
              <a:rPr lang="en-GB" sz="1800"/>
              <a:t>Overloading prevented by good design.</a:t>
            </a:r>
          </a:p>
          <a:p>
            <a:r>
              <a:rPr lang="en-GB" sz="1800"/>
              <a:t>Shear is avoided by thickness – punching action!</a:t>
            </a:r>
          </a:p>
          <a:p>
            <a:r>
              <a:rPr lang="en-GB" sz="1800"/>
              <a:t>Bending as for shear.</a:t>
            </a:r>
          </a:p>
          <a:p>
            <a:r>
              <a:rPr lang="en-GB" sz="1800"/>
              <a:t>Differential settlement most serious – loads unequal, soil resistance varies. Good design needed.</a:t>
            </a:r>
          </a:p>
          <a:p>
            <a:r>
              <a:rPr lang="en-GB" sz="1800"/>
              <a:t>As a general rule resistance of a soil increases with depth. Poor soil conditions however, can still occur at considerable depths – adequate site investigation needed.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520730-671A-4F09-8576-0F28BFA7BDDE}" type="slidenum">
              <a:rPr lang="en-GB"/>
              <a:pPr/>
              <a:t>13</a:t>
            </a:fld>
            <a:endParaRPr lang="en-GB"/>
          </a:p>
        </p:txBody>
      </p:sp>
      <p:sp>
        <p:nvSpPr>
          <p:cNvPr id="50178" name="Rectangle 1026"/>
          <p:cNvSpPr>
            <a:spLocks noGrp="1" noRot="1" noChangeAspect="1" noChangeArrowheads="1" noTextEdit="1"/>
          </p:cNvSpPr>
          <p:nvPr>
            <p:ph type="sldImg"/>
          </p:nvPr>
        </p:nvSpPr>
        <p:spPr>
          <a:ln/>
        </p:spPr>
      </p:sp>
      <p:sp>
        <p:nvSpPr>
          <p:cNvPr id="50179" name="Rectangle 1027"/>
          <p:cNvSpPr>
            <a:spLocks noGrp="1" noChangeArrowheads="1"/>
          </p:cNvSpPr>
          <p:nvPr>
            <p:ph type="body" idx="1"/>
          </p:nvPr>
        </p:nvSpPr>
        <p:spPr/>
        <p:txBody>
          <a:bodyPr/>
          <a:lstStyle/>
          <a:p>
            <a:r>
              <a:rPr lang="en-GB" sz="1800"/>
              <a:t>The diagram shows how unequal loads imposed upon a wall, for example, are distributed by the wall until at the point of loading of the soil the foundation is assumed to carrying equal loading.</a:t>
            </a:r>
          </a:p>
          <a:p>
            <a:r>
              <a:rPr lang="en-GB" sz="1800"/>
              <a:t>Strip foundations will not be successful unless the distribution of the load follows this pattern. A heavy point load is likely to cause punching shear – not to mean we cannot use point loads – we have to design accordingly</a:t>
            </a:r>
          </a:p>
          <a:p>
            <a:r>
              <a:rPr lang="en-GB" sz="1800"/>
              <a:t>NEXT SLIDE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54C56C-83B6-4590-B642-B68E0DDB1FFA}" type="slidenum">
              <a:rPr lang="en-GB"/>
              <a:pPr/>
              <a:t>19</a:t>
            </a:fld>
            <a:endParaRPr lang="en-GB"/>
          </a:p>
        </p:txBody>
      </p:sp>
      <p:sp>
        <p:nvSpPr>
          <p:cNvPr id="66562" name="Rectangle 1026"/>
          <p:cNvSpPr>
            <a:spLocks noGrp="1" noRot="1" noChangeAspect="1" noChangeArrowheads="1" noTextEdit="1"/>
          </p:cNvSpPr>
          <p:nvPr>
            <p:ph type="sldImg"/>
          </p:nvPr>
        </p:nvSpPr>
        <p:spPr>
          <a:xfrm>
            <a:off x="990600" y="406400"/>
            <a:ext cx="4875213" cy="3656013"/>
          </a:xfrm>
          <a:ln/>
        </p:spPr>
      </p:sp>
      <p:sp>
        <p:nvSpPr>
          <p:cNvPr id="66563" name="Rectangle 1027"/>
          <p:cNvSpPr>
            <a:spLocks noGrp="1" noChangeArrowheads="1"/>
          </p:cNvSpPr>
          <p:nvPr>
            <p:ph type="body" idx="1"/>
          </p:nvPr>
        </p:nvSpPr>
        <p:spPr>
          <a:xfrm>
            <a:off x="381000" y="4306888"/>
            <a:ext cx="6246813" cy="4711700"/>
          </a:xfrm>
        </p:spPr>
        <p:txBody>
          <a:bodyPr/>
          <a:lstStyle/>
          <a:p>
            <a:r>
              <a:rPr lang="en-GB" sz="1600" b="1">
                <a:solidFill>
                  <a:srgbClr val="004081"/>
                </a:solidFill>
                <a:latin typeface="Arial" pitchFamily="34" charset="0"/>
              </a:rPr>
              <a:t>(b) stepping of foundations</a:t>
            </a:r>
          </a:p>
          <a:p>
            <a:r>
              <a:rPr lang="en-GB" sz="1600">
                <a:solidFill>
                  <a:srgbClr val="0000FF"/>
                </a:solidFill>
                <a:latin typeface="Arial" pitchFamily="34" charset="0"/>
              </a:rPr>
              <a:t>Sloping ground may require stepped foundations. Where foundations are stepped, the height of the step should not exceed the thickness of the foundation, unless it forms part of a foundation designed by an Engineer in accordance with Technical Requirement R5. Foundation bottoms should be horizontal and steps, as near as possible, vertical.</a:t>
            </a:r>
          </a:p>
          <a:p>
            <a:r>
              <a:rPr lang="en-GB" sz="1600" b="1">
                <a:solidFill>
                  <a:srgbClr val="004081"/>
                </a:solidFill>
                <a:latin typeface="Arial" pitchFamily="34" charset="0"/>
              </a:rPr>
              <a:t>STRIP FOUNDATIONS</a:t>
            </a:r>
          </a:p>
          <a:p>
            <a:r>
              <a:rPr lang="en-GB" sz="1600">
                <a:solidFill>
                  <a:srgbClr val="0000FF"/>
                </a:solidFill>
                <a:latin typeface="Arial" pitchFamily="34" charset="0"/>
              </a:rPr>
              <a:t>The overlap should be </a:t>
            </a:r>
            <a:r>
              <a:rPr lang="en-GB" sz="1600" i="1">
                <a:solidFill>
                  <a:srgbClr val="0000FF"/>
                </a:solidFill>
                <a:latin typeface="Arial" pitchFamily="34" charset="0"/>
              </a:rPr>
              <a:t>not less </a:t>
            </a:r>
            <a:r>
              <a:rPr lang="en-GB" sz="1600">
                <a:solidFill>
                  <a:srgbClr val="0000FF"/>
                </a:solidFill>
                <a:latin typeface="Arial" pitchFamily="34" charset="0"/>
              </a:rPr>
              <a:t>than:</a:t>
            </a:r>
          </a:p>
          <a:p>
            <a:r>
              <a:rPr lang="en-GB" sz="1600">
                <a:solidFill>
                  <a:srgbClr val="0000FF"/>
                </a:solidFill>
                <a:latin typeface="Arial" pitchFamily="34" charset="0"/>
              </a:rPr>
              <a:t>• 2 x S, or</a:t>
            </a:r>
          </a:p>
          <a:p>
            <a:r>
              <a:rPr lang="en-GB" sz="1600">
                <a:solidFill>
                  <a:srgbClr val="0000FF"/>
                </a:solidFill>
                <a:latin typeface="Arial" pitchFamily="34" charset="0"/>
              </a:rPr>
              <a:t>• T (maximum 500mm), or</a:t>
            </a:r>
          </a:p>
          <a:p>
            <a:r>
              <a:rPr lang="en-GB" sz="1600">
                <a:solidFill>
                  <a:srgbClr val="0000FF"/>
                </a:solidFill>
                <a:latin typeface="Arial" pitchFamily="34" charset="0"/>
              </a:rPr>
              <a:t>• 300mm, whichever is the largest.</a:t>
            </a:r>
            <a:endParaRPr lang="en-GB" sz="1600">
              <a:solidFill>
                <a:srgbClr val="000000"/>
              </a:solidFill>
              <a:latin typeface="Arial" pitchFamily="34" charset="0"/>
            </a:endParaRPr>
          </a:p>
          <a:p>
            <a:r>
              <a:rPr lang="en-GB" sz="1600" b="1">
                <a:solidFill>
                  <a:srgbClr val="0000FF"/>
                </a:solidFill>
                <a:latin typeface="Arial" pitchFamily="34" charset="0"/>
              </a:rPr>
              <a:t>TRENCH FILL FOUNDATIONS</a:t>
            </a:r>
          </a:p>
          <a:p>
            <a:r>
              <a:rPr lang="en-GB" sz="1600">
                <a:solidFill>
                  <a:srgbClr val="0000FF"/>
                </a:solidFill>
                <a:latin typeface="Arial" pitchFamily="34" charset="0"/>
              </a:rPr>
              <a:t>The overlap should be </a:t>
            </a:r>
            <a:r>
              <a:rPr lang="en-GB" sz="1600" i="1">
                <a:solidFill>
                  <a:srgbClr val="0000FF"/>
                </a:solidFill>
                <a:latin typeface="Arial" pitchFamily="34" charset="0"/>
              </a:rPr>
              <a:t>not less </a:t>
            </a:r>
            <a:r>
              <a:rPr lang="en-GB" sz="1600">
                <a:solidFill>
                  <a:srgbClr val="0000FF"/>
                </a:solidFill>
                <a:latin typeface="Arial" pitchFamily="34" charset="0"/>
              </a:rPr>
              <a:t>than:</a:t>
            </a:r>
          </a:p>
          <a:p>
            <a:r>
              <a:rPr lang="en-GB" sz="1600">
                <a:solidFill>
                  <a:srgbClr val="0000FF"/>
                </a:solidFill>
                <a:latin typeface="Arial" pitchFamily="34" charset="0"/>
              </a:rPr>
              <a:t>• 2 x S, or</a:t>
            </a:r>
          </a:p>
          <a:p>
            <a:r>
              <a:rPr lang="en-GB" sz="1600">
                <a:solidFill>
                  <a:srgbClr val="0000FF"/>
                </a:solidFill>
                <a:latin typeface="Arial" pitchFamily="34" charset="0"/>
              </a:rPr>
              <a:t>• one metre, whichever is the larger.</a:t>
            </a:r>
            <a:endParaRPr lang="en-GB" sz="1600">
              <a:solidFill>
                <a:srgbClr val="000000"/>
              </a:solidFill>
              <a:latin typeface="Arial" pitchFamily="34" charset="0"/>
            </a:endParaRPr>
          </a:p>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D81A4B-BDE3-4154-A7FB-A81466F9AF77}" type="slidenum">
              <a:rPr lang="en-GB"/>
              <a:pPr/>
              <a:t>21</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r>
              <a:rPr lang="en-GB" b="1" dirty="0">
                <a:latin typeface="Times-Bold" charset="0"/>
              </a:rPr>
              <a:t>Loading</a:t>
            </a:r>
          </a:p>
          <a:p>
            <a:r>
              <a:rPr lang="en-GB" dirty="0">
                <a:latin typeface="Times-Roman" charset="0"/>
              </a:rPr>
              <a:t>A1. (1) The building shall be constructed so that the combined dead,</a:t>
            </a:r>
          </a:p>
          <a:p>
            <a:r>
              <a:rPr lang="en-GB" dirty="0">
                <a:latin typeface="Times-Roman" charset="0"/>
              </a:rPr>
              <a:t>imposed and wind loads are sustained and transmitted by it to the</a:t>
            </a:r>
          </a:p>
          <a:p>
            <a:r>
              <a:rPr lang="en-GB" dirty="0">
                <a:latin typeface="Times-Roman" charset="0"/>
              </a:rPr>
              <a:t>ground -</a:t>
            </a:r>
          </a:p>
          <a:p>
            <a:r>
              <a:rPr lang="en-GB" dirty="0">
                <a:latin typeface="Times-Roman" charset="0"/>
              </a:rPr>
              <a:t>(a) safely; and</a:t>
            </a:r>
          </a:p>
          <a:p>
            <a:r>
              <a:rPr lang="en-GB" dirty="0">
                <a:latin typeface="Times-Roman" charset="0"/>
              </a:rPr>
              <a:t>(b) without causing such deflection or deformation of any part</a:t>
            </a:r>
          </a:p>
          <a:p>
            <a:r>
              <a:rPr lang="en-GB" dirty="0">
                <a:latin typeface="Times-Roman" charset="0"/>
              </a:rPr>
              <a:t>of the building, or such movement of the ground, as will</a:t>
            </a:r>
          </a:p>
          <a:p>
            <a:r>
              <a:rPr lang="en-GB" dirty="0">
                <a:latin typeface="Times-Roman" charset="0"/>
              </a:rPr>
              <a:t>impair the stability of any part of another building.</a:t>
            </a:r>
          </a:p>
          <a:p>
            <a:r>
              <a:rPr lang="en-GB" dirty="0">
                <a:latin typeface="Times-Roman" charset="0"/>
              </a:rPr>
              <a:t>(2) In assessing whether a building complies with sub paragraph (1)</a:t>
            </a:r>
          </a:p>
          <a:p>
            <a:r>
              <a:rPr lang="en-GB" dirty="0">
                <a:latin typeface="Times-Roman" charset="0"/>
              </a:rPr>
              <a:t>regard shall be had to the imposed and wind loads to which it is likely</a:t>
            </a:r>
          </a:p>
          <a:p>
            <a:r>
              <a:rPr lang="en-GB" dirty="0">
                <a:latin typeface="Times-Roman" charset="0"/>
              </a:rPr>
              <a:t>to be subjected in the ordinary course of its use for the purpose for</a:t>
            </a:r>
          </a:p>
          <a:p>
            <a:r>
              <a:rPr lang="en-GB" dirty="0">
                <a:latin typeface="Times-Roman" charset="0"/>
              </a:rPr>
              <a:t>which it is intended.</a:t>
            </a:r>
          </a:p>
          <a:p>
            <a:r>
              <a:rPr lang="en-GB" b="1" dirty="0">
                <a:latin typeface="Times-Bold" charset="0"/>
              </a:rPr>
              <a:t>Ground Movement</a:t>
            </a:r>
          </a:p>
          <a:p>
            <a:r>
              <a:rPr lang="en-GB" dirty="0">
                <a:latin typeface="Times-Roman" charset="0"/>
              </a:rPr>
              <a:t>A2. The building shall be constructed so that ground movement</a:t>
            </a:r>
          </a:p>
          <a:p>
            <a:r>
              <a:rPr lang="en-GB" dirty="0">
                <a:latin typeface="Times-Roman" charset="0"/>
              </a:rPr>
              <a:t>caused by :-</a:t>
            </a:r>
          </a:p>
          <a:p>
            <a:r>
              <a:rPr lang="en-GB" dirty="0">
                <a:latin typeface="Times-Roman" charset="0"/>
              </a:rPr>
              <a:t>(a) swelling, shrinkage or freezing of the subsoil; or</a:t>
            </a:r>
          </a:p>
          <a:p>
            <a:r>
              <a:rPr lang="en-GB" dirty="0">
                <a:latin typeface="Times-Roman" charset="0"/>
              </a:rPr>
              <a:t>(b) land-slip or subsidence (other than subsidence arising from</a:t>
            </a:r>
          </a:p>
          <a:p>
            <a:r>
              <a:rPr lang="en-GB" dirty="0">
                <a:latin typeface="Times-Roman" charset="0"/>
              </a:rPr>
              <a:t>shrinkage), in so far as the risk can be reasonably foreseen,</a:t>
            </a:r>
          </a:p>
          <a:p>
            <a:r>
              <a:rPr lang="en-GB" dirty="0">
                <a:latin typeface="Times-Roman" charset="0"/>
              </a:rPr>
              <a:t>will not impair the stability of any part of the building.</a:t>
            </a:r>
            <a:endParaRPr lang="en-GB" dirty="0">
              <a:latin typeface="Times-Bold" charset="0"/>
            </a:endParaRPr>
          </a:p>
          <a:p>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16A4EB-6707-4862-AE2E-FBB3C4EF1987}" type="slidenum">
              <a:rPr lang="en-GB"/>
              <a:pPr/>
              <a:t>22</a:t>
            </a:fld>
            <a:endParaRPr lang="en-GB"/>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sz="1800"/>
              <a:t>Selection of this type of foundation will depend upon the nature of the loading. Generally, only if we have continuous loading will we select a strip foundation.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4D5E70-6C72-4013-9584-C1CC75A767CB}" type="slidenum">
              <a:rPr lang="en-GB"/>
              <a:pPr/>
              <a:t>23</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sz="1800"/>
              <a:t>Efficient form of foundation as their size can be designed specifically for the load in question. Type of structure will dictate this form of foundation – normally a framed building.</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1A0EC8-F631-41B4-B12A-779BF3DF5F64}" type="slidenum">
              <a:rPr lang="en-GB"/>
              <a:pPr/>
              <a:t>26</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sz="1800"/>
              <a:t>Polystyrene cone removable before grouting up.</a:t>
            </a:r>
          </a:p>
          <a:p>
            <a:r>
              <a:rPr lang="en-GB" sz="1800"/>
              <a:t>Note here the foundation is unreinforced – sometimes the case! Where reinforcement is used a layer of blinding should be used. This allows for a working surface which will avoid the reinforcement becoming contaminated by muck and / or water.</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B3BBE2-EB3B-4A0B-9FA5-264DC1D5ADFA}" type="slidenum">
              <a:rPr lang="en-GB"/>
              <a:pPr/>
              <a:t>27</a:t>
            </a:fld>
            <a:endParaRPr lang="en-GB"/>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r>
              <a:rPr lang="en-GB" sz="1800"/>
              <a:t>Only becomes economic when the thickness of the raft is not grater than 300mm. Above this then the weight becomes excessive – too much concrete in order to carry the loads.</a:t>
            </a:r>
          </a:p>
          <a:p>
            <a:r>
              <a:rPr lang="en-GB" sz="1800"/>
              <a:t>Notice the raft is reinforced in two directions and top and bottom. Allows for un-predictable stressing due to movement.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954E3A-778D-49B2-A6BB-B0EDAB5E1488}" type="slidenum">
              <a:rPr lang="en-GB"/>
              <a:pPr/>
              <a:t>28</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r>
              <a:rPr lang="en-GB" sz="1800"/>
              <a:t>If, in designing rafts, it is found that the thickness of the slab needs to exceed 300mm, then the design needs to change. A beam and raft system can be used – beams being downstand or upstand.</a:t>
            </a:r>
          </a:p>
          <a:p>
            <a:r>
              <a:rPr lang="en-GB" sz="1800"/>
              <a:t>An important feature of a beam and slab raft which uses downstand beams is that the soil underneath the slab is contained, thereby supporting the soil where movement occurs.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7A1829-BC80-47F5-8B4F-FCB715BA062C}" type="slidenum">
              <a:rPr lang="en-GB"/>
              <a:pPr/>
              <a:t>29</a:t>
            </a:fld>
            <a:endParaRPr lang="en-GB"/>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r>
              <a:rPr lang="en-GB" sz="1800"/>
              <a:t>Having cast the base raft, formwork is necessary in order to cast the upstand beams. If the voids are to be left, then permanent formwork is required to cast the floor slab.</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FD7304-DFA5-4BF7-8ADC-EE3D374DE369}" type="slidenum">
              <a:rPr lang="en-GB"/>
              <a:pPr/>
              <a:t>30</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9144000" cy="6858000"/>
            <a:chOff x="0" y="0"/>
            <a:chExt cx="5760" cy="4320"/>
          </a:xfrm>
        </p:grpSpPr>
        <p:sp>
          <p:nvSpPr>
            <p:cNvPr id="4099"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endParaRPr lang="en-GB"/>
            </a:p>
          </p:txBody>
        </p:sp>
        <p:sp>
          <p:nvSpPr>
            <p:cNvPr id="4100"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4101" name="Picture 5" descr="D:\FRONTPAGE THEMES\CONSTRUC\URBBANND.PNG"/>
            <p:cNvPicPr>
              <a:picLocks noChangeAspect="1" noChangeArrowheads="1"/>
            </p:cNvPicPr>
            <p:nvPr/>
          </p:nvPicPr>
          <p:blipFill>
            <a:blip r:embed="rId2"/>
            <a:srcRect l="5824" t="8493" r="35922"/>
            <a:stretch>
              <a:fillRect/>
            </a:stretch>
          </p:blipFill>
          <p:spPr bwMode="ltGray">
            <a:xfrm>
              <a:off x="0" y="0"/>
              <a:ext cx="5760" cy="905"/>
            </a:xfrm>
            <a:prstGeom prst="rect">
              <a:avLst/>
            </a:prstGeom>
            <a:noFill/>
          </p:spPr>
        </p:pic>
      </p:grpSp>
      <p:sp>
        <p:nvSpPr>
          <p:cNvPr id="4102"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4103"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4104" name="Rectangle 8"/>
          <p:cNvSpPr>
            <a:spLocks noGrp="1" noChangeArrowheads="1"/>
          </p:cNvSpPr>
          <p:nvPr>
            <p:ph type="dt" sz="half" idx="2"/>
          </p:nvPr>
        </p:nvSpPr>
        <p:spPr>
          <a:xfrm>
            <a:off x="685800" y="6248400"/>
            <a:ext cx="1905000" cy="457200"/>
          </a:xfrm>
        </p:spPr>
        <p:txBody>
          <a:bodyPr/>
          <a:lstStyle>
            <a:lvl1pPr>
              <a:defRPr/>
            </a:lvl1pPr>
          </a:lstStyle>
          <a:p>
            <a:endParaRPr lang="en-GB"/>
          </a:p>
        </p:txBody>
      </p:sp>
      <p:sp>
        <p:nvSpPr>
          <p:cNvPr id="4105" name="Rectangle 9"/>
          <p:cNvSpPr>
            <a:spLocks noGrp="1" noChangeArrowheads="1"/>
          </p:cNvSpPr>
          <p:nvPr>
            <p:ph type="ftr" sz="quarter" idx="3"/>
          </p:nvPr>
        </p:nvSpPr>
        <p:spPr>
          <a:xfrm>
            <a:off x="3124200" y="6248400"/>
            <a:ext cx="2895600" cy="457200"/>
          </a:xfrm>
        </p:spPr>
        <p:txBody>
          <a:bodyPr/>
          <a:lstStyle>
            <a:lvl1pPr>
              <a:defRPr/>
            </a:lvl1pPr>
          </a:lstStyle>
          <a:p>
            <a:endParaRPr lang="en-GB"/>
          </a:p>
        </p:txBody>
      </p:sp>
      <p:sp>
        <p:nvSpPr>
          <p:cNvPr id="4106" name="Rectangle 10"/>
          <p:cNvSpPr>
            <a:spLocks noGrp="1" noChangeArrowheads="1"/>
          </p:cNvSpPr>
          <p:nvPr>
            <p:ph type="sldNum" sz="quarter" idx="4"/>
          </p:nvPr>
        </p:nvSpPr>
        <p:spPr>
          <a:xfrm>
            <a:off x="6553200" y="6248400"/>
            <a:ext cx="1905000" cy="457200"/>
          </a:xfrm>
        </p:spPr>
        <p:txBody>
          <a:bodyPr/>
          <a:lstStyle>
            <a:lvl1pPr>
              <a:defRPr/>
            </a:lvl1pPr>
          </a:lstStyle>
          <a:p>
            <a:fld id="{596DF2AD-0A5A-469E-AEC4-CFE218365994}"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225BE3F-1E3F-46C0-92C7-8749EF363FF8}"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1FF9FCF-C08B-4FDB-A86C-A922ACF86B8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85CF45B-F2E1-41FE-A927-D23BFEF47596}"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C884C74-F949-4001-9205-4C78D97C202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10E7A379-8728-41A7-90FD-DA209A4E8038}"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685B26FB-B1DF-488D-88AE-F11C3402888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4FF170-7C31-42FC-81C7-18A5131D6C74}"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39A7764-4EC7-4014-AEAA-D226EF613B4D}"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A167381-1D9F-439F-A174-B573FE8C00B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46D9826-C558-41BE-AA48-78C27255E644}"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778483EE-446F-436E-A279-27E443EE54DD}"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68C0CCBE-01CC-4DA2-9BE5-E1BE4E50D83C}"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Date Placeholder 3"/>
          <p:cNvSpPr>
            <a:spLocks noGrp="1"/>
          </p:cNvSpPr>
          <p:nvPr>
            <p:ph type="dt" sz="half" idx="10"/>
          </p:nvPr>
        </p:nvSpPr>
        <p:spPr>
          <a:xfrm>
            <a:off x="685800" y="6324600"/>
            <a:ext cx="19050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324600"/>
            <a:ext cx="2895600" cy="45720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324600"/>
            <a:ext cx="1905000" cy="457200"/>
          </a:xfrm>
        </p:spPr>
        <p:txBody>
          <a:bodyPr/>
          <a:lstStyle>
            <a:lvl1pPr>
              <a:defRPr/>
            </a:lvl1pPr>
          </a:lstStyle>
          <a:p>
            <a:fld id="{B3D38420-A1BB-4388-8E2D-FC16A3F8BF4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1026"/>
          <p:cNvGrpSpPr>
            <a:grpSpLocks/>
          </p:cNvGrpSpPr>
          <p:nvPr/>
        </p:nvGrpSpPr>
        <p:grpSpPr bwMode="auto">
          <a:xfrm>
            <a:off x="0" y="0"/>
            <a:ext cx="9144000" cy="6858000"/>
            <a:chOff x="0" y="0"/>
            <a:chExt cx="5760" cy="4320"/>
          </a:xfrm>
        </p:grpSpPr>
        <p:sp>
          <p:nvSpPr>
            <p:cNvPr id="3075" name="Rectangle 1027"/>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endParaRPr lang="en-GB"/>
            </a:p>
          </p:txBody>
        </p:sp>
        <p:sp>
          <p:nvSpPr>
            <p:cNvPr id="3076" name="Rectangle 1028"/>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3077" name="Picture 1029" descr="D:\FRONTPAGE THEMES\CONSTRUC\URBBANND.PNG"/>
            <p:cNvPicPr>
              <a:picLocks noChangeAspect="1" noChangeArrowheads="1"/>
            </p:cNvPicPr>
            <p:nvPr/>
          </p:nvPicPr>
          <p:blipFill>
            <a:blip r:embed="rId16"/>
            <a:srcRect t="66667"/>
            <a:stretch>
              <a:fillRect/>
            </a:stretch>
          </p:blipFill>
          <p:spPr bwMode="ltGray">
            <a:xfrm>
              <a:off x="0" y="0"/>
              <a:ext cx="5760" cy="192"/>
            </a:xfrm>
            <a:prstGeom prst="rect">
              <a:avLst/>
            </a:prstGeom>
            <a:noFill/>
          </p:spPr>
        </p:pic>
      </p:grpSp>
      <p:sp>
        <p:nvSpPr>
          <p:cNvPr id="3078" name="Rectangle 1030"/>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3079" name="Rectangle 1031"/>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80" name="Rectangle 1032"/>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endParaRPr lang="en-GB"/>
          </a:p>
        </p:txBody>
      </p:sp>
      <p:sp>
        <p:nvSpPr>
          <p:cNvPr id="3081" name="Rectangle 1033"/>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endParaRPr lang="en-GB"/>
          </a:p>
        </p:txBody>
      </p:sp>
      <p:sp>
        <p:nvSpPr>
          <p:cNvPr id="3082" name="Rectangle 1034"/>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fld id="{79EF5B48-1063-4E95-AFAC-B15F855D9793}"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Impact" pitchFamily="34" charset="0"/>
        </a:defRPr>
      </a:lvl2pPr>
      <a:lvl3pPr algn="l" rtl="0" fontAlgn="base">
        <a:spcBef>
          <a:spcPct val="0"/>
        </a:spcBef>
        <a:spcAft>
          <a:spcPct val="0"/>
        </a:spcAft>
        <a:defRPr sz="4400">
          <a:solidFill>
            <a:schemeClr val="tx2"/>
          </a:solidFill>
          <a:latin typeface="Impact" pitchFamily="34" charset="0"/>
        </a:defRPr>
      </a:lvl3pPr>
      <a:lvl4pPr algn="l" rtl="0" fontAlgn="base">
        <a:spcBef>
          <a:spcPct val="0"/>
        </a:spcBef>
        <a:spcAft>
          <a:spcPct val="0"/>
        </a:spcAft>
        <a:defRPr sz="4400">
          <a:solidFill>
            <a:schemeClr val="tx2"/>
          </a:solidFill>
          <a:latin typeface="Impact" pitchFamily="34" charset="0"/>
        </a:defRPr>
      </a:lvl4pPr>
      <a:lvl5pPr algn="l" rtl="0" fontAlgn="base">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fontAlgn="base">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fontAlgn="base">
        <a:spcBef>
          <a:spcPct val="20000"/>
        </a:spcBef>
        <a:spcAft>
          <a:spcPct val="0"/>
        </a:spcAft>
        <a:buSzPct val="130000"/>
        <a:buBlip>
          <a:blip r:embed="rId17"/>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fontAlgn="base">
        <a:spcBef>
          <a:spcPct val="20000"/>
        </a:spcBef>
        <a:spcAft>
          <a:spcPct val="0"/>
        </a:spcAft>
        <a:buSzPct val="115000"/>
        <a:buBlip>
          <a:blip r:embed="rId17"/>
        </a:buBlip>
        <a:defRPr sz="2000">
          <a:solidFill>
            <a:schemeClr val="tx1"/>
          </a:solidFill>
          <a:latin typeface="+mn-lt"/>
        </a:defRPr>
      </a:lvl5pPr>
      <a:lvl6pPr marL="2514600" indent="-228600" algn="l" rtl="0" fontAlgn="base">
        <a:spcBef>
          <a:spcPct val="20000"/>
        </a:spcBef>
        <a:spcAft>
          <a:spcPct val="0"/>
        </a:spcAft>
        <a:buSzPct val="115000"/>
        <a:buBlip>
          <a:blip r:embed="rId17"/>
        </a:buBlip>
        <a:defRPr sz="2000">
          <a:solidFill>
            <a:schemeClr val="tx1"/>
          </a:solidFill>
          <a:latin typeface="+mn-lt"/>
        </a:defRPr>
      </a:lvl6pPr>
      <a:lvl7pPr marL="2971800" indent="-228600" algn="l" rtl="0" fontAlgn="base">
        <a:spcBef>
          <a:spcPct val="20000"/>
        </a:spcBef>
        <a:spcAft>
          <a:spcPct val="0"/>
        </a:spcAft>
        <a:buSzPct val="115000"/>
        <a:buBlip>
          <a:blip r:embed="rId17"/>
        </a:buBlip>
        <a:defRPr sz="2000">
          <a:solidFill>
            <a:schemeClr val="tx1"/>
          </a:solidFill>
          <a:latin typeface="+mn-lt"/>
        </a:defRPr>
      </a:lvl7pPr>
      <a:lvl8pPr marL="3429000" indent="-228600" algn="l" rtl="0" fontAlgn="base">
        <a:spcBef>
          <a:spcPct val="20000"/>
        </a:spcBef>
        <a:spcAft>
          <a:spcPct val="0"/>
        </a:spcAft>
        <a:buSzPct val="115000"/>
        <a:buBlip>
          <a:blip r:embed="rId17"/>
        </a:buBlip>
        <a:defRPr sz="2000">
          <a:solidFill>
            <a:schemeClr val="tx1"/>
          </a:solidFill>
          <a:latin typeface="+mn-lt"/>
        </a:defRPr>
      </a:lvl8pPr>
      <a:lvl9pPr marL="3886200" indent="-228600" algn="l" rtl="0" fontAlgn="base">
        <a:spcBef>
          <a:spcPct val="20000"/>
        </a:spcBef>
        <a:spcAft>
          <a:spcPct val="0"/>
        </a:spcAft>
        <a:buSzPct val="115000"/>
        <a:buBlip>
          <a:blip r:embed="rId17"/>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11.jpeg"/><Relationship Id="rId5" Type="http://schemas.openxmlformats.org/officeDocument/2006/relationships/oleObject" Target="../embeddings/oleObject1.bin"/><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a:t>Built Environment Portfolio</a:t>
            </a:r>
          </a:p>
        </p:txBody>
      </p:sp>
      <p:sp>
        <p:nvSpPr>
          <p:cNvPr id="2051" name="Rectangle 3"/>
          <p:cNvSpPr>
            <a:spLocks noGrp="1" noChangeArrowheads="1"/>
          </p:cNvSpPr>
          <p:nvPr>
            <p:ph type="body" sz="half" idx="1"/>
          </p:nvPr>
        </p:nvSpPr>
        <p:spPr>
          <a:xfrm>
            <a:off x="685800" y="2819400"/>
            <a:ext cx="3810000" cy="3276600"/>
          </a:xfrm>
        </p:spPr>
        <p:txBody>
          <a:bodyPr/>
          <a:lstStyle/>
          <a:p>
            <a:pPr>
              <a:buFont typeface="Wingdings" pitchFamily="2" charset="2"/>
              <a:buNone/>
            </a:pPr>
            <a:r>
              <a:rPr lang="en-GB" sz="4400"/>
              <a:t>Substructure:</a:t>
            </a:r>
          </a:p>
          <a:p>
            <a:pPr>
              <a:buFont typeface="Wingdings" pitchFamily="2" charset="2"/>
              <a:buNone/>
            </a:pPr>
            <a:r>
              <a:rPr lang="en-GB" sz="4400"/>
              <a:t>       Foundations</a:t>
            </a:r>
          </a:p>
        </p:txBody>
      </p:sp>
      <p:pic>
        <p:nvPicPr>
          <p:cNvPr id="2054" name="Picture 6" descr="C:\Documents and Settings\default\My Documents\construction technology\pictures\trench fill.JPG"/>
          <p:cNvPicPr>
            <a:picLocks noGrp="1" noChangeAspect="1" noChangeArrowheads="1"/>
          </p:cNvPicPr>
          <p:nvPr>
            <p:ph type="clipArt" sz="half" idx="2"/>
          </p:nvPr>
        </p:nvPicPr>
        <p:blipFill>
          <a:blip r:embed="rId2"/>
          <a:srcRect/>
          <a:stretch>
            <a:fillRect/>
          </a:stretch>
        </p:blipFill>
        <p:spPr>
          <a:xfrm>
            <a:off x="5181600" y="1752600"/>
            <a:ext cx="3386138" cy="4648200"/>
          </a:xfrm>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a:t>Foundation Design</a:t>
            </a:r>
          </a:p>
        </p:txBody>
      </p:sp>
      <p:sp>
        <p:nvSpPr>
          <p:cNvPr id="5124" name="Rectangle 4"/>
          <p:cNvSpPr>
            <a:spLocks noGrp="1" noChangeArrowheads="1"/>
          </p:cNvSpPr>
          <p:nvPr>
            <p:ph type="body" sz="half" idx="2"/>
          </p:nvPr>
        </p:nvSpPr>
        <p:spPr>
          <a:xfrm>
            <a:off x="4648200" y="1981200"/>
            <a:ext cx="4191000" cy="4114800"/>
          </a:xfrm>
        </p:spPr>
        <p:txBody>
          <a:bodyPr/>
          <a:lstStyle/>
          <a:p>
            <a:r>
              <a:rPr lang="en-GB"/>
              <a:t>Purpose of a foundation</a:t>
            </a:r>
          </a:p>
          <a:p>
            <a:endParaRPr lang="en-GB"/>
          </a:p>
          <a:p>
            <a:pPr lvl="1"/>
            <a:r>
              <a:rPr lang="en-GB"/>
              <a:t>To safely transmit structural loadings to the soil</a:t>
            </a:r>
          </a:p>
        </p:txBody>
      </p:sp>
      <p:pic>
        <p:nvPicPr>
          <p:cNvPr id="5126" name="Picture 6" descr="C:\Documents and Settings\default\My Documents\construction technology\pictures\concrete frame.BMP"/>
          <p:cNvPicPr>
            <a:picLocks noGrp="1" noChangeAspect="1" noChangeArrowheads="1"/>
          </p:cNvPicPr>
          <p:nvPr>
            <p:ph type="clipArt" sz="half" idx="1"/>
          </p:nvPr>
        </p:nvPicPr>
        <p:blipFill>
          <a:blip r:embed="rId2"/>
          <a:srcRect/>
          <a:stretch>
            <a:fillRect/>
          </a:stretch>
        </p:blipFill>
        <p:spPr>
          <a:xfrm>
            <a:off x="152400" y="2133600"/>
            <a:ext cx="4343400" cy="3708400"/>
          </a:xfrm>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14290"/>
            <a:ext cx="7772400" cy="1143000"/>
          </a:xfrm>
        </p:spPr>
        <p:txBody>
          <a:bodyPr/>
          <a:lstStyle/>
          <a:p>
            <a:r>
              <a:rPr lang="en-GB" dirty="0" smtClean="0"/>
              <a:t>Foundation Design</a:t>
            </a:r>
            <a:endParaRPr lang="en-GB" dirty="0"/>
          </a:p>
        </p:txBody>
      </p:sp>
      <p:sp>
        <p:nvSpPr>
          <p:cNvPr id="3" name="Content Placeholder 2"/>
          <p:cNvSpPr>
            <a:spLocks noGrp="1"/>
          </p:cNvSpPr>
          <p:nvPr>
            <p:ph sz="half" idx="1"/>
          </p:nvPr>
        </p:nvSpPr>
        <p:spPr>
          <a:xfrm>
            <a:off x="685800" y="1357298"/>
            <a:ext cx="3810000" cy="5357850"/>
          </a:xfrm>
        </p:spPr>
        <p:txBody>
          <a:bodyPr/>
          <a:lstStyle/>
          <a:p>
            <a:r>
              <a:rPr lang="en-GB" dirty="0" smtClean="0"/>
              <a:t>Building Regulations</a:t>
            </a:r>
          </a:p>
          <a:p>
            <a:pPr lvl="1"/>
            <a:r>
              <a:rPr lang="en-GB" dirty="0" smtClean="0"/>
              <a:t>Building shall be constructed so that the combined dead, imposed and wind loads are sustained and transmitted by it to the ground -</a:t>
            </a:r>
          </a:p>
          <a:p>
            <a:pPr lvl="1"/>
            <a:endParaRPr lang="en-GB" dirty="0" smtClean="0"/>
          </a:p>
          <a:p>
            <a:pPr lvl="2"/>
            <a:r>
              <a:rPr lang="en-GB" sz="2800" dirty="0" smtClean="0"/>
              <a:t>Safely</a:t>
            </a:r>
          </a:p>
          <a:p>
            <a:pPr lvl="2"/>
            <a:r>
              <a:rPr lang="en-GB" sz="2800" dirty="0" smtClean="0"/>
              <a:t>Little deflection</a:t>
            </a:r>
            <a:endParaRPr lang="en-GB" sz="2800" dirty="0" smtClean="0"/>
          </a:p>
          <a:p>
            <a:pPr lvl="2"/>
            <a:r>
              <a:rPr lang="en-GB" sz="2800" dirty="0" smtClean="0"/>
              <a:t>Maintain stability</a:t>
            </a:r>
            <a:endParaRPr lang="en-GB" sz="2800" dirty="0"/>
          </a:p>
        </p:txBody>
      </p:sp>
      <p:pic>
        <p:nvPicPr>
          <p:cNvPr id="5" name="Picture 2"/>
          <p:cNvPicPr>
            <a:picLocks noGrp="1" noChangeAspect="1" noChangeArrowheads="1"/>
          </p:cNvPicPr>
          <p:nvPr>
            <p:ph sz="half" idx="2"/>
          </p:nvPr>
        </p:nvPicPr>
        <p:blipFill>
          <a:blip r:embed="rId2"/>
          <a:srcRect/>
          <a:stretch>
            <a:fillRect/>
          </a:stretch>
        </p:blipFill>
        <p:spPr bwMode="auto">
          <a:xfrm>
            <a:off x="4616273" y="2643182"/>
            <a:ext cx="4363057" cy="3143272"/>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GB"/>
              <a:t>Foundation Design</a:t>
            </a:r>
          </a:p>
        </p:txBody>
      </p:sp>
      <p:sp>
        <p:nvSpPr>
          <p:cNvPr id="1027" name="Rectangle 3"/>
          <p:cNvSpPr>
            <a:spLocks noGrp="1" noChangeArrowheads="1"/>
          </p:cNvSpPr>
          <p:nvPr>
            <p:ph type="body" sz="half" idx="1"/>
          </p:nvPr>
        </p:nvSpPr>
        <p:spPr>
          <a:xfrm>
            <a:off x="228600" y="1981200"/>
            <a:ext cx="4267200" cy="4114800"/>
          </a:xfrm>
        </p:spPr>
        <p:txBody>
          <a:bodyPr/>
          <a:lstStyle/>
          <a:p>
            <a:r>
              <a:rPr lang="en-GB" sz="2800"/>
              <a:t>Performance requirements</a:t>
            </a:r>
          </a:p>
          <a:p>
            <a:pPr lvl="1"/>
            <a:endParaRPr lang="en-GB"/>
          </a:p>
          <a:p>
            <a:pPr lvl="1"/>
            <a:r>
              <a:rPr lang="en-GB"/>
              <a:t>Strength and stability</a:t>
            </a:r>
          </a:p>
          <a:p>
            <a:pPr lvl="1"/>
            <a:endParaRPr lang="en-GB"/>
          </a:p>
          <a:p>
            <a:pPr lvl="1"/>
            <a:r>
              <a:rPr lang="en-GB"/>
              <a:t>Durability</a:t>
            </a:r>
          </a:p>
          <a:p>
            <a:pPr lvl="1"/>
            <a:endParaRPr lang="en-GB"/>
          </a:p>
          <a:p>
            <a:pPr lvl="1"/>
            <a:endParaRPr lang="en-GB" sz="2400"/>
          </a:p>
        </p:txBody>
      </p:sp>
      <p:sp>
        <p:nvSpPr>
          <p:cNvPr id="1029" name="Rectangle 5"/>
          <p:cNvSpPr>
            <a:spLocks noChangeArrowheads="1"/>
          </p:cNvSpPr>
          <p:nvPr/>
        </p:nvSpPr>
        <p:spPr bwMode="auto">
          <a:xfrm>
            <a:off x="1816100" y="2292350"/>
            <a:ext cx="9144000" cy="0"/>
          </a:xfrm>
          <a:prstGeom prst="rect">
            <a:avLst/>
          </a:prstGeom>
          <a:noFill/>
          <a:ln w="9525">
            <a:noFill/>
            <a:miter lim="800000"/>
            <a:headEnd/>
            <a:tailEnd/>
          </a:ln>
          <a:effectLst/>
        </p:spPr>
        <p:txBody>
          <a:bodyPr>
            <a:spAutoFit/>
          </a:bodyPr>
          <a:lstStyle/>
          <a:p>
            <a:endParaRPr lang="en-GB"/>
          </a:p>
        </p:txBody>
      </p:sp>
      <p:pic>
        <p:nvPicPr>
          <p:cNvPr id="1032" name="Picture 8" descr="footing"/>
          <p:cNvPicPr>
            <a:picLocks noGrp="1" noChangeAspect="1" noChangeArrowheads="1"/>
          </p:cNvPicPr>
          <p:nvPr>
            <p:ph type="clipArt" sz="half" idx="2"/>
          </p:nvPr>
        </p:nvPicPr>
        <p:blipFill>
          <a:blip r:embed="rId2"/>
          <a:srcRect/>
          <a:stretch>
            <a:fillRect/>
          </a:stretch>
        </p:blipFill>
        <p:spPr>
          <a:xfrm>
            <a:off x="5162550" y="1981200"/>
            <a:ext cx="2779713" cy="4114800"/>
          </a:xfrm>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Foundation Design</a:t>
            </a:r>
          </a:p>
        </p:txBody>
      </p:sp>
      <p:sp>
        <p:nvSpPr>
          <p:cNvPr id="7172" name="Rectangle 4"/>
          <p:cNvSpPr>
            <a:spLocks noGrp="1" noChangeArrowheads="1"/>
          </p:cNvSpPr>
          <p:nvPr>
            <p:ph type="body" sz="half" idx="2"/>
          </p:nvPr>
        </p:nvSpPr>
        <p:spPr/>
        <p:txBody>
          <a:bodyPr/>
          <a:lstStyle/>
          <a:p>
            <a:r>
              <a:rPr lang="en-GB" sz="2800"/>
              <a:t>Key factors dictating foundation type</a:t>
            </a:r>
          </a:p>
          <a:p>
            <a:pPr lvl="1"/>
            <a:endParaRPr lang="en-GB" sz="2400"/>
          </a:p>
          <a:p>
            <a:pPr lvl="1"/>
            <a:r>
              <a:rPr lang="en-GB" sz="2400"/>
              <a:t>Form of construction</a:t>
            </a:r>
          </a:p>
          <a:p>
            <a:pPr lvl="1"/>
            <a:endParaRPr lang="en-GB" sz="2400"/>
          </a:p>
          <a:p>
            <a:pPr lvl="1"/>
            <a:r>
              <a:rPr lang="en-GB" sz="2400"/>
              <a:t>Soil make up</a:t>
            </a:r>
          </a:p>
          <a:p>
            <a:pPr lvl="1"/>
            <a:endParaRPr lang="en-GB" sz="2400"/>
          </a:p>
          <a:p>
            <a:pPr lvl="1"/>
            <a:r>
              <a:rPr lang="en-GB" sz="2400"/>
              <a:t>Loadings</a:t>
            </a:r>
          </a:p>
          <a:p>
            <a:pPr lvl="1"/>
            <a:endParaRPr lang="en-GB" sz="2400"/>
          </a:p>
          <a:p>
            <a:pPr lvl="1"/>
            <a:endParaRPr lang="en-GB" sz="2400"/>
          </a:p>
        </p:txBody>
      </p:sp>
      <p:pic>
        <p:nvPicPr>
          <p:cNvPr id="7177" name="Picture 9" descr="C:\Documents and Settings\default\My Documents\construction technology\pictures\steel frame.BMP"/>
          <p:cNvPicPr>
            <a:picLocks noGrp="1" noChangeAspect="1" noChangeArrowheads="1"/>
          </p:cNvPicPr>
          <p:nvPr>
            <p:ph type="clipArt" sz="half" idx="1"/>
          </p:nvPr>
        </p:nvPicPr>
        <p:blipFill>
          <a:blip r:embed="rId2"/>
          <a:srcRect/>
          <a:stretch>
            <a:fillRect/>
          </a:stretch>
        </p:blipFill>
        <p:spPr>
          <a:xfrm>
            <a:off x="685800" y="2255838"/>
            <a:ext cx="3810000" cy="3565525"/>
          </a:xfrm>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3"/>
          <a:srcRect/>
          <a:stretch>
            <a:fillRect/>
          </a:stretch>
        </p:blipFill>
        <p:spPr bwMode="auto">
          <a:xfrm>
            <a:off x="304800" y="457200"/>
            <a:ext cx="3962400" cy="2906713"/>
          </a:xfrm>
          <a:prstGeom prst="rect">
            <a:avLst/>
          </a:prstGeom>
          <a:noFill/>
          <a:ln w="9525">
            <a:noFill/>
            <a:miter lim="800000"/>
            <a:headEnd/>
            <a:tailEnd/>
          </a:ln>
          <a:effectLst/>
        </p:spPr>
      </p:pic>
      <p:pic>
        <p:nvPicPr>
          <p:cNvPr id="18435" name="Picture 3"/>
          <p:cNvPicPr>
            <a:picLocks noChangeAspect="1" noChangeArrowheads="1"/>
          </p:cNvPicPr>
          <p:nvPr/>
        </p:nvPicPr>
        <p:blipFill>
          <a:blip r:embed="rId4"/>
          <a:srcRect/>
          <a:stretch>
            <a:fillRect/>
          </a:stretch>
        </p:blipFill>
        <p:spPr bwMode="auto">
          <a:xfrm>
            <a:off x="457200" y="3214688"/>
            <a:ext cx="2517775" cy="3643312"/>
          </a:xfrm>
          <a:prstGeom prst="rect">
            <a:avLst/>
          </a:prstGeom>
          <a:noFill/>
          <a:ln w="9525">
            <a:noFill/>
            <a:miter lim="800000"/>
            <a:headEnd/>
            <a:tailEnd/>
          </a:ln>
          <a:effectLst/>
        </p:spPr>
      </p:pic>
      <p:graphicFrame>
        <p:nvGraphicFramePr>
          <p:cNvPr id="18436" name="Object 4"/>
          <p:cNvGraphicFramePr>
            <a:graphicFrameLocks noChangeAspect="1"/>
          </p:cNvGraphicFramePr>
          <p:nvPr/>
        </p:nvGraphicFramePr>
        <p:xfrm>
          <a:off x="5486400" y="3206750"/>
          <a:ext cx="3276600" cy="3067050"/>
        </p:xfrm>
        <a:graphic>
          <a:graphicData uri="http://schemas.openxmlformats.org/presentationml/2006/ole">
            <p:oleObj spid="_x0000_s18436" name="Bitmap Image" r:id="rId5" imgW="4896533" imgH="4580952" progId="PBrush">
              <p:embed/>
            </p:oleObj>
          </a:graphicData>
        </a:graphic>
      </p:graphicFrame>
      <p:pic>
        <p:nvPicPr>
          <p:cNvPr id="18437" name="Picture 5" descr="Milltown Multi-Storey Apartment"/>
          <p:cNvPicPr>
            <a:picLocks noChangeAspect="1" noChangeArrowheads="1"/>
          </p:cNvPicPr>
          <p:nvPr/>
        </p:nvPicPr>
        <p:blipFill>
          <a:blip r:embed="rId6"/>
          <a:srcRect/>
          <a:stretch>
            <a:fillRect/>
          </a:stretch>
        </p:blipFill>
        <p:spPr bwMode="auto">
          <a:xfrm>
            <a:off x="4953000" y="304800"/>
            <a:ext cx="3886200" cy="3067050"/>
          </a:xfrm>
          <a:prstGeom prst="rect">
            <a:avLst/>
          </a:prstGeom>
          <a:noFill/>
          <a:ln w="9525">
            <a:noFill/>
            <a:miter lim="800000"/>
            <a:headEnd/>
            <a:tailEnd/>
          </a:ln>
        </p:spPr>
      </p:pic>
      <p:pic>
        <p:nvPicPr>
          <p:cNvPr id="18438" name="Picture 6"/>
          <p:cNvPicPr>
            <a:picLocks noChangeAspect="1" noChangeArrowheads="1"/>
          </p:cNvPicPr>
          <p:nvPr/>
        </p:nvPicPr>
        <p:blipFill>
          <a:blip r:embed="rId7"/>
          <a:srcRect/>
          <a:stretch>
            <a:fillRect/>
          </a:stretch>
        </p:blipFill>
        <p:spPr bwMode="auto">
          <a:xfrm>
            <a:off x="2743200" y="3276600"/>
            <a:ext cx="3276600" cy="26574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Foundation Design</a:t>
            </a:r>
          </a:p>
        </p:txBody>
      </p:sp>
      <p:sp>
        <p:nvSpPr>
          <p:cNvPr id="28675" name="Rectangle 3"/>
          <p:cNvSpPr>
            <a:spLocks noGrp="1" noChangeArrowheads="1"/>
          </p:cNvSpPr>
          <p:nvPr>
            <p:ph type="body" idx="4294967295"/>
          </p:nvPr>
        </p:nvSpPr>
        <p:spPr/>
        <p:txBody>
          <a:bodyPr/>
          <a:lstStyle/>
          <a:p>
            <a:pPr>
              <a:lnSpc>
                <a:spcPct val="90000"/>
              </a:lnSpc>
            </a:pPr>
            <a:r>
              <a:rPr lang="en-GB"/>
              <a:t>Soil classification</a:t>
            </a:r>
          </a:p>
          <a:p>
            <a:pPr lvl="1">
              <a:lnSpc>
                <a:spcPct val="90000"/>
              </a:lnSpc>
            </a:pPr>
            <a:r>
              <a:rPr lang="en-GB"/>
              <a:t>Firm</a:t>
            </a:r>
          </a:p>
          <a:p>
            <a:pPr lvl="1">
              <a:lnSpc>
                <a:spcPct val="90000"/>
              </a:lnSpc>
            </a:pPr>
            <a:r>
              <a:rPr lang="en-GB"/>
              <a:t>Medium firm</a:t>
            </a:r>
          </a:p>
          <a:p>
            <a:pPr lvl="1">
              <a:lnSpc>
                <a:spcPct val="90000"/>
              </a:lnSpc>
            </a:pPr>
            <a:r>
              <a:rPr lang="en-GB"/>
              <a:t>Loose</a:t>
            </a:r>
          </a:p>
          <a:p>
            <a:pPr>
              <a:lnSpc>
                <a:spcPct val="90000"/>
              </a:lnSpc>
            </a:pPr>
            <a:r>
              <a:rPr lang="en-GB"/>
              <a:t>Rock </a:t>
            </a:r>
          </a:p>
          <a:p>
            <a:pPr lvl="1">
              <a:lnSpc>
                <a:spcPct val="90000"/>
              </a:lnSpc>
            </a:pPr>
            <a:r>
              <a:rPr lang="en-GB"/>
              <a:t>Hard</a:t>
            </a:r>
          </a:p>
          <a:p>
            <a:pPr lvl="1">
              <a:lnSpc>
                <a:spcPct val="90000"/>
              </a:lnSpc>
            </a:pPr>
            <a:r>
              <a:rPr lang="en-GB"/>
              <a:t>Rigid</a:t>
            </a:r>
          </a:p>
          <a:p>
            <a:pPr lvl="1">
              <a:lnSpc>
                <a:spcPct val="90000"/>
              </a:lnSpc>
            </a:pPr>
            <a:r>
              <a:rPr lang="en-GB"/>
              <a:t>Strong</a:t>
            </a:r>
          </a:p>
          <a:p>
            <a:pPr lvl="1">
              <a:lnSpc>
                <a:spcPct val="90000"/>
              </a:lnSpc>
            </a:pPr>
            <a:endParaRPr lang="en-GB"/>
          </a:p>
        </p:txBody>
      </p:sp>
      <p:graphicFrame>
        <p:nvGraphicFramePr>
          <p:cNvPr id="28676" name="Object 4"/>
          <p:cNvGraphicFramePr>
            <a:graphicFrameLocks noChangeAspect="1"/>
          </p:cNvGraphicFramePr>
          <p:nvPr/>
        </p:nvGraphicFramePr>
        <p:xfrm>
          <a:off x="4267200" y="2362200"/>
          <a:ext cx="4572000" cy="3429000"/>
        </p:xfrm>
        <a:graphic>
          <a:graphicData uri="http://schemas.openxmlformats.org/presentationml/2006/ole">
            <p:oleObj spid="_x0000_s28676" name="Photo Editor Photo" r:id="rId4" imgW="7621064" imgH="5714286" progId="">
              <p:embed/>
            </p:oleObj>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Soils </a:t>
            </a:r>
          </a:p>
        </p:txBody>
      </p:sp>
      <p:sp>
        <p:nvSpPr>
          <p:cNvPr id="35844" name="Rectangle 4"/>
          <p:cNvSpPr>
            <a:spLocks noGrp="1" noChangeArrowheads="1"/>
          </p:cNvSpPr>
          <p:nvPr>
            <p:ph type="body" sz="half" idx="2"/>
          </p:nvPr>
        </p:nvSpPr>
        <p:spPr>
          <a:xfrm>
            <a:off x="4953000" y="1676400"/>
            <a:ext cx="3810000" cy="4419600"/>
          </a:xfrm>
        </p:spPr>
        <p:txBody>
          <a:bodyPr/>
          <a:lstStyle/>
          <a:p>
            <a:r>
              <a:rPr lang="en-GB"/>
              <a:t>Key properties:</a:t>
            </a:r>
          </a:p>
          <a:p>
            <a:endParaRPr lang="en-GB"/>
          </a:p>
          <a:p>
            <a:pPr lvl="1"/>
            <a:r>
              <a:rPr lang="en-GB"/>
              <a:t>Particle size</a:t>
            </a:r>
          </a:p>
          <a:p>
            <a:pPr lvl="1"/>
            <a:r>
              <a:rPr lang="en-GB"/>
              <a:t>Density</a:t>
            </a:r>
          </a:p>
          <a:p>
            <a:pPr lvl="1"/>
            <a:r>
              <a:rPr lang="en-GB"/>
              <a:t>Moisture content</a:t>
            </a:r>
          </a:p>
          <a:p>
            <a:pPr lvl="1"/>
            <a:r>
              <a:rPr lang="en-GB"/>
              <a:t>Plasticity</a:t>
            </a:r>
          </a:p>
          <a:p>
            <a:pPr lvl="1"/>
            <a:r>
              <a:rPr lang="en-GB"/>
              <a:t>porosity</a:t>
            </a:r>
          </a:p>
        </p:txBody>
      </p:sp>
      <p:pic>
        <p:nvPicPr>
          <p:cNvPr id="35851" name="Picture 11" descr="http://www.geolsoc.org.uk/photos/GowerS&amp;Scopy.JPG"/>
          <p:cNvPicPr>
            <a:picLocks noGrp="1" noChangeAspect="1" noChangeArrowheads="1"/>
          </p:cNvPicPr>
          <p:nvPr>
            <p:ph type="clipArt" sz="half" idx="1"/>
          </p:nvPr>
        </p:nvPicPr>
        <p:blipFill>
          <a:blip r:embed="rId3"/>
          <a:srcRect/>
          <a:stretch>
            <a:fillRect/>
          </a:stretch>
        </p:blipFill>
        <p:spPr>
          <a:xfrm>
            <a:off x="533400" y="2514600"/>
            <a:ext cx="4267200" cy="2849563"/>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Rock classification</a:t>
            </a:r>
          </a:p>
        </p:txBody>
      </p:sp>
      <p:sp>
        <p:nvSpPr>
          <p:cNvPr id="33796" name="Rectangle 4"/>
          <p:cNvSpPr>
            <a:spLocks noGrp="1" noChangeArrowheads="1"/>
          </p:cNvSpPr>
          <p:nvPr>
            <p:ph type="body" sz="half" idx="2"/>
          </p:nvPr>
        </p:nvSpPr>
        <p:spPr>
          <a:xfrm>
            <a:off x="4648200" y="1981200"/>
            <a:ext cx="3810000" cy="4572000"/>
          </a:xfrm>
        </p:spPr>
        <p:txBody>
          <a:bodyPr/>
          <a:lstStyle/>
          <a:p>
            <a:pPr>
              <a:lnSpc>
                <a:spcPct val="90000"/>
              </a:lnSpc>
            </a:pPr>
            <a:r>
              <a:rPr lang="en-GB" sz="2800"/>
              <a:t>Igneous </a:t>
            </a:r>
          </a:p>
          <a:p>
            <a:pPr lvl="1">
              <a:lnSpc>
                <a:spcPct val="90000"/>
              </a:lnSpc>
            </a:pPr>
            <a:r>
              <a:rPr lang="en-GB" sz="2400"/>
              <a:t>Granite</a:t>
            </a:r>
          </a:p>
          <a:p>
            <a:pPr lvl="1">
              <a:lnSpc>
                <a:spcPct val="90000"/>
              </a:lnSpc>
            </a:pPr>
            <a:r>
              <a:rPr lang="en-GB" sz="2400"/>
              <a:t>Basalt</a:t>
            </a:r>
          </a:p>
          <a:p>
            <a:pPr>
              <a:lnSpc>
                <a:spcPct val="90000"/>
              </a:lnSpc>
            </a:pPr>
            <a:r>
              <a:rPr lang="en-GB" sz="2800"/>
              <a:t>Sedimentary</a:t>
            </a:r>
          </a:p>
          <a:p>
            <a:pPr lvl="1">
              <a:lnSpc>
                <a:spcPct val="90000"/>
              </a:lnSpc>
            </a:pPr>
            <a:r>
              <a:rPr lang="en-GB" sz="2400"/>
              <a:t>Sandstones</a:t>
            </a:r>
          </a:p>
          <a:p>
            <a:pPr lvl="1">
              <a:lnSpc>
                <a:spcPct val="90000"/>
              </a:lnSpc>
            </a:pPr>
            <a:r>
              <a:rPr lang="en-GB" sz="2400"/>
              <a:t>Limestones</a:t>
            </a:r>
          </a:p>
          <a:p>
            <a:pPr lvl="1">
              <a:lnSpc>
                <a:spcPct val="90000"/>
              </a:lnSpc>
            </a:pPr>
            <a:r>
              <a:rPr lang="en-GB" sz="2400"/>
              <a:t>Chalk</a:t>
            </a:r>
          </a:p>
          <a:p>
            <a:pPr>
              <a:lnSpc>
                <a:spcPct val="90000"/>
              </a:lnSpc>
            </a:pPr>
            <a:r>
              <a:rPr lang="en-GB" sz="2800"/>
              <a:t>Metamorphic</a:t>
            </a:r>
          </a:p>
          <a:p>
            <a:pPr lvl="1">
              <a:lnSpc>
                <a:spcPct val="90000"/>
              </a:lnSpc>
            </a:pPr>
            <a:r>
              <a:rPr lang="en-GB" sz="2400"/>
              <a:t>Slate</a:t>
            </a:r>
          </a:p>
          <a:p>
            <a:pPr lvl="1">
              <a:lnSpc>
                <a:spcPct val="90000"/>
              </a:lnSpc>
            </a:pPr>
            <a:r>
              <a:rPr lang="en-GB" sz="2400"/>
              <a:t>Marble</a:t>
            </a:r>
          </a:p>
          <a:p>
            <a:pPr>
              <a:lnSpc>
                <a:spcPct val="90000"/>
              </a:lnSpc>
            </a:pPr>
            <a:endParaRPr lang="en-GB" sz="2800"/>
          </a:p>
        </p:txBody>
      </p:sp>
      <p:pic>
        <p:nvPicPr>
          <p:cNvPr id="33801" name="Picture 9" descr="http://www.brimhamrocks.co.uk/images/stone8_large.jpg"/>
          <p:cNvPicPr>
            <a:picLocks noGrp="1" noChangeAspect="1" noChangeArrowheads="1"/>
          </p:cNvPicPr>
          <p:nvPr>
            <p:ph type="clipArt" sz="half" idx="1"/>
          </p:nvPr>
        </p:nvPicPr>
        <p:blipFill>
          <a:blip r:embed="rId3"/>
          <a:srcRect/>
          <a:stretch>
            <a:fillRect/>
          </a:stretch>
        </p:blipFill>
        <p:spPr>
          <a:xfrm>
            <a:off x="533400" y="1828800"/>
            <a:ext cx="3511550" cy="4648200"/>
          </a:xfrm>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Foundation construction</a:t>
            </a:r>
            <a:br>
              <a:rPr lang="en-GB"/>
            </a:br>
            <a:r>
              <a:rPr lang="en-GB"/>
              <a:t>Some terminology </a:t>
            </a:r>
          </a:p>
        </p:txBody>
      </p:sp>
      <p:sp>
        <p:nvSpPr>
          <p:cNvPr id="37891" name="Rectangle 3"/>
          <p:cNvSpPr>
            <a:spLocks noGrp="1" noChangeArrowheads="1"/>
          </p:cNvSpPr>
          <p:nvPr>
            <p:ph type="body" sz="half" idx="1"/>
          </p:nvPr>
        </p:nvSpPr>
        <p:spPr/>
        <p:txBody>
          <a:bodyPr/>
          <a:lstStyle/>
          <a:p>
            <a:r>
              <a:rPr lang="en-GB" sz="2800"/>
              <a:t>Ultimate bearing capacity</a:t>
            </a:r>
          </a:p>
          <a:p>
            <a:r>
              <a:rPr lang="en-GB" sz="2800"/>
              <a:t>Allowable bearing pressure</a:t>
            </a:r>
          </a:p>
          <a:p>
            <a:r>
              <a:rPr lang="en-GB" sz="2800"/>
              <a:t>Subsidence</a:t>
            </a:r>
          </a:p>
          <a:p>
            <a:r>
              <a:rPr lang="en-GB" sz="2800"/>
              <a:t>Settlement</a:t>
            </a:r>
          </a:p>
          <a:p>
            <a:r>
              <a:rPr lang="en-GB" sz="2800"/>
              <a:t>Compaction</a:t>
            </a:r>
          </a:p>
          <a:p>
            <a:r>
              <a:rPr lang="en-GB" sz="2800"/>
              <a:t>Consolidation</a:t>
            </a:r>
          </a:p>
          <a:p>
            <a:endParaRPr lang="en-GB" sz="2800"/>
          </a:p>
        </p:txBody>
      </p:sp>
      <p:pic>
        <p:nvPicPr>
          <p:cNvPr id="37902" name="Picture 14" descr="http://www.apaproperty.co.uk/sub5.jpg"/>
          <p:cNvPicPr>
            <a:picLocks noGrp="1" noChangeAspect="1" noChangeArrowheads="1"/>
          </p:cNvPicPr>
          <p:nvPr>
            <p:ph type="clipArt" sz="half" idx="2"/>
          </p:nvPr>
        </p:nvPicPr>
        <p:blipFill>
          <a:blip r:embed="rId3"/>
          <a:srcRect/>
          <a:stretch>
            <a:fillRect/>
          </a:stretch>
        </p:blipFill>
        <p:spPr>
          <a:xfrm>
            <a:off x="4267200" y="2590800"/>
            <a:ext cx="4572000" cy="3430588"/>
          </a:xfrm>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Modes of failure</a:t>
            </a:r>
          </a:p>
        </p:txBody>
      </p:sp>
      <p:sp>
        <p:nvSpPr>
          <p:cNvPr id="39940" name="Rectangle 4"/>
          <p:cNvSpPr>
            <a:spLocks noGrp="1" noChangeArrowheads="1"/>
          </p:cNvSpPr>
          <p:nvPr>
            <p:ph type="body" sz="half" idx="2"/>
          </p:nvPr>
        </p:nvSpPr>
        <p:spPr>
          <a:xfrm>
            <a:off x="6019800" y="1905000"/>
            <a:ext cx="3886200" cy="4114800"/>
          </a:xfrm>
        </p:spPr>
        <p:txBody>
          <a:bodyPr/>
          <a:lstStyle/>
          <a:p>
            <a:r>
              <a:rPr lang="en-GB" sz="2800"/>
              <a:t>Soil movement</a:t>
            </a:r>
          </a:p>
          <a:p>
            <a:endParaRPr lang="en-GB" sz="2800"/>
          </a:p>
          <a:p>
            <a:r>
              <a:rPr lang="en-GB" sz="2800"/>
              <a:t>Soil failure</a:t>
            </a:r>
          </a:p>
          <a:p>
            <a:endParaRPr lang="en-GB" sz="2800"/>
          </a:p>
          <a:p>
            <a:r>
              <a:rPr lang="en-GB" sz="2800"/>
              <a:t>Shear failure</a:t>
            </a:r>
          </a:p>
          <a:p>
            <a:endParaRPr lang="en-GB" sz="2800"/>
          </a:p>
          <a:p>
            <a:r>
              <a:rPr lang="en-GB" sz="2800"/>
              <a:t>Bending</a:t>
            </a:r>
          </a:p>
          <a:p>
            <a:endParaRPr lang="en-GB" sz="2800"/>
          </a:p>
        </p:txBody>
      </p:sp>
      <p:pic>
        <p:nvPicPr>
          <p:cNvPr id="39941" name="Picture 5"/>
          <p:cNvPicPr>
            <a:picLocks noGrp="1" noChangeAspect="1" noChangeArrowheads="1"/>
          </p:cNvPicPr>
          <p:nvPr>
            <p:ph type="clipArt" sz="half" idx="1"/>
          </p:nvPr>
        </p:nvPicPr>
        <p:blipFill>
          <a:blip r:embed="rId3"/>
          <a:srcRect/>
          <a:stretch>
            <a:fillRect/>
          </a:stretch>
        </p:blipFill>
        <p:spPr>
          <a:xfrm>
            <a:off x="228600" y="1905000"/>
            <a:ext cx="4724400" cy="4495800"/>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Types of foundation</a:t>
            </a:r>
          </a:p>
        </p:txBody>
      </p:sp>
      <p:sp>
        <p:nvSpPr>
          <p:cNvPr id="44035" name="Rectangle 3"/>
          <p:cNvSpPr>
            <a:spLocks noGrp="1" noChangeArrowheads="1"/>
          </p:cNvSpPr>
          <p:nvPr>
            <p:ph type="body" sz="half" idx="1"/>
          </p:nvPr>
        </p:nvSpPr>
        <p:spPr/>
        <p:txBody>
          <a:bodyPr/>
          <a:lstStyle/>
          <a:p>
            <a:pPr>
              <a:buFont typeface="Wingdings" pitchFamily="2" charset="2"/>
              <a:buNone/>
            </a:pPr>
            <a:r>
              <a:rPr lang="en-GB" sz="2800"/>
              <a:t>Shallow foundations</a:t>
            </a:r>
          </a:p>
          <a:p>
            <a:pPr>
              <a:buFont typeface="Wingdings" pitchFamily="2" charset="2"/>
              <a:buNone/>
            </a:pPr>
            <a:endParaRPr lang="en-GB" sz="2800"/>
          </a:p>
          <a:p>
            <a:pPr>
              <a:buFont typeface="Wingdings" pitchFamily="2" charset="2"/>
              <a:buNone/>
            </a:pPr>
            <a:r>
              <a:rPr lang="en-GB" sz="2800"/>
              <a:t>    Those which transfer the loads of the structure to the soil at a level close to the lowest floor of the building</a:t>
            </a:r>
          </a:p>
          <a:p>
            <a:endParaRPr lang="en-GB" sz="2800"/>
          </a:p>
        </p:txBody>
      </p:sp>
      <p:pic>
        <p:nvPicPr>
          <p:cNvPr id="44038" name="Picture 6" descr="C:\Documents and Settings\default\My Documents\construction technology\pictures\deep strip.JPG"/>
          <p:cNvPicPr>
            <a:picLocks noGrp="1" noChangeAspect="1" noChangeArrowheads="1"/>
          </p:cNvPicPr>
          <p:nvPr>
            <p:ph type="clipArt" sz="half" idx="2"/>
          </p:nvPr>
        </p:nvPicPr>
        <p:blipFill>
          <a:blip r:embed="rId2">
            <a:lum bright="30000" contrast="60000"/>
          </a:blip>
          <a:srcRect/>
          <a:stretch>
            <a:fillRect/>
          </a:stretch>
        </p:blipFill>
        <p:spPr>
          <a:xfrm>
            <a:off x="4648200" y="2314575"/>
            <a:ext cx="3810000" cy="3446463"/>
          </a:xfrm>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Types of foundation</a:t>
            </a:r>
          </a:p>
        </p:txBody>
      </p:sp>
      <p:pic>
        <p:nvPicPr>
          <p:cNvPr id="45059" name="Picture 3"/>
          <p:cNvPicPr>
            <a:picLocks noGrp="1" noChangeAspect="1" noChangeArrowheads="1"/>
          </p:cNvPicPr>
          <p:nvPr>
            <p:ph type="clipArt" sz="half" idx="1"/>
          </p:nvPr>
        </p:nvPicPr>
        <p:blipFill>
          <a:blip r:embed="rId3"/>
          <a:srcRect/>
          <a:stretch>
            <a:fillRect/>
          </a:stretch>
        </p:blipFill>
        <p:spPr/>
      </p:pic>
      <p:sp>
        <p:nvSpPr>
          <p:cNvPr id="45060" name="Rectangle 4"/>
          <p:cNvSpPr>
            <a:spLocks noGrp="1" noChangeArrowheads="1"/>
          </p:cNvSpPr>
          <p:nvPr>
            <p:ph type="body" sz="half" idx="2"/>
          </p:nvPr>
        </p:nvSpPr>
        <p:spPr>
          <a:xfrm>
            <a:off x="4648200" y="1905000"/>
            <a:ext cx="4267200" cy="4191000"/>
          </a:xfrm>
        </p:spPr>
        <p:txBody>
          <a:bodyPr/>
          <a:lstStyle/>
          <a:p>
            <a:pPr>
              <a:lnSpc>
                <a:spcPct val="90000"/>
              </a:lnSpc>
              <a:buFont typeface="Wingdings" pitchFamily="2" charset="2"/>
              <a:buNone/>
            </a:pPr>
            <a:r>
              <a:rPr lang="en-GB" sz="2400"/>
              <a:t>Strip foundations</a:t>
            </a:r>
          </a:p>
          <a:p>
            <a:pPr>
              <a:lnSpc>
                <a:spcPct val="90000"/>
              </a:lnSpc>
              <a:buFont typeface="Wingdings" pitchFamily="2" charset="2"/>
              <a:buNone/>
            </a:pPr>
            <a:endParaRPr lang="en-GB" sz="2400"/>
          </a:p>
          <a:p>
            <a:pPr>
              <a:lnSpc>
                <a:spcPct val="90000"/>
              </a:lnSpc>
              <a:buFont typeface="Wingdings" pitchFamily="2" charset="2"/>
              <a:buNone/>
            </a:pPr>
            <a:r>
              <a:rPr lang="en-GB" sz="2400"/>
              <a:t>Designed for a continuous load which is presumed to be equal along the whole length of the foundation.</a:t>
            </a:r>
          </a:p>
          <a:p>
            <a:pPr>
              <a:lnSpc>
                <a:spcPct val="90000"/>
              </a:lnSpc>
              <a:buFont typeface="Wingdings" pitchFamily="2" charset="2"/>
              <a:buNone/>
            </a:pPr>
            <a:endParaRPr lang="en-GB" sz="2400"/>
          </a:p>
          <a:p>
            <a:pPr>
              <a:lnSpc>
                <a:spcPct val="90000"/>
              </a:lnSpc>
              <a:buFont typeface="Wingdings" pitchFamily="2" charset="2"/>
              <a:buNone/>
            </a:pPr>
            <a:r>
              <a:rPr lang="en-GB" sz="2400"/>
              <a:t>For larger buildings involving column construction, such foundations are sometimes referred to as combined foundations</a:t>
            </a:r>
          </a:p>
          <a:p>
            <a:pPr>
              <a:lnSpc>
                <a:spcPct val="90000"/>
              </a:lnSpc>
              <a:buFont typeface="Wingdings" pitchFamily="2" charset="2"/>
              <a:buNone/>
            </a:pPr>
            <a:endParaRPr lang="en-GB"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p:cNvPicPr>
            <a:picLocks noChangeAspect="1" noChangeArrowheads="1"/>
          </p:cNvPicPr>
          <p:nvPr/>
        </p:nvPicPr>
        <p:blipFill>
          <a:blip r:embed="rId2"/>
          <a:srcRect/>
          <a:stretch>
            <a:fillRect/>
          </a:stretch>
        </p:blipFill>
        <p:spPr bwMode="auto">
          <a:xfrm>
            <a:off x="1219200" y="1905000"/>
            <a:ext cx="7121525" cy="3343275"/>
          </a:xfrm>
          <a:prstGeom prst="rect">
            <a:avLst/>
          </a:prstGeom>
          <a:noFill/>
          <a:ln w="9525">
            <a:noFill/>
            <a:miter lim="800000"/>
            <a:headEnd/>
            <a:tailEnd/>
          </a:ln>
        </p:spPr>
      </p:pic>
      <p:sp>
        <p:nvSpPr>
          <p:cNvPr id="9219" name="Text Box 3"/>
          <p:cNvSpPr txBox="1">
            <a:spLocks noChangeArrowheads="1"/>
          </p:cNvSpPr>
          <p:nvPr/>
        </p:nvSpPr>
        <p:spPr bwMode="auto">
          <a:xfrm>
            <a:off x="822325" y="803275"/>
            <a:ext cx="4411663" cy="822325"/>
          </a:xfrm>
          <a:prstGeom prst="rect">
            <a:avLst/>
          </a:prstGeom>
          <a:noFill/>
          <a:ln w="9525">
            <a:noFill/>
            <a:miter lim="800000"/>
            <a:headEnd/>
            <a:tailEnd/>
          </a:ln>
          <a:effectLst/>
        </p:spPr>
        <p:txBody>
          <a:bodyPr wrap="none">
            <a:spAutoFit/>
          </a:bodyPr>
          <a:lstStyle/>
          <a:p>
            <a:r>
              <a:rPr lang="en-GB"/>
              <a:t>Building Regulations  A1/2 Part E</a:t>
            </a:r>
          </a:p>
          <a:p>
            <a:r>
              <a:rPr lang="en-GB"/>
              <a:t>Strip foundations of plain concrete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a:srcRect/>
          <a:stretch>
            <a:fillRect/>
          </a:stretch>
        </p:blipFill>
        <p:spPr bwMode="auto">
          <a:xfrm>
            <a:off x="5715000" y="2362200"/>
            <a:ext cx="3017838" cy="4114800"/>
          </a:xfrm>
          <a:prstGeom prst="rect">
            <a:avLst/>
          </a:prstGeom>
          <a:noFill/>
          <a:ln w="9525">
            <a:noFill/>
            <a:miter lim="800000"/>
            <a:headEnd/>
            <a:tailEnd/>
          </a:ln>
          <a:effectLst/>
        </p:spPr>
      </p:pic>
      <p:sp>
        <p:nvSpPr>
          <p:cNvPr id="73732" name="Rectangle 4"/>
          <p:cNvSpPr>
            <a:spLocks noChangeArrowheads="1"/>
          </p:cNvSpPr>
          <p:nvPr/>
        </p:nvSpPr>
        <p:spPr bwMode="auto">
          <a:xfrm>
            <a:off x="304800" y="5715000"/>
            <a:ext cx="5273675" cy="641350"/>
          </a:xfrm>
          <a:prstGeom prst="rect">
            <a:avLst/>
          </a:prstGeom>
          <a:noFill/>
          <a:ln w="9525">
            <a:noFill/>
            <a:miter lim="800000"/>
            <a:headEnd/>
            <a:tailEnd/>
          </a:ln>
          <a:effectLst/>
        </p:spPr>
        <p:txBody>
          <a:bodyPr wrap="none">
            <a:spAutoFit/>
          </a:bodyPr>
          <a:lstStyle/>
          <a:p>
            <a:r>
              <a:rPr lang="en-GB" sz="3600">
                <a:solidFill>
                  <a:schemeClr val="tx2"/>
                </a:solidFill>
                <a:latin typeface="Tahoma" pitchFamily="34" charset="0"/>
              </a:rPr>
              <a:t>Piled (Deep) Foundations</a:t>
            </a:r>
          </a:p>
        </p:txBody>
      </p:sp>
      <p:pic>
        <p:nvPicPr>
          <p:cNvPr id="73733" name="Picture 5"/>
          <p:cNvPicPr>
            <a:picLocks noChangeAspect="1" noChangeArrowheads="1"/>
          </p:cNvPicPr>
          <p:nvPr/>
        </p:nvPicPr>
        <p:blipFill>
          <a:blip r:embed="rId3"/>
          <a:srcRect/>
          <a:stretch>
            <a:fillRect/>
          </a:stretch>
        </p:blipFill>
        <p:spPr bwMode="auto">
          <a:xfrm>
            <a:off x="304800" y="838200"/>
            <a:ext cx="5257800" cy="424815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p:cNvPicPr>
            <a:picLocks noChangeAspect="1" noChangeArrowheads="1"/>
          </p:cNvPicPr>
          <p:nvPr/>
        </p:nvPicPr>
        <p:blipFill>
          <a:blip r:embed="rId2"/>
          <a:srcRect/>
          <a:stretch>
            <a:fillRect/>
          </a:stretch>
        </p:blipFill>
        <p:spPr bwMode="auto">
          <a:xfrm>
            <a:off x="2905125" y="457200"/>
            <a:ext cx="5995988" cy="6181725"/>
          </a:xfrm>
          <a:prstGeom prst="rect">
            <a:avLst/>
          </a:prstGeom>
          <a:noFill/>
          <a:ln w="9525">
            <a:noFill/>
            <a:miter lim="800000"/>
            <a:headEnd/>
            <a:tailEnd/>
          </a:ln>
        </p:spPr>
      </p:pic>
      <p:sp>
        <p:nvSpPr>
          <p:cNvPr id="10243" name="Text Box 3"/>
          <p:cNvSpPr txBox="1">
            <a:spLocks noChangeArrowheads="1"/>
          </p:cNvSpPr>
          <p:nvPr/>
        </p:nvSpPr>
        <p:spPr bwMode="auto">
          <a:xfrm>
            <a:off x="228600" y="2209800"/>
            <a:ext cx="2759075" cy="1917700"/>
          </a:xfrm>
          <a:prstGeom prst="rect">
            <a:avLst/>
          </a:prstGeom>
          <a:noFill/>
          <a:ln w="9525">
            <a:noFill/>
            <a:miter lim="800000"/>
            <a:headEnd/>
            <a:tailEnd/>
          </a:ln>
          <a:effectLst/>
        </p:spPr>
        <p:txBody>
          <a:bodyPr>
            <a:spAutoFit/>
          </a:bodyPr>
          <a:lstStyle/>
          <a:p>
            <a:r>
              <a:rPr lang="en-GB"/>
              <a:t>Minimum widths of strip foundations</a:t>
            </a:r>
          </a:p>
          <a:p>
            <a:r>
              <a:rPr lang="en-GB"/>
              <a:t>(Building Regulations A1/2 Part 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3"/>
          <a:srcRect/>
          <a:stretch>
            <a:fillRect/>
          </a:stretch>
        </p:blipFill>
        <p:spPr bwMode="auto">
          <a:xfrm>
            <a:off x="4800600" y="2286000"/>
            <a:ext cx="4019550" cy="3581400"/>
          </a:xfrm>
          <a:prstGeom prst="rect">
            <a:avLst/>
          </a:prstGeom>
          <a:noFill/>
          <a:ln w="9525">
            <a:noFill/>
            <a:miter lim="800000"/>
            <a:headEnd/>
            <a:tailEnd/>
          </a:ln>
          <a:effectLst/>
        </p:spPr>
      </p:pic>
      <p:graphicFrame>
        <p:nvGraphicFramePr>
          <p:cNvPr id="74755" name="Object 3"/>
          <p:cNvGraphicFramePr>
            <a:graphicFrameLocks noChangeAspect="1"/>
          </p:cNvGraphicFramePr>
          <p:nvPr/>
        </p:nvGraphicFramePr>
        <p:xfrm>
          <a:off x="457200" y="1066800"/>
          <a:ext cx="3810000" cy="3629025"/>
        </p:xfrm>
        <a:graphic>
          <a:graphicData uri="http://schemas.openxmlformats.org/presentationml/2006/ole">
            <p:oleObj spid="_x0000_s74755" name="Bitmap Image" r:id="rId4" imgW="3209524" imgH="3057143" progId="PBrush">
              <p:embed/>
            </p:oleObj>
          </a:graphicData>
        </a:graphic>
      </p:graphicFrame>
      <p:sp>
        <p:nvSpPr>
          <p:cNvPr id="74756" name="Text Box 4"/>
          <p:cNvSpPr txBox="1">
            <a:spLocks noChangeArrowheads="1"/>
          </p:cNvSpPr>
          <p:nvPr/>
        </p:nvSpPr>
        <p:spPr bwMode="auto">
          <a:xfrm>
            <a:off x="4937125" y="819150"/>
            <a:ext cx="3808413" cy="519113"/>
          </a:xfrm>
          <a:prstGeom prst="rect">
            <a:avLst/>
          </a:prstGeom>
          <a:noFill/>
          <a:ln w="9525">
            <a:noFill/>
            <a:miter lim="800000"/>
            <a:headEnd/>
            <a:tailEnd/>
          </a:ln>
          <a:effectLst/>
        </p:spPr>
        <p:txBody>
          <a:bodyPr wrap="none">
            <a:spAutoFit/>
          </a:bodyPr>
          <a:lstStyle/>
          <a:p>
            <a:r>
              <a:rPr lang="en-GB" sz="2800">
                <a:latin typeface="Tahoma" pitchFamily="34" charset="0"/>
              </a:rPr>
              <a:t>Basement Construction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a:srcRect/>
          <a:stretch>
            <a:fillRect/>
          </a:stretch>
        </p:blipFill>
        <p:spPr bwMode="auto">
          <a:xfrm>
            <a:off x="838200" y="1524000"/>
            <a:ext cx="7467600" cy="3810000"/>
          </a:xfrm>
          <a:prstGeom prst="rect">
            <a:avLst/>
          </a:prstGeom>
          <a:noFill/>
          <a:ln w="9525">
            <a:noFill/>
            <a:miter lim="800000"/>
            <a:headEnd/>
            <a:tailEnd/>
          </a:ln>
          <a:effectLst/>
        </p:spPr>
      </p:pic>
      <p:sp>
        <p:nvSpPr>
          <p:cNvPr id="75779" name="Text Box 3"/>
          <p:cNvSpPr txBox="1">
            <a:spLocks noChangeArrowheads="1"/>
          </p:cNvSpPr>
          <p:nvPr/>
        </p:nvSpPr>
        <p:spPr bwMode="auto">
          <a:xfrm>
            <a:off x="974725" y="666750"/>
            <a:ext cx="2681288" cy="519113"/>
          </a:xfrm>
          <a:prstGeom prst="rect">
            <a:avLst/>
          </a:prstGeom>
          <a:noFill/>
          <a:ln w="9525">
            <a:noFill/>
            <a:miter lim="800000"/>
            <a:headEnd/>
            <a:tailEnd/>
          </a:ln>
          <a:effectLst/>
        </p:spPr>
        <p:txBody>
          <a:bodyPr wrap="none">
            <a:spAutoFit/>
          </a:bodyPr>
          <a:lstStyle/>
          <a:p>
            <a:r>
              <a:rPr lang="en-GB" sz="2800">
                <a:latin typeface="Tahoma" pitchFamily="34" charset="0"/>
              </a:rPr>
              <a:t>Diaphragm Wall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152400" y="0"/>
            <a:ext cx="7772400" cy="1143000"/>
          </a:xfrm>
        </p:spPr>
        <p:txBody>
          <a:bodyPr/>
          <a:lstStyle/>
          <a:p>
            <a:r>
              <a:rPr lang="en-GB"/>
              <a:t>Types of foundations</a:t>
            </a:r>
          </a:p>
        </p:txBody>
      </p:sp>
      <p:sp>
        <p:nvSpPr>
          <p:cNvPr id="65539" name="Rectangle 3"/>
          <p:cNvSpPr>
            <a:spLocks noGrp="1" noChangeArrowheads="1"/>
          </p:cNvSpPr>
          <p:nvPr>
            <p:ph type="body" sz="half" idx="1"/>
          </p:nvPr>
        </p:nvSpPr>
        <p:spPr>
          <a:xfrm>
            <a:off x="381000" y="1143000"/>
            <a:ext cx="3810000" cy="609600"/>
          </a:xfrm>
        </p:spPr>
        <p:txBody>
          <a:bodyPr/>
          <a:lstStyle/>
          <a:p>
            <a:pPr>
              <a:buFont typeface="Wingdings" pitchFamily="2" charset="2"/>
              <a:buNone/>
            </a:pPr>
            <a:r>
              <a:rPr lang="en-GB"/>
              <a:t>Stepped foundations</a:t>
            </a:r>
          </a:p>
          <a:p>
            <a:pPr>
              <a:buFont typeface="Wingdings" pitchFamily="2" charset="2"/>
              <a:buNone/>
            </a:pPr>
            <a:endParaRPr lang="en-GB" sz="2800"/>
          </a:p>
        </p:txBody>
      </p:sp>
      <p:pic>
        <p:nvPicPr>
          <p:cNvPr id="65545" name="Picture 9"/>
          <p:cNvPicPr>
            <a:picLocks noChangeAspect="1" noChangeArrowheads="1"/>
          </p:cNvPicPr>
          <p:nvPr/>
        </p:nvPicPr>
        <p:blipFill>
          <a:blip r:embed="rId3">
            <a:lum bright="-12000" contrast="12000"/>
          </a:blip>
          <a:srcRect/>
          <a:stretch>
            <a:fillRect/>
          </a:stretch>
        </p:blipFill>
        <p:spPr bwMode="auto">
          <a:xfrm>
            <a:off x="4800600" y="1828800"/>
            <a:ext cx="4048125" cy="1855788"/>
          </a:xfrm>
          <a:prstGeom prst="rect">
            <a:avLst/>
          </a:prstGeom>
          <a:noFill/>
          <a:ln w="9525">
            <a:noFill/>
            <a:miter lim="800000"/>
            <a:headEnd/>
            <a:tailEnd/>
          </a:ln>
        </p:spPr>
      </p:pic>
      <p:pic>
        <p:nvPicPr>
          <p:cNvPr id="65546" name="Picture 10"/>
          <p:cNvPicPr>
            <a:picLocks noChangeAspect="1" noChangeArrowheads="1"/>
          </p:cNvPicPr>
          <p:nvPr/>
        </p:nvPicPr>
        <p:blipFill>
          <a:blip r:embed="rId4"/>
          <a:srcRect/>
          <a:stretch>
            <a:fillRect/>
          </a:stretch>
        </p:blipFill>
        <p:spPr bwMode="auto">
          <a:xfrm>
            <a:off x="4876800" y="4419600"/>
            <a:ext cx="3971925" cy="2222500"/>
          </a:xfrm>
          <a:prstGeom prst="rect">
            <a:avLst/>
          </a:prstGeom>
          <a:noFill/>
          <a:ln w="9525">
            <a:noFill/>
            <a:miter lim="800000"/>
            <a:headEnd/>
            <a:tailEnd/>
          </a:ln>
        </p:spPr>
      </p:pic>
      <p:sp>
        <p:nvSpPr>
          <p:cNvPr id="65543" name="Text Box 7"/>
          <p:cNvSpPr txBox="1">
            <a:spLocks noChangeArrowheads="1"/>
          </p:cNvSpPr>
          <p:nvPr/>
        </p:nvSpPr>
        <p:spPr bwMode="auto">
          <a:xfrm>
            <a:off x="228600" y="1905000"/>
            <a:ext cx="3881438" cy="1917700"/>
          </a:xfrm>
          <a:prstGeom prst="rect">
            <a:avLst/>
          </a:prstGeom>
          <a:noFill/>
          <a:ln w="9525">
            <a:noFill/>
            <a:miter lim="800000"/>
            <a:headEnd/>
            <a:tailEnd/>
          </a:ln>
          <a:effectLst/>
        </p:spPr>
        <p:txBody>
          <a:bodyPr wrap="none">
            <a:spAutoFit/>
          </a:bodyPr>
          <a:lstStyle/>
          <a:p>
            <a:r>
              <a:rPr lang="en-GB" b="1"/>
              <a:t>Strip foundations</a:t>
            </a:r>
          </a:p>
          <a:p>
            <a:r>
              <a:rPr lang="en-GB"/>
              <a:t>Min thickness - 150mm</a:t>
            </a:r>
          </a:p>
          <a:p>
            <a:r>
              <a:rPr lang="en-GB"/>
              <a:t>Overlap – 2 x S, or</a:t>
            </a:r>
          </a:p>
          <a:p>
            <a:r>
              <a:rPr lang="en-GB"/>
              <a:t>	     T (max 500mm), or</a:t>
            </a:r>
          </a:p>
          <a:p>
            <a:r>
              <a:rPr lang="en-GB"/>
              <a:t>300mm, whichever is greater</a:t>
            </a:r>
          </a:p>
        </p:txBody>
      </p:sp>
      <p:sp>
        <p:nvSpPr>
          <p:cNvPr id="65544" name="Text Box 8"/>
          <p:cNvSpPr txBox="1">
            <a:spLocks noChangeArrowheads="1"/>
          </p:cNvSpPr>
          <p:nvPr/>
        </p:nvSpPr>
        <p:spPr bwMode="auto">
          <a:xfrm>
            <a:off x="152400" y="4343400"/>
            <a:ext cx="3194050" cy="1917700"/>
          </a:xfrm>
          <a:prstGeom prst="rect">
            <a:avLst/>
          </a:prstGeom>
          <a:noFill/>
          <a:ln w="9525">
            <a:noFill/>
            <a:miter lim="800000"/>
            <a:headEnd/>
            <a:tailEnd/>
          </a:ln>
          <a:effectLst/>
        </p:spPr>
        <p:txBody>
          <a:bodyPr wrap="none">
            <a:spAutoFit/>
          </a:bodyPr>
          <a:lstStyle/>
          <a:p>
            <a:r>
              <a:rPr lang="en-GB" b="1"/>
              <a:t>Trench fill foundations</a:t>
            </a:r>
          </a:p>
          <a:p>
            <a:r>
              <a:rPr lang="en-GB"/>
              <a:t>Overlap not less than:</a:t>
            </a:r>
          </a:p>
          <a:p>
            <a:r>
              <a:rPr lang="en-GB"/>
              <a:t>2 x S, or</a:t>
            </a:r>
          </a:p>
          <a:p>
            <a:r>
              <a:rPr lang="en-GB"/>
              <a:t>1m, whichever is greater</a:t>
            </a:r>
          </a:p>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p:nvPr>
        </p:nvSpPr>
        <p:spPr/>
        <p:txBody>
          <a:bodyPr/>
          <a:lstStyle/>
          <a:p>
            <a:r>
              <a:rPr lang="en-GB"/>
              <a:t>Types of foundations</a:t>
            </a:r>
          </a:p>
        </p:txBody>
      </p:sp>
      <p:sp>
        <p:nvSpPr>
          <p:cNvPr id="67588" name="Rectangle 1028"/>
          <p:cNvSpPr>
            <a:spLocks noGrp="1" noChangeArrowheads="1"/>
          </p:cNvSpPr>
          <p:nvPr>
            <p:ph type="body" sz="half" idx="2"/>
          </p:nvPr>
        </p:nvSpPr>
        <p:spPr>
          <a:xfrm>
            <a:off x="4724400" y="3962400"/>
            <a:ext cx="3810000" cy="4114800"/>
          </a:xfrm>
        </p:spPr>
        <p:txBody>
          <a:bodyPr/>
          <a:lstStyle/>
          <a:p>
            <a:pPr>
              <a:buFont typeface="Wingdings" pitchFamily="2" charset="2"/>
              <a:buNone/>
            </a:pPr>
            <a:r>
              <a:rPr lang="en-GB"/>
              <a:t>Deep strip foundation</a:t>
            </a:r>
          </a:p>
        </p:txBody>
      </p:sp>
      <p:pic>
        <p:nvPicPr>
          <p:cNvPr id="67589" name="Picture 1029"/>
          <p:cNvPicPr>
            <a:picLocks noGrp="1" noChangeAspect="1" noChangeArrowheads="1"/>
          </p:cNvPicPr>
          <p:nvPr>
            <p:ph type="clipArt" sz="half" idx="1"/>
          </p:nvPr>
        </p:nvPicPr>
        <p:blipFill>
          <a:blip r:embed="rId2"/>
          <a:srcRect/>
          <a:stretch>
            <a:fillRect/>
          </a:stretch>
        </p:blipFill>
        <p:spPr>
          <a:xfrm>
            <a:off x="1414463" y="1981200"/>
            <a:ext cx="2352675" cy="4114800"/>
          </a:xfrm>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srcRect/>
          <a:stretch>
            <a:fillRect/>
          </a:stretch>
        </p:blipFill>
        <p:spPr bwMode="auto">
          <a:xfrm>
            <a:off x="214282" y="428604"/>
            <a:ext cx="4076700" cy="2835275"/>
          </a:xfrm>
          <a:prstGeom prst="rect">
            <a:avLst/>
          </a:prstGeom>
          <a:noFill/>
          <a:ln w="9525">
            <a:noFill/>
            <a:miter lim="800000"/>
            <a:headEnd/>
            <a:tailEnd/>
          </a:ln>
          <a:effectLst/>
        </p:spPr>
      </p:pic>
      <p:pic>
        <p:nvPicPr>
          <p:cNvPr id="16387" name="Picture 3"/>
          <p:cNvPicPr>
            <a:picLocks noChangeAspect="1" noChangeArrowheads="1"/>
          </p:cNvPicPr>
          <p:nvPr/>
        </p:nvPicPr>
        <p:blipFill>
          <a:blip r:embed="rId4"/>
          <a:srcRect/>
          <a:stretch>
            <a:fillRect/>
          </a:stretch>
        </p:blipFill>
        <p:spPr bwMode="auto">
          <a:xfrm>
            <a:off x="6000760" y="3071810"/>
            <a:ext cx="2828925" cy="3590925"/>
          </a:xfrm>
          <a:prstGeom prst="rect">
            <a:avLst/>
          </a:prstGeom>
          <a:noFill/>
          <a:ln w="9525">
            <a:noFill/>
            <a:miter lim="800000"/>
            <a:headEnd/>
            <a:tailEnd/>
          </a:ln>
          <a:effectLst/>
        </p:spPr>
      </p:pic>
      <p:pic>
        <p:nvPicPr>
          <p:cNvPr id="4" name="Picture 5" descr="http://www.timber-frame.org/images/Comeley_Green.jpg"/>
          <p:cNvPicPr>
            <a:picLocks noChangeAspect="1" noChangeArrowheads="1"/>
          </p:cNvPicPr>
          <p:nvPr/>
        </p:nvPicPr>
        <p:blipFill>
          <a:blip r:embed="rId5"/>
          <a:srcRect/>
          <a:stretch>
            <a:fillRect/>
          </a:stretch>
        </p:blipFill>
        <p:spPr bwMode="auto">
          <a:xfrm>
            <a:off x="3143240" y="2143116"/>
            <a:ext cx="3500462" cy="2282910"/>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Types of foundation</a:t>
            </a:r>
          </a:p>
        </p:txBody>
      </p:sp>
      <p:sp>
        <p:nvSpPr>
          <p:cNvPr id="51203" name="Rectangle 3"/>
          <p:cNvSpPr>
            <a:spLocks noGrp="1" noChangeArrowheads="1"/>
          </p:cNvSpPr>
          <p:nvPr>
            <p:ph type="body" sz="half" idx="1"/>
          </p:nvPr>
        </p:nvSpPr>
        <p:spPr>
          <a:xfrm>
            <a:off x="0" y="2971800"/>
            <a:ext cx="4267200" cy="4114800"/>
          </a:xfrm>
        </p:spPr>
        <p:txBody>
          <a:bodyPr/>
          <a:lstStyle/>
          <a:p>
            <a:pPr>
              <a:buFont typeface="Wingdings" pitchFamily="2" charset="2"/>
              <a:buNone/>
            </a:pPr>
            <a:r>
              <a:rPr lang="en-GB" sz="2800"/>
              <a:t>   </a:t>
            </a:r>
            <a:r>
              <a:rPr lang="en-GB"/>
              <a:t>Combining point loads and continuous loads on to a strip foundation.</a:t>
            </a:r>
          </a:p>
        </p:txBody>
      </p:sp>
      <p:pic>
        <p:nvPicPr>
          <p:cNvPr id="51205" name="Picture 5"/>
          <p:cNvPicPr>
            <a:picLocks noGrp="1" noChangeAspect="1" noChangeArrowheads="1"/>
          </p:cNvPicPr>
          <p:nvPr>
            <p:ph type="clipArt" sz="half" idx="2"/>
          </p:nvPr>
        </p:nvPicPr>
        <p:blipFill>
          <a:blip r:embed="rId3"/>
          <a:srcRect/>
          <a:stretch>
            <a:fillRect/>
          </a:stretch>
        </p:blipFill>
        <p:spPr>
          <a:xfrm>
            <a:off x="4648200" y="2362200"/>
            <a:ext cx="4343400" cy="3208338"/>
          </a:xfrm>
          <a:noFill/>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Types of foundations</a:t>
            </a:r>
          </a:p>
        </p:txBody>
      </p:sp>
      <p:sp>
        <p:nvSpPr>
          <p:cNvPr id="53251" name="Rectangle 3"/>
          <p:cNvSpPr>
            <a:spLocks noGrp="1" noChangeArrowheads="1"/>
          </p:cNvSpPr>
          <p:nvPr>
            <p:ph type="body" sz="half" idx="1"/>
          </p:nvPr>
        </p:nvSpPr>
        <p:spPr/>
        <p:txBody>
          <a:bodyPr/>
          <a:lstStyle/>
          <a:p>
            <a:pPr>
              <a:buFont typeface="Wingdings" pitchFamily="2" charset="2"/>
              <a:buNone/>
            </a:pPr>
            <a:r>
              <a:rPr lang="en-GB" sz="2800"/>
              <a:t>Pad foundations</a:t>
            </a:r>
          </a:p>
          <a:p>
            <a:pPr>
              <a:buFont typeface="Wingdings" pitchFamily="2" charset="2"/>
              <a:buNone/>
            </a:pPr>
            <a:endParaRPr lang="en-GB" sz="2800"/>
          </a:p>
          <a:p>
            <a:pPr>
              <a:buFont typeface="Wingdings" pitchFamily="2" charset="2"/>
              <a:buNone/>
            </a:pPr>
            <a:r>
              <a:rPr lang="en-GB" sz="2800"/>
              <a:t>Designed to carry individual loads:</a:t>
            </a:r>
          </a:p>
          <a:p>
            <a:pPr lvl="1"/>
            <a:r>
              <a:rPr lang="en-GB" sz="2400"/>
              <a:t>Steel stanchions</a:t>
            </a:r>
          </a:p>
          <a:p>
            <a:pPr lvl="1"/>
            <a:r>
              <a:rPr lang="en-GB" sz="2400"/>
              <a:t>Concrete columns</a:t>
            </a:r>
          </a:p>
          <a:p>
            <a:pPr lvl="1"/>
            <a:r>
              <a:rPr lang="en-GB" sz="2400"/>
              <a:t>Brick pillars</a:t>
            </a:r>
          </a:p>
          <a:p>
            <a:pPr lvl="1"/>
            <a:r>
              <a:rPr lang="en-GB" sz="2400"/>
              <a:t>Timber posts</a:t>
            </a:r>
          </a:p>
        </p:txBody>
      </p:sp>
      <p:pic>
        <p:nvPicPr>
          <p:cNvPr id="53253" name="Picture 5"/>
          <p:cNvPicPr>
            <a:picLocks noGrp="1" noChangeAspect="1" noChangeArrowheads="1"/>
          </p:cNvPicPr>
          <p:nvPr>
            <p:ph type="clipArt" sz="half" idx="2"/>
          </p:nvPr>
        </p:nvPicPr>
        <p:blipFill>
          <a:blip r:embed="rId3"/>
          <a:srcRect/>
          <a:stretch>
            <a:fillRect/>
          </a:stretch>
        </p:blipFill>
        <p:spPr>
          <a:xfrm>
            <a:off x="5233988" y="1981200"/>
            <a:ext cx="2638425" cy="4114800"/>
          </a:xfrm>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Types of foundations</a:t>
            </a:r>
          </a:p>
        </p:txBody>
      </p:sp>
      <p:sp>
        <p:nvSpPr>
          <p:cNvPr id="55300" name="Rectangle 4"/>
          <p:cNvSpPr>
            <a:spLocks noGrp="1" noChangeArrowheads="1"/>
          </p:cNvSpPr>
          <p:nvPr>
            <p:ph type="body" sz="half" idx="2"/>
          </p:nvPr>
        </p:nvSpPr>
        <p:spPr/>
        <p:txBody>
          <a:bodyPr/>
          <a:lstStyle/>
          <a:p>
            <a:pPr>
              <a:buFont typeface="Wingdings" pitchFamily="2" charset="2"/>
              <a:buNone/>
            </a:pPr>
            <a:r>
              <a:rPr lang="en-GB" sz="2800"/>
              <a:t>Workshop</a:t>
            </a:r>
          </a:p>
          <a:p>
            <a:pPr>
              <a:buFont typeface="Wingdings" pitchFamily="2" charset="2"/>
              <a:buNone/>
            </a:pPr>
            <a:endParaRPr lang="en-GB" sz="2800"/>
          </a:p>
          <a:p>
            <a:pPr>
              <a:buFont typeface="Wingdings" pitchFamily="2" charset="2"/>
              <a:buNone/>
            </a:pPr>
            <a:r>
              <a:rPr lang="en-GB" sz="2800"/>
              <a:t>Prepare an activity sequence for the construction of an insitu concrete column to a pad foundation</a:t>
            </a:r>
          </a:p>
        </p:txBody>
      </p:sp>
      <p:pic>
        <p:nvPicPr>
          <p:cNvPr id="55301" name="Picture 5"/>
          <p:cNvPicPr>
            <a:picLocks noGrp="1" noChangeAspect="1" noChangeArrowheads="1"/>
          </p:cNvPicPr>
          <p:nvPr>
            <p:ph type="clipArt" sz="half" idx="1"/>
          </p:nvPr>
        </p:nvPicPr>
        <p:blipFill>
          <a:blip r:embed="rId2"/>
          <a:srcRect/>
          <a:stretch>
            <a:fillRect/>
          </a:stretch>
        </p:blipFill>
        <p:spPr>
          <a:xfrm>
            <a:off x="1271588" y="1981200"/>
            <a:ext cx="2638425" cy="4114800"/>
          </a:xfrm>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type="body" sz="half" idx="1"/>
          </p:nvPr>
        </p:nvSpPr>
        <p:spPr>
          <a:xfrm>
            <a:off x="685800" y="1219200"/>
            <a:ext cx="3810000" cy="4876800"/>
          </a:xfrm>
        </p:spPr>
        <p:txBody>
          <a:bodyPr/>
          <a:lstStyle/>
          <a:p>
            <a:pPr marL="533400" indent="-533400">
              <a:buFont typeface="Wingdings" pitchFamily="2" charset="2"/>
              <a:buNone/>
            </a:pPr>
            <a:r>
              <a:rPr lang="en-GB" sz="2800"/>
              <a:t>Construction sequence</a:t>
            </a:r>
          </a:p>
          <a:p>
            <a:pPr marL="533400" indent="-533400">
              <a:buFont typeface="Wingdings" pitchFamily="2" charset="2"/>
              <a:buAutoNum type="alphaLcParenBoth"/>
            </a:pPr>
            <a:r>
              <a:rPr lang="en-GB" sz="2400"/>
              <a:t>Excavate and support as necessary</a:t>
            </a:r>
          </a:p>
          <a:p>
            <a:pPr marL="533400" indent="-533400">
              <a:buFont typeface="Wingdings" pitchFamily="2" charset="2"/>
              <a:buAutoNum type="alphaLcParenBoth"/>
            </a:pPr>
            <a:r>
              <a:rPr lang="en-GB" sz="2400"/>
              <a:t>Place blinding concrete, pad reinforcement and starter bars</a:t>
            </a:r>
          </a:p>
          <a:p>
            <a:pPr marL="533400" indent="-533400">
              <a:buFont typeface="Wingdings" pitchFamily="2" charset="2"/>
              <a:buAutoNum type="alphaLcParenBoth"/>
            </a:pPr>
            <a:r>
              <a:rPr lang="en-GB" sz="2400"/>
              <a:t>Cast concrete pad, set out column and cast kicker</a:t>
            </a:r>
          </a:p>
          <a:p>
            <a:pPr marL="533400" indent="-533400">
              <a:buFont typeface="Wingdings" pitchFamily="2" charset="2"/>
              <a:buAutoNum type="alphaLcParenBoth"/>
            </a:pPr>
            <a:r>
              <a:rPr lang="en-GB" sz="2400"/>
              <a:t>Place column cage reinforcement</a:t>
            </a:r>
          </a:p>
          <a:p>
            <a:pPr marL="533400" indent="-533400">
              <a:buFont typeface="Wingdings" pitchFamily="2" charset="2"/>
              <a:buAutoNum type="alphaLcParenBoth"/>
            </a:pPr>
            <a:r>
              <a:rPr lang="en-GB" sz="2400"/>
              <a:t>Cast column and backfill</a:t>
            </a:r>
          </a:p>
        </p:txBody>
      </p:sp>
      <p:pic>
        <p:nvPicPr>
          <p:cNvPr id="56325" name="Picture 5"/>
          <p:cNvPicPr>
            <a:picLocks noGrp="1" noChangeAspect="1" noChangeArrowheads="1"/>
          </p:cNvPicPr>
          <p:nvPr>
            <p:ph type="clipArt" sz="half" idx="2"/>
          </p:nvPr>
        </p:nvPicPr>
        <p:blipFill>
          <a:blip r:embed="rId2"/>
          <a:srcRect/>
          <a:stretch>
            <a:fillRect/>
          </a:stretch>
        </p:blipFill>
        <p:spPr>
          <a:xfrm>
            <a:off x="5257800" y="685800"/>
            <a:ext cx="3482975" cy="5638800"/>
          </a:xfrm>
          <a:noFill/>
          <a:ln/>
        </p:spPr>
      </p:pic>
      <p:sp>
        <p:nvSpPr>
          <p:cNvPr id="56326" name="Text Box 6"/>
          <p:cNvSpPr txBox="1">
            <a:spLocks noChangeArrowheads="1"/>
          </p:cNvSpPr>
          <p:nvPr/>
        </p:nvSpPr>
        <p:spPr bwMode="auto">
          <a:xfrm>
            <a:off x="5562600" y="2054225"/>
            <a:ext cx="438150" cy="366713"/>
          </a:xfrm>
          <a:prstGeom prst="rect">
            <a:avLst/>
          </a:prstGeom>
          <a:noFill/>
          <a:ln w="9525">
            <a:noFill/>
            <a:miter lim="800000"/>
            <a:headEnd/>
            <a:tailEnd/>
          </a:ln>
          <a:effectLst/>
        </p:spPr>
        <p:txBody>
          <a:bodyPr wrap="none">
            <a:spAutoFit/>
          </a:bodyPr>
          <a:lstStyle/>
          <a:p>
            <a:r>
              <a:rPr lang="en-GB" sz="1800">
                <a:solidFill>
                  <a:schemeClr val="bg2"/>
                </a:solidFill>
              </a:rPr>
              <a:t>(a)</a:t>
            </a:r>
          </a:p>
        </p:txBody>
      </p:sp>
      <p:sp>
        <p:nvSpPr>
          <p:cNvPr id="56327" name="Text Box 7"/>
          <p:cNvSpPr txBox="1">
            <a:spLocks noChangeArrowheads="1"/>
          </p:cNvSpPr>
          <p:nvPr/>
        </p:nvSpPr>
        <p:spPr bwMode="auto">
          <a:xfrm>
            <a:off x="7908925" y="2400300"/>
            <a:ext cx="450850" cy="366713"/>
          </a:xfrm>
          <a:prstGeom prst="rect">
            <a:avLst/>
          </a:prstGeom>
          <a:noFill/>
          <a:ln w="9525">
            <a:noFill/>
            <a:miter lim="800000"/>
            <a:headEnd/>
            <a:tailEnd/>
          </a:ln>
          <a:effectLst/>
        </p:spPr>
        <p:txBody>
          <a:bodyPr wrap="none">
            <a:spAutoFit/>
          </a:bodyPr>
          <a:lstStyle/>
          <a:p>
            <a:r>
              <a:rPr lang="en-GB" sz="1800">
                <a:solidFill>
                  <a:schemeClr val="bg2"/>
                </a:solidFill>
              </a:rPr>
              <a:t>(b)</a:t>
            </a:r>
          </a:p>
        </p:txBody>
      </p:sp>
      <p:sp>
        <p:nvSpPr>
          <p:cNvPr id="56328" name="Text Box 8"/>
          <p:cNvSpPr txBox="1">
            <a:spLocks noChangeArrowheads="1"/>
          </p:cNvSpPr>
          <p:nvPr/>
        </p:nvSpPr>
        <p:spPr bwMode="auto">
          <a:xfrm>
            <a:off x="5699125" y="3698875"/>
            <a:ext cx="514350" cy="457200"/>
          </a:xfrm>
          <a:prstGeom prst="rect">
            <a:avLst/>
          </a:prstGeom>
          <a:noFill/>
          <a:ln w="9525">
            <a:noFill/>
            <a:miter lim="800000"/>
            <a:headEnd/>
            <a:tailEnd/>
          </a:ln>
          <a:effectLst/>
        </p:spPr>
        <p:txBody>
          <a:bodyPr wrap="none">
            <a:spAutoFit/>
          </a:bodyPr>
          <a:lstStyle/>
          <a:p>
            <a:r>
              <a:rPr lang="en-GB" sz="1800">
                <a:solidFill>
                  <a:schemeClr val="bg2"/>
                </a:solidFill>
              </a:rPr>
              <a:t>(c)</a:t>
            </a:r>
            <a:r>
              <a:rPr lang="en-GB"/>
              <a:t> </a:t>
            </a:r>
          </a:p>
        </p:txBody>
      </p:sp>
      <p:sp>
        <p:nvSpPr>
          <p:cNvPr id="56329" name="Text Box 9"/>
          <p:cNvSpPr txBox="1">
            <a:spLocks noChangeArrowheads="1"/>
          </p:cNvSpPr>
          <p:nvPr/>
        </p:nvSpPr>
        <p:spPr bwMode="auto">
          <a:xfrm>
            <a:off x="7924800" y="5105400"/>
            <a:ext cx="450850" cy="366713"/>
          </a:xfrm>
          <a:prstGeom prst="rect">
            <a:avLst/>
          </a:prstGeom>
          <a:noFill/>
          <a:ln w="9525">
            <a:noFill/>
            <a:miter lim="800000"/>
            <a:headEnd/>
            <a:tailEnd/>
          </a:ln>
          <a:effectLst/>
        </p:spPr>
        <p:txBody>
          <a:bodyPr wrap="none">
            <a:spAutoFit/>
          </a:bodyPr>
          <a:lstStyle/>
          <a:p>
            <a:r>
              <a:rPr lang="en-GB" sz="1800">
                <a:solidFill>
                  <a:schemeClr val="bg2"/>
                </a:solidFill>
              </a:rPr>
              <a:t>(d)</a:t>
            </a:r>
          </a:p>
        </p:txBody>
      </p:sp>
      <p:sp>
        <p:nvSpPr>
          <p:cNvPr id="56330" name="Text Box 10"/>
          <p:cNvSpPr txBox="1">
            <a:spLocks noChangeArrowheads="1"/>
          </p:cNvSpPr>
          <p:nvPr/>
        </p:nvSpPr>
        <p:spPr bwMode="auto">
          <a:xfrm>
            <a:off x="6765925" y="5676900"/>
            <a:ext cx="438150" cy="366713"/>
          </a:xfrm>
          <a:prstGeom prst="rect">
            <a:avLst/>
          </a:prstGeom>
          <a:noFill/>
          <a:ln w="9525">
            <a:noFill/>
            <a:miter lim="800000"/>
            <a:headEnd/>
            <a:tailEnd/>
          </a:ln>
          <a:effectLst/>
        </p:spPr>
        <p:txBody>
          <a:bodyPr wrap="none">
            <a:spAutoFit/>
          </a:bodyPr>
          <a:lstStyle/>
          <a:p>
            <a:r>
              <a:rPr lang="en-GB" sz="1800">
                <a:solidFill>
                  <a:schemeClr val="bg2"/>
                </a:solidFill>
              </a:rPr>
              <a:t>(e)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body" sz="half" idx="2"/>
          </p:nvPr>
        </p:nvSpPr>
        <p:spPr>
          <a:xfrm>
            <a:off x="4648200" y="762000"/>
            <a:ext cx="3810000" cy="5334000"/>
          </a:xfrm>
        </p:spPr>
        <p:txBody>
          <a:bodyPr/>
          <a:lstStyle/>
          <a:p>
            <a:pPr marL="533400" indent="-533400">
              <a:buFont typeface="Wingdings" pitchFamily="2" charset="2"/>
              <a:buNone/>
            </a:pPr>
            <a:r>
              <a:rPr lang="en-GB" sz="2800"/>
              <a:t>   Alternative sequence for steel stanchion</a:t>
            </a:r>
          </a:p>
          <a:p>
            <a:pPr marL="533400" indent="-533400">
              <a:buFont typeface="Wingdings" pitchFamily="2" charset="2"/>
              <a:buNone/>
            </a:pPr>
            <a:endParaRPr lang="en-GB" sz="2400"/>
          </a:p>
          <a:p>
            <a:pPr marL="533400" indent="-533400">
              <a:buFont typeface="Wingdings" pitchFamily="2" charset="2"/>
              <a:buAutoNum type="alphaLcParenBoth"/>
            </a:pPr>
            <a:r>
              <a:rPr lang="en-GB" sz="2400"/>
              <a:t>Excavate for foundation (if necessary)</a:t>
            </a:r>
          </a:p>
          <a:p>
            <a:pPr marL="533400" indent="-533400">
              <a:buFont typeface="Wingdings" pitchFamily="2" charset="2"/>
              <a:buAutoNum type="alphaLcParenBoth"/>
            </a:pPr>
            <a:r>
              <a:rPr lang="en-GB" sz="2400"/>
              <a:t>Cast foundation with holding down bolts</a:t>
            </a:r>
          </a:p>
          <a:p>
            <a:pPr marL="533400" indent="-533400">
              <a:buFont typeface="Wingdings" pitchFamily="2" charset="2"/>
              <a:buAutoNum type="alphaLcParenBoth"/>
            </a:pPr>
            <a:r>
              <a:rPr lang="en-GB" sz="2400"/>
              <a:t>Place and level shims, erect stanchion</a:t>
            </a:r>
          </a:p>
          <a:p>
            <a:pPr marL="533400" indent="-533400">
              <a:buFont typeface="Wingdings" pitchFamily="2" charset="2"/>
              <a:buAutoNum type="alphaLcParenBoth"/>
            </a:pPr>
            <a:r>
              <a:rPr lang="en-GB" sz="2400"/>
              <a:t>Grout up and tighten bolts</a:t>
            </a:r>
          </a:p>
          <a:p>
            <a:pPr marL="533400" indent="-533400">
              <a:buFont typeface="Wingdings" pitchFamily="2" charset="2"/>
              <a:buAutoNum type="alphaLcParenBoth"/>
            </a:pPr>
            <a:r>
              <a:rPr lang="en-GB" sz="2400"/>
              <a:t>Encase in concrete and backfill</a:t>
            </a:r>
          </a:p>
          <a:p>
            <a:pPr marL="533400" indent="-533400">
              <a:buFont typeface="Wingdings" pitchFamily="2" charset="2"/>
              <a:buAutoNum type="alphaLcParenBoth"/>
            </a:pPr>
            <a:endParaRPr lang="en-GB" sz="2400"/>
          </a:p>
        </p:txBody>
      </p:sp>
      <p:pic>
        <p:nvPicPr>
          <p:cNvPr id="57349" name="Picture 5"/>
          <p:cNvPicPr>
            <a:picLocks noGrp="1" noChangeAspect="1" noChangeArrowheads="1"/>
          </p:cNvPicPr>
          <p:nvPr>
            <p:ph type="clipArt" sz="half" idx="1"/>
          </p:nvPr>
        </p:nvPicPr>
        <p:blipFill>
          <a:blip r:embed="rId3"/>
          <a:srcRect/>
          <a:stretch>
            <a:fillRect/>
          </a:stretch>
        </p:blipFill>
        <p:spPr>
          <a:xfrm>
            <a:off x="381000" y="1066800"/>
            <a:ext cx="4019550" cy="4953000"/>
          </a:xfrm>
          <a:noFill/>
          <a:ln/>
        </p:spPr>
      </p:pic>
      <p:sp>
        <p:nvSpPr>
          <p:cNvPr id="57350" name="Text Box 6"/>
          <p:cNvSpPr txBox="1">
            <a:spLocks noChangeArrowheads="1"/>
          </p:cNvSpPr>
          <p:nvPr/>
        </p:nvSpPr>
        <p:spPr bwMode="auto">
          <a:xfrm>
            <a:off x="838200" y="5562600"/>
            <a:ext cx="1743075" cy="457200"/>
          </a:xfrm>
          <a:prstGeom prst="rect">
            <a:avLst/>
          </a:prstGeom>
          <a:noFill/>
          <a:ln w="9525">
            <a:noFill/>
            <a:miter lim="800000"/>
            <a:headEnd/>
            <a:tailEnd/>
          </a:ln>
          <a:effectLst/>
        </p:spPr>
        <p:txBody>
          <a:bodyPr wrap="none">
            <a:spAutoFit/>
          </a:bodyPr>
          <a:lstStyle/>
          <a:p>
            <a:r>
              <a:rPr lang="en-GB" sz="1200">
                <a:solidFill>
                  <a:schemeClr val="bg2"/>
                </a:solidFill>
              </a:rPr>
              <a:t>Holding down bolt-boxes</a:t>
            </a:r>
          </a:p>
          <a:p>
            <a:r>
              <a:rPr lang="en-GB" sz="1200">
                <a:solidFill>
                  <a:schemeClr val="bg2"/>
                </a:solidFill>
              </a:rPr>
              <a:t>Typical details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Types of foundations</a:t>
            </a:r>
          </a:p>
        </p:txBody>
      </p:sp>
      <p:sp>
        <p:nvSpPr>
          <p:cNvPr id="59395" name="Rectangle 3"/>
          <p:cNvSpPr>
            <a:spLocks noGrp="1" noChangeArrowheads="1"/>
          </p:cNvSpPr>
          <p:nvPr>
            <p:ph type="body" sz="half" idx="1"/>
          </p:nvPr>
        </p:nvSpPr>
        <p:spPr>
          <a:xfrm>
            <a:off x="228600" y="1981200"/>
            <a:ext cx="4038600" cy="4114800"/>
          </a:xfrm>
        </p:spPr>
        <p:txBody>
          <a:bodyPr/>
          <a:lstStyle/>
          <a:p>
            <a:pPr>
              <a:buFont typeface="Wingdings" pitchFamily="2" charset="2"/>
              <a:buNone/>
            </a:pPr>
            <a:r>
              <a:rPr lang="en-GB" sz="2800"/>
              <a:t>Raft foundations</a:t>
            </a:r>
          </a:p>
          <a:p>
            <a:pPr>
              <a:buFont typeface="Wingdings" pitchFamily="2" charset="2"/>
              <a:buNone/>
            </a:pPr>
            <a:r>
              <a:rPr lang="en-GB" sz="2800"/>
              <a:t>	A concrete structure continuous in two directions covering an area equal to or greater than the building’s base.</a:t>
            </a:r>
          </a:p>
          <a:p>
            <a:pPr>
              <a:buFont typeface="Wingdings" pitchFamily="2" charset="2"/>
              <a:buNone/>
            </a:pPr>
            <a:endParaRPr lang="en-GB" sz="2800"/>
          </a:p>
        </p:txBody>
      </p:sp>
      <p:pic>
        <p:nvPicPr>
          <p:cNvPr id="59397" name="Picture 5"/>
          <p:cNvPicPr>
            <a:picLocks noGrp="1" noChangeAspect="1" noChangeArrowheads="1"/>
          </p:cNvPicPr>
          <p:nvPr>
            <p:ph type="clipArt" sz="half" idx="2"/>
          </p:nvPr>
        </p:nvPicPr>
        <p:blipFill>
          <a:blip r:embed="rId3"/>
          <a:srcRect/>
          <a:stretch>
            <a:fillRect/>
          </a:stretch>
        </p:blipFill>
        <p:spPr>
          <a:xfrm>
            <a:off x="4495800" y="2133600"/>
            <a:ext cx="4495800" cy="3429000"/>
          </a:xfrm>
          <a:noFill/>
          <a:ln/>
        </p:spPr>
      </p:pic>
      <p:sp>
        <p:nvSpPr>
          <p:cNvPr id="59398" name="Text Box 6"/>
          <p:cNvSpPr txBox="1">
            <a:spLocks noChangeArrowheads="1"/>
          </p:cNvSpPr>
          <p:nvPr/>
        </p:nvSpPr>
        <p:spPr bwMode="auto">
          <a:xfrm>
            <a:off x="4708525" y="5908675"/>
            <a:ext cx="3125788" cy="457200"/>
          </a:xfrm>
          <a:prstGeom prst="rect">
            <a:avLst/>
          </a:prstGeom>
          <a:noFill/>
          <a:ln w="9525">
            <a:noFill/>
            <a:miter lim="800000"/>
            <a:headEnd/>
            <a:tailEnd/>
          </a:ln>
          <a:effectLst/>
        </p:spPr>
        <p:txBody>
          <a:bodyPr wrap="none">
            <a:spAutoFit/>
          </a:bodyPr>
          <a:lstStyle/>
          <a:p>
            <a:r>
              <a:rPr lang="en-GB"/>
              <a:t>Simple raft construction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t>Types of foundations</a:t>
            </a:r>
          </a:p>
        </p:txBody>
      </p:sp>
      <p:sp>
        <p:nvSpPr>
          <p:cNvPr id="60420" name="Rectangle 4"/>
          <p:cNvSpPr>
            <a:spLocks noGrp="1" noChangeArrowheads="1"/>
          </p:cNvSpPr>
          <p:nvPr>
            <p:ph type="body" sz="half" idx="2"/>
          </p:nvPr>
        </p:nvSpPr>
        <p:spPr>
          <a:xfrm>
            <a:off x="5105400" y="1828800"/>
            <a:ext cx="3810000" cy="4648200"/>
          </a:xfrm>
        </p:spPr>
        <p:txBody>
          <a:bodyPr/>
          <a:lstStyle/>
          <a:p>
            <a:pPr>
              <a:lnSpc>
                <a:spcPct val="90000"/>
              </a:lnSpc>
              <a:buFont typeface="Wingdings" pitchFamily="2" charset="2"/>
              <a:buNone/>
            </a:pPr>
            <a:r>
              <a:rPr lang="en-GB" sz="2800"/>
              <a:t>Rafts are considered :</a:t>
            </a:r>
          </a:p>
          <a:p>
            <a:pPr lvl="1">
              <a:lnSpc>
                <a:spcPct val="90000"/>
              </a:lnSpc>
            </a:pPr>
            <a:r>
              <a:rPr lang="en-GB" sz="2400"/>
              <a:t>Where lightly loaded structures are used on poor subsoils</a:t>
            </a:r>
          </a:p>
          <a:p>
            <a:pPr lvl="1">
              <a:lnSpc>
                <a:spcPct val="90000"/>
              </a:lnSpc>
            </a:pPr>
            <a:r>
              <a:rPr lang="en-GB" sz="2400"/>
              <a:t>Where variations in soil conditions necessitate a considerable spread of the loads</a:t>
            </a:r>
          </a:p>
          <a:p>
            <a:pPr lvl="1">
              <a:lnSpc>
                <a:spcPct val="90000"/>
              </a:lnSpc>
            </a:pPr>
            <a:r>
              <a:rPr lang="en-GB" sz="2400"/>
              <a:t>For heavier loads in place of isolated foundations</a:t>
            </a:r>
          </a:p>
          <a:p>
            <a:pPr lvl="1">
              <a:lnSpc>
                <a:spcPct val="90000"/>
              </a:lnSpc>
            </a:pPr>
            <a:r>
              <a:rPr lang="en-GB" sz="2400"/>
              <a:t>Where mining subsidence is likely</a:t>
            </a:r>
          </a:p>
        </p:txBody>
      </p:sp>
      <p:pic>
        <p:nvPicPr>
          <p:cNvPr id="60421" name="Picture 5"/>
          <p:cNvPicPr>
            <a:picLocks noGrp="1" noChangeAspect="1" noChangeArrowheads="1"/>
          </p:cNvPicPr>
          <p:nvPr>
            <p:ph type="clipArt" sz="half" idx="1"/>
          </p:nvPr>
        </p:nvPicPr>
        <p:blipFill>
          <a:blip r:embed="rId3"/>
          <a:srcRect/>
          <a:stretch>
            <a:fillRect/>
          </a:stretch>
        </p:blipFill>
        <p:spPr>
          <a:xfrm>
            <a:off x="228600" y="2290763"/>
            <a:ext cx="4724400" cy="3494087"/>
          </a:xfrm>
          <a:noFill/>
          <a:ln/>
        </p:spPr>
      </p:pic>
      <p:sp>
        <p:nvSpPr>
          <p:cNvPr id="60422" name="Text Box 6"/>
          <p:cNvSpPr txBox="1">
            <a:spLocks noChangeArrowheads="1"/>
          </p:cNvSpPr>
          <p:nvPr/>
        </p:nvSpPr>
        <p:spPr bwMode="auto">
          <a:xfrm>
            <a:off x="517525" y="5854700"/>
            <a:ext cx="2630488" cy="519113"/>
          </a:xfrm>
          <a:prstGeom prst="rect">
            <a:avLst/>
          </a:prstGeom>
          <a:noFill/>
          <a:ln w="9525">
            <a:noFill/>
            <a:miter lim="800000"/>
            <a:headEnd/>
            <a:tailEnd/>
          </a:ln>
          <a:effectLst/>
        </p:spPr>
        <p:txBody>
          <a:bodyPr wrap="none">
            <a:spAutoFit/>
          </a:bodyPr>
          <a:lstStyle/>
          <a:p>
            <a:r>
              <a:rPr lang="en-GB" sz="2800">
                <a:latin typeface="Arial Narrow" pitchFamily="34" charset="0"/>
              </a:rPr>
              <a:t>Beam and slab raft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Types of foundations</a:t>
            </a:r>
          </a:p>
        </p:txBody>
      </p:sp>
      <p:sp>
        <p:nvSpPr>
          <p:cNvPr id="63491" name="Rectangle 3"/>
          <p:cNvSpPr>
            <a:spLocks noGrp="1" noChangeArrowheads="1"/>
          </p:cNvSpPr>
          <p:nvPr>
            <p:ph type="body" sz="half" idx="1"/>
          </p:nvPr>
        </p:nvSpPr>
        <p:spPr/>
        <p:txBody>
          <a:bodyPr/>
          <a:lstStyle/>
          <a:p>
            <a:pPr>
              <a:buFont typeface="Wingdings" pitchFamily="2" charset="2"/>
              <a:buNone/>
            </a:pPr>
            <a:r>
              <a:rPr lang="en-GB" sz="2800"/>
              <a:t>    Beam and raft (upstand beams)</a:t>
            </a:r>
          </a:p>
          <a:p>
            <a:pPr>
              <a:buFont typeface="Wingdings" pitchFamily="2" charset="2"/>
              <a:buNone/>
            </a:pPr>
            <a:endParaRPr lang="en-GB" sz="2800"/>
          </a:p>
          <a:p>
            <a:pPr>
              <a:buFont typeface="Wingdings" pitchFamily="2" charset="2"/>
              <a:buNone/>
            </a:pPr>
            <a:r>
              <a:rPr lang="en-GB" sz="2800"/>
              <a:t>Workshop</a:t>
            </a:r>
          </a:p>
          <a:p>
            <a:pPr>
              <a:buFont typeface="Wingdings" pitchFamily="2" charset="2"/>
              <a:buNone/>
            </a:pPr>
            <a:r>
              <a:rPr lang="en-GB" sz="2800"/>
              <a:t>Consider the detail shown for the upstand beam and raft and comment on the construction process</a:t>
            </a:r>
          </a:p>
        </p:txBody>
      </p:sp>
      <p:pic>
        <p:nvPicPr>
          <p:cNvPr id="63493" name="Picture 5"/>
          <p:cNvPicPr>
            <a:picLocks noGrp="1" noChangeAspect="1" noChangeArrowheads="1"/>
          </p:cNvPicPr>
          <p:nvPr>
            <p:ph type="clipArt" sz="half" idx="2"/>
          </p:nvPr>
        </p:nvPicPr>
        <p:blipFill>
          <a:blip r:embed="rId3"/>
          <a:srcRect/>
          <a:stretch>
            <a:fillRect/>
          </a:stretch>
        </p:blipFill>
        <p:spPr>
          <a:xfrm>
            <a:off x="4419600" y="2133600"/>
            <a:ext cx="4495800" cy="3400425"/>
          </a:xfrm>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ChangeAspect="1" noChangeArrowheads="1"/>
          </p:cNvPicPr>
          <p:nvPr/>
        </p:nvPicPr>
        <p:blipFill>
          <a:blip r:embed="rId3"/>
          <a:srcRect/>
          <a:stretch>
            <a:fillRect/>
          </a:stretch>
        </p:blipFill>
        <p:spPr bwMode="auto">
          <a:xfrm>
            <a:off x="1190625" y="1228725"/>
            <a:ext cx="6762750" cy="4400550"/>
          </a:xfrm>
          <a:prstGeom prst="rect">
            <a:avLst/>
          </a:prstGeom>
          <a:noFill/>
          <a:ln w="9525">
            <a:noFill/>
            <a:miter lim="800000"/>
            <a:headEnd/>
            <a:tailEnd/>
          </a:ln>
          <a:effectLst/>
        </p:spPr>
      </p:pic>
      <p:sp>
        <p:nvSpPr>
          <p:cNvPr id="14340" name="Text Box 4"/>
          <p:cNvSpPr txBox="1">
            <a:spLocks noChangeArrowheads="1"/>
          </p:cNvSpPr>
          <p:nvPr/>
        </p:nvSpPr>
        <p:spPr bwMode="auto">
          <a:xfrm>
            <a:off x="365125" y="5984875"/>
            <a:ext cx="4260850" cy="457200"/>
          </a:xfrm>
          <a:prstGeom prst="rect">
            <a:avLst/>
          </a:prstGeom>
          <a:noFill/>
          <a:ln w="9525">
            <a:noFill/>
            <a:miter lim="800000"/>
            <a:headEnd/>
            <a:tailEnd/>
          </a:ln>
          <a:effectLst/>
        </p:spPr>
        <p:txBody>
          <a:bodyPr wrap="none">
            <a:spAutoFit/>
          </a:bodyPr>
          <a:lstStyle/>
          <a:p>
            <a:r>
              <a:rPr lang="en-GB"/>
              <a:t>What happens if we get it wrong!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7" name="Text Box 5"/>
          <p:cNvSpPr txBox="1">
            <a:spLocks noChangeArrowheads="1"/>
          </p:cNvSpPr>
          <p:nvPr/>
        </p:nvSpPr>
        <p:spPr bwMode="auto">
          <a:xfrm>
            <a:off x="142844" y="428604"/>
            <a:ext cx="7994689" cy="5632311"/>
          </a:xfrm>
          <a:prstGeom prst="rect">
            <a:avLst/>
          </a:prstGeom>
          <a:noFill/>
          <a:ln w="9525">
            <a:noFill/>
            <a:miter lim="800000"/>
            <a:headEnd/>
            <a:tailEnd/>
          </a:ln>
          <a:effectLst/>
        </p:spPr>
        <p:txBody>
          <a:bodyPr wrap="none">
            <a:spAutoFit/>
          </a:bodyPr>
          <a:lstStyle/>
          <a:p>
            <a:r>
              <a:rPr lang="en-GB" dirty="0">
                <a:latin typeface="Tahoma" pitchFamily="34" charset="0"/>
                <a:cs typeface="Tahoma" pitchFamily="34" charset="0"/>
              </a:rPr>
              <a:t>Discussion</a:t>
            </a:r>
          </a:p>
          <a:p>
            <a:endParaRPr lang="en-GB" dirty="0">
              <a:latin typeface="Tahoma" pitchFamily="34" charset="0"/>
              <a:cs typeface="Tahoma" pitchFamily="34" charset="0"/>
            </a:endParaRPr>
          </a:p>
          <a:p>
            <a:endParaRPr lang="en-GB" dirty="0">
              <a:latin typeface="Tahoma" pitchFamily="34" charset="0"/>
              <a:cs typeface="Tahoma" pitchFamily="34" charset="0"/>
            </a:endParaRPr>
          </a:p>
          <a:p>
            <a:r>
              <a:rPr lang="en-GB" dirty="0">
                <a:latin typeface="Tahoma" pitchFamily="34" charset="0"/>
                <a:cs typeface="Tahoma" pitchFamily="34" charset="0"/>
              </a:rPr>
              <a:t>Using the knowledge gained on foundations consider the </a:t>
            </a:r>
          </a:p>
          <a:p>
            <a:r>
              <a:rPr lang="en-GB" dirty="0">
                <a:latin typeface="Tahoma" pitchFamily="34" charset="0"/>
                <a:cs typeface="Tahoma" pitchFamily="34" charset="0"/>
              </a:rPr>
              <a:t>development </a:t>
            </a:r>
            <a:r>
              <a:rPr lang="en-GB" dirty="0" smtClean="0">
                <a:latin typeface="Tahoma" pitchFamily="34" charset="0"/>
                <a:cs typeface="Tahoma" pitchFamily="34" charset="0"/>
              </a:rPr>
              <a:t>of:</a:t>
            </a:r>
          </a:p>
          <a:p>
            <a:endParaRPr lang="en-GB" dirty="0" smtClean="0">
              <a:latin typeface="Tahoma" pitchFamily="34" charset="0"/>
              <a:cs typeface="Tahoma" pitchFamily="34" charset="0"/>
            </a:endParaRPr>
          </a:p>
          <a:p>
            <a:r>
              <a:rPr lang="en-GB" dirty="0" smtClean="0">
                <a:latin typeface="Tahoma" pitchFamily="34" charset="0"/>
                <a:cs typeface="Tahoma" pitchFamily="34" charset="0"/>
              </a:rPr>
              <a:t> Cellular </a:t>
            </a:r>
            <a:r>
              <a:rPr lang="en-GB" dirty="0">
                <a:latin typeface="Tahoma" pitchFamily="34" charset="0"/>
                <a:cs typeface="Tahoma" pitchFamily="34" charset="0"/>
              </a:rPr>
              <a:t>form of raft foundation</a:t>
            </a:r>
            <a:r>
              <a:rPr lang="en-GB" dirty="0" smtClean="0">
                <a:latin typeface="Tahoma" pitchFamily="34" charset="0"/>
                <a:cs typeface="Tahoma" pitchFamily="34" charset="0"/>
              </a:rPr>
              <a:t>.</a:t>
            </a:r>
          </a:p>
          <a:p>
            <a:r>
              <a:rPr lang="en-GB" dirty="0" smtClean="0">
                <a:latin typeface="Tahoma" pitchFamily="34" charset="0"/>
                <a:cs typeface="Tahoma" pitchFamily="34" charset="0"/>
              </a:rPr>
              <a:t> Cantilever foundations</a:t>
            </a:r>
          </a:p>
          <a:p>
            <a:r>
              <a:rPr lang="en-GB" dirty="0">
                <a:latin typeface="Tahoma" pitchFamily="34" charset="0"/>
                <a:cs typeface="Tahoma" pitchFamily="34" charset="0"/>
              </a:rPr>
              <a:t> C</a:t>
            </a:r>
            <a:r>
              <a:rPr lang="en-GB" dirty="0" smtClean="0">
                <a:latin typeface="Tahoma" pitchFamily="34" charset="0"/>
                <a:cs typeface="Tahoma" pitchFamily="34" charset="0"/>
              </a:rPr>
              <a:t>ombined column foundation</a:t>
            </a:r>
            <a:endParaRPr lang="en-GB" dirty="0">
              <a:latin typeface="Tahoma" pitchFamily="34" charset="0"/>
              <a:cs typeface="Tahoma" pitchFamily="34" charset="0"/>
            </a:endParaRPr>
          </a:p>
          <a:p>
            <a:endParaRPr lang="en-GB" dirty="0">
              <a:latin typeface="Tahoma" pitchFamily="34" charset="0"/>
              <a:cs typeface="Tahoma" pitchFamily="34" charset="0"/>
            </a:endParaRPr>
          </a:p>
          <a:p>
            <a:r>
              <a:rPr lang="en-GB" dirty="0">
                <a:latin typeface="Tahoma" pitchFamily="34" charset="0"/>
                <a:cs typeface="Tahoma" pitchFamily="34" charset="0"/>
              </a:rPr>
              <a:t>Write notes to explain:</a:t>
            </a:r>
          </a:p>
          <a:p>
            <a:endParaRPr lang="en-GB" dirty="0">
              <a:latin typeface="Tahoma" pitchFamily="34" charset="0"/>
              <a:cs typeface="Tahoma" pitchFamily="34" charset="0"/>
            </a:endParaRPr>
          </a:p>
          <a:p>
            <a:r>
              <a:rPr lang="en-GB" dirty="0">
                <a:latin typeface="Tahoma" pitchFamily="34" charset="0"/>
                <a:cs typeface="Tahoma" pitchFamily="34" charset="0"/>
              </a:rPr>
              <a:t>	what</a:t>
            </a:r>
          </a:p>
          <a:p>
            <a:r>
              <a:rPr lang="en-GB" dirty="0">
                <a:latin typeface="Tahoma" pitchFamily="34" charset="0"/>
                <a:cs typeface="Tahoma" pitchFamily="34" charset="0"/>
              </a:rPr>
              <a:t>	why</a:t>
            </a:r>
          </a:p>
          <a:p>
            <a:r>
              <a:rPr lang="en-GB" dirty="0">
                <a:latin typeface="Tahoma" pitchFamily="34" charset="0"/>
                <a:cs typeface="Tahoma" pitchFamily="34" charset="0"/>
              </a:rPr>
              <a:t>	where etc.</a:t>
            </a:r>
          </a:p>
        </p:txBody>
      </p:sp>
      <p:pic>
        <p:nvPicPr>
          <p:cNvPr id="3" name="Picture 6" descr="C:\My Documents\construction technology\pictures\ground failure.JPG"/>
          <p:cNvPicPr>
            <a:picLocks noChangeAspect="1" noChangeArrowheads="1"/>
          </p:cNvPicPr>
          <p:nvPr/>
        </p:nvPicPr>
        <p:blipFill>
          <a:blip r:embed="rId2"/>
          <a:srcRect/>
          <a:stretch>
            <a:fillRect/>
          </a:stretch>
        </p:blipFill>
        <p:spPr bwMode="auto">
          <a:xfrm>
            <a:off x="5286380" y="2071678"/>
            <a:ext cx="3119440" cy="4529741"/>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833</TotalTime>
  <Words>1750</Words>
  <Application>Microsoft PowerPoint</Application>
  <PresentationFormat>On-screen Show (4:3)</PresentationFormat>
  <Paragraphs>251</Paragraphs>
  <Slides>31</Slides>
  <Notes>15</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31</vt:i4>
      </vt:variant>
    </vt:vector>
  </HeadingPairs>
  <TitlesOfParts>
    <vt:vector size="34" baseType="lpstr">
      <vt:lpstr>Construction</vt:lpstr>
      <vt:lpstr>Bitmap Image</vt:lpstr>
      <vt:lpstr>Photo Editor Photo</vt:lpstr>
      <vt:lpstr>Built Environment Portfolio</vt:lpstr>
      <vt:lpstr>Foundation Design</vt:lpstr>
      <vt:lpstr>Foundation Design</vt:lpstr>
      <vt:lpstr>Foundation Design</vt:lpstr>
      <vt:lpstr>Foundation Design</vt:lpstr>
      <vt:lpstr>Slide 6</vt:lpstr>
      <vt:lpstr>Foundation Design</vt:lpstr>
      <vt:lpstr>Soils </vt:lpstr>
      <vt:lpstr>Rock classification</vt:lpstr>
      <vt:lpstr>Foundation construction Some terminology </vt:lpstr>
      <vt:lpstr>Modes of failure</vt:lpstr>
      <vt:lpstr>Types of foundation</vt:lpstr>
      <vt:lpstr>Types of foundation</vt:lpstr>
      <vt:lpstr>Slide 14</vt:lpstr>
      <vt:lpstr>Slide 15</vt:lpstr>
      <vt:lpstr>Slide 16</vt:lpstr>
      <vt:lpstr>Slide 17</vt:lpstr>
      <vt:lpstr>Slide 18</vt:lpstr>
      <vt:lpstr>Types of foundations</vt:lpstr>
      <vt:lpstr>Types of foundations</vt:lpstr>
      <vt:lpstr>Slide 21</vt:lpstr>
      <vt:lpstr>Types of foundation</vt:lpstr>
      <vt:lpstr>Types of foundations</vt:lpstr>
      <vt:lpstr>Types of foundations</vt:lpstr>
      <vt:lpstr>Slide 25</vt:lpstr>
      <vt:lpstr>Slide 26</vt:lpstr>
      <vt:lpstr>Types of foundations</vt:lpstr>
      <vt:lpstr>Types of foundations</vt:lpstr>
      <vt:lpstr>Types of foundations</vt:lpstr>
      <vt:lpstr>Slide 30</vt:lpstr>
      <vt:lpstr>Slide 31</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Built Environment Portfolio</dc:title>
  <dc:creator>mike cullis</dc:creator>
  <cp:lastModifiedBy>fad-mjc</cp:lastModifiedBy>
  <cp:revision>12</cp:revision>
  <dcterms:created xsi:type="dcterms:W3CDTF">2005-10-23T15:08:19Z</dcterms:created>
  <dcterms:modified xsi:type="dcterms:W3CDTF">2008-11-11T14:59:18Z</dcterms:modified>
</cp:coreProperties>
</file>