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526" autoAdjust="0"/>
    <p:restoredTop sz="94660"/>
  </p:normalViewPr>
  <p:slideViewPr>
    <p:cSldViewPr snapToGrid="0">
      <p:cViewPr varScale="1">
        <p:scale>
          <a:sx n="83" d="100"/>
          <a:sy n="83" d="100"/>
        </p:scale>
        <p:origin x="84"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3000460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2573325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862406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2878869-DAC1-4542-9CA5-D4509C1F6016}"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2562719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2878869-DAC1-4542-9CA5-D4509C1F6016}" type="datetimeFigureOut">
              <a:rPr lang="en-US" smtClean="0"/>
              <a:t>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1914198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2878869-DAC1-4542-9CA5-D4509C1F6016}" type="datetimeFigureOut">
              <a:rPr lang="en-US" smtClean="0"/>
              <a:t>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3174911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878869-DAC1-4542-9CA5-D4509C1F6016}" type="datetimeFigureOut">
              <a:rPr lang="en-US" smtClean="0"/>
              <a:t>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458162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2878869-DAC1-4542-9CA5-D4509C1F6016}"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847018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2878869-DAC1-4542-9CA5-D4509C1F6016}"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2289467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2878869-DAC1-4542-9CA5-D4509C1F6016}"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2446246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12130334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2997620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5783277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22217499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9655252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31578884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878869-DAC1-4542-9CA5-D4509C1F6016}"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5D4EF-777D-4B6B-A86D-36227EF20505}" type="slidenum">
              <a:rPr lang="en-US" smtClean="0"/>
              <a:t>‹#›</a:t>
            </a:fld>
            <a:endParaRPr lang="en-US"/>
          </a:p>
        </p:txBody>
      </p:sp>
    </p:spTree>
    <p:extLst>
      <p:ext uri="{BB962C8B-B14F-4D97-AF65-F5344CB8AC3E}">
        <p14:creationId xmlns:p14="http://schemas.microsoft.com/office/powerpoint/2010/main" val="95026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2878869-DAC1-4542-9CA5-D4509C1F6016}" type="datetimeFigureOut">
              <a:rPr lang="en-US" smtClean="0"/>
              <a:t>1/7/2024</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D5D4EF-777D-4B6B-A86D-36227EF20505}" type="slidenum">
              <a:rPr lang="en-US" smtClean="0"/>
              <a:t>‹#›</a:t>
            </a:fld>
            <a:endParaRPr lang="en-US"/>
          </a:p>
        </p:txBody>
      </p:sp>
    </p:spTree>
    <p:extLst>
      <p:ext uri="{BB962C8B-B14F-4D97-AF65-F5344CB8AC3E}">
        <p14:creationId xmlns:p14="http://schemas.microsoft.com/office/powerpoint/2010/main" val="39934008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4380" y="1817370"/>
            <a:ext cx="10502537" cy="1794510"/>
          </a:xfrm>
        </p:spPr>
        <p:txBody>
          <a:bodyPr>
            <a:noAutofit/>
          </a:bodyPr>
          <a:lstStyle/>
          <a:p>
            <a:r>
              <a:rPr lang="en-GB" dirty="0" smtClean="0">
                <a:blipFill dpi="0" rotWithShape="1">
                  <a:blip r:embed="rId2">
                    <a:extLst>
                      <a:ext uri="{28A0092B-C50C-407E-A947-70E740481C1C}">
                        <a14:useLocalDpi xmlns:a14="http://schemas.microsoft.com/office/drawing/2010/main" val="0"/>
                      </a:ext>
                    </a:extLst>
                  </a:blip>
                  <a:srcRect/>
                  <a:stretch>
                    <a:fillRect/>
                  </a:stretch>
                </a:blipFill>
                <a:latin typeface="AR DESTINE" panose="02000000000000000000" pitchFamily="2" charset="0"/>
              </a:rPr>
              <a:t>Digital Technologies Critical Reflection Presentation</a:t>
            </a:r>
            <a:endParaRPr lang="en-US" dirty="0">
              <a:blipFill dpi="0" rotWithShape="1">
                <a:blip r:embed="rId2">
                  <a:extLst>
                    <a:ext uri="{28A0092B-C50C-407E-A947-70E740481C1C}">
                      <a14:useLocalDpi xmlns:a14="http://schemas.microsoft.com/office/drawing/2010/main" val="0"/>
                    </a:ext>
                  </a:extLst>
                </a:blip>
                <a:srcRect/>
                <a:stretch>
                  <a:fillRect/>
                </a:stretch>
              </a:blipFill>
              <a:latin typeface="AR DESTINE" panose="02000000000000000000" pitchFamily="2" charset="0"/>
            </a:endParaRPr>
          </a:p>
        </p:txBody>
      </p:sp>
      <p:sp>
        <p:nvSpPr>
          <p:cNvPr id="4" name="Title 1"/>
          <p:cNvSpPr txBox="1">
            <a:spLocks noGrp="1"/>
          </p:cNvSpPr>
          <p:nvPr>
            <p:ph type="subTitle" idx="1"/>
          </p:nvPr>
        </p:nvSpPr>
        <p:spPr>
          <a:xfrm>
            <a:off x="5316220" y="4681855"/>
            <a:ext cx="5530850" cy="1798955"/>
          </a:xfrm>
          <a:prstGeom prst="rect">
            <a:avLst/>
          </a:prstGeom>
          <a:effectLst/>
        </p:spPr>
        <p:txBody>
          <a:bodyPr vert="horz" lIns="91440" tIns="45720" rIns="91440" bIns="45720" rtlCol="0" anchor="b">
            <a:noAutofit/>
          </a:bodyPr>
          <a:lstStyle>
            <a:lvl1pPr algn="ctr" defTabSz="457200" rtl="0" eaLnBrk="1" latinLnBrk="0" hangingPunct="1">
              <a:spcBef>
                <a:spcPct val="0"/>
              </a:spcBef>
              <a:buNone/>
              <a:defRPr sz="5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2400" b="1" dirty="0" smtClean="0">
                <a:solidFill>
                  <a:schemeClr val="tx1"/>
                </a:solidFill>
              </a:rPr>
              <a:t>Student Name: </a:t>
            </a:r>
            <a:r>
              <a:rPr lang="en-GB" sz="2400" b="1" dirty="0" err="1" smtClean="0">
                <a:solidFill>
                  <a:schemeClr val="tx1"/>
                </a:solidFill>
              </a:rPr>
              <a:t>Sharanjeet</a:t>
            </a:r>
            <a:r>
              <a:rPr lang="en-GB" sz="2400" b="1" dirty="0" smtClean="0">
                <a:solidFill>
                  <a:schemeClr val="tx1"/>
                </a:solidFill>
              </a:rPr>
              <a:t> Kaur</a:t>
            </a:r>
          </a:p>
          <a:p>
            <a:pPr algn="just"/>
            <a:r>
              <a:rPr lang="en-GB" sz="2400" b="1" dirty="0" smtClean="0">
                <a:solidFill>
                  <a:schemeClr val="tx1"/>
                </a:solidFill>
              </a:rPr>
              <a:t>Student id: </a:t>
            </a:r>
            <a:r>
              <a:rPr lang="en-GB" sz="2400" b="1" dirty="0" smtClean="0">
                <a:solidFill>
                  <a:schemeClr val="tx1"/>
                </a:solidFill>
              </a:rPr>
              <a:t>2232229</a:t>
            </a:r>
            <a:endParaRPr lang="en-GB" sz="2400" b="1" dirty="0" smtClean="0">
              <a:solidFill>
                <a:schemeClr val="tx1"/>
              </a:solidFill>
            </a:endParaRPr>
          </a:p>
          <a:p>
            <a:pPr algn="just"/>
            <a:r>
              <a:rPr lang="en-GB" sz="2400" b="1" dirty="0" smtClean="0">
                <a:solidFill>
                  <a:schemeClr val="tx1"/>
                </a:solidFill>
              </a:rPr>
              <a:t>Module Name: Digital Technologies</a:t>
            </a:r>
          </a:p>
          <a:p>
            <a:pPr algn="just"/>
            <a:r>
              <a:rPr lang="en-GB" sz="2400" b="1" dirty="0">
                <a:solidFill>
                  <a:schemeClr val="tx1"/>
                </a:solidFill>
              </a:rPr>
              <a:t>Module Tutor: </a:t>
            </a:r>
            <a:r>
              <a:rPr lang="en-GB" sz="2400" b="1" dirty="0" err="1">
                <a:solidFill>
                  <a:schemeClr val="tx1"/>
                </a:solidFill>
              </a:rPr>
              <a:t>Munyaradzi</a:t>
            </a:r>
            <a:r>
              <a:rPr lang="en-GB" sz="2400" b="1" dirty="0">
                <a:solidFill>
                  <a:schemeClr val="tx1"/>
                </a:solidFill>
              </a:rPr>
              <a:t> N </a:t>
            </a:r>
            <a:r>
              <a:rPr lang="en-GB" sz="2400" b="1" dirty="0" err="1">
                <a:solidFill>
                  <a:schemeClr val="tx1"/>
                </a:solidFill>
              </a:rPr>
              <a:t>Murira</a:t>
            </a:r>
            <a:endParaRPr lang="en-GB" sz="2400" b="1" dirty="0">
              <a:solidFill>
                <a:schemeClr val="tx1"/>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99741" y="103088"/>
            <a:ext cx="3357290" cy="1496488"/>
          </a:xfrm>
          <a:prstGeom prst="rect">
            <a:avLst/>
          </a:prstGeom>
        </p:spPr>
      </p:pic>
    </p:spTree>
    <p:extLst>
      <p:ext uri="{BB962C8B-B14F-4D97-AF65-F5344CB8AC3E}">
        <p14:creationId xmlns:p14="http://schemas.microsoft.com/office/powerpoint/2010/main" val="4187356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000" dirty="0" smtClean="0">
                <a:solidFill>
                  <a:srgbClr val="002060"/>
                </a:solidFill>
                <a:latin typeface="AR ESSENCE" panose="02000000000000000000" pitchFamily="2" charset="0"/>
              </a:rPr>
              <a:t>IT experience at the beginning of the module</a:t>
            </a:r>
            <a:endParaRPr lang="en-US" sz="5000" dirty="0">
              <a:solidFill>
                <a:srgbClr val="002060"/>
              </a:solidFill>
              <a:latin typeface="AR ESSENCE" panose="02000000000000000000" pitchFamily="2" charset="0"/>
            </a:endParaRPr>
          </a:p>
        </p:txBody>
      </p:sp>
      <p:sp>
        <p:nvSpPr>
          <p:cNvPr id="3" name="Content Placeholder 2"/>
          <p:cNvSpPr>
            <a:spLocks noGrp="1"/>
          </p:cNvSpPr>
          <p:nvPr>
            <p:ph idx="1"/>
          </p:nvPr>
        </p:nvSpPr>
        <p:spPr/>
        <p:txBody>
          <a:bodyPr>
            <a:normAutofit fontScale="85000" lnSpcReduction="10000"/>
          </a:bodyPr>
          <a:lstStyle/>
          <a:p>
            <a:pPr>
              <a:lnSpc>
                <a:spcPct val="160000"/>
              </a:lnSpc>
            </a:pPr>
            <a:r>
              <a:rPr lang="en-GB" dirty="0" smtClean="0"/>
              <a:t>IT is the most evolving industry of this century. It is not a new domain and students truly understand its worth and are passionate about building a career in IT.</a:t>
            </a:r>
          </a:p>
          <a:p>
            <a:pPr>
              <a:lnSpc>
                <a:spcPct val="160000"/>
              </a:lnSpc>
            </a:pPr>
            <a:r>
              <a:rPr lang="en-GB" dirty="0" smtClean="0"/>
              <a:t>I am also among those students who are looking forward to pursue a career in IT.</a:t>
            </a:r>
          </a:p>
          <a:p>
            <a:pPr>
              <a:lnSpc>
                <a:spcPct val="160000"/>
              </a:lnSpc>
            </a:pPr>
            <a:r>
              <a:rPr lang="en-GB" dirty="0" smtClean="0"/>
              <a:t>IT is a very broad industry. I have enrolled myself in this module because I want to learn about it in detail, acquire skills that are necessary for the future and build a career.</a:t>
            </a:r>
            <a:endParaRPr lang="en-US" dirty="0"/>
          </a:p>
        </p:txBody>
      </p:sp>
    </p:spTree>
    <p:extLst>
      <p:ext uri="{BB962C8B-B14F-4D97-AF65-F5344CB8AC3E}">
        <p14:creationId xmlns:p14="http://schemas.microsoft.com/office/powerpoint/2010/main" val="5505773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842" y="254726"/>
            <a:ext cx="10018713" cy="1752599"/>
          </a:xfrm>
        </p:spPr>
        <p:txBody>
          <a:bodyPr>
            <a:normAutofit/>
          </a:bodyPr>
          <a:lstStyle/>
          <a:p>
            <a:r>
              <a:rPr lang="en-GB" sz="4800" dirty="0" smtClean="0">
                <a:solidFill>
                  <a:srgbClr val="002060"/>
                </a:solidFill>
                <a:latin typeface="AR DESTINE" panose="02000000000000000000" pitchFamily="2" charset="0"/>
              </a:rPr>
              <a:t>Learnings from this module</a:t>
            </a:r>
            <a:endParaRPr lang="en-US" sz="4800" dirty="0">
              <a:solidFill>
                <a:srgbClr val="002060"/>
              </a:solidFill>
              <a:latin typeface="AR DESTINE" panose="02000000000000000000" pitchFamily="2" charset="0"/>
            </a:endParaRPr>
          </a:p>
        </p:txBody>
      </p:sp>
      <p:sp>
        <p:nvSpPr>
          <p:cNvPr id="3" name="Content Placeholder 2"/>
          <p:cNvSpPr>
            <a:spLocks noGrp="1"/>
          </p:cNvSpPr>
          <p:nvPr>
            <p:ph idx="1"/>
          </p:nvPr>
        </p:nvSpPr>
        <p:spPr>
          <a:xfrm>
            <a:off x="1501727" y="1709056"/>
            <a:ext cx="10018713" cy="4082144"/>
          </a:xfrm>
        </p:spPr>
        <p:txBody>
          <a:bodyPr>
            <a:noAutofit/>
          </a:bodyPr>
          <a:lstStyle/>
          <a:p>
            <a:pPr>
              <a:lnSpc>
                <a:spcPct val="150000"/>
              </a:lnSpc>
            </a:pPr>
            <a:r>
              <a:rPr lang="en-GB" sz="2000" dirty="0" smtClean="0"/>
              <a:t>This module gives a proper insight to computers and their evolutions.</a:t>
            </a:r>
          </a:p>
          <a:p>
            <a:pPr>
              <a:lnSpc>
                <a:spcPct val="150000"/>
              </a:lnSpc>
            </a:pPr>
            <a:r>
              <a:rPr lang="en-GB" sz="2000" dirty="0" smtClean="0"/>
              <a:t>The millennials of this era may be experts in the use of technology that is mobile phones, apps, but to learn the history and the beginning of the computer system was overwhelming.</a:t>
            </a:r>
          </a:p>
          <a:p>
            <a:pPr>
              <a:lnSpc>
                <a:spcPct val="150000"/>
              </a:lnSpc>
            </a:pPr>
            <a:r>
              <a:rPr lang="en-GB" sz="2000" dirty="0" smtClean="0"/>
              <a:t>Knowledge about operating systems.</a:t>
            </a:r>
          </a:p>
          <a:p>
            <a:pPr>
              <a:lnSpc>
                <a:spcPct val="150000"/>
              </a:lnSpc>
            </a:pPr>
            <a:r>
              <a:rPr lang="en-GB" sz="2000" dirty="0" smtClean="0"/>
              <a:t>The module’s learning has showed the entire platform in which we can build our careers.</a:t>
            </a:r>
          </a:p>
          <a:p>
            <a:pPr>
              <a:lnSpc>
                <a:spcPct val="150000"/>
              </a:lnSpc>
            </a:pPr>
            <a:r>
              <a:rPr lang="en-GB" dirty="0" smtClean="0"/>
              <a:t>From operating systems, hardware and software's to data security.</a:t>
            </a:r>
            <a:endParaRPr lang="en-US" dirty="0"/>
          </a:p>
        </p:txBody>
      </p:sp>
    </p:spTree>
    <p:extLst>
      <p:ext uri="{BB962C8B-B14F-4D97-AF65-F5344CB8AC3E}">
        <p14:creationId xmlns:p14="http://schemas.microsoft.com/office/powerpoint/2010/main" val="3074768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346165"/>
            <a:ext cx="10018713" cy="1752599"/>
          </a:xfrm>
        </p:spPr>
        <p:txBody>
          <a:bodyPr>
            <a:normAutofit/>
          </a:bodyPr>
          <a:lstStyle/>
          <a:p>
            <a:r>
              <a:rPr lang="en-GB" sz="5400" dirty="0" smtClean="0">
                <a:solidFill>
                  <a:srgbClr val="002060"/>
                </a:solidFill>
                <a:latin typeface="AR ESSENCE" panose="02000000000000000000" pitchFamily="2" charset="0"/>
              </a:rPr>
              <a:t>Learning from selected courses</a:t>
            </a:r>
            <a:endParaRPr lang="en-US" sz="5400" dirty="0">
              <a:solidFill>
                <a:srgbClr val="002060"/>
              </a:solidFill>
              <a:latin typeface="AR ESSENCE" panose="02000000000000000000" pitchFamily="2" charset="0"/>
            </a:endParaRPr>
          </a:p>
        </p:txBody>
      </p:sp>
      <p:sp>
        <p:nvSpPr>
          <p:cNvPr id="3" name="Content Placeholder 2"/>
          <p:cNvSpPr>
            <a:spLocks noGrp="1"/>
          </p:cNvSpPr>
          <p:nvPr>
            <p:ph idx="1"/>
          </p:nvPr>
        </p:nvSpPr>
        <p:spPr/>
        <p:txBody>
          <a:bodyPr>
            <a:normAutofit fontScale="92500" lnSpcReduction="20000"/>
          </a:bodyPr>
          <a:lstStyle/>
          <a:p>
            <a:pPr>
              <a:lnSpc>
                <a:spcPct val="150000"/>
              </a:lnSpc>
            </a:pPr>
            <a:r>
              <a:rPr lang="en-GB" dirty="0" smtClean="0"/>
              <a:t>The five courses that were undertaken are;</a:t>
            </a:r>
          </a:p>
          <a:p>
            <a:pPr lvl="1">
              <a:lnSpc>
                <a:spcPct val="150000"/>
              </a:lnSpc>
              <a:buFont typeface="Wingdings" panose="05000000000000000000" pitchFamily="2" charset="2"/>
              <a:buChar char="q"/>
            </a:pPr>
            <a:r>
              <a:rPr lang="en-GB" dirty="0" smtClean="0"/>
              <a:t> Avoid Online scams</a:t>
            </a:r>
          </a:p>
          <a:p>
            <a:pPr lvl="1">
              <a:lnSpc>
                <a:spcPct val="150000"/>
              </a:lnSpc>
              <a:buFont typeface="Wingdings" panose="05000000000000000000" pitchFamily="2" charset="2"/>
              <a:buChar char="q"/>
            </a:pPr>
            <a:r>
              <a:rPr lang="en-GB" dirty="0" smtClean="0"/>
              <a:t> Making a promotional flyer</a:t>
            </a:r>
          </a:p>
          <a:p>
            <a:pPr lvl="1">
              <a:lnSpc>
                <a:spcPct val="150000"/>
              </a:lnSpc>
              <a:buFont typeface="Wingdings" panose="05000000000000000000" pitchFamily="2" charset="2"/>
              <a:buChar char="q"/>
            </a:pPr>
            <a:r>
              <a:rPr lang="en-GB" dirty="0" smtClean="0"/>
              <a:t> Structure an argument in a presentation</a:t>
            </a:r>
          </a:p>
          <a:p>
            <a:pPr lvl="1">
              <a:lnSpc>
                <a:spcPct val="150000"/>
              </a:lnSpc>
              <a:buFont typeface="Wingdings" panose="05000000000000000000" pitchFamily="2" charset="2"/>
              <a:buChar char="q"/>
            </a:pPr>
            <a:r>
              <a:rPr lang="en-GB" dirty="0" smtClean="0"/>
              <a:t> Connect and collaborate with digital tools</a:t>
            </a:r>
          </a:p>
          <a:p>
            <a:pPr lvl="1">
              <a:lnSpc>
                <a:spcPct val="150000"/>
              </a:lnSpc>
              <a:buFont typeface="Wingdings" panose="05000000000000000000" pitchFamily="2" charset="2"/>
              <a:buChar char="q"/>
            </a:pPr>
            <a:r>
              <a:rPr lang="en-GB" dirty="0" smtClean="0"/>
              <a:t> Create and safeguard passwords</a:t>
            </a:r>
            <a:endParaRPr lang="en-US" dirty="0"/>
          </a:p>
        </p:txBody>
      </p:sp>
    </p:spTree>
    <p:extLst>
      <p:ext uri="{BB962C8B-B14F-4D97-AF65-F5344CB8AC3E}">
        <p14:creationId xmlns:p14="http://schemas.microsoft.com/office/powerpoint/2010/main" val="1868860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000" dirty="0">
                <a:solidFill>
                  <a:srgbClr val="002060"/>
                </a:solidFill>
                <a:latin typeface="AR ESSENCE" panose="02000000000000000000" pitchFamily="2" charset="0"/>
              </a:rPr>
              <a:t>Learning from selected courses</a:t>
            </a:r>
            <a:endParaRPr lang="en-US" sz="5000" dirty="0">
              <a:latin typeface="AR ESSENCE" panose="02000000000000000000" pitchFamily="2" charset="0"/>
            </a:endParaRPr>
          </a:p>
        </p:txBody>
      </p:sp>
      <p:sp>
        <p:nvSpPr>
          <p:cNvPr id="3" name="Content Placeholder 2"/>
          <p:cNvSpPr>
            <a:spLocks noGrp="1"/>
          </p:cNvSpPr>
          <p:nvPr>
            <p:ph idx="1"/>
          </p:nvPr>
        </p:nvSpPr>
        <p:spPr>
          <a:xfrm>
            <a:off x="1340619" y="2118359"/>
            <a:ext cx="10018713" cy="3124201"/>
          </a:xfrm>
        </p:spPr>
        <p:txBody>
          <a:bodyPr>
            <a:normAutofit fontScale="85000" lnSpcReduction="20000"/>
          </a:bodyPr>
          <a:lstStyle/>
          <a:p>
            <a:pPr marL="0" indent="0">
              <a:lnSpc>
                <a:spcPct val="170000"/>
              </a:lnSpc>
              <a:buNone/>
            </a:pPr>
            <a:r>
              <a:rPr lang="en-GB" b="1" dirty="0" smtClean="0"/>
              <a:t>Avoid Online Scams</a:t>
            </a:r>
          </a:p>
          <a:p>
            <a:pPr marL="0" indent="0">
              <a:lnSpc>
                <a:spcPct val="170000"/>
              </a:lnSpc>
              <a:buNone/>
            </a:pPr>
            <a:r>
              <a:rPr lang="en-GB" dirty="0" smtClean="0"/>
              <a:t>This activity was done using the docs tool. Google Docs is a word-document tool which mostly resembles to MS Word. But the key feature here is that more than person can jointly work on a similar project.</a:t>
            </a:r>
          </a:p>
          <a:p>
            <a:pPr marL="0" indent="0">
              <a:lnSpc>
                <a:spcPct val="170000"/>
              </a:lnSpc>
              <a:buNone/>
            </a:pPr>
            <a:r>
              <a:rPr lang="en-GB" dirty="0" smtClean="0"/>
              <a:t>Also, there is no need to worry about saving your work again and again. The work is saved automatically.</a:t>
            </a:r>
            <a:endParaRPr lang="en-US" dirty="0"/>
          </a:p>
        </p:txBody>
      </p:sp>
    </p:spTree>
    <p:extLst>
      <p:ext uri="{BB962C8B-B14F-4D97-AF65-F5344CB8AC3E}">
        <p14:creationId xmlns:p14="http://schemas.microsoft.com/office/powerpoint/2010/main" val="3578738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000" dirty="0">
                <a:solidFill>
                  <a:srgbClr val="002060"/>
                </a:solidFill>
                <a:latin typeface="AR ESSENCE" panose="02000000000000000000" pitchFamily="2" charset="0"/>
              </a:rPr>
              <a:t>Learning from selected courses</a:t>
            </a:r>
            <a:endParaRPr lang="en-US" sz="5000" dirty="0">
              <a:latin typeface="AR ESSENCE" panose="02000000000000000000" pitchFamily="2" charset="0"/>
            </a:endParaRPr>
          </a:p>
        </p:txBody>
      </p:sp>
      <p:sp>
        <p:nvSpPr>
          <p:cNvPr id="3" name="Content Placeholder 2"/>
          <p:cNvSpPr>
            <a:spLocks noGrp="1"/>
          </p:cNvSpPr>
          <p:nvPr>
            <p:ph idx="1"/>
          </p:nvPr>
        </p:nvSpPr>
        <p:spPr/>
        <p:txBody>
          <a:bodyPr>
            <a:normAutofit fontScale="92500"/>
          </a:bodyPr>
          <a:lstStyle/>
          <a:p>
            <a:pPr marL="0" indent="0">
              <a:lnSpc>
                <a:spcPct val="150000"/>
              </a:lnSpc>
              <a:buNone/>
            </a:pPr>
            <a:r>
              <a:rPr lang="en-GB" b="1" dirty="0" smtClean="0"/>
              <a:t>Make a promotional flyer</a:t>
            </a:r>
          </a:p>
          <a:p>
            <a:pPr marL="0" indent="0">
              <a:lnSpc>
                <a:spcPct val="150000"/>
              </a:lnSpc>
              <a:buNone/>
            </a:pPr>
            <a:r>
              <a:rPr lang="en-GB" dirty="0" smtClean="0"/>
              <a:t>In this lesson, a flyer was made using the Google drawing tool. This tool was an addition in my knowledge base and I thoroughly enjoyed it.</a:t>
            </a:r>
          </a:p>
          <a:p>
            <a:pPr marL="0" indent="0">
              <a:lnSpc>
                <a:spcPct val="150000"/>
              </a:lnSpc>
              <a:buNone/>
            </a:pPr>
            <a:r>
              <a:rPr lang="en-GB" dirty="0" smtClean="0"/>
              <a:t>Here, I learnt how to create a blank canvas, how to add images, text and colour in a blank canvas. And also what points should be kept in mind while making a flyer.</a:t>
            </a:r>
          </a:p>
          <a:p>
            <a:pPr>
              <a:lnSpc>
                <a:spcPct val="150000"/>
              </a:lnSpc>
            </a:pPr>
            <a:endParaRPr lang="en-US" dirty="0"/>
          </a:p>
        </p:txBody>
      </p:sp>
    </p:spTree>
    <p:extLst>
      <p:ext uri="{BB962C8B-B14F-4D97-AF65-F5344CB8AC3E}">
        <p14:creationId xmlns:p14="http://schemas.microsoft.com/office/powerpoint/2010/main" val="664533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000" dirty="0">
                <a:solidFill>
                  <a:srgbClr val="002060"/>
                </a:solidFill>
                <a:latin typeface="AR ESSENCE" panose="02000000000000000000" pitchFamily="2" charset="0"/>
              </a:rPr>
              <a:t>Learning from selected courses</a:t>
            </a:r>
            <a:endParaRPr lang="en-US" sz="5000" dirty="0"/>
          </a:p>
        </p:txBody>
      </p:sp>
      <p:sp>
        <p:nvSpPr>
          <p:cNvPr id="3" name="Content Placeholder 2"/>
          <p:cNvSpPr>
            <a:spLocks noGrp="1"/>
          </p:cNvSpPr>
          <p:nvPr>
            <p:ph idx="1"/>
          </p:nvPr>
        </p:nvSpPr>
        <p:spPr/>
        <p:txBody>
          <a:bodyPr>
            <a:normAutofit fontScale="85000" lnSpcReduction="10000"/>
          </a:bodyPr>
          <a:lstStyle/>
          <a:p>
            <a:pPr marL="0" indent="0">
              <a:lnSpc>
                <a:spcPct val="150000"/>
              </a:lnSpc>
              <a:buNone/>
            </a:pPr>
            <a:r>
              <a:rPr lang="en-GB" b="1" dirty="0" smtClean="0"/>
              <a:t>Structure an argument in a presentation</a:t>
            </a:r>
          </a:p>
          <a:p>
            <a:pPr marL="0" indent="0">
              <a:lnSpc>
                <a:spcPct val="170000"/>
              </a:lnSpc>
              <a:buNone/>
            </a:pPr>
            <a:r>
              <a:rPr lang="en-GB" dirty="0" smtClean="0"/>
              <a:t>This lesson highlights how to design a presentation. This lesson is based on Google Slides which is equivalent of MS PowerPoint.</a:t>
            </a:r>
            <a:endParaRPr lang="en-GB" dirty="0"/>
          </a:p>
          <a:p>
            <a:pPr marL="0" indent="0">
              <a:lnSpc>
                <a:spcPct val="150000"/>
              </a:lnSpc>
              <a:buNone/>
            </a:pPr>
            <a:r>
              <a:rPr lang="en-GB" dirty="0" smtClean="0"/>
              <a:t>It is a depiction of how to start your presentation that is the intro or the problem statement you are addressing, then define the benefits, challenges/costs associated with it and finally give your recommendations to solve that problem.</a:t>
            </a:r>
          </a:p>
          <a:p>
            <a:pPr marL="0" indent="0">
              <a:lnSpc>
                <a:spcPct val="150000"/>
              </a:lnSpc>
              <a:buNone/>
            </a:pPr>
            <a:endParaRPr lang="en-GB" b="1" dirty="0"/>
          </a:p>
          <a:p>
            <a:pPr marL="0" indent="0">
              <a:lnSpc>
                <a:spcPct val="150000"/>
              </a:lnSpc>
              <a:buNone/>
            </a:pPr>
            <a:endParaRPr lang="en-US" b="1" dirty="0"/>
          </a:p>
        </p:txBody>
      </p:sp>
    </p:spTree>
    <p:extLst>
      <p:ext uri="{BB962C8B-B14F-4D97-AF65-F5344CB8AC3E}">
        <p14:creationId xmlns:p14="http://schemas.microsoft.com/office/powerpoint/2010/main" val="3857182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000" dirty="0">
                <a:solidFill>
                  <a:srgbClr val="002060"/>
                </a:solidFill>
                <a:latin typeface="AR ESSENCE" panose="02000000000000000000" pitchFamily="2" charset="0"/>
              </a:rPr>
              <a:t>Learning from selected courses</a:t>
            </a:r>
            <a:endParaRPr lang="en-US" sz="5000" dirty="0"/>
          </a:p>
        </p:txBody>
      </p:sp>
      <p:sp>
        <p:nvSpPr>
          <p:cNvPr id="3" name="Content Placeholder 2"/>
          <p:cNvSpPr>
            <a:spLocks noGrp="1"/>
          </p:cNvSpPr>
          <p:nvPr>
            <p:ph idx="1"/>
          </p:nvPr>
        </p:nvSpPr>
        <p:spPr/>
        <p:txBody>
          <a:bodyPr>
            <a:noAutofit/>
          </a:bodyPr>
          <a:lstStyle/>
          <a:p>
            <a:pPr marL="0" indent="0">
              <a:lnSpc>
                <a:spcPct val="160000"/>
              </a:lnSpc>
              <a:buNone/>
            </a:pPr>
            <a:r>
              <a:rPr lang="en-GB" sz="1500" b="1" dirty="0" smtClean="0"/>
              <a:t>Connect and collaborate anywhere with digital tools</a:t>
            </a:r>
          </a:p>
          <a:p>
            <a:pPr marL="0" indent="0">
              <a:lnSpc>
                <a:spcPct val="160000"/>
              </a:lnSpc>
              <a:buNone/>
            </a:pPr>
            <a:r>
              <a:rPr lang="en-GB" sz="1500" dirty="0" smtClean="0"/>
              <a:t>This lesson portrays how you can connect with your groups/team online and how collectively we can work on the same documents. The aim </a:t>
            </a:r>
            <a:r>
              <a:rPr lang="en-GB" sz="1500" dirty="0"/>
              <a:t>o</a:t>
            </a:r>
            <a:r>
              <a:rPr lang="en-GB" sz="1500" dirty="0" smtClean="0"/>
              <a:t>f this lesson is to promote effective communication within groups, how to be organized and perform well as a member of a team.</a:t>
            </a:r>
          </a:p>
          <a:p>
            <a:pPr marL="0" indent="0">
              <a:lnSpc>
                <a:spcPct val="160000"/>
              </a:lnSpc>
              <a:buNone/>
            </a:pPr>
            <a:r>
              <a:rPr lang="en-GB" sz="1500" b="1" dirty="0" smtClean="0"/>
              <a:t>Google Chat </a:t>
            </a:r>
            <a:r>
              <a:rPr lang="en-GB" sz="1500" dirty="0" smtClean="0"/>
              <a:t>is a platform which allows us to connect with our team mates. This digital tool can be used for communicating with team member be it one or a group.</a:t>
            </a:r>
          </a:p>
          <a:p>
            <a:pPr marL="0" indent="0">
              <a:lnSpc>
                <a:spcPct val="160000"/>
              </a:lnSpc>
              <a:buNone/>
            </a:pPr>
            <a:r>
              <a:rPr lang="en-GB" sz="1500" b="1" dirty="0" smtClean="0"/>
              <a:t>Google Drive </a:t>
            </a:r>
            <a:r>
              <a:rPr lang="en-GB" sz="1500" dirty="0" smtClean="0"/>
              <a:t>helps us to store and organize data.</a:t>
            </a:r>
          </a:p>
          <a:p>
            <a:pPr marL="0" indent="0">
              <a:lnSpc>
                <a:spcPct val="160000"/>
              </a:lnSpc>
              <a:buNone/>
            </a:pPr>
            <a:r>
              <a:rPr lang="en-GB" sz="1500" b="1" dirty="0" smtClean="0"/>
              <a:t>Google Meet </a:t>
            </a:r>
            <a:r>
              <a:rPr lang="en-GB" sz="1500" dirty="0" smtClean="0"/>
              <a:t>is a platform where video conferencing can be managed.</a:t>
            </a:r>
          </a:p>
          <a:p>
            <a:pPr>
              <a:lnSpc>
                <a:spcPct val="160000"/>
              </a:lnSpc>
            </a:pPr>
            <a:endParaRPr lang="en-US" sz="1500" b="1" dirty="0"/>
          </a:p>
        </p:txBody>
      </p:sp>
    </p:spTree>
    <p:extLst>
      <p:ext uri="{BB962C8B-B14F-4D97-AF65-F5344CB8AC3E}">
        <p14:creationId xmlns:p14="http://schemas.microsoft.com/office/powerpoint/2010/main" val="2108923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000" dirty="0">
                <a:solidFill>
                  <a:srgbClr val="002060"/>
                </a:solidFill>
                <a:latin typeface="AR ESSENCE" panose="02000000000000000000" pitchFamily="2" charset="0"/>
              </a:rPr>
              <a:t>Learning from selected courses</a:t>
            </a:r>
            <a:endParaRPr lang="en-US" sz="5000" dirty="0"/>
          </a:p>
        </p:txBody>
      </p:sp>
      <p:sp>
        <p:nvSpPr>
          <p:cNvPr id="3" name="Content Placeholder 2"/>
          <p:cNvSpPr>
            <a:spLocks noGrp="1"/>
          </p:cNvSpPr>
          <p:nvPr>
            <p:ph idx="1"/>
          </p:nvPr>
        </p:nvSpPr>
        <p:spPr/>
        <p:txBody>
          <a:bodyPr>
            <a:normAutofit fontScale="70000" lnSpcReduction="20000"/>
          </a:bodyPr>
          <a:lstStyle/>
          <a:p>
            <a:pPr marL="0" indent="0">
              <a:lnSpc>
                <a:spcPct val="170000"/>
              </a:lnSpc>
              <a:buNone/>
            </a:pPr>
            <a:r>
              <a:rPr lang="en-GB" b="1" dirty="0" smtClean="0"/>
              <a:t>Create and safeguard passwords</a:t>
            </a:r>
          </a:p>
          <a:p>
            <a:pPr marL="0" indent="0">
              <a:lnSpc>
                <a:spcPct val="170000"/>
              </a:lnSpc>
              <a:buNone/>
            </a:pPr>
            <a:r>
              <a:rPr lang="en-GB" dirty="0" smtClean="0"/>
              <a:t>This course was completed with the help of Google Sheets also can be understood as MS Excel.</a:t>
            </a:r>
          </a:p>
          <a:p>
            <a:pPr marL="0" indent="0">
              <a:lnSpc>
                <a:spcPct val="170000"/>
              </a:lnSpc>
              <a:buNone/>
            </a:pPr>
            <a:r>
              <a:rPr lang="en-GB" dirty="0" smtClean="0"/>
              <a:t>This course showed how you can protect yourself from any hacking by creating a strong password.</a:t>
            </a:r>
          </a:p>
          <a:p>
            <a:pPr marL="0" indent="0">
              <a:lnSpc>
                <a:spcPct val="170000"/>
              </a:lnSpc>
              <a:buNone/>
            </a:pPr>
            <a:r>
              <a:rPr lang="en-GB" dirty="0" smtClean="0"/>
              <a:t>This was something very new to me as I never knew that there was a method to verify if the passwords are identifiable or not.</a:t>
            </a:r>
          </a:p>
          <a:p>
            <a:pPr marL="0" indent="0">
              <a:lnSpc>
                <a:spcPct val="170000"/>
              </a:lnSpc>
              <a:buNone/>
            </a:pPr>
            <a:r>
              <a:rPr lang="en-GB" dirty="0" smtClean="0"/>
              <a:t>It is also very overwhelming to know that hackers follow a certain criteria to hack our passwords.</a:t>
            </a:r>
          </a:p>
          <a:p>
            <a:pPr marL="0" indent="0">
              <a:lnSpc>
                <a:spcPct val="170000"/>
              </a:lnSpc>
              <a:buNone/>
            </a:pPr>
            <a:endParaRPr lang="en-US" dirty="0"/>
          </a:p>
        </p:txBody>
      </p:sp>
    </p:spTree>
    <p:extLst>
      <p:ext uri="{BB962C8B-B14F-4D97-AF65-F5344CB8AC3E}">
        <p14:creationId xmlns:p14="http://schemas.microsoft.com/office/powerpoint/2010/main" val="3065682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latin typeface="AR ESSENCE" panose="02000000000000000000" pitchFamily="2" charset="0"/>
              </a:rPr>
              <a:t>References</a:t>
            </a:r>
            <a:endParaRPr lang="en-US" dirty="0">
              <a:solidFill>
                <a:srgbClr val="002060"/>
              </a:solidFill>
              <a:latin typeface="AR ESSENCE" panose="02000000000000000000" pitchFamily="2" charset="0"/>
            </a:endParaRPr>
          </a:p>
        </p:txBody>
      </p:sp>
      <p:sp>
        <p:nvSpPr>
          <p:cNvPr id="3" name="Content Placeholder 2"/>
          <p:cNvSpPr>
            <a:spLocks noGrp="1"/>
          </p:cNvSpPr>
          <p:nvPr>
            <p:ph idx="1"/>
          </p:nvPr>
        </p:nvSpPr>
        <p:spPr>
          <a:xfrm>
            <a:off x="1954290" y="2008682"/>
            <a:ext cx="9548734" cy="3767528"/>
          </a:xfrm>
        </p:spPr>
        <p:txBody>
          <a:bodyPr>
            <a:normAutofit fontScale="77500" lnSpcReduction="20000"/>
          </a:bodyPr>
          <a:lstStyle/>
          <a:p>
            <a:pPr>
              <a:lnSpc>
                <a:spcPct val="160000"/>
              </a:lnSpc>
            </a:pPr>
            <a:r>
              <a:rPr lang="en-GB" dirty="0"/>
              <a:t>Henderson, M., Selwyn, N. and Aston, R</a:t>
            </a:r>
            <a:r>
              <a:rPr lang="en-GB" dirty="0" smtClean="0"/>
              <a:t>. </a:t>
            </a:r>
            <a:r>
              <a:rPr lang="en-GB" dirty="0"/>
              <a:t>(</a:t>
            </a:r>
            <a:r>
              <a:rPr lang="en-GB" dirty="0" smtClean="0"/>
              <a:t>2017). </a:t>
            </a:r>
            <a:r>
              <a:rPr lang="en-GB" dirty="0"/>
              <a:t>What works and why? Student perceptions of ‘</a:t>
            </a:r>
            <a:r>
              <a:rPr lang="en-GB" dirty="0" err="1"/>
              <a:t>useful’digital</a:t>
            </a:r>
            <a:r>
              <a:rPr lang="en-GB" dirty="0"/>
              <a:t> technology in university teaching and learning. </a:t>
            </a:r>
            <a:r>
              <a:rPr lang="en-GB" i="1" dirty="0"/>
              <a:t>Studies in higher education</a:t>
            </a:r>
            <a:r>
              <a:rPr lang="en-GB" dirty="0"/>
              <a:t>, </a:t>
            </a:r>
            <a:r>
              <a:rPr lang="en-GB" i="1" dirty="0"/>
              <a:t>42</a:t>
            </a:r>
            <a:r>
              <a:rPr lang="en-GB" dirty="0"/>
              <a:t>(8), pp.1567-1579</a:t>
            </a:r>
            <a:r>
              <a:rPr lang="en-GB" dirty="0" smtClean="0"/>
              <a:t>.</a:t>
            </a:r>
          </a:p>
          <a:p>
            <a:pPr>
              <a:lnSpc>
                <a:spcPct val="160000"/>
              </a:lnSpc>
            </a:pPr>
            <a:r>
              <a:rPr lang="en-GB" dirty="0" err="1"/>
              <a:t>Pagani</a:t>
            </a:r>
            <a:r>
              <a:rPr lang="en-GB" dirty="0"/>
              <a:t>, M. and Pardo, C</a:t>
            </a:r>
            <a:r>
              <a:rPr lang="en-GB" dirty="0" smtClean="0"/>
              <a:t>. (2017). </a:t>
            </a:r>
            <a:r>
              <a:rPr lang="en-GB" dirty="0"/>
              <a:t>The impact of digital technology on relationships in a business network. </a:t>
            </a:r>
            <a:r>
              <a:rPr lang="en-GB" i="1" dirty="0"/>
              <a:t>Industrial Marketing Management</a:t>
            </a:r>
            <a:r>
              <a:rPr lang="en-GB" dirty="0"/>
              <a:t>, </a:t>
            </a:r>
            <a:r>
              <a:rPr lang="en-GB" i="1" dirty="0"/>
              <a:t>67</a:t>
            </a:r>
            <a:r>
              <a:rPr lang="en-GB" dirty="0"/>
              <a:t>, pp.185-192</a:t>
            </a:r>
            <a:r>
              <a:rPr lang="en-GB" dirty="0" smtClean="0"/>
              <a:t>.</a:t>
            </a:r>
          </a:p>
          <a:p>
            <a:pPr>
              <a:lnSpc>
                <a:spcPct val="160000"/>
              </a:lnSpc>
            </a:pPr>
            <a:r>
              <a:rPr lang="en-GB" dirty="0"/>
              <a:t>Higgins, S., Xiao, Z. and </a:t>
            </a:r>
            <a:r>
              <a:rPr lang="en-GB" dirty="0" err="1"/>
              <a:t>Katsipataki</a:t>
            </a:r>
            <a:r>
              <a:rPr lang="en-GB" dirty="0"/>
              <a:t>, M</a:t>
            </a:r>
            <a:r>
              <a:rPr lang="en-GB" dirty="0" smtClean="0"/>
              <a:t>. </a:t>
            </a:r>
            <a:r>
              <a:rPr lang="en-GB" smtClean="0"/>
              <a:t>(2012). </a:t>
            </a:r>
            <a:r>
              <a:rPr lang="en-GB" dirty="0"/>
              <a:t>The Impact of Digital Technology on Learning: A Summary for the Education Endowment Foundation. Full Report. </a:t>
            </a:r>
            <a:r>
              <a:rPr lang="en-GB" i="1" dirty="0"/>
              <a:t>Education Endowment Foundation</a:t>
            </a:r>
            <a:r>
              <a:rPr lang="en-GB" dirty="0"/>
              <a:t>.</a:t>
            </a:r>
            <a:endParaRPr lang="en-US" dirty="0"/>
          </a:p>
        </p:txBody>
      </p:sp>
    </p:spTree>
    <p:extLst>
      <p:ext uri="{BB962C8B-B14F-4D97-AF65-F5344CB8AC3E}">
        <p14:creationId xmlns:p14="http://schemas.microsoft.com/office/powerpoint/2010/main" val="11262461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433</TotalTime>
  <Words>696</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 DESTINE</vt:lpstr>
      <vt:lpstr>AR ESSENCE</vt:lpstr>
      <vt:lpstr>Arial</vt:lpstr>
      <vt:lpstr>Corbel</vt:lpstr>
      <vt:lpstr>Wingdings</vt:lpstr>
      <vt:lpstr>Parallax</vt:lpstr>
      <vt:lpstr>Digital Technologies Critical Reflection Presentation</vt:lpstr>
      <vt:lpstr>IT experience at the beginning of the module</vt:lpstr>
      <vt:lpstr>Learnings from this module</vt:lpstr>
      <vt:lpstr>Learning from selected courses</vt:lpstr>
      <vt:lpstr>Learning from selected courses</vt:lpstr>
      <vt:lpstr>Learning from selected courses</vt:lpstr>
      <vt:lpstr>Learning from selected courses</vt:lpstr>
      <vt:lpstr>Learning from selected courses</vt:lpstr>
      <vt:lpstr>Learning from selected courses</vt:lpstr>
      <vt:lpstr>References</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dc:title>
  <dc:creator>Sharanjeet Kaur</dc:creator>
  <cp:lastModifiedBy>Dell</cp:lastModifiedBy>
  <cp:revision>41</cp:revision>
  <dcterms:created xsi:type="dcterms:W3CDTF">2023-12-18T11:35:05Z</dcterms:created>
  <dcterms:modified xsi:type="dcterms:W3CDTF">2024-01-07T18:16:36Z</dcterms:modified>
</cp:coreProperties>
</file>