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9" r:id="rId2"/>
    <p:sldId id="356" r:id="rId3"/>
    <p:sldId id="260" r:id="rId4"/>
    <p:sldId id="261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30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872" autoAdjust="0"/>
  </p:normalViewPr>
  <p:slideViewPr>
    <p:cSldViewPr>
      <p:cViewPr varScale="1">
        <p:scale>
          <a:sx n="51" d="100"/>
          <a:sy n="51" d="100"/>
        </p:scale>
        <p:origin x="195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11/5/2019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4170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11/5/2019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1990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31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stock holding enables a smooth manufacturing process, while stock is available to meet the varying demands of customers.</a:t>
            </a:r>
          </a:p>
          <a:p>
            <a:endParaRPr lang="en-GB" dirty="0"/>
          </a:p>
          <a:p>
            <a:r>
              <a:rPr lang="en-GB" dirty="0"/>
              <a:t>Valued in accordance with accounting standards.</a:t>
            </a:r>
          </a:p>
          <a:p>
            <a:endParaRPr lang="en-GB" dirty="0"/>
          </a:p>
          <a:p>
            <a:r>
              <a:rPr lang="en-GB" dirty="0"/>
              <a:t>Used in valuing Closing Stock, a Current Asset on the Balance Sheet,</a:t>
            </a:r>
            <a:r>
              <a:rPr lang="en-GB" baseline="0" dirty="0"/>
              <a:t> and used for Product and Service costing for the Management Accounts.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9324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i.e. Cost of Sales = Opening Stock + Purchases – Closing stock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80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Stock </a:t>
            </a:r>
            <a:r>
              <a:rPr lang="en-GB" baseline="0" dirty="0"/>
              <a:t>is made up of these elements.</a:t>
            </a:r>
          </a:p>
          <a:p>
            <a:endParaRPr lang="en-GB" baseline="0" dirty="0"/>
          </a:p>
          <a:p>
            <a:r>
              <a:rPr lang="en-GB" baseline="0" dirty="0"/>
              <a:t>Raw materials – through the Conversion process by the application of labour / machinery / know-how  / </a:t>
            </a:r>
            <a:r>
              <a:rPr lang="en-GB" baseline="0" dirty="0" err="1"/>
              <a:t>etc</a:t>
            </a:r>
            <a:r>
              <a:rPr lang="en-GB" baseline="0" dirty="0"/>
              <a:t> to convert into finished goods.</a:t>
            </a:r>
          </a:p>
          <a:p>
            <a:endParaRPr lang="en-GB" baseline="0" dirty="0"/>
          </a:p>
          <a:p>
            <a:r>
              <a:rPr lang="en-GB" baseline="0" dirty="0"/>
              <a:t>Work In Progress – goods which have started the conversion process but not yet completed it.  </a:t>
            </a:r>
          </a:p>
          <a:p>
            <a:r>
              <a:rPr lang="en-GB" baseline="0" dirty="0"/>
              <a:t>Goods can be anything from a small washer to a building.</a:t>
            </a:r>
          </a:p>
          <a:p>
            <a:endParaRPr lang="en-GB" baseline="0" dirty="0"/>
          </a:p>
          <a:p>
            <a:r>
              <a:rPr lang="en-GB" baseline="0" dirty="0"/>
              <a:t>Stock is shown in   the Profit and Loss Account in Cost of Sales,  and the Balance Sheet (current asset).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30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= Let us start with valuing “Cost”.</a:t>
            </a:r>
          </a:p>
          <a:p>
            <a:endParaRPr lang="en-GB" dirty="0"/>
          </a:p>
          <a:p>
            <a:r>
              <a:rPr lang="en-GB" dirty="0"/>
              <a:t>LIFO is</a:t>
            </a:r>
            <a:r>
              <a:rPr lang="en-GB" baseline="0" dirty="0"/>
              <a:t> not allowed under IFRS….but IS allowed und USA GAAP resulting in oil giants having stock recorded at 1960’s prices?</a:t>
            </a:r>
          </a:p>
          <a:p>
            <a:endParaRPr lang="en-GB" baseline="0" dirty="0"/>
          </a:p>
          <a:p>
            <a:r>
              <a:rPr lang="en-GB" baseline="0" dirty="0"/>
              <a:t>FIFO assumes that the earliest purchased items are sold first, so that those remaining in stock are the items most recently purchased.</a:t>
            </a:r>
          </a:p>
          <a:p>
            <a:endParaRPr lang="en-GB" baseline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356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409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87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Taking the earliest items first, into the Cost of Sales (CoS).</a:t>
            </a:r>
          </a:p>
          <a:p>
            <a:endParaRPr lang="en-GB" dirty="0"/>
          </a:p>
          <a:p>
            <a:r>
              <a:rPr lang="en-GB" dirty="0"/>
              <a:t>Leaving the later purchased items into</a:t>
            </a:r>
            <a:r>
              <a:rPr lang="en-GB" baseline="0" dirty="0"/>
              <a:t> the “Stock value”.</a:t>
            </a:r>
          </a:p>
          <a:p>
            <a:endParaRPr lang="en-GB" baseline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824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figs calculated in previous two slides.</a:t>
            </a:r>
          </a:p>
          <a:p>
            <a:endParaRPr lang="en-GB" dirty="0"/>
          </a:p>
          <a:p>
            <a:r>
              <a:rPr lang="en-GB" dirty="0"/>
              <a:t>This illustrates that</a:t>
            </a:r>
            <a:r>
              <a:rPr lang="en-GB" baseline="0" dirty="0"/>
              <a:t> you get different reported profits depending on the method of stock valuation used.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63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Suitable for goods-in</a:t>
            </a:r>
            <a:r>
              <a:rPr lang="en-GB" baseline="0" dirty="0"/>
              <a:t> and goods-out without any added-value processing.</a:t>
            </a:r>
          </a:p>
          <a:p>
            <a:endParaRPr lang="en-GB" dirty="0"/>
          </a:p>
          <a:p>
            <a:r>
              <a:rPr lang="en-GB" dirty="0"/>
              <a:t>Starting point is the Sales value.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4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– having calculated the “Cost”, let us now calculate the NRV.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094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54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25041-8A63-472B-BBCC-E1426384BFBE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1808A-B3DA-4587-9E6F-CFD5B9B5E559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2BD61-041D-46B7-9FD5-838744FF44A6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426AE-CE86-4E3F-ACE8-59F786801EC1}" type="datetime1">
              <a:rPr lang="en-US" smtClean="0"/>
              <a:t>11/5/2019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E115-691D-453B-9689-93045D6DA386}" type="datetime1">
              <a:rPr lang="en-US" smtClean="0"/>
              <a:t>11/5/2019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46403-7C03-45DA-9E83-A0B8FB1DEF38}" type="datetime1">
              <a:rPr lang="en-US" smtClean="0"/>
              <a:t>11/5/2019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4EC02-C13B-41CA-8681-EB75A070CB56}" type="datetime1">
              <a:rPr lang="en-US" smtClean="0"/>
              <a:t>11/5/2019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1E4B5-E606-411D-8BCC-0395A9B319B8}" type="datetime1">
              <a:rPr lang="en-US" smtClean="0"/>
              <a:t>11/5/2019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C4614-1823-4D80-AD41-0A5609978AE9}" type="datetime1">
              <a:rPr lang="en-US" smtClean="0"/>
              <a:t>11/5/2019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3ACA-59FE-4BC2-81EE-B07C57580710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2905A-4D99-4466-9B63-EE8E7777CDC0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70D55-D72B-4773-84D2-136B107C40E6}" type="datetime1">
              <a:rPr lang="en-US" smtClean="0"/>
              <a:t>11/5/2019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9"/>
            <a:ext cx="8229600" cy="470852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marL="0" lvl="0" indent="0" algn="ctr">
              <a:buNone/>
            </a:pPr>
            <a:r>
              <a:rPr lang="en-GB" sz="6000" b="1" dirty="0">
                <a:solidFill>
                  <a:prstClr val="black"/>
                </a:solidFill>
              </a:rPr>
              <a:t>Accounting for Stock</a:t>
            </a:r>
            <a:endParaRPr lang="en-GB" sz="8000" dirty="0">
              <a:solidFill>
                <a:prstClr val="black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AU" sz="2400" u="sng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AU" sz="2400" u="sng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47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/>
              <a:t>What is stock?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9"/>
            <a:ext cx="8229600" cy="470852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Goods bought or manufactured for resale but unsold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Timing difference between production capacity and customer demand</a:t>
            </a:r>
          </a:p>
          <a:p>
            <a:pPr lvl="1"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algn="ctr" eaLnBrk="1" hangingPunct="1">
              <a:lnSpc>
                <a:spcPct val="90000"/>
              </a:lnSpc>
            </a:pPr>
            <a:r>
              <a:rPr lang="en-AU" sz="2400" b="1" dirty="0">
                <a:latin typeface="Arial" charset="0"/>
              </a:rPr>
              <a:t>Valuation (FRS 102) is the lower of cost or net realisable value</a:t>
            </a:r>
          </a:p>
          <a:p>
            <a:pPr eaLnBrk="1" hangingPunct="1">
              <a:lnSpc>
                <a:spcPct val="90000"/>
              </a:lnSpc>
            </a:pPr>
            <a:endParaRPr lang="en-AU" sz="2400" b="1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Effect on Income Statement &amp; Statement of Financial Position</a:t>
            </a:r>
          </a:p>
          <a:p>
            <a:pPr lvl="1"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Cost includes all costs of purchase or manufacture to bring </a:t>
            </a:r>
            <a:r>
              <a:rPr lang="en-AU" sz="2400" u="sng" dirty="0">
                <a:latin typeface="Arial" charset="0"/>
              </a:rPr>
              <a:t>inventory to its present location and condition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50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/>
              <a:t>Stock &amp; Cost of Sales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99036"/>
            <a:ext cx="7560840" cy="3665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E53DB63-97E1-450B-BB05-DD67E149B0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2009776"/>
            <a:ext cx="1224136" cy="5812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3CC4E7-D2E6-4CEA-B06B-C703BFE44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1417825"/>
            <a:ext cx="1048122" cy="58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6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Types of Stock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7"/>
            <a:ext cx="8229600" cy="3600400"/>
          </a:xfrm>
        </p:spPr>
        <p:txBody>
          <a:bodyPr/>
          <a:lstStyle/>
          <a:p>
            <a:pPr marL="98425" indent="0" eaLnBrk="1" hangingPunct="1">
              <a:buNone/>
            </a:pPr>
            <a:r>
              <a:rPr lang="en-GB" b="1" dirty="0">
                <a:latin typeface="Arial" charset="0"/>
              </a:rPr>
              <a:t>Stock</a:t>
            </a:r>
            <a:r>
              <a:rPr lang="en-GB" dirty="0">
                <a:latin typeface="Arial" charset="0"/>
              </a:rPr>
              <a:t> (manufacturer):</a:t>
            </a:r>
          </a:p>
          <a:p>
            <a:pPr marL="1116013" lvl="1" indent="-495300" eaLnBrk="1" hangingPunct="1">
              <a:lnSpc>
                <a:spcPct val="150000"/>
              </a:lnSpc>
              <a:buFontTx/>
              <a:buAutoNum type="arabicPeriod"/>
            </a:pPr>
            <a:r>
              <a:rPr lang="en-GB" sz="2400" dirty="0">
                <a:latin typeface="Arial" charset="0"/>
              </a:rPr>
              <a:t>Raw materials – pre-production</a:t>
            </a:r>
          </a:p>
          <a:p>
            <a:pPr marL="1116013" lvl="1" indent="-495300" eaLnBrk="1" hangingPunct="1">
              <a:lnSpc>
                <a:spcPct val="150000"/>
              </a:lnSpc>
              <a:buFontTx/>
              <a:buAutoNum type="arabicPeriod"/>
            </a:pPr>
            <a:r>
              <a:rPr lang="en-GB" sz="2400" dirty="0">
                <a:latin typeface="Arial" charset="0"/>
              </a:rPr>
              <a:t>Work in progress (WIP) - uncompleted</a:t>
            </a:r>
          </a:p>
          <a:p>
            <a:pPr marL="1116013" lvl="1" indent="-495300" eaLnBrk="1" hangingPunct="1">
              <a:lnSpc>
                <a:spcPct val="150000"/>
              </a:lnSpc>
              <a:buFontTx/>
              <a:buAutoNum type="arabicPeriod"/>
            </a:pPr>
            <a:r>
              <a:rPr lang="en-GB" sz="2400" dirty="0">
                <a:latin typeface="Arial" charset="0"/>
              </a:rPr>
              <a:t>Finished goods – manufactured or purchased and ready for sale</a:t>
            </a:r>
          </a:p>
          <a:p>
            <a:pPr marL="1116013" lvl="1" indent="-495300" eaLnBrk="1" hangingPunct="1"/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937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Cost formulae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AU" sz="2400" b="1" dirty="0">
                <a:latin typeface="Arial" charset="0"/>
              </a:rPr>
              <a:t>Differentiated products </a:t>
            </a:r>
            <a:r>
              <a:rPr lang="en-AU" sz="2400" dirty="0">
                <a:latin typeface="Arial" charset="0"/>
              </a:rPr>
              <a:t>(use what you paid for it): </a:t>
            </a:r>
          </a:p>
          <a:p>
            <a:r>
              <a:rPr lang="en-AU" sz="2400" dirty="0">
                <a:latin typeface="Arial" charset="0"/>
              </a:rPr>
              <a:t>identifiable, not differentiated and not interchangeable – e.g. a vehicle to a car dealer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Actual cost for each item (vehicle)</a:t>
            </a:r>
          </a:p>
          <a:p>
            <a:pPr lvl="1" eaLnBrk="1" hangingPunct="1"/>
            <a:endParaRPr lang="en-AU" sz="24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en-AU" sz="2400" b="1" dirty="0">
                <a:latin typeface="Arial" charset="0"/>
              </a:rPr>
              <a:t>Similar/undifferentiated products</a:t>
            </a:r>
            <a:r>
              <a:rPr lang="en-AU" sz="2400" dirty="0">
                <a:latin typeface="Arial" charset="0"/>
              </a:rPr>
              <a:t> e.g. nuts &amp; bolts, steel sheets, oil.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Weighted average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FIFO (first in, first out)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LIFO (last in, first out)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370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Illustration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A product is purchased on three separate occasions:</a:t>
            </a:r>
          </a:p>
          <a:p>
            <a:pPr eaLnBrk="1" hangingPunct="1">
              <a:buFontTx/>
              <a:buNone/>
            </a:pP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3,000		£1.27		£3,810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Calculate the cost of 6,000 units sold and the value of stock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38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Weighted average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3,000</a:t>
            </a:r>
            <a:r>
              <a:rPr lang="en-AU" sz="2400" dirty="0">
                <a:latin typeface="Arial" charset="0"/>
              </a:rPr>
              <a:t>		£1.27		</a:t>
            </a:r>
            <a:r>
              <a:rPr lang="en-AU" sz="2400" u="sng" dirty="0">
                <a:latin typeface="Arial" charset="0"/>
              </a:rPr>
              <a:t>£3,810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10,000			£12,310</a:t>
            </a:r>
          </a:p>
          <a:p>
            <a:pPr eaLnBrk="1" hangingPunct="1">
              <a:lnSpc>
                <a:spcPct val="8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weighted average cost is £12,310/10,000 = £1.231 per unit.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cost of goods sold is 6,000 @ £1.231 = £7,386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value of stock is 4,000 @ £1.231 = £4,924 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141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FIFO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557338"/>
            <a:ext cx="8078788" cy="43926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b="1" u="sng" dirty="0">
                <a:latin typeface="Arial" charset="0"/>
              </a:rPr>
              <a:t>Cost of sales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5000@£1.20= 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6000	          £7,250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 	</a:t>
            </a:r>
            <a:r>
              <a:rPr lang="en-AU" sz="1800" b="1" u="sng" dirty="0">
                <a:latin typeface="Arial" charset="0"/>
              </a:rPr>
              <a:t>Inventory value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		</a:t>
            </a:r>
            <a:r>
              <a:rPr lang="en-AU" sz="1800" u="sng" dirty="0">
                <a:latin typeface="Arial" charset="0"/>
              </a:rPr>
              <a:t>3,000</a:t>
            </a:r>
            <a:r>
              <a:rPr lang="en-AU" sz="1800" dirty="0">
                <a:latin typeface="Arial" charset="0"/>
              </a:rPr>
              <a:t>@£1.27</a:t>
            </a:r>
            <a:r>
              <a:rPr lang="en-AU" sz="1800" u="sng" dirty="0">
                <a:latin typeface="Arial" charset="0"/>
              </a:rPr>
              <a:t>=£3,810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4,000	          £5,060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Total							        £12,310</a:t>
            </a: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5940425" y="26368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7451725" y="26368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510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Comparison of methods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If 6,000 units sold @ £2.00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Cost of sales (WAM)	   </a:t>
            </a:r>
            <a:r>
              <a:rPr lang="en-AU" sz="2800" u="sng" dirty="0">
                <a:latin typeface="Arial" charset="0"/>
              </a:rPr>
              <a:t>7,386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Gross profit			   4,614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Cost of sales (FIFO)		  </a:t>
            </a:r>
            <a:r>
              <a:rPr lang="en-AU" sz="2800" u="sng" dirty="0">
                <a:latin typeface="Arial" charset="0"/>
              </a:rPr>
              <a:t>  7,250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800" dirty="0">
                <a:latin typeface="Arial" charset="0"/>
              </a:rPr>
              <a:t>Gross profit			    4,750</a:t>
            </a:r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>
            <a:off x="698426" y="3717032"/>
            <a:ext cx="6624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84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Retail method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363272" cy="452596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200" b="1" dirty="0">
                <a:latin typeface="Arial" charset="0"/>
              </a:rPr>
              <a:t>Large number of rapidly changing items with similar margins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AU" sz="2200" dirty="0">
              <a:latin typeface="Arial" charset="0"/>
            </a:endParaRP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AU" sz="2200" dirty="0">
                <a:latin typeface="Arial" charset="0"/>
              </a:rPr>
              <a:t>Deduct appropriate profit margin from sales value of inventory</a:t>
            </a:r>
          </a:p>
          <a:p>
            <a:pPr lvl="1" eaLnBrk="1" hangingPunct="1">
              <a:lnSpc>
                <a:spcPct val="90000"/>
              </a:lnSpc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e.g. sales value of inventory of tinned vegetables £1,000,000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Normal profit margin on sales of tinned vegetables 20%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b="1" dirty="0">
                <a:latin typeface="Arial" charset="0"/>
              </a:rPr>
              <a:t>Cost of inventory under retail method =       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u="sng" dirty="0">
                <a:latin typeface="Arial" charset="0"/>
              </a:rPr>
              <a:t>£1,000,000</a:t>
            </a:r>
            <a:r>
              <a:rPr lang="en-AU" sz="2200" dirty="0">
                <a:latin typeface="Arial" charset="0"/>
              </a:rPr>
              <a:t>	 =  £833,333 					   1.2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					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923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/>
              <a:t>Net realisable value (NRV)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400" dirty="0">
                <a:latin typeface="Arial" charset="0"/>
              </a:rPr>
              <a:t>Use if NRV (sales) value is lower than cost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NRV = proceeds of sale, less costs of disposal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1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Discounted sales price £12 but incurs transport cost of £2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Net realisable value: £10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Scrap value £8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09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C6725-5B62-4C66-A474-D37C86D26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Accounting for Stock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B386B-D9B2-43EC-BBCD-DCF29FC19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4800" b="1" dirty="0"/>
              <a:t>Exercises: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b="1" dirty="0"/>
              <a:t>Stock – Tutorial Example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883AE-8731-4F39-BA71-5D89BF36F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047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628</Words>
  <Application>Microsoft Office PowerPoint</Application>
  <PresentationFormat>On-screen Show (4:3)</PresentationFormat>
  <Paragraphs>157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Wingdings</vt:lpstr>
      <vt:lpstr>Office Theme</vt:lpstr>
      <vt:lpstr>PowerPoint Presentation</vt:lpstr>
      <vt:lpstr>What is stock?</vt:lpstr>
      <vt:lpstr>Stock &amp; Cost of Sales</vt:lpstr>
      <vt:lpstr>Types of Stock</vt:lpstr>
      <vt:lpstr>Cost formulae</vt:lpstr>
      <vt:lpstr>Illustration</vt:lpstr>
      <vt:lpstr>Weighted average</vt:lpstr>
      <vt:lpstr>FIFO</vt:lpstr>
      <vt:lpstr>Comparison of methods</vt:lpstr>
      <vt:lpstr>Retail method</vt:lpstr>
      <vt:lpstr>Net realisable value (NRV)</vt:lpstr>
      <vt:lpstr>Accounting for Stock</vt:lpstr>
    </vt:vector>
  </TitlesOfParts>
  <Company>John Wiley and Sons,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Andrew Williams</cp:lastModifiedBy>
  <cp:revision>39</cp:revision>
  <dcterms:created xsi:type="dcterms:W3CDTF">2011-03-17T09:17:02Z</dcterms:created>
  <dcterms:modified xsi:type="dcterms:W3CDTF">2019-11-05T18:07:53Z</dcterms:modified>
</cp:coreProperties>
</file>