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0"/>
  </p:notesMasterIdLst>
  <p:sldIdLst>
    <p:sldId id="256" r:id="rId2"/>
    <p:sldId id="257" r:id="rId3"/>
    <p:sldId id="258" r:id="rId4"/>
    <p:sldId id="259" r:id="rId5"/>
    <p:sldId id="260" r:id="rId6"/>
    <p:sldId id="261" r:id="rId7"/>
    <p:sldId id="262"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F35DBBA-8086-2004-5080-7F9870206344}" v="13" dt="2025-10-17T13:00:37.9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9" d="100"/>
          <a:sy n="69" d="100"/>
        </p:scale>
        <p:origin x="780" y="66"/>
      </p:cViewPr>
      <p:guideLst/>
    </p:cSldViewPr>
  </p:slideViewPr>
  <p:notesTextViewPr>
    <p:cViewPr>
      <p:scale>
        <a:sx n="1" d="1"/>
        <a:sy n="1" d="1"/>
      </p:scale>
      <p:origin x="0" y="-366"/>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144441-041F-45E3-BF4E-5804AF930B92}" type="datetimeFigureOut">
              <a:rPr lang="en-US" smtClean="0"/>
              <a:t>10/17/2025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FB6F53-5A78-4C2F-AA6D-FC91DAF4DEDA}" type="slidenum">
              <a:rPr lang="en-US" smtClean="0"/>
              <a:t>‹#›</a:t>
            </a:fld>
            <a:endParaRPr lang="en-US"/>
          </a:p>
        </p:txBody>
      </p:sp>
    </p:spTree>
    <p:extLst>
      <p:ext uri="{BB962C8B-B14F-4D97-AF65-F5344CB8AC3E}">
        <p14:creationId xmlns:p14="http://schemas.microsoft.com/office/powerpoint/2010/main" val="34739293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afternoon, my name is Naela Aslam , and I am currently studying on the </a:t>
            </a:r>
            <a:r>
              <a:rPr lang="en-US" i="1" dirty="0"/>
              <a:t>Certificate of Higher Education Skills for the Workplace (Health and Social Care)</a:t>
            </a:r>
            <a:r>
              <a:rPr lang="en-US" dirty="0"/>
              <a:t> program. My career goal is to develop within the Health and Social care Sector. Today, I will present a personal SWOT analysis to </a:t>
            </a:r>
            <a:r>
              <a:rPr lang="en-US" dirty="0" err="1"/>
              <a:t>suuport</a:t>
            </a:r>
            <a:r>
              <a:rPr lang="en-US" dirty="0"/>
              <a:t> my professional development. </a:t>
            </a:r>
            <a:endParaRPr lang="en-US" dirty="0">
              <a:ea typeface="Calibri"/>
              <a:cs typeface="Calibri"/>
            </a:endParaRPr>
          </a:p>
        </p:txBody>
      </p:sp>
      <p:sp>
        <p:nvSpPr>
          <p:cNvPr id="4" name="Slide Number Placeholder 3"/>
          <p:cNvSpPr>
            <a:spLocks noGrp="1"/>
          </p:cNvSpPr>
          <p:nvPr>
            <p:ph type="sldNum" sz="quarter" idx="10"/>
          </p:nvPr>
        </p:nvSpPr>
        <p:spPr/>
        <p:txBody>
          <a:bodyPr/>
          <a:lstStyle/>
          <a:p>
            <a:fld id="{FDFB6F53-5A78-4C2F-AA6D-FC91DAF4DEDA}" type="slidenum">
              <a:rPr lang="en-US" smtClean="0"/>
              <a:t>2</a:t>
            </a:fld>
            <a:endParaRPr lang="en-US"/>
          </a:p>
        </p:txBody>
      </p:sp>
    </p:spTree>
    <p:extLst>
      <p:ext uri="{BB962C8B-B14F-4D97-AF65-F5344CB8AC3E}">
        <p14:creationId xmlns:p14="http://schemas.microsoft.com/office/powerpoint/2010/main" val="1648009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of my strongest qualities is being reliable and flexible. Reliability means colleagues and supervisors can trust me to deliver tasks consistently and to a high standard, which is vital in health and social care where service users depend on us for safe and timely support. Flexibility allows me to adapt to different shifts and environments, such as hospitals, community care, or residential homes. This adaptability enables me to respond effectively to the sector’s changing demands and diverse needs, making me a valuable team member. Adaptability and effective time management are crucial in health and social care. I can adjust quickly to new environments or changing circumstances, such as different shifts or patient needs. At the same time, I’m able to plan and </a:t>
            </a:r>
            <a:r>
              <a:rPr lang="en-US" dirty="0" err="1"/>
              <a:t>prioritise</a:t>
            </a:r>
            <a:r>
              <a:rPr lang="en-US" dirty="0"/>
              <a:t> tasks effectively to ensure that care is delivered safely and on time, even in high-pressure situations. </a:t>
            </a:r>
            <a:r>
              <a:rPr lang="en-US" sz="1200" dirty="0">
                <a:effectLst/>
                <a:latin typeface="Times New Roman" panose="02020603050405020304" pitchFamily="18" charset="0"/>
                <a:ea typeface="Calibri" panose="020F0502020204030204" pitchFamily="34" charset="0"/>
              </a:rPr>
              <a:t>I have strong interpersonal skills and able to understand others’ needs and communicate effectively.</a:t>
            </a:r>
            <a:r>
              <a:rPr lang="en-US" baseline="0" dirty="0"/>
              <a:t> </a:t>
            </a:r>
            <a:r>
              <a:rPr lang="en-US" dirty="0"/>
              <a:t>Another strength is my commitment to keeping mandatory training current. I hold certifications in manual handling, infection control, and safeguarding</a:t>
            </a:r>
            <a:r>
              <a:rPr lang="en-US" baseline="0" dirty="0"/>
              <a:t> </a:t>
            </a:r>
            <a:r>
              <a:rPr lang="en-US" dirty="0"/>
              <a:t>core requirements for safe and ethical practice. These skills ensure patient safety, protect vulnerable individuals, and give me confidence when working in new roles. By maintaining this training, I demonstrate professionalism, competence, and dedication to high-quality care.</a:t>
            </a:r>
          </a:p>
        </p:txBody>
      </p:sp>
      <p:sp>
        <p:nvSpPr>
          <p:cNvPr id="4" name="Slide Number Placeholder 3"/>
          <p:cNvSpPr>
            <a:spLocks noGrp="1"/>
          </p:cNvSpPr>
          <p:nvPr>
            <p:ph type="sldNum" sz="quarter" idx="10"/>
          </p:nvPr>
        </p:nvSpPr>
        <p:spPr/>
        <p:txBody>
          <a:bodyPr/>
          <a:lstStyle/>
          <a:p>
            <a:fld id="{FDFB6F53-5A78-4C2F-AA6D-FC91DAF4DEDA}" type="slidenum">
              <a:rPr lang="en-US" smtClean="0"/>
              <a:t>3</a:t>
            </a:fld>
            <a:endParaRPr lang="en-US"/>
          </a:p>
        </p:txBody>
      </p:sp>
    </p:spTree>
    <p:extLst>
      <p:ext uri="{BB962C8B-B14F-4D97-AF65-F5344CB8AC3E}">
        <p14:creationId xmlns:p14="http://schemas.microsoft.com/office/powerpoint/2010/main" val="35528749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area I </a:t>
            </a:r>
            <a:r>
              <a:rPr lang="en-US" dirty="0" err="1"/>
              <a:t>recognise</a:t>
            </a:r>
            <a:r>
              <a:rPr lang="en-US" dirty="0"/>
              <a:t> as a weakness is having </a:t>
            </a:r>
            <a:r>
              <a:rPr lang="en-US" b="1" dirty="0"/>
              <a:t>limited formal qualifications</a:t>
            </a:r>
            <a:r>
              <a:rPr lang="en-US" dirty="0"/>
              <a:t>, as I currently hold only basic certifications such as Level 2/3 Health and Social Care or the Care Certificate. While these provide a foundation, they restrict my ability to take on more advanced roles. I also acknowledge a lack of </a:t>
            </a:r>
            <a:r>
              <a:rPr lang="en-US" b="1" dirty="0"/>
              <a:t>specialist clinical skills</a:t>
            </a:r>
            <a:r>
              <a:rPr lang="en-US" dirty="0"/>
              <a:t>, such as ECGs, or palliative care training, which would increase my versatility and employability. Another area of weakness is my limited </a:t>
            </a:r>
            <a:r>
              <a:rPr lang="en-US" b="1" dirty="0"/>
              <a:t>confidence in leadership roles</a:t>
            </a:r>
            <a:r>
              <a:rPr lang="en-US" dirty="0"/>
              <a:t>, as I have not yet had the opportunity to mentor or supervise others, I also </a:t>
            </a:r>
            <a:r>
              <a:rPr lang="en-US" dirty="0">
                <a:latin typeface="Times New Roman"/>
                <a:cs typeface="Times New Roman"/>
              </a:rPr>
              <a:t>lack confidence in speaking up in front of others.</a:t>
            </a:r>
            <a:r>
              <a:rPr lang="en-US" baseline="0" dirty="0">
                <a:latin typeface="Times New Roman"/>
                <a:cs typeface="Times New Roman"/>
              </a:rPr>
              <a:t> </a:t>
            </a:r>
            <a:r>
              <a:rPr lang="en-US" dirty="0"/>
              <a:t>These weaknesses, however, also present opportunities for growth. By pursuing further training and professional development, I can gradually address these gaps. Acknowledging them demonstrates self-awareness, which is important in health and social care, as it allows me to set clear goals for improvement and move towards becoming a more skilled and confident practitioner.</a:t>
            </a:r>
          </a:p>
        </p:txBody>
      </p:sp>
      <p:sp>
        <p:nvSpPr>
          <p:cNvPr id="4" name="Slide Number Placeholder 3"/>
          <p:cNvSpPr>
            <a:spLocks noGrp="1"/>
          </p:cNvSpPr>
          <p:nvPr>
            <p:ph type="sldNum" sz="quarter" idx="10"/>
          </p:nvPr>
        </p:nvSpPr>
        <p:spPr/>
        <p:txBody>
          <a:bodyPr/>
          <a:lstStyle/>
          <a:p>
            <a:fld id="{FDFB6F53-5A78-4C2F-AA6D-FC91DAF4DEDA}" type="slidenum">
              <a:rPr lang="en-US" smtClean="0"/>
              <a:t>4</a:t>
            </a:fld>
            <a:endParaRPr lang="en-US"/>
          </a:p>
        </p:txBody>
      </p:sp>
    </p:spTree>
    <p:extLst>
      <p:ext uri="{BB962C8B-B14F-4D97-AF65-F5344CB8AC3E}">
        <p14:creationId xmlns:p14="http://schemas.microsoft.com/office/powerpoint/2010/main" val="27160964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health and social care sector presents many opportunities for professional development. There is a </a:t>
            </a:r>
            <a:r>
              <a:rPr lang="en-US" b="1" dirty="0"/>
              <a:t>growing demand</a:t>
            </a:r>
            <a:r>
              <a:rPr lang="en-US" dirty="0"/>
              <a:t> for care professionals in the UK, which creates strong prospects for career progression. I can take advantage of </a:t>
            </a:r>
            <a:r>
              <a:rPr lang="en-US" b="1" dirty="0"/>
              <a:t>specialist training courses</a:t>
            </a:r>
            <a:r>
              <a:rPr lang="en-US" dirty="0"/>
              <a:t> such as dementia care, phlebotomy, or palliative care to build expertise and stand out in the field. Opportunities for </a:t>
            </a:r>
            <a:r>
              <a:rPr lang="en-US" b="1" dirty="0"/>
              <a:t>work placements and volunteering</a:t>
            </a:r>
            <a:r>
              <a:rPr lang="en-US" dirty="0"/>
              <a:t> allow me to gain hands-on experience and apply theoretical knowledge in real settings. Another opportunity lies in </a:t>
            </a:r>
            <a:r>
              <a:rPr lang="en-US" b="1" dirty="0"/>
              <a:t>networking and mentorship</a:t>
            </a:r>
            <a:r>
              <a:rPr lang="en-US" dirty="0"/>
              <a:t>, where building professional relationships can provide guidance, support, and access to career pathways. Continuous Professional Development (CPD) also offers structured routes for enhancing skills and qualifications </a:t>
            </a:r>
            <a:r>
              <a:rPr lang="en-GB" sz="1200" kern="1200" dirty="0">
                <a:solidFill>
                  <a:schemeClr val="tx1"/>
                </a:solidFill>
                <a:effectLst/>
                <a:latin typeface="+mn-lt"/>
                <a:ea typeface="+mn-ea"/>
                <a:cs typeface="+mn-cs"/>
              </a:rPr>
              <a:t>(Antoniadou and Kanellopoulou, 2024)</a:t>
            </a:r>
            <a:r>
              <a:rPr lang="en-US" dirty="0"/>
              <a:t>. By leveraging my strengths</a:t>
            </a:r>
            <a:r>
              <a:rPr lang="en-US" baseline="0" dirty="0"/>
              <a:t> </a:t>
            </a:r>
            <a:r>
              <a:rPr lang="en-US" dirty="0"/>
              <a:t>such as willingness to learn and adaptability</a:t>
            </a:r>
            <a:r>
              <a:rPr lang="en-US" baseline="0" dirty="0"/>
              <a:t> </a:t>
            </a:r>
            <a:r>
              <a:rPr lang="en-US" dirty="0"/>
              <a:t>I am well positioned to </a:t>
            </a:r>
            <a:r>
              <a:rPr lang="en-US" dirty="0" err="1"/>
              <a:t>maximise</a:t>
            </a:r>
            <a:r>
              <a:rPr lang="en-US" dirty="0"/>
              <a:t> these opportunities. Ultimately, engaging with them will help me bridge weaknesses, expand my competence, and progress toward leadership roles in health and social care.</a:t>
            </a:r>
          </a:p>
        </p:txBody>
      </p:sp>
      <p:sp>
        <p:nvSpPr>
          <p:cNvPr id="4" name="Slide Number Placeholder 3"/>
          <p:cNvSpPr>
            <a:spLocks noGrp="1"/>
          </p:cNvSpPr>
          <p:nvPr>
            <p:ph type="sldNum" sz="quarter" idx="10"/>
          </p:nvPr>
        </p:nvSpPr>
        <p:spPr/>
        <p:txBody>
          <a:bodyPr/>
          <a:lstStyle/>
          <a:p>
            <a:fld id="{FDFB6F53-5A78-4C2F-AA6D-FC91DAF4DEDA}" type="slidenum">
              <a:rPr lang="en-US" smtClean="0"/>
              <a:t>5</a:t>
            </a:fld>
            <a:endParaRPr lang="en-US"/>
          </a:p>
        </p:txBody>
      </p:sp>
    </p:spTree>
    <p:extLst>
      <p:ext uri="{BB962C8B-B14F-4D97-AF65-F5344CB8AC3E}">
        <p14:creationId xmlns:p14="http://schemas.microsoft.com/office/powerpoint/2010/main" val="1123506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Despite the opportunities, there are also several threats to career growth in health and social care. One key threat is </a:t>
            </a:r>
            <a:r>
              <a:rPr lang="en-US" b="1" dirty="0"/>
              <a:t>high competition</a:t>
            </a:r>
            <a:r>
              <a:rPr lang="en-US" dirty="0"/>
              <a:t>, as many candidates are entering the sector, often with higher qualifications or specialist training. Another is the challenge of </a:t>
            </a:r>
            <a:r>
              <a:rPr lang="en-US" b="1" dirty="0"/>
              <a:t>work–life balance</a:t>
            </a:r>
            <a:r>
              <a:rPr lang="en-US" dirty="0"/>
              <a:t>, as shift work and demanding workloads can cause stress and fatigue. The nature of care roles also brings risks of </a:t>
            </a:r>
            <a:r>
              <a:rPr lang="en-US" b="1" dirty="0"/>
              <a:t>emotional strain and burnout</a:t>
            </a:r>
            <a:r>
              <a:rPr lang="en-US" dirty="0"/>
              <a:t>, particularly when working in high-pressure or emotionally demanding environments. In addition, </a:t>
            </a:r>
            <a:r>
              <a:rPr lang="en-US" b="1" dirty="0"/>
              <a:t>policy changes and funding cuts</a:t>
            </a:r>
            <a:r>
              <a:rPr lang="en-US" dirty="0"/>
              <a:t> may impact service delivery and job stability. Finally, the need to </a:t>
            </a:r>
            <a:r>
              <a:rPr lang="en-US" b="1" dirty="0"/>
              <a:t>continuously update skills and training</a:t>
            </a:r>
            <a:r>
              <a:rPr lang="en-US" dirty="0"/>
              <a:t> to meet regulatory standards can be demanding, especially alongside work responsibilities. However, by applying my strengths</a:t>
            </a:r>
            <a:r>
              <a:rPr lang="en-US" baseline="0" dirty="0"/>
              <a:t> </a:t>
            </a:r>
            <a:r>
              <a:rPr lang="en-US" dirty="0"/>
              <a:t>such as good time management, adaptability, and communication</a:t>
            </a:r>
            <a:r>
              <a:rPr lang="en-US" baseline="0" dirty="0"/>
              <a:t> </a:t>
            </a:r>
            <a:r>
              <a:rPr lang="en-US" dirty="0"/>
              <a:t>I can </a:t>
            </a:r>
            <a:r>
              <a:rPr lang="en-US" dirty="0" err="1"/>
              <a:t>minimise</a:t>
            </a:r>
            <a:r>
              <a:rPr lang="en-US" dirty="0"/>
              <a:t> these threats. Staying proactive, resilient, and committed to ongoing learning will help me sustain progress despite these challenges.</a:t>
            </a:r>
          </a:p>
        </p:txBody>
      </p:sp>
      <p:sp>
        <p:nvSpPr>
          <p:cNvPr id="4" name="Slide Number Placeholder 3"/>
          <p:cNvSpPr>
            <a:spLocks noGrp="1"/>
          </p:cNvSpPr>
          <p:nvPr>
            <p:ph type="sldNum" sz="quarter" idx="10"/>
          </p:nvPr>
        </p:nvSpPr>
        <p:spPr/>
        <p:txBody>
          <a:bodyPr/>
          <a:lstStyle/>
          <a:p>
            <a:fld id="{FDFB6F53-5A78-4C2F-AA6D-FC91DAF4DEDA}" type="slidenum">
              <a:rPr lang="en-US" smtClean="0"/>
              <a:t>6</a:t>
            </a:fld>
            <a:endParaRPr lang="en-US"/>
          </a:p>
        </p:txBody>
      </p:sp>
    </p:spTree>
    <p:extLst>
      <p:ext uri="{BB962C8B-B14F-4D97-AF65-F5344CB8AC3E}">
        <p14:creationId xmlns:p14="http://schemas.microsoft.com/office/powerpoint/2010/main" val="908158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My </a:t>
            </a:r>
            <a:r>
              <a:rPr lang="en-US" b="1" dirty="0"/>
              <a:t>reliability and flexibility</a:t>
            </a:r>
            <a:r>
              <a:rPr lang="en-US" dirty="0"/>
              <a:t> allow me to take on varied roles and shifts, helping overcome the barrier of limited formal qualifications.</a:t>
            </a:r>
            <a:r>
              <a:rPr lang="en-US" baseline="0" dirty="0"/>
              <a:t> </a:t>
            </a:r>
            <a:r>
              <a:rPr lang="en-US" dirty="0"/>
              <a:t>Empathy and active listening help me connect with others on a deeper level. These traits help me become more </a:t>
            </a:r>
            <a:r>
              <a:rPr lang="en-US" b="1" dirty="0"/>
              <a:t>self-aware and emotionally intelligent</a:t>
            </a:r>
            <a:r>
              <a:rPr lang="en-US" dirty="0"/>
              <a:t>. Having </a:t>
            </a:r>
            <a:r>
              <a:rPr lang="en-US" b="1" dirty="0"/>
              <a:t>up-to-date training</a:t>
            </a:r>
            <a:r>
              <a:rPr lang="en-US" dirty="0"/>
              <a:t> ensures I maintain safe and effective practice, even if I lack advanced clinical skills</a:t>
            </a:r>
            <a:r>
              <a:rPr lang="en-US" baseline="0" dirty="0"/>
              <a:t> </a:t>
            </a:r>
            <a:r>
              <a:rPr lang="en-US" dirty="0">
                <a:latin typeface="Times New Roman" panose="02020603050405020304" pitchFamily="18" charset="0"/>
                <a:cs typeface="Times New Roman" panose="02020603050405020304" pitchFamily="18" charset="0"/>
              </a:rPr>
              <a:t>(Kumar and K.B, 2023)</a:t>
            </a:r>
            <a:r>
              <a:rPr lang="en-US" dirty="0"/>
              <a:t>.</a:t>
            </a:r>
            <a:r>
              <a:rPr lang="en-US" baseline="0" dirty="0"/>
              <a:t> Adaptability and effective time management are crucial in health and social care. I can adjust quickly to new environments or changing circumstances, such as different shifts or patient needs. At the same time, I’m able to plan and </a:t>
            </a:r>
            <a:r>
              <a:rPr lang="en-US" baseline="0" dirty="0" err="1"/>
              <a:t>prioritise</a:t>
            </a:r>
            <a:r>
              <a:rPr lang="en-US" baseline="0"/>
              <a:t> tasks effectively to ensure that care is delivered safely and on time, even in high-pressure situations.</a:t>
            </a:r>
            <a:r>
              <a:rPr kumimoji="0" lang="en-US" sz="4000" b="0" i="0" u="none" strike="noStrike" kern="1200" cap="none" spc="0" normalizeH="0" baseline="0" noProof="0">
                <a:ln w="3175" cmpd="sng">
                  <a:noFill/>
                </a:ln>
                <a:solidFill>
                  <a:prstClr val="black">
                    <a:lumMod val="85000"/>
                    <a:lumOff val="15000"/>
                  </a:prstClr>
                </a:solidFill>
                <a:effectLst/>
                <a:uLnTx/>
                <a:uFillTx/>
                <a:latin typeface="Garamond" panose="02020404030301010803"/>
                <a:ea typeface="+mj-ea"/>
                <a:cs typeface="+mj-cs"/>
              </a:rPr>
              <a:t> </a:t>
            </a:r>
            <a:r>
              <a:rPr lang="en-US" dirty="0"/>
              <a:t>Strong </a:t>
            </a:r>
            <a:r>
              <a:rPr lang="en-US" b="1" dirty="0"/>
              <a:t>networking and mentorship</a:t>
            </a:r>
            <a:r>
              <a:rPr lang="en-US" dirty="0"/>
              <a:t>, supported by empathy and communication, will help me advance professionally.</a:t>
            </a:r>
          </a:p>
          <a:p>
            <a:endParaRPr lang="en-US" dirty="0"/>
          </a:p>
        </p:txBody>
      </p:sp>
      <p:sp>
        <p:nvSpPr>
          <p:cNvPr id="4" name="Slide Number Placeholder 3"/>
          <p:cNvSpPr>
            <a:spLocks noGrp="1"/>
          </p:cNvSpPr>
          <p:nvPr>
            <p:ph type="sldNum" sz="quarter" idx="10"/>
          </p:nvPr>
        </p:nvSpPr>
        <p:spPr/>
        <p:txBody>
          <a:bodyPr/>
          <a:lstStyle/>
          <a:p>
            <a:fld id="{FDFB6F53-5A78-4C2F-AA6D-FC91DAF4DEDA}" type="slidenum">
              <a:rPr lang="en-US" smtClean="0"/>
              <a:t>7</a:t>
            </a:fld>
            <a:endParaRPr lang="en-US"/>
          </a:p>
        </p:txBody>
      </p:sp>
    </p:spTree>
    <p:extLst>
      <p:ext uri="{BB962C8B-B14F-4D97-AF65-F5344CB8AC3E}">
        <p14:creationId xmlns:p14="http://schemas.microsoft.com/office/powerpoint/2010/main" val="28654383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5A1547DC-4666-4B80-AD6F-B2E4B8DBDDD9}"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8003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spTree>
    <p:extLst>
      <p:ext uri="{BB962C8B-B14F-4D97-AF65-F5344CB8AC3E}">
        <p14:creationId xmlns:p14="http://schemas.microsoft.com/office/powerpoint/2010/main" val="2041921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31385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525D63-2096-4FDA-A494-215B169EDD9D}"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547DC-4666-4B80-AD6F-B2E4B8DBDDD9}" type="slidenum">
              <a:rPr lang="en-US" smtClean="0"/>
              <a:t>‹#›</a:t>
            </a:fld>
            <a:endParaRPr lang="en-US"/>
          </a:p>
        </p:txBody>
      </p:sp>
    </p:spTree>
    <p:extLst>
      <p:ext uri="{BB962C8B-B14F-4D97-AF65-F5344CB8AC3E}">
        <p14:creationId xmlns:p14="http://schemas.microsoft.com/office/powerpoint/2010/main" val="3424903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525D63-2096-4FDA-A494-215B169EDD9D}" type="datetimeFigureOut">
              <a:rPr lang="en-US" smtClean="0"/>
              <a:t>10/17/2025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A1547DC-4666-4B80-AD6F-B2E4B8DBDDD9}"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2160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525D63-2096-4FDA-A494-215B169EDD9D}" type="datetimeFigureOut">
              <a:rPr lang="en-US" smtClean="0"/>
              <a:t>10/17/2025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A1547DC-4666-4B80-AD6F-B2E4B8DBDDD9}"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7735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525D63-2096-4FDA-A494-215B169EDD9D}" type="datetimeFigureOut">
              <a:rPr lang="en-US" smtClean="0"/>
              <a:t>10/17/2025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A1547DC-4666-4B80-AD6F-B2E4B8DBDDD9}" type="slidenum">
              <a:rPr lang="en-US" smtClean="0"/>
              <a:t>‹#›</a:t>
            </a:fld>
            <a:endParaRPr lang="en-US"/>
          </a:p>
        </p:txBody>
      </p:sp>
    </p:spTree>
    <p:extLst>
      <p:ext uri="{BB962C8B-B14F-4D97-AF65-F5344CB8AC3E}">
        <p14:creationId xmlns:p14="http://schemas.microsoft.com/office/powerpoint/2010/main" val="29159056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525D63-2096-4FDA-A494-215B169EDD9D}"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547DC-4666-4B80-AD6F-B2E4B8DBDDD9}"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08907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525D63-2096-4FDA-A494-215B169EDD9D}"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547DC-4666-4B80-AD6F-B2E4B8DBDDD9}" type="slidenum">
              <a:rPr lang="en-US" smtClean="0"/>
              <a:t>‹#›</a:t>
            </a:fld>
            <a:endParaRPr lang="en-US"/>
          </a:p>
        </p:txBody>
      </p:sp>
    </p:spTree>
    <p:extLst>
      <p:ext uri="{BB962C8B-B14F-4D97-AF65-F5344CB8AC3E}">
        <p14:creationId xmlns:p14="http://schemas.microsoft.com/office/powerpoint/2010/main" val="991890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0525D63-2096-4FDA-A494-215B169EDD9D}" type="datetimeFigureOut">
              <a:rPr lang="en-US" smtClean="0"/>
              <a:t>10/17/2025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A1547DC-4666-4B80-AD6F-B2E4B8DBDDD9}" type="slidenum">
              <a:rPr lang="en-US" smtClean="0"/>
              <a:t>‹#›</a:t>
            </a:fld>
            <a:endParaRPr lang="en-US"/>
          </a:p>
        </p:txBody>
      </p:sp>
    </p:spTree>
    <p:extLst>
      <p:ext uri="{BB962C8B-B14F-4D97-AF65-F5344CB8AC3E}">
        <p14:creationId xmlns:p14="http://schemas.microsoft.com/office/powerpoint/2010/main" val="1897362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85775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20126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spTree>
    <p:extLst>
      <p:ext uri="{BB962C8B-B14F-4D97-AF65-F5344CB8AC3E}">
        <p14:creationId xmlns:p14="http://schemas.microsoft.com/office/powerpoint/2010/main" val="1305899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4690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65810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51796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525D63-2096-4FDA-A494-215B169EDD9D}" type="datetimeFigureOut">
              <a:rPr lang="en-US" smtClean="0"/>
              <a:t>10/17/2025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1547DC-4666-4B80-AD6F-B2E4B8DBDDD9}"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51764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0525D63-2096-4FDA-A494-215B169EDD9D}" type="datetimeFigureOut">
              <a:rPr lang="en-US" smtClean="0"/>
              <a:t>10/17/2025</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A1547DC-4666-4B80-AD6F-B2E4B8DBDDD9}" type="slidenum">
              <a:rPr lang="en-US" smtClean="0"/>
              <a:t>‹#›</a:t>
            </a:fld>
            <a:endParaRPr lang="en-US"/>
          </a:p>
        </p:txBody>
      </p:sp>
    </p:spTree>
    <p:extLst>
      <p:ext uri="{BB962C8B-B14F-4D97-AF65-F5344CB8AC3E}">
        <p14:creationId xmlns:p14="http://schemas.microsoft.com/office/powerpoint/2010/main" val="34578937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63091" y="1634837"/>
            <a:ext cx="7065818" cy="3574472"/>
          </a:xfrm>
        </p:spPr>
        <p:txBody>
          <a:bodyPr/>
          <a:lstStyle/>
          <a:p>
            <a:r>
              <a:rPr lang="en-US" sz="2800" b="1" dirty="0">
                <a:latin typeface="Times New Roman" panose="02020603050405020304" pitchFamily="18" charset="0"/>
                <a:cs typeface="Times New Roman" panose="02020603050405020304" pitchFamily="18" charset="0"/>
              </a:rPr>
              <a:t>Personal SWOT Analysis: Building My Professional Development in Health and Social Care</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Student name: Naela Aslam</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Student number: 2223215</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Module code: LCHS4009</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Lecturer: </a:t>
            </a:r>
            <a:r>
              <a:rPr lang="en-US" sz="2800" b="1" dirty="0" err="1">
                <a:latin typeface="Times New Roman" panose="02020603050405020304" pitchFamily="18" charset="0"/>
                <a:cs typeface="Times New Roman" panose="02020603050405020304" pitchFamily="18" charset="0"/>
              </a:rPr>
              <a:t>Olufemi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Oluranti</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0244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Introduction</a:t>
            </a:r>
          </a:p>
        </p:txBody>
      </p:sp>
      <p:sp>
        <p:nvSpPr>
          <p:cNvPr id="4" name="Rectangle 1"/>
          <p:cNvSpPr>
            <a:spLocks noGrp="1" noChangeArrowheads="1"/>
          </p:cNvSpPr>
          <p:nvPr>
            <p:ph idx="1"/>
          </p:nvPr>
        </p:nvSpPr>
        <p:spPr bwMode="auto">
          <a:xfrm>
            <a:off x="1295401" y="3431570"/>
            <a:ext cx="8216288"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Brief self-introduction (Name, Program)</a:t>
            </a: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Career interest in Health and Social Care</a:t>
            </a:r>
          </a:p>
          <a:p>
            <a:pPr marR="0" lvl="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32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Purpose: </a:t>
            </a:r>
            <a:r>
              <a:rPr kumimoji="0" lang="en-US" altLang="en-US" sz="3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SWOT for professional development</a:t>
            </a:r>
          </a:p>
        </p:txBody>
      </p:sp>
    </p:spTree>
    <p:extLst>
      <p:ext uri="{BB962C8B-B14F-4D97-AF65-F5344CB8AC3E}">
        <p14:creationId xmlns:p14="http://schemas.microsoft.com/office/powerpoint/2010/main" val="547421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latin typeface="Times New Roman" panose="02020603050405020304" pitchFamily="18" charset="0"/>
                <a:cs typeface="Times New Roman" panose="02020603050405020304" pitchFamily="18" charset="0"/>
              </a:rPr>
              <a:t>Strengths</a:t>
            </a:r>
          </a:p>
        </p:txBody>
      </p:sp>
      <p:sp>
        <p:nvSpPr>
          <p:cNvPr id="4" name="Rectangle 1"/>
          <p:cNvSpPr>
            <a:spLocks noGrp="1" noChangeArrowheads="1"/>
          </p:cNvSpPr>
          <p:nvPr>
            <p:ph sz="half" idx="1"/>
          </p:nvPr>
        </p:nvSpPr>
        <p:spPr bwMode="auto">
          <a:xfrm>
            <a:off x="1298448" y="2730363"/>
            <a:ext cx="5933625" cy="29700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sz="2000" dirty="0">
                <a:latin typeface="Times New Roman" panose="02020603050405020304" pitchFamily="18" charset="0"/>
                <a:cs typeface="Times New Roman" panose="02020603050405020304" pitchFamily="18" charset="0"/>
              </a:rPr>
              <a:t>Reliability and flexibility – willing to work shifts and adapt to different settings (hospital, community, care home)</a:t>
            </a:r>
            <a:r>
              <a:rPr lang="en-US" sz="2000" dirty="0">
                <a:latin typeface="Times New Roman" panose="02020603050405020304" pitchFamily="18" charset="0"/>
                <a:cs typeface="Times New Roman" panose="02020603050405020304" pitchFamily="18" charset="0"/>
              </a:rPr>
              <a:t>.</a:t>
            </a:r>
          </a:p>
          <a:p>
            <a:r>
              <a:rPr lang="en-US" sz="2000" dirty="0">
                <a:latin typeface="Times New Roman"/>
                <a:cs typeface="Times New Roman"/>
              </a:rPr>
              <a:t>Adaptability and effective time management – able to </a:t>
            </a:r>
            <a:r>
              <a:rPr lang="en-US" sz="2000" dirty="0" err="1">
                <a:latin typeface="Times New Roman"/>
                <a:cs typeface="Times New Roman"/>
              </a:rPr>
              <a:t>prioritise</a:t>
            </a:r>
            <a:r>
              <a:rPr lang="en-US" sz="2000" dirty="0">
                <a:latin typeface="Times New Roman"/>
                <a:cs typeface="Times New Roman"/>
              </a:rPr>
              <a:t> tasks and handle pressure efficiently.</a:t>
            </a:r>
          </a:p>
          <a:p>
            <a:r>
              <a:rPr lang="en-US" sz="2000" dirty="0">
                <a:latin typeface="Times New Roman" panose="02020603050405020304" pitchFamily="18" charset="0"/>
                <a:cs typeface="Times New Roman" panose="02020603050405020304" pitchFamily="18" charset="0"/>
              </a:rPr>
              <a:t>Empathetic and a good listener.</a:t>
            </a:r>
          </a:p>
          <a:p>
            <a:r>
              <a:rPr sz="2000" dirty="0">
                <a:latin typeface="Times New Roman" panose="02020603050405020304" pitchFamily="18" charset="0"/>
                <a:cs typeface="Times New Roman" panose="02020603050405020304" pitchFamily="18" charset="0"/>
              </a:rPr>
              <a:t>Up-to-date mandatory training</a:t>
            </a:r>
            <a:r>
              <a:rPr lang="en-US" sz="2000" dirty="0">
                <a:latin typeface="Times New Roman" panose="02020603050405020304" pitchFamily="18" charset="0"/>
                <a:cs typeface="Times New Roman" panose="02020603050405020304" pitchFamily="18" charset="0"/>
              </a:rPr>
              <a:t>,</a:t>
            </a:r>
            <a:r>
              <a:rPr sz="2000" dirty="0">
                <a:latin typeface="Times New Roman" panose="02020603050405020304" pitchFamily="18" charset="0"/>
                <a:cs typeface="Times New Roman" panose="02020603050405020304" pitchFamily="18" charset="0"/>
              </a:rPr>
              <a:t> e.g., manual handling, infection control,</a:t>
            </a:r>
            <a:r>
              <a:rPr lang="en-US" sz="2000" dirty="0">
                <a:latin typeface="Times New Roman" panose="02020603050405020304" pitchFamily="18" charset="0"/>
                <a:cs typeface="Times New Roman" panose="02020603050405020304" pitchFamily="18" charset="0"/>
              </a:rPr>
              <a:t> and</a:t>
            </a:r>
            <a:r>
              <a:rPr sz="2000" dirty="0">
                <a:latin typeface="Times New Roman" panose="02020603050405020304" pitchFamily="18" charset="0"/>
                <a:cs typeface="Times New Roman" panose="02020603050405020304" pitchFamily="18" charset="0"/>
              </a:rPr>
              <a:t> safeguarding.</a:t>
            </a:r>
            <a:endParaRPr lang="en-US" sz="2000" dirty="0">
              <a:latin typeface="Times New Roman" panose="02020603050405020304" pitchFamily="18" charset="0"/>
              <a:cs typeface="Times New Roman" panose="02020603050405020304" pitchFamily="18" charset="0"/>
            </a:endParaRPr>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7353125" y="2780523"/>
            <a:ext cx="3768964" cy="2650460"/>
          </a:xfrm>
        </p:spPr>
      </p:pic>
    </p:spTree>
    <p:extLst>
      <p:ext uri="{BB962C8B-B14F-4D97-AF65-F5344CB8AC3E}">
        <p14:creationId xmlns:p14="http://schemas.microsoft.com/office/powerpoint/2010/main" val="1751564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latin typeface="Times New Roman" panose="02020603050405020304" pitchFamily="18" charset="0"/>
                <a:cs typeface="Times New Roman" panose="02020603050405020304" pitchFamily="18" charset="0"/>
              </a:rPr>
              <a:t>Weaknesses</a:t>
            </a:r>
          </a:p>
        </p:txBody>
      </p:sp>
      <p:sp>
        <p:nvSpPr>
          <p:cNvPr id="4" name="Rectangle 1"/>
          <p:cNvSpPr>
            <a:spLocks noGrp="1" noChangeArrowheads="1"/>
          </p:cNvSpPr>
          <p:nvPr>
            <p:ph idx="1"/>
          </p:nvPr>
        </p:nvSpPr>
        <p:spPr bwMode="auto">
          <a:xfrm>
            <a:off x="1039091" y="2336570"/>
            <a:ext cx="10377055" cy="372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dirty="0"/>
          </a:p>
          <a:p>
            <a:r>
              <a:rPr dirty="0">
                <a:latin typeface="Times New Roman" panose="02020603050405020304" pitchFamily="18" charset="0"/>
                <a:cs typeface="Times New Roman" panose="02020603050405020304" pitchFamily="18" charset="0"/>
              </a:rPr>
              <a:t>Limited formal qualifications may only hold</a:t>
            </a:r>
            <a:r>
              <a:rPr lang="en-US" dirty="0">
                <a:latin typeface="Times New Roman" panose="02020603050405020304" pitchFamily="18" charset="0"/>
                <a:cs typeface="Times New Roman" panose="02020603050405020304" pitchFamily="18" charset="0"/>
              </a:rPr>
              <a:t> a </a:t>
            </a:r>
            <a:r>
              <a:rPr dirty="0">
                <a:latin typeface="Times New Roman" panose="02020603050405020304" pitchFamily="18" charset="0"/>
                <a:cs typeface="Times New Roman" panose="02020603050405020304" pitchFamily="18" charset="0"/>
              </a:rPr>
              <a:t>Level 2/3 Health and Social Care or Care Certificate.</a:t>
            </a:r>
          </a:p>
          <a:p>
            <a:r>
              <a:rPr dirty="0">
                <a:latin typeface="Times New Roman" panose="02020603050405020304" pitchFamily="18" charset="0"/>
                <a:cs typeface="Times New Roman" panose="02020603050405020304" pitchFamily="18" charset="0"/>
              </a:rPr>
              <a:t>Lack of specialist skills</a:t>
            </a:r>
            <a:r>
              <a:rPr lang="en-US" dirty="0">
                <a:latin typeface="Times New Roman" panose="02020603050405020304" pitchFamily="18" charset="0"/>
                <a:cs typeface="Times New Roman" panose="02020603050405020304" pitchFamily="18" charset="0"/>
              </a:rPr>
              <a:t>,</a:t>
            </a:r>
            <a:r>
              <a:rPr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e</a:t>
            </a:r>
            <a:r>
              <a:rPr dirty="0">
                <a:latin typeface="Times New Roman" panose="02020603050405020304" pitchFamily="18" charset="0"/>
                <a:cs typeface="Times New Roman" panose="02020603050405020304" pitchFamily="18" charset="0"/>
              </a:rPr>
              <a:t>.g., ECGs, dementia care, or palliative care training.</a:t>
            </a:r>
          </a:p>
          <a:p>
            <a:r>
              <a:rPr lang="en-US" dirty="0">
                <a:latin typeface="Times New Roman" panose="02020603050405020304" pitchFamily="18" charset="0"/>
                <a:cs typeface="Times New Roman" panose="02020603050405020304" pitchFamily="18" charset="0"/>
              </a:rPr>
              <a:t>Lack of c</a:t>
            </a:r>
            <a:r>
              <a:rPr dirty="0">
                <a:latin typeface="Times New Roman" panose="02020603050405020304" pitchFamily="18" charset="0"/>
                <a:cs typeface="Times New Roman" panose="02020603050405020304" pitchFamily="18" charset="0"/>
              </a:rPr>
              <a:t>onfidence in leadership roles</a:t>
            </a:r>
            <a:r>
              <a:rPr lang="en-US" dirty="0">
                <a:latin typeface="Times New Roman" panose="02020603050405020304" pitchFamily="18" charset="0"/>
                <a:cs typeface="Times New Roman" panose="02020603050405020304" pitchFamily="18" charset="0"/>
              </a:rPr>
              <a:t>,</a:t>
            </a:r>
            <a:r>
              <a:rPr dirty="0">
                <a:latin typeface="Times New Roman" panose="02020603050405020304" pitchFamily="18" charset="0"/>
                <a:cs typeface="Times New Roman" panose="02020603050405020304" pitchFamily="18" charset="0"/>
              </a:rPr>
              <a:t> not yet experienced in mentoring or supervising.</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Lack of confidence in speaking up in front of others.</a:t>
            </a:r>
          </a:p>
          <a:p>
            <a:endParaRP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5819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latin typeface="Times New Roman" panose="02020603050405020304" pitchFamily="18" charset="0"/>
                <a:cs typeface="Times New Roman" panose="02020603050405020304" pitchFamily="18" charset="0"/>
              </a:rPr>
              <a:t>Opportunities</a:t>
            </a:r>
          </a:p>
        </p:txBody>
      </p:sp>
      <p:sp>
        <p:nvSpPr>
          <p:cNvPr id="4" name="Rectangle 1"/>
          <p:cNvSpPr>
            <a:spLocks noGrp="1" noChangeArrowheads="1"/>
          </p:cNvSpPr>
          <p:nvPr>
            <p:ph idx="1"/>
          </p:nvPr>
        </p:nvSpPr>
        <p:spPr bwMode="auto">
          <a:xfrm>
            <a:off x="1032165" y="2236067"/>
            <a:ext cx="10508671"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dirty="0"/>
          </a:p>
          <a:p>
            <a:r>
              <a:rPr lang="en-US" dirty="0">
                <a:latin typeface="Times New Roman" panose="02020603050405020304" pitchFamily="18" charset="0"/>
                <a:cs typeface="Times New Roman" panose="02020603050405020304" pitchFamily="18" charset="0"/>
              </a:rPr>
              <a:t>There is a growing</a:t>
            </a:r>
            <a:r>
              <a:rPr dirty="0">
                <a:latin typeface="Times New Roman" panose="02020603050405020304" pitchFamily="18" charset="0"/>
                <a:cs typeface="Times New Roman" panose="02020603050405020304" pitchFamily="18" charset="0"/>
              </a:rPr>
              <a:t> demand for health and social care professionals in the UK.</a:t>
            </a:r>
          </a:p>
          <a:p>
            <a:r>
              <a:rPr dirty="0">
                <a:latin typeface="Times New Roman" panose="02020603050405020304" pitchFamily="18" charset="0"/>
                <a:cs typeface="Times New Roman" panose="02020603050405020304" pitchFamily="18" charset="0"/>
              </a:rPr>
              <a:t>Availability of specialist training courses</a:t>
            </a:r>
            <a:r>
              <a:rPr lang="en-US" dirty="0">
                <a:latin typeface="Times New Roman" panose="02020603050405020304" pitchFamily="18" charset="0"/>
                <a:cs typeface="Times New Roman" panose="02020603050405020304" pitchFamily="18" charset="0"/>
              </a:rPr>
              <a:t>,</a:t>
            </a:r>
            <a:r>
              <a:rPr dirty="0">
                <a:latin typeface="Times New Roman" panose="02020603050405020304" pitchFamily="18" charset="0"/>
                <a:cs typeface="Times New Roman" panose="02020603050405020304" pitchFamily="18" charset="0"/>
              </a:rPr>
              <a:t> e.g., dementia care, phlebotomy, palliative care.</a:t>
            </a:r>
          </a:p>
          <a:p>
            <a:r>
              <a:rPr dirty="0">
                <a:latin typeface="Times New Roman" panose="02020603050405020304" pitchFamily="18" charset="0"/>
                <a:cs typeface="Times New Roman" panose="02020603050405020304" pitchFamily="18" charset="0"/>
              </a:rPr>
              <a:t>Work placements and volunteering opportunities to gain practical experience.</a:t>
            </a:r>
          </a:p>
          <a:p>
            <a:r>
              <a:rPr dirty="0">
                <a:latin typeface="Times New Roman" panose="02020603050405020304" pitchFamily="18" charset="0"/>
                <a:cs typeface="Times New Roman" panose="02020603050405020304" pitchFamily="18" charset="0"/>
              </a:rPr>
              <a:t>Networking and mentorship in health and social care settings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Antoniadou</a:t>
            </a:r>
            <a:r>
              <a:rPr lang="en-US" dirty="0">
                <a:latin typeface="Times New Roman" panose="02020603050405020304" pitchFamily="18" charset="0"/>
                <a:cs typeface="Times New Roman" panose="02020603050405020304" pitchFamily="18" charset="0"/>
              </a:rPr>
              <a:t> and </a:t>
            </a:r>
            <a:r>
              <a:rPr lang="en-US" dirty="0" err="1">
                <a:latin typeface="Times New Roman" panose="02020603050405020304" pitchFamily="18" charset="0"/>
                <a:cs typeface="Times New Roman" panose="02020603050405020304" pitchFamily="18" charset="0"/>
              </a:rPr>
              <a:t>Kanellopoulou</a:t>
            </a:r>
            <a:r>
              <a:rPr lang="en-US" dirty="0">
                <a:latin typeface="Times New Roman" panose="02020603050405020304" pitchFamily="18" charset="0"/>
                <a:cs typeface="Times New Roman" panose="02020603050405020304" pitchFamily="18" charset="0"/>
              </a:rPr>
              <a:t>, 2024)</a:t>
            </a:r>
            <a:r>
              <a:rPr dirty="0">
                <a:latin typeface="Times New Roman" panose="02020603050405020304" pitchFamily="18" charset="0"/>
                <a:cs typeface="Times New Roman" panose="02020603050405020304" pitchFamily="18" charset="0"/>
              </a:rPr>
              <a:t>.</a:t>
            </a:r>
          </a:p>
          <a:p>
            <a:r>
              <a:rPr dirty="0">
                <a:latin typeface="Times New Roman" panose="02020603050405020304" pitchFamily="18" charset="0"/>
                <a:cs typeface="Times New Roman" panose="02020603050405020304" pitchFamily="18" charset="0"/>
              </a:rPr>
              <a:t>Career progression pathways through continuous professional development (CPD).</a:t>
            </a:r>
          </a:p>
        </p:txBody>
      </p:sp>
    </p:spTree>
    <p:extLst>
      <p:ext uri="{BB962C8B-B14F-4D97-AF65-F5344CB8AC3E}">
        <p14:creationId xmlns:p14="http://schemas.microsoft.com/office/powerpoint/2010/main" val="1504858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b="1" dirty="0">
                <a:latin typeface="Times New Roman" panose="02020603050405020304" pitchFamily="18" charset="0"/>
                <a:cs typeface="Times New Roman" panose="02020603050405020304" pitchFamily="18" charset="0"/>
              </a:rPr>
              <a:t>Threats</a:t>
            </a:r>
          </a:p>
        </p:txBody>
      </p:sp>
      <p:sp>
        <p:nvSpPr>
          <p:cNvPr id="4" name="Rectangle 1"/>
          <p:cNvSpPr>
            <a:spLocks noGrp="1" noChangeArrowheads="1"/>
          </p:cNvSpPr>
          <p:nvPr>
            <p:ph idx="1"/>
          </p:nvPr>
        </p:nvSpPr>
        <p:spPr bwMode="auto">
          <a:xfrm>
            <a:off x="1537854" y="2643847"/>
            <a:ext cx="9358744" cy="335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dirty="0"/>
          </a:p>
          <a:p>
            <a:r>
              <a:rPr dirty="0">
                <a:latin typeface="Times New Roman" panose="02020603050405020304" pitchFamily="18" charset="0"/>
                <a:cs typeface="Times New Roman" panose="02020603050405020304" pitchFamily="18" charset="0"/>
              </a:rPr>
              <a:t>High competition for roles in health and social care sector.</a:t>
            </a:r>
          </a:p>
          <a:p>
            <a:r>
              <a:rPr dirty="0">
                <a:latin typeface="Times New Roman" panose="02020603050405020304" pitchFamily="18" charset="0"/>
                <a:cs typeface="Times New Roman" panose="02020603050405020304" pitchFamily="18" charset="0"/>
              </a:rPr>
              <a:t>Work–life balance challenges due to shift work and workload demands.</a:t>
            </a:r>
          </a:p>
          <a:p>
            <a:r>
              <a:rPr dirty="0">
                <a:latin typeface="Times New Roman" panose="02020603050405020304" pitchFamily="18" charset="0"/>
                <a:cs typeface="Times New Roman" panose="02020603050405020304" pitchFamily="18" charset="0"/>
              </a:rPr>
              <a:t>Emotional stress and risk of burnout in care environments.</a:t>
            </a:r>
          </a:p>
          <a:p>
            <a:r>
              <a:rPr dirty="0">
                <a:latin typeface="Times New Roman" panose="02020603050405020304" pitchFamily="18" charset="0"/>
                <a:cs typeface="Times New Roman" panose="02020603050405020304" pitchFamily="18" charset="0"/>
              </a:rPr>
              <a:t>Policy changes and funding cuts impacting service delivery.</a:t>
            </a:r>
          </a:p>
          <a:p>
            <a:r>
              <a:rPr dirty="0">
                <a:latin typeface="Times New Roman" panose="02020603050405020304" pitchFamily="18" charset="0"/>
                <a:cs typeface="Times New Roman" panose="02020603050405020304" pitchFamily="18" charset="0"/>
              </a:rPr>
              <a:t>Need to constantly update skills and training to meet regulatory standards.</a:t>
            </a:r>
          </a:p>
        </p:txBody>
      </p:sp>
    </p:spTree>
    <p:extLst>
      <p:ext uri="{BB962C8B-B14F-4D97-AF65-F5344CB8AC3E}">
        <p14:creationId xmlns:p14="http://schemas.microsoft.com/office/powerpoint/2010/main" val="2134515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b="1" dirty="0">
                <a:latin typeface="Times New Roman" panose="02020603050405020304" pitchFamily="18" charset="0"/>
                <a:cs typeface="Times New Roman" panose="02020603050405020304" pitchFamily="18" charset="0"/>
              </a:rPr>
              <a:t>Leveraging Strengths to Overcome Weaknesses &amp; Minimize Threats</a:t>
            </a:r>
          </a:p>
        </p:txBody>
      </p:sp>
      <p:sp>
        <p:nvSpPr>
          <p:cNvPr id="4" name="Rectangle 1"/>
          <p:cNvSpPr>
            <a:spLocks noGrp="1" noChangeArrowheads="1"/>
          </p:cNvSpPr>
          <p:nvPr>
            <p:ph idx="1"/>
          </p:nvPr>
        </p:nvSpPr>
        <p:spPr bwMode="auto">
          <a:xfrm>
            <a:off x="872836" y="2643033"/>
            <a:ext cx="10474038" cy="3280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r>
              <a:rPr lang="en-US" dirty="0">
                <a:latin typeface="Times New Roman" panose="02020603050405020304" pitchFamily="18" charset="0"/>
                <a:cs typeface="Times New Roman" panose="02020603050405020304" pitchFamily="18" charset="0"/>
              </a:rPr>
              <a:t>Reliability &amp; flexibility help adapt despite limited qualifications.</a:t>
            </a:r>
          </a:p>
          <a:p>
            <a:r>
              <a:rPr lang="en-US" dirty="0">
                <a:latin typeface="Times New Roman" panose="02020603050405020304" pitchFamily="18" charset="0"/>
                <a:cs typeface="Times New Roman" panose="02020603050405020304" pitchFamily="18" charset="0"/>
              </a:rPr>
              <a:t>Empathy and active listening help me connect with others on a deeper level.</a:t>
            </a:r>
          </a:p>
          <a:p>
            <a:r>
              <a:rPr lang="en-US" dirty="0">
                <a:latin typeface="Times New Roman" panose="02020603050405020304" pitchFamily="18" charset="0"/>
                <a:cs typeface="Times New Roman" panose="02020603050405020304" pitchFamily="18" charset="0"/>
              </a:rPr>
              <a:t>Up-to-date training offsets the lack of specialist clinical skills (Kumar and K.B, 2023).</a:t>
            </a:r>
          </a:p>
          <a:p>
            <a:r>
              <a:rPr lang="en-US" dirty="0">
                <a:latin typeface="Times New Roman"/>
                <a:cs typeface="Times New Roman"/>
              </a:rPr>
              <a:t>Adaptability and effective time management – able to </a:t>
            </a:r>
            <a:r>
              <a:rPr lang="en-US" dirty="0" err="1">
                <a:latin typeface="Times New Roman"/>
                <a:cs typeface="Times New Roman"/>
              </a:rPr>
              <a:t>prioritise</a:t>
            </a:r>
            <a:r>
              <a:rPr lang="en-US" dirty="0">
                <a:latin typeface="Times New Roman"/>
                <a:cs typeface="Times New Roman"/>
              </a:rPr>
              <a:t> tasks and handle pressure efficiently.</a:t>
            </a:r>
          </a:p>
          <a:p>
            <a:r>
              <a:rPr lang="en-US" dirty="0">
                <a:latin typeface="Times New Roman" panose="02020603050405020304" pitchFamily="18" charset="0"/>
                <a:cs typeface="Times New Roman" panose="02020603050405020304" pitchFamily="18" charset="0"/>
              </a:rPr>
              <a:t>Networking &amp; mentorship enhanced through empathy &amp; communication.</a:t>
            </a:r>
          </a:p>
        </p:txBody>
      </p:sp>
    </p:spTree>
    <p:extLst>
      <p:ext uri="{BB962C8B-B14F-4D97-AF65-F5344CB8AC3E}">
        <p14:creationId xmlns:p14="http://schemas.microsoft.com/office/powerpoint/2010/main" val="19970963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References</a:t>
            </a:r>
          </a:p>
        </p:txBody>
      </p:sp>
      <p:sp>
        <p:nvSpPr>
          <p:cNvPr id="4" name="Rectangle 1"/>
          <p:cNvSpPr>
            <a:spLocks noGrp="1" noChangeArrowheads="1"/>
          </p:cNvSpPr>
          <p:nvPr>
            <p:ph idx="1"/>
          </p:nvPr>
        </p:nvSpPr>
        <p:spPr bwMode="auto">
          <a:xfrm>
            <a:off x="1469136" y="2987005"/>
            <a:ext cx="9238487" cy="1822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15870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Antoniadou</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M. and </a:t>
            </a:r>
            <a:r>
              <a:rPr kumimoji="0" lang="en-US" altLang="en-US"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Kanellopoulou</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 (2024). Educational Approach: Application of SWOT Analysis for Assessing Entrepreneurial Goals in Senior Dental Students. </a:t>
            </a:r>
            <a:r>
              <a:rPr kumimoji="0" lang="en-US" altLang="en-US" sz="1800" b="0"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European Journal of Investigation in Health, Psychology and Education</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14(3), pp.753–766. </a:t>
            </a:r>
            <a:r>
              <a:rPr kumimoji="0" lang="en-US" altLang="en-US" sz="1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doi:https</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://doi.org/10.3390/ejihpe14030049.</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Kumar, S. and K.B, P. (2023). SWOT ANALYSIS. </a:t>
            </a:r>
            <a:r>
              <a:rPr kumimoji="0" lang="en-US" altLang="en-US" sz="1800" b="0" i="1"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ResearchGate</a:t>
            </a:r>
            <a:r>
              <a:rPr kumimoji="0" lang="en-US" altLang="en-US" sz="1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[online] Available at: https://www.researchgate.net/publication/374707908_SWOT_ANALYSIS.</a:t>
            </a:r>
          </a:p>
        </p:txBody>
      </p:sp>
    </p:spTree>
    <p:extLst>
      <p:ext uri="{BB962C8B-B14F-4D97-AF65-F5344CB8AC3E}">
        <p14:creationId xmlns:p14="http://schemas.microsoft.com/office/powerpoint/2010/main" val="2934506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292</TotalTime>
  <Words>1391</Words>
  <Application>Microsoft Office PowerPoint</Application>
  <PresentationFormat>Widescreen</PresentationFormat>
  <Paragraphs>51</Paragraphs>
  <Slides>8</Slides>
  <Notes>6</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Organic</vt:lpstr>
      <vt:lpstr>Personal SWOT Analysis: Building My Professional Development in Health and Social Care Student name: Naela Aslam Student number: 2223215 Module code: LCHS4009 Lecturer: Olufemi Oluranti</vt:lpstr>
      <vt:lpstr>Introduction</vt:lpstr>
      <vt:lpstr>Strengths</vt:lpstr>
      <vt:lpstr>Weaknesses</vt:lpstr>
      <vt:lpstr>Opportunities</vt:lpstr>
      <vt:lpstr>Threats</vt:lpstr>
      <vt:lpstr>Leveraging Strengths to Overcome Weaknesses &amp; Minimize Threats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Strengths, Challenges and Growth: My Professional Journey in Health and Social Care</dc:title>
  <dc:creator>Microsoft account</dc:creator>
  <cp:lastModifiedBy>923087659611</cp:lastModifiedBy>
  <cp:revision>48</cp:revision>
  <dcterms:created xsi:type="dcterms:W3CDTF">2025-09-27T12:02:50Z</dcterms:created>
  <dcterms:modified xsi:type="dcterms:W3CDTF">2025-10-17T13:01:13Z</dcterms:modified>
</cp:coreProperties>
</file>