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33"/>
  </p:notesMasterIdLst>
  <p:handoutMasterIdLst>
    <p:handoutMasterId r:id="rId34"/>
  </p:handoutMasterIdLst>
  <p:sldIdLst>
    <p:sldId id="274" r:id="rId3"/>
    <p:sldId id="285" r:id="rId4"/>
    <p:sldId id="256" r:id="rId5"/>
    <p:sldId id="276" r:id="rId6"/>
    <p:sldId id="275" r:id="rId7"/>
    <p:sldId id="260" r:id="rId8"/>
    <p:sldId id="261" r:id="rId9"/>
    <p:sldId id="259" r:id="rId10"/>
    <p:sldId id="265" r:id="rId11"/>
    <p:sldId id="258" r:id="rId12"/>
    <p:sldId id="264" r:id="rId13"/>
    <p:sldId id="278" r:id="rId14"/>
    <p:sldId id="279" r:id="rId15"/>
    <p:sldId id="280" r:id="rId16"/>
    <p:sldId id="277" r:id="rId17"/>
    <p:sldId id="262" r:id="rId18"/>
    <p:sldId id="263" r:id="rId19"/>
    <p:sldId id="286" r:id="rId20"/>
    <p:sldId id="287" r:id="rId21"/>
    <p:sldId id="288" r:id="rId22"/>
    <p:sldId id="289" r:id="rId23"/>
    <p:sldId id="290" r:id="rId24"/>
    <p:sldId id="291" r:id="rId25"/>
    <p:sldId id="292" r:id="rId26"/>
    <p:sldId id="293" r:id="rId27"/>
    <p:sldId id="294" r:id="rId28"/>
    <p:sldId id="295" r:id="rId29"/>
    <p:sldId id="281" r:id="rId30"/>
    <p:sldId id="282" r:id="rId31"/>
    <p:sldId id="283" r:id="rId3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DACACC-9111-C35C-2A28-5DC9CC92D29A}" v="12" dt="2020-10-02T18:45:01.7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7" autoAdjust="0"/>
    <p:restoredTop sz="94686"/>
  </p:normalViewPr>
  <p:slideViewPr>
    <p:cSldViewPr>
      <p:cViewPr varScale="1">
        <p:scale>
          <a:sx n="93" d="100"/>
          <a:sy n="93" d="100"/>
        </p:scale>
        <p:origin x="1584"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6/11/relationships/changesInfo" Target="changesInfos/changesInfo1.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mtaz Goolam" userId="S::m.goolam@uwtsd.ac.uk::7b8f3cd9-a17c-4200-9d27-a29bdc4ac75a" providerId="AD" clId="Web-{C4DACACC-9111-C35C-2A28-5DC9CC92D29A}"/>
    <pc:docChg chg="modSld">
      <pc:chgData name="Mumtaz Goolam" userId="S::m.goolam@uwtsd.ac.uk::7b8f3cd9-a17c-4200-9d27-a29bdc4ac75a" providerId="AD" clId="Web-{C4DACACC-9111-C35C-2A28-5DC9CC92D29A}" dt="2020-10-02T18:45:00.997" v="10" actId="20577"/>
      <pc:docMkLst>
        <pc:docMk/>
      </pc:docMkLst>
      <pc:sldChg chg="modSp">
        <pc:chgData name="Mumtaz Goolam" userId="S::m.goolam@uwtsd.ac.uk::7b8f3cd9-a17c-4200-9d27-a29bdc4ac75a" providerId="AD" clId="Web-{C4DACACC-9111-C35C-2A28-5DC9CC92D29A}" dt="2020-10-02T18:45:00.997" v="9" actId="20577"/>
        <pc:sldMkLst>
          <pc:docMk/>
          <pc:sldMk cId="0" sldId="274"/>
        </pc:sldMkLst>
        <pc:spChg chg="mod">
          <ac:chgData name="Mumtaz Goolam" userId="S::m.goolam@uwtsd.ac.uk::7b8f3cd9-a17c-4200-9d27-a29bdc4ac75a" providerId="AD" clId="Web-{C4DACACC-9111-C35C-2A28-5DC9CC92D29A}" dt="2020-10-02T18:45:00.997" v="9" actId="20577"/>
          <ac:spMkLst>
            <pc:docMk/>
            <pc:sldMk cId="0" sldId="274"/>
            <ac:spMk id="14339" creationId="{841DFA70-ECF4-3F44-A646-D568AABCC9B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930D675-8B80-0347-AAD9-68C59E3FD467}"/>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4339" name="Rectangle 3">
            <a:extLst>
              <a:ext uri="{FF2B5EF4-FFF2-40B4-BE49-F238E27FC236}">
                <a16:creationId xmlns:a16="http://schemas.microsoft.com/office/drawing/2014/main" id="{802496E2-4BED-2E48-A71A-DB4AB23BE137}"/>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4340" name="Rectangle 4">
            <a:extLst>
              <a:ext uri="{FF2B5EF4-FFF2-40B4-BE49-F238E27FC236}">
                <a16:creationId xmlns:a16="http://schemas.microsoft.com/office/drawing/2014/main" id="{9B24129B-838A-034C-8343-FCC1F76FBCC4}"/>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4341" name="Rectangle 5">
            <a:extLst>
              <a:ext uri="{FF2B5EF4-FFF2-40B4-BE49-F238E27FC236}">
                <a16:creationId xmlns:a16="http://schemas.microsoft.com/office/drawing/2014/main" id="{27D8DD42-2334-A548-8F1E-D33ABD595882}"/>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FA3B2C95-A223-5840-B33E-9788FEE42BC8}"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44FC674-B5F9-BB4C-8669-81119CA8C379}"/>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24579" name="Rectangle 3">
            <a:extLst>
              <a:ext uri="{FF2B5EF4-FFF2-40B4-BE49-F238E27FC236}">
                <a16:creationId xmlns:a16="http://schemas.microsoft.com/office/drawing/2014/main" id="{C45323F9-C6D1-0F4A-A7E8-F9356642D0A7}"/>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45060" name="Rectangle 4">
            <a:extLst>
              <a:ext uri="{FF2B5EF4-FFF2-40B4-BE49-F238E27FC236}">
                <a16:creationId xmlns:a16="http://schemas.microsoft.com/office/drawing/2014/main" id="{E115F814-E32B-1748-ACFD-738443A0C3B1}"/>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a:extLst>
              <a:ext uri="{FF2B5EF4-FFF2-40B4-BE49-F238E27FC236}">
                <a16:creationId xmlns:a16="http://schemas.microsoft.com/office/drawing/2014/main" id="{61FA8629-E1D1-3B44-91A5-0CDECF3BD4F9}"/>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24582" name="Rectangle 6">
            <a:extLst>
              <a:ext uri="{FF2B5EF4-FFF2-40B4-BE49-F238E27FC236}">
                <a16:creationId xmlns:a16="http://schemas.microsoft.com/office/drawing/2014/main" id="{0EC7D5F7-0CD8-1946-ABD3-AA4E1B3870B4}"/>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24583" name="Rectangle 7">
            <a:extLst>
              <a:ext uri="{FF2B5EF4-FFF2-40B4-BE49-F238E27FC236}">
                <a16:creationId xmlns:a16="http://schemas.microsoft.com/office/drawing/2014/main" id="{684C142C-AC8D-1540-9996-086C55B8DA39}"/>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4A194B89-6046-B041-A9F7-22C889E691D1}"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FC28AD58-E7D4-EC4C-A6A8-93279A46220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4B703B1-D4BD-2241-BB74-ED02DB97B78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B94606AA-8B3B-0B41-83FF-8C8D7332F3C4}"/>
              </a:ext>
            </a:extLst>
          </p:cNvPr>
          <p:cNvSpPr>
            <a:spLocks noGrp="1" noChangeArrowheads="1"/>
          </p:cNvSpPr>
          <p:nvPr>
            <p:ph type="sldNum" sz="quarter" idx="12"/>
          </p:nvPr>
        </p:nvSpPr>
        <p:spPr>
          <a:ln/>
        </p:spPr>
        <p:txBody>
          <a:bodyPr/>
          <a:lstStyle>
            <a:lvl1pPr>
              <a:defRPr/>
            </a:lvl1pPr>
          </a:lstStyle>
          <a:p>
            <a:fld id="{06F0B96E-191B-714F-B21A-2C0BF3CA1D9D}" type="slidenum">
              <a:rPr lang="en-GB" altLang="en-US"/>
              <a:pPr/>
              <a:t>‹#›</a:t>
            </a:fld>
            <a:endParaRPr lang="en-GB" altLang="en-US"/>
          </a:p>
        </p:txBody>
      </p:sp>
    </p:spTree>
    <p:extLst>
      <p:ext uri="{BB962C8B-B14F-4D97-AF65-F5344CB8AC3E}">
        <p14:creationId xmlns:p14="http://schemas.microsoft.com/office/powerpoint/2010/main" val="3803593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F8B8055-28D7-7F40-BAA2-2308B0FF5B0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FD000833-636C-6D45-A70A-AA42E49D5AC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1FFA250-2D58-294C-84C1-67611ACE3BB2}"/>
              </a:ext>
            </a:extLst>
          </p:cNvPr>
          <p:cNvSpPr>
            <a:spLocks noGrp="1" noChangeArrowheads="1"/>
          </p:cNvSpPr>
          <p:nvPr>
            <p:ph type="sldNum" sz="quarter" idx="12"/>
          </p:nvPr>
        </p:nvSpPr>
        <p:spPr>
          <a:ln/>
        </p:spPr>
        <p:txBody>
          <a:bodyPr/>
          <a:lstStyle>
            <a:lvl1pPr>
              <a:defRPr/>
            </a:lvl1pPr>
          </a:lstStyle>
          <a:p>
            <a:fld id="{918EE63E-9C7C-B54C-8D9E-B3712010F5AC}" type="slidenum">
              <a:rPr lang="en-GB" altLang="en-US"/>
              <a:pPr/>
              <a:t>‹#›</a:t>
            </a:fld>
            <a:endParaRPr lang="en-GB" altLang="en-US"/>
          </a:p>
        </p:txBody>
      </p:sp>
    </p:spTree>
    <p:extLst>
      <p:ext uri="{BB962C8B-B14F-4D97-AF65-F5344CB8AC3E}">
        <p14:creationId xmlns:p14="http://schemas.microsoft.com/office/powerpoint/2010/main" val="350878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A25C54DC-0D4D-0646-900F-0C62FD163E0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AAE5AB2-2881-4D4E-8541-32C9D977296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E13B2B64-10C3-1645-A91B-88FBF8D3B1E0}"/>
              </a:ext>
            </a:extLst>
          </p:cNvPr>
          <p:cNvSpPr>
            <a:spLocks noGrp="1" noChangeArrowheads="1"/>
          </p:cNvSpPr>
          <p:nvPr>
            <p:ph type="sldNum" sz="quarter" idx="12"/>
          </p:nvPr>
        </p:nvSpPr>
        <p:spPr>
          <a:ln/>
        </p:spPr>
        <p:txBody>
          <a:bodyPr/>
          <a:lstStyle>
            <a:lvl1pPr>
              <a:defRPr/>
            </a:lvl1pPr>
          </a:lstStyle>
          <a:p>
            <a:fld id="{ED15C3C6-B75C-C64B-9241-D9FEE62411DA}" type="slidenum">
              <a:rPr lang="en-GB" altLang="en-US"/>
              <a:pPr/>
              <a:t>‹#›</a:t>
            </a:fld>
            <a:endParaRPr lang="en-GB" altLang="en-US"/>
          </a:p>
        </p:txBody>
      </p:sp>
    </p:spTree>
    <p:extLst>
      <p:ext uri="{BB962C8B-B14F-4D97-AF65-F5344CB8AC3E}">
        <p14:creationId xmlns:p14="http://schemas.microsoft.com/office/powerpoint/2010/main" val="115169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462A9CFE-216A-7C4B-9750-2B1756B6AAE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64D8E61-5AF3-D245-9586-5A577505303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B1B218E0-74AA-FC4C-ABDD-29B75AD5C121}"/>
              </a:ext>
            </a:extLst>
          </p:cNvPr>
          <p:cNvSpPr>
            <a:spLocks noGrp="1" noChangeArrowheads="1"/>
          </p:cNvSpPr>
          <p:nvPr>
            <p:ph type="sldNum" sz="quarter" idx="12"/>
          </p:nvPr>
        </p:nvSpPr>
        <p:spPr>
          <a:ln/>
        </p:spPr>
        <p:txBody>
          <a:bodyPr/>
          <a:lstStyle>
            <a:lvl1pPr>
              <a:defRPr/>
            </a:lvl1pPr>
          </a:lstStyle>
          <a:p>
            <a:fld id="{410DF1A7-0E02-7740-880B-617349C64E49}" type="slidenum">
              <a:rPr lang="en-GB" altLang="en-US"/>
              <a:pPr/>
              <a:t>‹#›</a:t>
            </a:fld>
            <a:endParaRPr lang="en-GB" altLang="en-US"/>
          </a:p>
        </p:txBody>
      </p:sp>
    </p:spTree>
    <p:extLst>
      <p:ext uri="{BB962C8B-B14F-4D97-AF65-F5344CB8AC3E}">
        <p14:creationId xmlns:p14="http://schemas.microsoft.com/office/powerpoint/2010/main" val="1359711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1439F72-2E27-A941-BCE2-F3EB67503F3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AC4FB7AA-6E95-1145-90F2-0B8ABFC8908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8E12367B-01D9-DF41-9285-CD4E39EB0D2D}"/>
              </a:ext>
            </a:extLst>
          </p:cNvPr>
          <p:cNvSpPr>
            <a:spLocks noGrp="1" noChangeArrowheads="1"/>
          </p:cNvSpPr>
          <p:nvPr>
            <p:ph type="sldNum" sz="quarter" idx="12"/>
          </p:nvPr>
        </p:nvSpPr>
        <p:spPr>
          <a:ln/>
        </p:spPr>
        <p:txBody>
          <a:bodyPr/>
          <a:lstStyle>
            <a:lvl1pPr>
              <a:defRPr/>
            </a:lvl1pPr>
          </a:lstStyle>
          <a:p>
            <a:fld id="{965E6107-F6E4-ED4A-BE54-0B4A86FE2623}" type="slidenum">
              <a:rPr lang="en-GB" altLang="en-US"/>
              <a:pPr/>
              <a:t>‹#›</a:t>
            </a:fld>
            <a:endParaRPr lang="en-GB" altLang="en-US"/>
          </a:p>
        </p:txBody>
      </p:sp>
    </p:spTree>
    <p:extLst>
      <p:ext uri="{BB962C8B-B14F-4D97-AF65-F5344CB8AC3E}">
        <p14:creationId xmlns:p14="http://schemas.microsoft.com/office/powerpoint/2010/main" val="1247242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5977B832-15E5-6440-9EC3-698ADE3363B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48DE9BB9-A20C-1546-BEC1-AF04A6CE8CB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76366280-6404-9644-A520-F4FBE83CE1D9}"/>
              </a:ext>
            </a:extLst>
          </p:cNvPr>
          <p:cNvSpPr>
            <a:spLocks noGrp="1" noChangeArrowheads="1"/>
          </p:cNvSpPr>
          <p:nvPr>
            <p:ph type="sldNum" sz="quarter" idx="12"/>
          </p:nvPr>
        </p:nvSpPr>
        <p:spPr>
          <a:ln/>
        </p:spPr>
        <p:txBody>
          <a:bodyPr/>
          <a:lstStyle>
            <a:lvl1pPr>
              <a:defRPr/>
            </a:lvl1pPr>
          </a:lstStyle>
          <a:p>
            <a:fld id="{B7194BE3-5D4D-1D44-A21E-D8CB8880C789}" type="slidenum">
              <a:rPr lang="en-GB" altLang="en-US"/>
              <a:pPr/>
              <a:t>‹#›</a:t>
            </a:fld>
            <a:endParaRPr lang="en-GB" altLang="en-US"/>
          </a:p>
        </p:txBody>
      </p:sp>
    </p:spTree>
    <p:extLst>
      <p:ext uri="{BB962C8B-B14F-4D97-AF65-F5344CB8AC3E}">
        <p14:creationId xmlns:p14="http://schemas.microsoft.com/office/powerpoint/2010/main" val="2922284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AFC8FB9-82DD-3E4B-BFDC-C30606C16C5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DF3B2065-A977-174F-AC12-F1DB6D8752B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54DEF602-DF97-B349-B142-89B043929070}"/>
              </a:ext>
            </a:extLst>
          </p:cNvPr>
          <p:cNvSpPr>
            <a:spLocks noGrp="1" noChangeArrowheads="1"/>
          </p:cNvSpPr>
          <p:nvPr>
            <p:ph type="sldNum" sz="quarter" idx="12"/>
          </p:nvPr>
        </p:nvSpPr>
        <p:spPr>
          <a:ln/>
        </p:spPr>
        <p:txBody>
          <a:bodyPr/>
          <a:lstStyle>
            <a:lvl1pPr>
              <a:defRPr/>
            </a:lvl1pPr>
          </a:lstStyle>
          <a:p>
            <a:fld id="{F2654165-DA20-7D45-8465-42463D7C8B62}" type="slidenum">
              <a:rPr lang="en-GB" altLang="en-US"/>
              <a:pPr/>
              <a:t>‹#›</a:t>
            </a:fld>
            <a:endParaRPr lang="en-GB" altLang="en-US"/>
          </a:p>
        </p:txBody>
      </p:sp>
    </p:spTree>
    <p:extLst>
      <p:ext uri="{BB962C8B-B14F-4D97-AF65-F5344CB8AC3E}">
        <p14:creationId xmlns:p14="http://schemas.microsoft.com/office/powerpoint/2010/main" val="2826314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BE68961C-4EE0-B24D-87B5-9021CD6F04B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B56E4C1-356B-7C49-A66C-BBF43D27115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6D509FEF-43C4-3B4D-B5C5-31496A2396F7}"/>
              </a:ext>
            </a:extLst>
          </p:cNvPr>
          <p:cNvSpPr>
            <a:spLocks noGrp="1" noChangeArrowheads="1"/>
          </p:cNvSpPr>
          <p:nvPr>
            <p:ph type="sldNum" sz="quarter" idx="12"/>
          </p:nvPr>
        </p:nvSpPr>
        <p:spPr>
          <a:ln/>
        </p:spPr>
        <p:txBody>
          <a:bodyPr/>
          <a:lstStyle>
            <a:lvl1pPr>
              <a:defRPr/>
            </a:lvl1pPr>
          </a:lstStyle>
          <a:p>
            <a:fld id="{809AD93C-843F-E14F-8F19-E95D4D107D26}" type="slidenum">
              <a:rPr lang="en-GB" altLang="en-US"/>
              <a:pPr/>
              <a:t>‹#›</a:t>
            </a:fld>
            <a:endParaRPr lang="en-GB" altLang="en-US"/>
          </a:p>
        </p:txBody>
      </p:sp>
    </p:spTree>
    <p:extLst>
      <p:ext uri="{BB962C8B-B14F-4D97-AF65-F5344CB8AC3E}">
        <p14:creationId xmlns:p14="http://schemas.microsoft.com/office/powerpoint/2010/main" val="4042817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71ED1DDB-108F-0A47-8DDD-A89E794F161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FC53A55E-FAC3-254C-9AE3-ABD596E8170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3053556E-C4D7-0641-9C9C-BBC075BFE79C}"/>
              </a:ext>
            </a:extLst>
          </p:cNvPr>
          <p:cNvSpPr>
            <a:spLocks noGrp="1" noChangeArrowheads="1"/>
          </p:cNvSpPr>
          <p:nvPr>
            <p:ph type="sldNum" sz="quarter" idx="12"/>
          </p:nvPr>
        </p:nvSpPr>
        <p:spPr>
          <a:ln/>
        </p:spPr>
        <p:txBody>
          <a:bodyPr/>
          <a:lstStyle>
            <a:lvl1pPr>
              <a:defRPr/>
            </a:lvl1pPr>
          </a:lstStyle>
          <a:p>
            <a:fld id="{CDE5ADC5-3724-8641-A8ED-F99B4CCFB018}" type="slidenum">
              <a:rPr lang="en-GB" altLang="en-US"/>
              <a:pPr/>
              <a:t>‹#›</a:t>
            </a:fld>
            <a:endParaRPr lang="en-GB" altLang="en-US"/>
          </a:p>
        </p:txBody>
      </p:sp>
    </p:spTree>
    <p:extLst>
      <p:ext uri="{BB962C8B-B14F-4D97-AF65-F5344CB8AC3E}">
        <p14:creationId xmlns:p14="http://schemas.microsoft.com/office/powerpoint/2010/main" val="2337535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0822C1A-D99F-E14F-A8F5-5BB64DA0900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AC5D4278-D6D2-E344-AE47-29CCB9CC1679}"/>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9923CD1-2F64-ED40-B822-6E1197BB507B}"/>
              </a:ext>
            </a:extLst>
          </p:cNvPr>
          <p:cNvSpPr>
            <a:spLocks noGrp="1" noChangeArrowheads="1"/>
          </p:cNvSpPr>
          <p:nvPr>
            <p:ph type="sldNum" sz="quarter" idx="12"/>
          </p:nvPr>
        </p:nvSpPr>
        <p:spPr>
          <a:ln/>
        </p:spPr>
        <p:txBody>
          <a:bodyPr/>
          <a:lstStyle>
            <a:lvl1pPr>
              <a:defRPr/>
            </a:lvl1pPr>
          </a:lstStyle>
          <a:p>
            <a:fld id="{A3312255-2564-9F4E-9BC3-2EAEF9B351BD}" type="slidenum">
              <a:rPr lang="en-GB" altLang="en-US"/>
              <a:pPr/>
              <a:t>‹#›</a:t>
            </a:fld>
            <a:endParaRPr lang="en-GB" altLang="en-US"/>
          </a:p>
        </p:txBody>
      </p:sp>
    </p:spTree>
    <p:extLst>
      <p:ext uri="{BB962C8B-B14F-4D97-AF65-F5344CB8AC3E}">
        <p14:creationId xmlns:p14="http://schemas.microsoft.com/office/powerpoint/2010/main" val="2082351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2C76053-7A38-484D-B1FE-6E1AB4F6B8B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D05604A-5411-274A-83C8-F0ED2A045B0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2F56661-BE64-054B-9C4F-EE3B39983C95}"/>
              </a:ext>
            </a:extLst>
          </p:cNvPr>
          <p:cNvSpPr>
            <a:spLocks noGrp="1" noChangeArrowheads="1"/>
          </p:cNvSpPr>
          <p:nvPr>
            <p:ph type="sldNum" sz="quarter" idx="12"/>
          </p:nvPr>
        </p:nvSpPr>
        <p:spPr>
          <a:ln/>
        </p:spPr>
        <p:txBody>
          <a:bodyPr/>
          <a:lstStyle>
            <a:lvl1pPr>
              <a:defRPr/>
            </a:lvl1pPr>
          </a:lstStyle>
          <a:p>
            <a:fld id="{3EC4A73E-D8E3-4941-AC63-769FE8DB0305}" type="slidenum">
              <a:rPr lang="en-GB" altLang="en-US"/>
              <a:pPr/>
              <a:t>‹#›</a:t>
            </a:fld>
            <a:endParaRPr lang="en-GB" altLang="en-US"/>
          </a:p>
        </p:txBody>
      </p:sp>
    </p:spTree>
    <p:extLst>
      <p:ext uri="{BB962C8B-B14F-4D97-AF65-F5344CB8AC3E}">
        <p14:creationId xmlns:p14="http://schemas.microsoft.com/office/powerpoint/2010/main" val="12827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8856E37D-2286-C34C-9FAD-E8ADD0D70F9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84841CE7-0CC7-6E4F-8553-0CA5FEFCDEA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542F48CB-6D13-3140-A05C-84496C870950}"/>
              </a:ext>
            </a:extLst>
          </p:cNvPr>
          <p:cNvSpPr>
            <a:spLocks noGrp="1" noChangeArrowheads="1"/>
          </p:cNvSpPr>
          <p:nvPr>
            <p:ph type="sldNum" sz="quarter" idx="12"/>
          </p:nvPr>
        </p:nvSpPr>
        <p:spPr>
          <a:ln/>
        </p:spPr>
        <p:txBody>
          <a:bodyPr/>
          <a:lstStyle>
            <a:lvl1pPr>
              <a:defRPr/>
            </a:lvl1pPr>
          </a:lstStyle>
          <a:p>
            <a:fld id="{8705B1BF-39C2-5549-8EC9-651CFACBC03F}" type="slidenum">
              <a:rPr lang="en-GB" altLang="en-US"/>
              <a:pPr/>
              <a:t>‹#›</a:t>
            </a:fld>
            <a:endParaRPr lang="en-GB" altLang="en-US"/>
          </a:p>
        </p:txBody>
      </p:sp>
    </p:spTree>
    <p:extLst>
      <p:ext uri="{BB962C8B-B14F-4D97-AF65-F5344CB8AC3E}">
        <p14:creationId xmlns:p14="http://schemas.microsoft.com/office/powerpoint/2010/main" val="347198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a:p>
        </p:txBody>
      </p:sp>
      <p:sp>
        <p:nvSpPr>
          <p:cNvPr id="4" name="Rectangle 4">
            <a:extLst>
              <a:ext uri="{FF2B5EF4-FFF2-40B4-BE49-F238E27FC236}">
                <a16:creationId xmlns:a16="http://schemas.microsoft.com/office/drawing/2014/main" id="{BE17DD7E-B9AD-9542-A586-B2B24EF5421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8AA7DF7-F3F5-CD48-B40A-0C785B755A2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181B6886-4991-ED4E-B9FE-C6A9268EE487}"/>
              </a:ext>
            </a:extLst>
          </p:cNvPr>
          <p:cNvSpPr>
            <a:spLocks noGrp="1" noChangeArrowheads="1"/>
          </p:cNvSpPr>
          <p:nvPr>
            <p:ph type="sldNum" sz="quarter" idx="12"/>
          </p:nvPr>
        </p:nvSpPr>
        <p:spPr>
          <a:ln/>
        </p:spPr>
        <p:txBody>
          <a:bodyPr/>
          <a:lstStyle>
            <a:lvl1pPr>
              <a:defRPr/>
            </a:lvl1pPr>
          </a:lstStyle>
          <a:p>
            <a:fld id="{F21E3B62-258F-C640-B596-58B5D61E6E39}" type="slidenum">
              <a:rPr lang="en-GB" altLang="en-US"/>
              <a:pPr/>
              <a:t>‹#›</a:t>
            </a:fld>
            <a:endParaRPr lang="en-GB" altLang="en-US"/>
          </a:p>
        </p:txBody>
      </p:sp>
    </p:spTree>
    <p:extLst>
      <p:ext uri="{BB962C8B-B14F-4D97-AF65-F5344CB8AC3E}">
        <p14:creationId xmlns:p14="http://schemas.microsoft.com/office/powerpoint/2010/main" val="34329148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D1A3327-47DD-0844-AEC7-E7C2B5759C10}"/>
              </a:ext>
            </a:extLst>
          </p:cNvPr>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a:latin typeface="Arial" pitchFamily="34" charset="0"/>
              </a:defRPr>
            </a:lvl1pPr>
          </a:lstStyle>
          <a:p>
            <a:pPr>
              <a:defRPr/>
            </a:pPr>
            <a:fld id="{289CE75A-3CD4-2A45-9E90-E188D625B1DA}" type="datetimeFigureOut">
              <a:rPr lang="en-GB"/>
              <a:pPr>
                <a:defRPr/>
              </a:pPr>
              <a:t>02/10/2020</a:t>
            </a:fld>
            <a:endParaRPr lang="en-GB"/>
          </a:p>
        </p:txBody>
      </p:sp>
      <p:sp>
        <p:nvSpPr>
          <p:cNvPr id="5" name="Footer Placeholder 4">
            <a:extLst>
              <a:ext uri="{FF2B5EF4-FFF2-40B4-BE49-F238E27FC236}">
                <a16:creationId xmlns:a16="http://schemas.microsoft.com/office/drawing/2014/main" id="{45A7B99F-4089-324F-A279-3C01BCDA7490}"/>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defRPr>
            </a:lvl1pPr>
          </a:lstStyle>
          <a:p>
            <a:pPr>
              <a:defRPr/>
            </a:pPr>
            <a:endParaRPr lang="en-GB"/>
          </a:p>
        </p:txBody>
      </p:sp>
      <p:sp>
        <p:nvSpPr>
          <p:cNvPr id="6" name="Slide Number Placeholder 5">
            <a:extLst>
              <a:ext uri="{FF2B5EF4-FFF2-40B4-BE49-F238E27FC236}">
                <a16:creationId xmlns:a16="http://schemas.microsoft.com/office/drawing/2014/main" id="{F2D73F9D-9187-BC4A-ADDB-06D0308E8964}"/>
              </a:ext>
            </a:extLst>
          </p:cNvPr>
          <p:cNvSpPr>
            <a:spLocks noGrp="1"/>
          </p:cNvSpPr>
          <p:nvPr>
            <p:ph type="sldNum" sz="quarter" idx="12"/>
          </p:nvPr>
        </p:nvSpPr>
        <p:spPr/>
        <p:txBody>
          <a:bodyPr/>
          <a:lstStyle>
            <a:lvl1pPr eaLnBrk="0" hangingPunct="0">
              <a:defRPr>
                <a:latin typeface="Arial" panose="020B0604020202020204" pitchFamily="34" charset="0"/>
              </a:defRPr>
            </a:lvl1pPr>
          </a:lstStyle>
          <a:p>
            <a:fld id="{A9E9E167-CC74-384E-8825-1CE290F98C9A}" type="slidenum">
              <a:rPr lang="en-GB" altLang="en-US"/>
              <a:pPr/>
              <a:t>‹#›</a:t>
            </a:fld>
            <a:endParaRPr lang="en-GB" altLang="en-US"/>
          </a:p>
        </p:txBody>
      </p:sp>
    </p:spTree>
    <p:extLst>
      <p:ext uri="{BB962C8B-B14F-4D97-AF65-F5344CB8AC3E}">
        <p14:creationId xmlns:p14="http://schemas.microsoft.com/office/powerpoint/2010/main" val="19287925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78C682-1DF1-C24F-A1B0-3F631415040B}"/>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C13DD977-762B-7E45-831D-2C753D3E2C36}" type="datetimeFigureOut">
              <a:rPr lang="en-GB"/>
              <a:pPr>
                <a:defRPr/>
              </a:pPr>
              <a:t>02/10/2020</a:t>
            </a:fld>
            <a:endParaRPr lang="en-GB"/>
          </a:p>
        </p:txBody>
      </p:sp>
      <p:sp>
        <p:nvSpPr>
          <p:cNvPr id="5" name="Footer Placeholder 4">
            <a:extLst>
              <a:ext uri="{FF2B5EF4-FFF2-40B4-BE49-F238E27FC236}">
                <a16:creationId xmlns:a16="http://schemas.microsoft.com/office/drawing/2014/main" id="{656CC5B1-1C2B-2345-A17F-57CAB47ECECE}"/>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defRPr>
            </a:lvl1pPr>
          </a:lstStyle>
          <a:p>
            <a:pPr>
              <a:defRPr/>
            </a:pPr>
            <a:endParaRPr lang="en-GB"/>
          </a:p>
        </p:txBody>
      </p:sp>
      <p:sp>
        <p:nvSpPr>
          <p:cNvPr id="6" name="Slide Number Placeholder 5">
            <a:extLst>
              <a:ext uri="{FF2B5EF4-FFF2-40B4-BE49-F238E27FC236}">
                <a16:creationId xmlns:a16="http://schemas.microsoft.com/office/drawing/2014/main" id="{CA50A5FC-B728-BB4D-99D8-1C107FBAD7CE}"/>
              </a:ext>
            </a:extLst>
          </p:cNvPr>
          <p:cNvSpPr>
            <a:spLocks noGrp="1"/>
          </p:cNvSpPr>
          <p:nvPr>
            <p:ph type="sldNum" sz="quarter" idx="12"/>
          </p:nvPr>
        </p:nvSpPr>
        <p:spPr/>
        <p:txBody>
          <a:bodyPr/>
          <a:lstStyle>
            <a:lvl1pPr eaLnBrk="0" hangingPunct="0">
              <a:defRPr>
                <a:latin typeface="Arial" panose="020B0604020202020204" pitchFamily="34" charset="0"/>
              </a:defRPr>
            </a:lvl1pPr>
          </a:lstStyle>
          <a:p>
            <a:fld id="{F1CAB511-2A7E-A54D-BC02-311AFFDDACCE}" type="slidenum">
              <a:rPr lang="en-GB" altLang="en-US"/>
              <a:pPr/>
              <a:t>‹#›</a:t>
            </a:fld>
            <a:endParaRPr lang="en-GB" altLang="en-US"/>
          </a:p>
        </p:txBody>
      </p:sp>
    </p:spTree>
    <p:extLst>
      <p:ext uri="{BB962C8B-B14F-4D97-AF65-F5344CB8AC3E}">
        <p14:creationId xmlns:p14="http://schemas.microsoft.com/office/powerpoint/2010/main" val="922683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0A9C80-12E7-B941-B490-424AD655EBB5}"/>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8EBB583F-CA33-C844-AD40-87DC636DBA55}" type="datetimeFigureOut">
              <a:rPr lang="en-GB"/>
              <a:pPr>
                <a:defRPr/>
              </a:pPr>
              <a:t>02/10/2020</a:t>
            </a:fld>
            <a:endParaRPr lang="en-GB"/>
          </a:p>
        </p:txBody>
      </p:sp>
      <p:sp>
        <p:nvSpPr>
          <p:cNvPr id="5" name="Slide Number Placeholder 5">
            <a:extLst>
              <a:ext uri="{FF2B5EF4-FFF2-40B4-BE49-F238E27FC236}">
                <a16:creationId xmlns:a16="http://schemas.microsoft.com/office/drawing/2014/main" id="{7B31B38F-9D09-044D-B590-DBC616D2449D}"/>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4A245E12-297B-B946-BC9E-2E3F3F91AD2C}" type="slidenum">
              <a:rPr lang="en-GB" altLang="en-US"/>
              <a:pPr/>
              <a:t>‹#›</a:t>
            </a:fld>
            <a:endParaRPr lang="en-GB" altLang="en-US"/>
          </a:p>
        </p:txBody>
      </p:sp>
    </p:spTree>
    <p:extLst>
      <p:ext uri="{BB962C8B-B14F-4D97-AF65-F5344CB8AC3E}">
        <p14:creationId xmlns:p14="http://schemas.microsoft.com/office/powerpoint/2010/main" val="2817122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895061-600D-5F42-98F5-C12AB068EAF3}"/>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2E046DCC-33F5-2D4C-872F-141C115EEAE4}" type="datetimeFigureOut">
              <a:rPr lang="en-GB"/>
              <a:pPr>
                <a:defRPr/>
              </a:pPr>
              <a:t>02/10/2020</a:t>
            </a:fld>
            <a:endParaRPr lang="en-GB"/>
          </a:p>
        </p:txBody>
      </p:sp>
      <p:sp>
        <p:nvSpPr>
          <p:cNvPr id="6" name="Slide Number Placeholder 6">
            <a:extLst>
              <a:ext uri="{FF2B5EF4-FFF2-40B4-BE49-F238E27FC236}">
                <a16:creationId xmlns:a16="http://schemas.microsoft.com/office/drawing/2014/main" id="{B62A005E-8434-3345-8DBC-8FB38C5B975A}"/>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2E5A3868-FCD6-9544-BC5A-CCBF2DF16878}" type="slidenum">
              <a:rPr lang="en-GB" altLang="en-US"/>
              <a:pPr/>
              <a:t>‹#›</a:t>
            </a:fld>
            <a:endParaRPr lang="en-GB" altLang="en-US"/>
          </a:p>
        </p:txBody>
      </p:sp>
    </p:spTree>
    <p:extLst>
      <p:ext uri="{BB962C8B-B14F-4D97-AF65-F5344CB8AC3E}">
        <p14:creationId xmlns:p14="http://schemas.microsoft.com/office/powerpoint/2010/main" val="968427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4DE957-B790-4246-9F5A-C2F3B693AE53}"/>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4029A1F8-7EE0-8140-A598-3C2497261C22}" type="datetimeFigureOut">
              <a:rPr lang="en-GB"/>
              <a:pPr>
                <a:defRPr/>
              </a:pPr>
              <a:t>02/10/2020</a:t>
            </a:fld>
            <a:endParaRPr lang="en-GB"/>
          </a:p>
        </p:txBody>
      </p:sp>
      <p:sp>
        <p:nvSpPr>
          <p:cNvPr id="8" name="Slide Number Placeholder 8">
            <a:extLst>
              <a:ext uri="{FF2B5EF4-FFF2-40B4-BE49-F238E27FC236}">
                <a16:creationId xmlns:a16="http://schemas.microsoft.com/office/drawing/2014/main" id="{01137B6C-F4BC-234C-902B-7D7D77F9BC10}"/>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1D43DCED-B3C3-354F-B263-6F638CE977FE}" type="slidenum">
              <a:rPr lang="en-GB" altLang="en-US"/>
              <a:pPr/>
              <a:t>‹#›</a:t>
            </a:fld>
            <a:endParaRPr lang="en-GB" altLang="en-US"/>
          </a:p>
        </p:txBody>
      </p:sp>
    </p:spTree>
    <p:extLst>
      <p:ext uri="{BB962C8B-B14F-4D97-AF65-F5344CB8AC3E}">
        <p14:creationId xmlns:p14="http://schemas.microsoft.com/office/powerpoint/2010/main" val="5085496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6D03DB-D7B7-6046-AF06-4495C0048623}"/>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45BA31C7-D56D-C14C-A69B-298F7839B285}" type="datetimeFigureOut">
              <a:rPr lang="en-GB"/>
              <a:pPr>
                <a:defRPr/>
              </a:pPr>
              <a:t>02/10/2020</a:t>
            </a:fld>
            <a:endParaRPr lang="en-GB"/>
          </a:p>
        </p:txBody>
      </p:sp>
      <p:sp>
        <p:nvSpPr>
          <p:cNvPr id="4" name="Slide Number Placeholder 4">
            <a:extLst>
              <a:ext uri="{FF2B5EF4-FFF2-40B4-BE49-F238E27FC236}">
                <a16:creationId xmlns:a16="http://schemas.microsoft.com/office/drawing/2014/main" id="{C0086533-8B21-5E47-ACCD-ADC802EB4DC7}"/>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311CD347-473F-2E40-B26E-C0319E1C390A}" type="slidenum">
              <a:rPr lang="en-GB" altLang="en-US"/>
              <a:pPr/>
              <a:t>‹#›</a:t>
            </a:fld>
            <a:endParaRPr lang="en-GB" altLang="en-US"/>
          </a:p>
        </p:txBody>
      </p:sp>
    </p:spTree>
    <p:extLst>
      <p:ext uri="{BB962C8B-B14F-4D97-AF65-F5344CB8AC3E}">
        <p14:creationId xmlns:p14="http://schemas.microsoft.com/office/powerpoint/2010/main" val="3540744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A3BF79-405C-1744-8FEA-153CBD98F7E2}"/>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C666637F-6077-1542-A31D-8ABE86D42ABE}" type="datetimeFigureOut">
              <a:rPr lang="en-GB"/>
              <a:pPr>
                <a:defRPr/>
              </a:pPr>
              <a:t>02/10/2020</a:t>
            </a:fld>
            <a:endParaRPr lang="en-GB"/>
          </a:p>
        </p:txBody>
      </p:sp>
      <p:sp>
        <p:nvSpPr>
          <p:cNvPr id="3" name="Slide Number Placeholder 3">
            <a:extLst>
              <a:ext uri="{FF2B5EF4-FFF2-40B4-BE49-F238E27FC236}">
                <a16:creationId xmlns:a16="http://schemas.microsoft.com/office/drawing/2014/main" id="{B5DDD341-6D7A-014B-BE7D-6E5217500F99}"/>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C9CAE751-567E-1849-99D3-9F3CA4216751}" type="slidenum">
              <a:rPr lang="en-GB" altLang="en-US"/>
              <a:pPr/>
              <a:t>‹#›</a:t>
            </a:fld>
            <a:endParaRPr lang="en-GB" altLang="en-US"/>
          </a:p>
        </p:txBody>
      </p:sp>
    </p:spTree>
    <p:extLst>
      <p:ext uri="{BB962C8B-B14F-4D97-AF65-F5344CB8AC3E}">
        <p14:creationId xmlns:p14="http://schemas.microsoft.com/office/powerpoint/2010/main" val="4101866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B8EB504A-A2D6-7F44-905E-080348986325}"/>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49F77246-FD7E-494E-BE13-7FA359862ABF}" type="datetimeFigureOut">
              <a:rPr lang="en-GB"/>
              <a:pPr>
                <a:defRPr/>
              </a:pPr>
              <a:t>02/10/2020</a:t>
            </a:fld>
            <a:endParaRPr lang="en-GB"/>
          </a:p>
        </p:txBody>
      </p:sp>
      <p:sp>
        <p:nvSpPr>
          <p:cNvPr id="6" name="Slide Number Placeholder 6">
            <a:extLst>
              <a:ext uri="{FF2B5EF4-FFF2-40B4-BE49-F238E27FC236}">
                <a16:creationId xmlns:a16="http://schemas.microsoft.com/office/drawing/2014/main" id="{90AB78D5-41A1-C349-A506-F7C42514C765}"/>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883FF75A-6DF0-B44E-8B94-A5576BA3474C}" type="slidenum">
              <a:rPr lang="en-GB" altLang="en-US"/>
              <a:pPr/>
              <a:t>‹#›</a:t>
            </a:fld>
            <a:endParaRPr lang="en-GB" altLang="en-US"/>
          </a:p>
        </p:txBody>
      </p:sp>
    </p:spTree>
    <p:extLst>
      <p:ext uri="{BB962C8B-B14F-4D97-AF65-F5344CB8AC3E}">
        <p14:creationId xmlns:p14="http://schemas.microsoft.com/office/powerpoint/2010/main" val="17470809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280506CE-7701-964D-8A61-4E7620C82469}"/>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9E9BE2C6-7230-0544-AFAF-E48830F68395}" type="datetimeFigureOut">
              <a:rPr lang="en-GB"/>
              <a:pPr>
                <a:defRPr/>
              </a:pPr>
              <a:t>02/10/2020</a:t>
            </a:fld>
            <a:endParaRPr lang="en-GB"/>
          </a:p>
        </p:txBody>
      </p:sp>
      <p:sp>
        <p:nvSpPr>
          <p:cNvPr id="6" name="Slide Number Placeholder 6">
            <a:extLst>
              <a:ext uri="{FF2B5EF4-FFF2-40B4-BE49-F238E27FC236}">
                <a16:creationId xmlns:a16="http://schemas.microsoft.com/office/drawing/2014/main" id="{97E3DF43-4FAD-4D47-AB21-C3C94DF27524}"/>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BB89F0A7-9D19-0B4F-80F7-08D80BE7F1BD}" type="slidenum">
              <a:rPr lang="en-GB" altLang="en-US"/>
              <a:pPr/>
              <a:t>‹#›</a:t>
            </a:fld>
            <a:endParaRPr lang="en-GB" altLang="en-US"/>
          </a:p>
        </p:txBody>
      </p:sp>
    </p:spTree>
    <p:extLst>
      <p:ext uri="{BB962C8B-B14F-4D97-AF65-F5344CB8AC3E}">
        <p14:creationId xmlns:p14="http://schemas.microsoft.com/office/powerpoint/2010/main" val="36100174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F59673-597E-E049-BD22-07433668911C}"/>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FB96563F-9F6F-334B-BB12-4205CC9D323C}" type="datetimeFigureOut">
              <a:rPr lang="en-GB"/>
              <a:pPr>
                <a:defRPr/>
              </a:pPr>
              <a:t>02/10/2020</a:t>
            </a:fld>
            <a:endParaRPr lang="en-GB"/>
          </a:p>
        </p:txBody>
      </p:sp>
      <p:sp>
        <p:nvSpPr>
          <p:cNvPr id="5" name="Slide Number Placeholder 5">
            <a:extLst>
              <a:ext uri="{FF2B5EF4-FFF2-40B4-BE49-F238E27FC236}">
                <a16:creationId xmlns:a16="http://schemas.microsoft.com/office/drawing/2014/main" id="{F03DE51C-4404-F54A-A855-422FA679ED27}"/>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4C0648BF-67E2-4E43-8FAB-DAF6FA0DF4D8}" type="slidenum">
              <a:rPr lang="en-GB" altLang="en-US"/>
              <a:pPr/>
              <a:t>‹#›</a:t>
            </a:fld>
            <a:endParaRPr lang="en-GB" altLang="en-US"/>
          </a:p>
        </p:txBody>
      </p:sp>
    </p:spTree>
    <p:extLst>
      <p:ext uri="{BB962C8B-B14F-4D97-AF65-F5344CB8AC3E}">
        <p14:creationId xmlns:p14="http://schemas.microsoft.com/office/powerpoint/2010/main" val="15187009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E0B30F-85AA-1444-B7A5-3C4A30349CC5}"/>
              </a:ext>
            </a:extLst>
          </p:cNvPr>
          <p:cNvSpPr>
            <a:spLocks noGrp="1"/>
          </p:cNvSpPr>
          <p:nvPr>
            <p:ph type="dt" sz="half" idx="10"/>
          </p:nvPr>
        </p:nvSpPr>
        <p:spPr/>
        <p:txBody>
          <a:bodyPr/>
          <a:lstStyle>
            <a:lvl1pPr eaLnBrk="0" fontAlgn="base" hangingPunct="0">
              <a:spcBef>
                <a:spcPct val="0"/>
              </a:spcBef>
              <a:spcAft>
                <a:spcPct val="0"/>
              </a:spcAft>
              <a:defRPr>
                <a:latin typeface="Arial" pitchFamily="34" charset="0"/>
              </a:defRPr>
            </a:lvl1pPr>
          </a:lstStyle>
          <a:p>
            <a:pPr>
              <a:defRPr/>
            </a:pPr>
            <a:fld id="{D1913D88-74F0-7C4B-AACC-89605359BBEE}" type="datetimeFigureOut">
              <a:rPr lang="en-GB"/>
              <a:pPr>
                <a:defRPr/>
              </a:pPr>
              <a:t>02/10/2020</a:t>
            </a:fld>
            <a:endParaRPr lang="en-GB"/>
          </a:p>
        </p:txBody>
      </p:sp>
      <p:sp>
        <p:nvSpPr>
          <p:cNvPr id="5" name="Slide Number Placeholder 5">
            <a:extLst>
              <a:ext uri="{FF2B5EF4-FFF2-40B4-BE49-F238E27FC236}">
                <a16:creationId xmlns:a16="http://schemas.microsoft.com/office/drawing/2014/main" id="{52968239-43B9-5643-8FC0-E46D50327042}"/>
              </a:ext>
            </a:extLst>
          </p:cNvPr>
          <p:cNvSpPr>
            <a:spLocks noGrp="1"/>
          </p:cNvSpPr>
          <p:nvPr>
            <p:ph type="sldNum" sz="quarter" idx="11"/>
          </p:nvPr>
        </p:nvSpPr>
        <p:spPr/>
        <p:txBody>
          <a:bodyPr/>
          <a:lstStyle>
            <a:lvl1pPr eaLnBrk="0" hangingPunct="0">
              <a:defRPr>
                <a:latin typeface="Arial" panose="020B0604020202020204" pitchFamily="34" charset="0"/>
              </a:defRPr>
            </a:lvl1pPr>
          </a:lstStyle>
          <a:p>
            <a:fld id="{189DC3DD-6591-4D47-B3BF-35DE757EEECB}" type="slidenum">
              <a:rPr lang="en-GB" altLang="en-US"/>
              <a:pPr/>
              <a:t>‹#›</a:t>
            </a:fld>
            <a:endParaRPr lang="en-GB" altLang="en-US"/>
          </a:p>
        </p:txBody>
      </p:sp>
    </p:spTree>
    <p:extLst>
      <p:ext uri="{BB962C8B-B14F-4D97-AF65-F5344CB8AC3E}">
        <p14:creationId xmlns:p14="http://schemas.microsoft.com/office/powerpoint/2010/main" val="3882086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2613277-977F-4A48-AE17-B7ED2C2CB8B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AAD73462-94CD-BC40-A416-99A8E1E0DAB6}"/>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EF3ECB3D-405B-9D4E-A137-DFAA29D238F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029" name="Rectangle 5">
            <a:extLst>
              <a:ext uri="{FF2B5EF4-FFF2-40B4-BE49-F238E27FC236}">
                <a16:creationId xmlns:a16="http://schemas.microsoft.com/office/drawing/2014/main" id="{9809D484-1013-B34E-84BA-F569BCE499D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a:extLst>
              <a:ext uri="{FF2B5EF4-FFF2-40B4-BE49-F238E27FC236}">
                <a16:creationId xmlns:a16="http://schemas.microsoft.com/office/drawing/2014/main" id="{7E1C9D8B-68EF-5C4B-ADF3-6E90D0E9D86D}"/>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0E2B99E4-72FD-FC4A-B28B-48E1EA69F00B}"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2EF84C64-6F8E-CC43-B3F8-903DF5F8D20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3D221BC4-B749-FF40-B8D0-488323C340B1}"/>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F46DF4E-DD18-574E-A59B-2C6CB20FA830}"/>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defRPr>
            </a:lvl1pPr>
          </a:lstStyle>
          <a:p>
            <a:pPr>
              <a:defRPr/>
            </a:pPr>
            <a:fld id="{732749DC-AFE6-6540-ACC7-E89F47D545BC}" type="datetimeFigureOut">
              <a:rPr lang="en-GB"/>
              <a:pPr>
                <a:defRPr/>
              </a:pPr>
              <a:t>02/10/2020</a:t>
            </a:fld>
            <a:endParaRPr lang="en-GB" dirty="0"/>
          </a:p>
        </p:txBody>
      </p:sp>
      <p:sp>
        <p:nvSpPr>
          <p:cNvPr id="6" name="Slide Number Placeholder 5">
            <a:extLst>
              <a:ext uri="{FF2B5EF4-FFF2-40B4-BE49-F238E27FC236}">
                <a16:creationId xmlns:a16="http://schemas.microsoft.com/office/drawing/2014/main" id="{982AC870-D990-6B4C-B7B9-98758677F213}"/>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C5B7CBBE-839D-0444-9B33-2D3CDF1C37AE}"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hyperlink" Target="https://www.youtube.com/watch?v=NJzJKvkWWDc" TargetMode="Externa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43822-7671-0A48-8F85-998A91D8CAD6}"/>
              </a:ext>
            </a:extLst>
          </p:cNvPr>
          <p:cNvSpPr>
            <a:spLocks noGrp="1"/>
          </p:cNvSpPr>
          <p:nvPr>
            <p:ph type="ctrTitle"/>
          </p:nvPr>
        </p:nvSpPr>
        <p:spPr>
          <a:xfrm>
            <a:off x="539750" y="1052513"/>
            <a:ext cx="7993063" cy="1470025"/>
          </a:xfrm>
        </p:spPr>
        <p:txBody>
          <a:bodyPr rtlCol="0">
            <a:normAutofit fontScale="90000"/>
          </a:bodyPr>
          <a:lstStyle/>
          <a:p>
            <a:pPr eaLnBrk="1" fontAlgn="auto" hangingPunct="1">
              <a:spcAft>
                <a:spcPts val="0"/>
              </a:spcAft>
              <a:defRPr/>
            </a:pPr>
            <a:r>
              <a:rPr lang="en-GB" altLang="en-US" dirty="0"/>
              <a:t>INTRODUCTION TO PHYSIOLOGY</a:t>
            </a:r>
            <a:br>
              <a:rPr lang="en-GB" altLang="en-US" dirty="0"/>
            </a:br>
            <a:r>
              <a:rPr lang="en-GB" altLang="en-US" dirty="0"/>
              <a:t>(BMHP5003)</a:t>
            </a:r>
          </a:p>
        </p:txBody>
      </p:sp>
      <p:sp>
        <p:nvSpPr>
          <p:cNvPr id="14339" name="TextBox 2">
            <a:extLst>
              <a:ext uri="{FF2B5EF4-FFF2-40B4-BE49-F238E27FC236}">
                <a16:creationId xmlns:a16="http://schemas.microsoft.com/office/drawing/2014/main" id="{841DFA70-ECF4-3F44-A646-D568AABCC9B9}"/>
              </a:ext>
            </a:extLst>
          </p:cNvPr>
          <p:cNvSpPr txBox="1">
            <a:spLocks noChangeArrowheads="1"/>
          </p:cNvSpPr>
          <p:nvPr/>
        </p:nvSpPr>
        <p:spPr bwMode="auto">
          <a:xfrm>
            <a:off x="2124075" y="3381375"/>
            <a:ext cx="50403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200" b="1" dirty="0">
                <a:solidFill>
                  <a:srgbClr val="000000"/>
                </a:solidFill>
                <a:latin typeface="Myriad Pro"/>
              </a:rPr>
              <a:t>Cardiovascular System</a:t>
            </a:r>
          </a:p>
          <a:p>
            <a:pPr algn="ctr"/>
            <a:endParaRPr lang="en-GB" altLang="en-US" sz="3200" b="1" dirty="0">
              <a:solidFill>
                <a:srgbClr val="000000"/>
              </a:solidFill>
              <a:latin typeface="Myriad Pro"/>
            </a:endParaRPr>
          </a:p>
          <a:p>
            <a:pPr algn="ctr"/>
            <a:r>
              <a:rPr lang="en-GB" altLang="en-US" sz="3200" b="1" dirty="0">
                <a:solidFill>
                  <a:srgbClr val="000000"/>
                </a:solidFill>
                <a:latin typeface="Myriad Pro"/>
              </a:rPr>
              <a:t>Mumtaz Goolam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8E15F421-A5F1-0540-9A67-78307181D566}"/>
              </a:ext>
            </a:extLst>
          </p:cNvPr>
          <p:cNvSpPr>
            <a:spLocks noGrp="1"/>
          </p:cNvSpPr>
          <p:nvPr>
            <p:ph type="title"/>
          </p:nvPr>
        </p:nvSpPr>
        <p:spPr/>
        <p:txBody>
          <a:bodyPr/>
          <a:lstStyle/>
          <a:p>
            <a:pPr eaLnBrk="1" hangingPunct="1"/>
            <a:r>
              <a:rPr lang="en-GB" altLang="en-US"/>
              <a:t>Lesson Objectives</a:t>
            </a:r>
          </a:p>
        </p:txBody>
      </p:sp>
      <p:sp>
        <p:nvSpPr>
          <p:cNvPr id="3" name="Content Placeholder 2">
            <a:extLst>
              <a:ext uri="{FF2B5EF4-FFF2-40B4-BE49-F238E27FC236}">
                <a16:creationId xmlns:a16="http://schemas.microsoft.com/office/drawing/2014/main" id="{3FD5823A-3497-AC4A-B634-9672C5F19F95}"/>
              </a:ext>
            </a:extLst>
          </p:cNvPr>
          <p:cNvSpPr>
            <a:spLocks noGrp="1"/>
          </p:cNvSpPr>
          <p:nvPr>
            <p:ph idx="1"/>
          </p:nvPr>
        </p:nvSpPr>
        <p:spPr>
          <a:xfrm>
            <a:off x="457200" y="1600200"/>
            <a:ext cx="8229600" cy="3916363"/>
          </a:xfrm>
        </p:spPr>
        <p:txBody>
          <a:bodyPr rtlCol="0">
            <a:normAutofit/>
          </a:bodyPr>
          <a:lstStyle/>
          <a:p>
            <a:pPr marL="0" indent="0" eaLnBrk="1" fontAlgn="auto" hangingPunct="1">
              <a:spcAft>
                <a:spcPts val="0"/>
              </a:spcAft>
              <a:buFont typeface="Arial" panose="020B0604020202020204" pitchFamily="34" charset="0"/>
              <a:buNone/>
              <a:defRPr/>
            </a:pPr>
            <a:r>
              <a:rPr lang="en-GB" dirty="0"/>
              <a:t>By the end of the lesson students should be able to:</a:t>
            </a:r>
          </a:p>
          <a:p>
            <a:pPr eaLnBrk="1" fontAlgn="auto" hangingPunct="1">
              <a:spcAft>
                <a:spcPts val="0"/>
              </a:spcAft>
              <a:buFont typeface="Wingdings" pitchFamily="2" charset="2"/>
              <a:buChar char="§"/>
              <a:defRPr/>
            </a:pPr>
            <a:r>
              <a:rPr lang="en-GB" dirty="0"/>
              <a:t>Outline the structure of the heart</a:t>
            </a:r>
          </a:p>
          <a:p>
            <a:pPr eaLnBrk="1" fontAlgn="auto" hangingPunct="1">
              <a:spcAft>
                <a:spcPts val="0"/>
              </a:spcAft>
              <a:buFont typeface="Wingdings" pitchFamily="2" charset="2"/>
              <a:buChar char="§"/>
              <a:defRPr/>
            </a:pPr>
            <a:r>
              <a:rPr lang="en-GB" dirty="0"/>
              <a:t>List the functions of the heart</a:t>
            </a:r>
          </a:p>
          <a:p>
            <a:pPr eaLnBrk="1" fontAlgn="auto" hangingPunct="1">
              <a:spcAft>
                <a:spcPts val="0"/>
              </a:spcAft>
              <a:buFont typeface="Wingdings" pitchFamily="2" charset="2"/>
              <a:buChar char="§"/>
              <a:defRPr/>
            </a:pPr>
            <a:r>
              <a:rPr lang="en-GB" dirty="0"/>
              <a:t>Describe the cardiovascular circulation</a:t>
            </a:r>
          </a:p>
          <a:p>
            <a:pPr eaLnBrk="1" fontAlgn="auto" hangingPunct="1">
              <a:spcAft>
                <a:spcPts val="0"/>
              </a:spcAft>
              <a:buFont typeface="Wingdings" pitchFamily="2" charset="2"/>
              <a:buChar char="§"/>
              <a:defRPr/>
            </a:pPr>
            <a:r>
              <a:rPr lang="en-GB" dirty="0"/>
              <a:t>Discuss the physiological conditions associated with cardiovascular system</a:t>
            </a:r>
          </a:p>
          <a:p>
            <a:pPr eaLnBrk="1" fontAlgn="auto" hangingPunct="1">
              <a:spcAft>
                <a:spcPts val="0"/>
              </a:spcAft>
              <a:defRPr/>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1C5A6556-9B87-894A-B06E-400279D64301}"/>
              </a:ext>
            </a:extLst>
          </p:cNvPr>
          <p:cNvSpPr>
            <a:spLocks noGrp="1" noChangeArrowheads="1"/>
          </p:cNvSpPr>
          <p:nvPr>
            <p:ph type="title"/>
          </p:nvPr>
        </p:nvSpPr>
        <p:spPr/>
        <p:txBody>
          <a:bodyPr rtlCol="0">
            <a:normAutofit/>
          </a:bodyPr>
          <a:lstStyle/>
          <a:p>
            <a:pPr eaLnBrk="1" fontAlgn="auto" hangingPunct="1">
              <a:spcAft>
                <a:spcPts val="0"/>
              </a:spcAft>
              <a:defRPr/>
            </a:pPr>
            <a:r>
              <a:rPr lang="en-GB" altLang="en-US" u="sng" dirty="0">
                <a:effectLst>
                  <a:outerShdw blurRad="38100" dist="38100" dir="2700000" algn="tl">
                    <a:srgbClr val="C0C0C0"/>
                  </a:outerShdw>
                </a:effectLst>
                <a:latin typeface="Calibri" panose="020F0502020204030204" pitchFamily="34" charset="0"/>
              </a:rPr>
              <a:t>The Cardiovascular System</a:t>
            </a:r>
          </a:p>
        </p:txBody>
      </p:sp>
      <p:sp>
        <p:nvSpPr>
          <p:cNvPr id="4099" name="Rectangle 3">
            <a:extLst>
              <a:ext uri="{FF2B5EF4-FFF2-40B4-BE49-F238E27FC236}">
                <a16:creationId xmlns:a16="http://schemas.microsoft.com/office/drawing/2014/main" id="{9495982A-94A4-9D42-85F5-9E88C3FDC7E0}"/>
              </a:ext>
            </a:extLst>
          </p:cNvPr>
          <p:cNvSpPr>
            <a:spLocks noGrp="1" noChangeArrowheads="1"/>
          </p:cNvSpPr>
          <p:nvPr>
            <p:ph idx="1"/>
          </p:nvPr>
        </p:nvSpPr>
        <p:spPr>
          <a:xfrm>
            <a:off x="463550" y="4797425"/>
            <a:ext cx="8229600" cy="863600"/>
          </a:xfrm>
        </p:spPr>
        <p:txBody>
          <a:bodyPr rtlCol="0">
            <a:normAutofit fontScale="92500"/>
          </a:bodyPr>
          <a:lstStyle/>
          <a:p>
            <a:pPr marL="0" indent="0" eaLnBrk="1" fontAlgn="auto" hangingPunct="1">
              <a:spcAft>
                <a:spcPts val="0"/>
              </a:spcAft>
              <a:buFont typeface="Arial" panose="020B0604020202020204" pitchFamily="34" charset="0"/>
              <a:buNone/>
              <a:defRPr/>
            </a:pPr>
            <a:r>
              <a:rPr lang="en-GB" altLang="en-US" dirty="0">
                <a:latin typeface="Calibri" pitchFamily="34" charset="0"/>
              </a:rPr>
              <a:t>Structure and function of the cardiovascular system</a:t>
            </a:r>
          </a:p>
        </p:txBody>
      </p:sp>
      <p:pic>
        <p:nvPicPr>
          <p:cNvPr id="16388" name="Picture 8" descr="beating_heart_animation1">
            <a:extLst>
              <a:ext uri="{FF2B5EF4-FFF2-40B4-BE49-F238E27FC236}">
                <a16:creationId xmlns:a16="http://schemas.microsoft.com/office/drawing/2014/main" id="{8A49B976-0BDE-1641-9137-BD948924AC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575" y="981075"/>
            <a:ext cx="27495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421A8B74-A3BD-0B47-AFB5-7ED13C3F728F}"/>
              </a:ext>
            </a:extLst>
          </p:cNvPr>
          <p:cNvSpPr>
            <a:spLocks noGrp="1"/>
          </p:cNvSpPr>
          <p:nvPr>
            <p:ph type="title"/>
          </p:nvPr>
        </p:nvSpPr>
        <p:spPr/>
        <p:txBody>
          <a:bodyPr/>
          <a:lstStyle/>
          <a:p>
            <a:pPr eaLnBrk="1" hangingPunct="1"/>
            <a:r>
              <a:rPr lang="en-GB" altLang="en-US"/>
              <a:t>Location of the Heart</a:t>
            </a:r>
          </a:p>
        </p:txBody>
      </p:sp>
      <p:sp>
        <p:nvSpPr>
          <p:cNvPr id="17411" name="Content Placeholder 2">
            <a:extLst>
              <a:ext uri="{FF2B5EF4-FFF2-40B4-BE49-F238E27FC236}">
                <a16:creationId xmlns:a16="http://schemas.microsoft.com/office/drawing/2014/main" id="{6DE0E243-2F23-C745-9E60-98AA3A724504}"/>
              </a:ext>
            </a:extLst>
          </p:cNvPr>
          <p:cNvSpPr>
            <a:spLocks noGrp="1"/>
          </p:cNvSpPr>
          <p:nvPr>
            <p:ph idx="1"/>
          </p:nvPr>
        </p:nvSpPr>
        <p:spPr>
          <a:xfrm>
            <a:off x="457200" y="1600200"/>
            <a:ext cx="8229600" cy="3916363"/>
          </a:xfrm>
        </p:spPr>
        <p:txBody>
          <a:bodyPr/>
          <a:lstStyle/>
          <a:p>
            <a:pPr eaLnBrk="1" hangingPunct="1"/>
            <a:r>
              <a:rPr lang="en-GB" altLang="en-US">
                <a:solidFill>
                  <a:srgbClr val="373D3F"/>
                </a:solidFill>
                <a:latin typeface="Tinos"/>
              </a:rPr>
              <a:t>The human heart is located within the thoracic cavity,  between the lungs.</a:t>
            </a:r>
          </a:p>
          <a:p>
            <a:pPr eaLnBrk="1" hangingPunct="1"/>
            <a:r>
              <a:rPr lang="en-GB" altLang="en-US">
                <a:solidFill>
                  <a:srgbClr val="373D3F"/>
                </a:solidFill>
                <a:latin typeface="Tinos"/>
              </a:rPr>
              <a:t>The right side of the heart is deflected anteriorly, and the left side is deflected posteriorly.</a:t>
            </a:r>
          </a:p>
          <a:p>
            <a:pPr eaLnBrk="1" hangingPunct="1"/>
            <a:r>
              <a:rPr lang="en-GB" altLang="en-US">
                <a:solidFill>
                  <a:srgbClr val="373D3F"/>
                </a:solidFill>
                <a:latin typeface="Tinos"/>
              </a:rPr>
              <a:t>The heart is predominantly aligned to the right side of the stenum.</a:t>
            </a:r>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a:extLst>
              <a:ext uri="{FF2B5EF4-FFF2-40B4-BE49-F238E27FC236}">
                <a16:creationId xmlns:a16="http://schemas.microsoft.com/office/drawing/2014/main" id="{820646C5-F913-5C4C-B76D-A42E488463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333375"/>
            <a:ext cx="9036050" cy="643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ABE1A569-DC2B-264A-BAD9-141FD8685FCB}"/>
              </a:ext>
            </a:extLst>
          </p:cNvPr>
          <p:cNvSpPr>
            <a:spLocks noGrp="1" noChangeArrowheads="1"/>
          </p:cNvSpPr>
          <p:nvPr>
            <p:ph type="title"/>
          </p:nvPr>
        </p:nvSpPr>
        <p:spPr/>
        <p:txBody>
          <a:bodyPr rtlCol="0">
            <a:normAutofit/>
          </a:bodyPr>
          <a:lstStyle/>
          <a:p>
            <a:pPr eaLnBrk="1" fontAlgn="auto" hangingPunct="1">
              <a:spcAft>
                <a:spcPts val="0"/>
              </a:spcAft>
              <a:defRPr/>
            </a:pPr>
            <a:r>
              <a:rPr lang="en-GB" altLang="en-US" sz="4000" u="sng">
                <a:effectLst>
                  <a:outerShdw blurRad="38100" dist="38100" dir="2700000" algn="tl">
                    <a:srgbClr val="C0C0C0"/>
                  </a:outerShdw>
                </a:effectLst>
                <a:latin typeface="Calibri" panose="020F0502020204030204" pitchFamily="34" charset="0"/>
              </a:rPr>
              <a:t>What is the Cardiovascular system?</a:t>
            </a:r>
          </a:p>
        </p:txBody>
      </p:sp>
      <p:sp>
        <p:nvSpPr>
          <p:cNvPr id="5123" name="Rectangle 3">
            <a:extLst>
              <a:ext uri="{FF2B5EF4-FFF2-40B4-BE49-F238E27FC236}">
                <a16:creationId xmlns:a16="http://schemas.microsoft.com/office/drawing/2014/main" id="{EC082CB7-7CBD-5345-AFBE-FF450FAE6238}"/>
              </a:ext>
            </a:extLst>
          </p:cNvPr>
          <p:cNvSpPr>
            <a:spLocks noGrp="1" noChangeArrowheads="1"/>
          </p:cNvSpPr>
          <p:nvPr>
            <p:ph idx="1"/>
          </p:nvPr>
        </p:nvSpPr>
        <p:spPr>
          <a:xfrm>
            <a:off x="457200" y="1600200"/>
            <a:ext cx="8229600" cy="3908425"/>
          </a:xfrm>
        </p:spPr>
        <p:txBody>
          <a:bodyPr rtlCol="0">
            <a:normAutofit fontScale="92500" lnSpcReduction="10000"/>
          </a:bodyPr>
          <a:lstStyle/>
          <a:p>
            <a:pPr marL="0" indent="0" algn="ctr" eaLnBrk="1" fontAlgn="auto" hangingPunct="1">
              <a:lnSpc>
                <a:spcPct val="90000"/>
              </a:lnSpc>
              <a:spcAft>
                <a:spcPts val="0"/>
              </a:spcAft>
              <a:buFont typeface="Arial" panose="020B0604020202020204" pitchFamily="34" charset="0"/>
              <a:buNone/>
              <a:defRPr/>
            </a:pPr>
            <a:r>
              <a:rPr lang="en-GB" altLang="en-US" dirty="0">
                <a:latin typeface="Calibri" pitchFamily="34" charset="0"/>
              </a:rPr>
              <a:t>The cardio vascular system is made up of 3 components:</a:t>
            </a:r>
          </a:p>
          <a:p>
            <a:pPr eaLnBrk="1" fontAlgn="auto" hangingPunct="1">
              <a:lnSpc>
                <a:spcPct val="90000"/>
              </a:lnSpc>
              <a:spcAft>
                <a:spcPts val="0"/>
              </a:spcAft>
              <a:defRPr/>
            </a:pPr>
            <a:endParaRPr lang="en-GB" altLang="en-US" dirty="0">
              <a:latin typeface="Calibri" pitchFamily="34" charset="0"/>
            </a:endParaRPr>
          </a:p>
          <a:p>
            <a:pPr eaLnBrk="1" fontAlgn="auto" hangingPunct="1">
              <a:lnSpc>
                <a:spcPct val="90000"/>
              </a:lnSpc>
              <a:spcAft>
                <a:spcPts val="0"/>
              </a:spcAft>
              <a:buFontTx/>
              <a:buChar char="-"/>
              <a:defRPr/>
            </a:pPr>
            <a:r>
              <a:rPr lang="en-GB" altLang="en-US" dirty="0">
                <a:latin typeface="Calibri" pitchFamily="34" charset="0"/>
              </a:rPr>
              <a:t>The heart</a:t>
            </a:r>
          </a:p>
          <a:p>
            <a:pPr eaLnBrk="1" fontAlgn="auto" hangingPunct="1">
              <a:lnSpc>
                <a:spcPct val="90000"/>
              </a:lnSpc>
              <a:spcAft>
                <a:spcPts val="0"/>
              </a:spcAft>
              <a:buFontTx/>
              <a:buChar char="-"/>
              <a:defRPr/>
            </a:pPr>
            <a:endParaRPr lang="en-GB" altLang="en-US" dirty="0">
              <a:latin typeface="Calibri" pitchFamily="34" charset="0"/>
            </a:endParaRPr>
          </a:p>
          <a:p>
            <a:pPr eaLnBrk="1" fontAlgn="auto" hangingPunct="1">
              <a:lnSpc>
                <a:spcPct val="90000"/>
              </a:lnSpc>
              <a:spcAft>
                <a:spcPts val="0"/>
              </a:spcAft>
              <a:buFontTx/>
              <a:buChar char="-"/>
              <a:defRPr/>
            </a:pPr>
            <a:r>
              <a:rPr lang="en-GB" altLang="en-US" dirty="0">
                <a:latin typeface="Calibri" pitchFamily="34" charset="0"/>
              </a:rPr>
              <a:t>Blood vessels</a:t>
            </a:r>
          </a:p>
          <a:p>
            <a:pPr eaLnBrk="1" fontAlgn="auto" hangingPunct="1">
              <a:lnSpc>
                <a:spcPct val="90000"/>
              </a:lnSpc>
              <a:spcAft>
                <a:spcPts val="0"/>
              </a:spcAft>
              <a:buFontTx/>
              <a:buChar char="-"/>
              <a:defRPr/>
            </a:pPr>
            <a:endParaRPr lang="en-GB" altLang="en-US" dirty="0">
              <a:latin typeface="Calibri" pitchFamily="34" charset="0"/>
            </a:endParaRPr>
          </a:p>
          <a:p>
            <a:pPr eaLnBrk="1" fontAlgn="auto" hangingPunct="1">
              <a:lnSpc>
                <a:spcPct val="90000"/>
              </a:lnSpc>
              <a:spcAft>
                <a:spcPts val="0"/>
              </a:spcAft>
              <a:buFontTx/>
              <a:buChar char="-"/>
              <a:defRPr/>
            </a:pPr>
            <a:r>
              <a:rPr lang="en-GB" altLang="en-US" dirty="0">
                <a:latin typeface="Calibri" pitchFamily="34" charset="0"/>
              </a:rPr>
              <a:t>And Blood</a:t>
            </a:r>
          </a:p>
        </p:txBody>
      </p:sp>
      <p:pic>
        <p:nvPicPr>
          <p:cNvPr id="19460" name="Picture 5">
            <a:extLst>
              <a:ext uri="{FF2B5EF4-FFF2-40B4-BE49-F238E27FC236}">
                <a16:creationId xmlns:a16="http://schemas.microsoft.com/office/drawing/2014/main" id="{18A61714-3ECB-AC4A-8743-F7C8BAB4FF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3068638"/>
            <a:ext cx="3011488" cy="243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8" descr="18120">
            <a:extLst>
              <a:ext uri="{FF2B5EF4-FFF2-40B4-BE49-F238E27FC236}">
                <a16:creationId xmlns:a16="http://schemas.microsoft.com/office/drawing/2014/main" id="{61C90ECA-A526-F24A-A7EA-2366A72751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8663" y="3357563"/>
            <a:ext cx="1439862"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descr="blood_spatter">
            <a:extLst>
              <a:ext uri="{FF2B5EF4-FFF2-40B4-BE49-F238E27FC236}">
                <a16:creationId xmlns:a16="http://schemas.microsoft.com/office/drawing/2014/main" id="{14C401DB-5503-2844-999F-2779A7ABF8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5625" y="4510088"/>
            <a:ext cx="1800225"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3" descr="HEART">
            <a:extLst>
              <a:ext uri="{FF2B5EF4-FFF2-40B4-BE49-F238E27FC236}">
                <a16:creationId xmlns:a16="http://schemas.microsoft.com/office/drawing/2014/main" id="{F324A5B4-EC68-924B-8E50-9B0E534251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4888" y="2466975"/>
            <a:ext cx="887412"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a:extLst>
              <a:ext uri="{FF2B5EF4-FFF2-40B4-BE49-F238E27FC236}">
                <a16:creationId xmlns:a16="http://schemas.microsoft.com/office/drawing/2014/main" id="{1122A43F-F29B-FA48-A9BF-9D603BB74115}"/>
              </a:ext>
            </a:extLst>
          </p:cNvPr>
          <p:cNvSpPr>
            <a:spLocks noGrp="1" noChangeArrowheads="1"/>
          </p:cNvSpPr>
          <p:nvPr>
            <p:ph type="title"/>
          </p:nvPr>
        </p:nvSpPr>
        <p:spPr/>
        <p:txBody>
          <a:bodyPr/>
          <a:lstStyle/>
          <a:p>
            <a:pPr eaLnBrk="1" hangingPunct="1">
              <a:defRPr/>
            </a:pPr>
            <a:r>
              <a:rPr lang="en-GB" altLang="en-US" sz="4000" u="sng">
                <a:effectLst>
                  <a:outerShdw blurRad="38100" dist="38100" dir="2700000" algn="tl">
                    <a:srgbClr val="C0C0C0"/>
                  </a:outerShdw>
                </a:effectLst>
                <a:latin typeface="Calibri" panose="020F0502020204030204" pitchFamily="34" charset="0"/>
              </a:rPr>
              <a:t>What is the Cardiovascular system?</a:t>
            </a:r>
          </a:p>
        </p:txBody>
      </p:sp>
      <p:sp>
        <p:nvSpPr>
          <p:cNvPr id="20483" name="Rectangle 3">
            <a:extLst>
              <a:ext uri="{FF2B5EF4-FFF2-40B4-BE49-F238E27FC236}">
                <a16:creationId xmlns:a16="http://schemas.microsoft.com/office/drawing/2014/main" id="{4100F904-9F67-9A46-893B-A1984984FDA7}"/>
              </a:ext>
            </a:extLst>
          </p:cNvPr>
          <p:cNvSpPr>
            <a:spLocks noGrp="1" noChangeArrowheads="1"/>
          </p:cNvSpPr>
          <p:nvPr>
            <p:ph type="body" sz="half" idx="1"/>
          </p:nvPr>
        </p:nvSpPr>
        <p:spPr>
          <a:xfrm>
            <a:off x="457200" y="1600200"/>
            <a:ext cx="8218488" cy="1323975"/>
          </a:xfrm>
        </p:spPr>
        <p:txBody>
          <a:bodyPr/>
          <a:lstStyle/>
          <a:p>
            <a:pPr eaLnBrk="1" hangingPunct="1"/>
            <a:r>
              <a:rPr lang="en-GB" altLang="en-US" sz="2800">
                <a:latin typeface="Calibri" panose="020F0502020204030204" pitchFamily="34" charset="0"/>
              </a:rPr>
              <a:t>It has a double pump system… The pulmonary and systemic.</a:t>
            </a:r>
          </a:p>
        </p:txBody>
      </p:sp>
      <p:graphicFrame>
        <p:nvGraphicFramePr>
          <p:cNvPr id="7192" name="Group 24">
            <a:extLst>
              <a:ext uri="{FF2B5EF4-FFF2-40B4-BE49-F238E27FC236}">
                <a16:creationId xmlns:a16="http://schemas.microsoft.com/office/drawing/2014/main" id="{F116B327-CA5D-4E4C-8249-E73458E83D10}"/>
              </a:ext>
            </a:extLst>
          </p:cNvPr>
          <p:cNvGraphicFramePr>
            <a:graphicFrameLocks noGrp="1"/>
          </p:cNvGraphicFramePr>
          <p:nvPr>
            <p:ph sz="half" idx="2"/>
          </p:nvPr>
        </p:nvGraphicFramePr>
        <p:xfrm>
          <a:off x="250825" y="2997200"/>
          <a:ext cx="8497888" cy="2263775"/>
        </p:xfrm>
        <a:graphic>
          <a:graphicData uri="http://schemas.openxmlformats.org/drawingml/2006/table">
            <a:tbl>
              <a:tblPr/>
              <a:tblGrid>
                <a:gridCol w="4251325">
                  <a:extLst>
                    <a:ext uri="{9D8B030D-6E8A-4147-A177-3AD203B41FA5}">
                      <a16:colId xmlns:a16="http://schemas.microsoft.com/office/drawing/2014/main" val="20000"/>
                    </a:ext>
                  </a:extLst>
                </a:gridCol>
                <a:gridCol w="4246563">
                  <a:extLst>
                    <a:ext uri="{9D8B030D-6E8A-4147-A177-3AD203B41FA5}">
                      <a16:colId xmlns:a16="http://schemas.microsoft.com/office/drawing/2014/main" val="20001"/>
                    </a:ext>
                  </a:extLst>
                </a:gridCol>
              </a:tblGrid>
              <a:tr h="35401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400" b="0" i="0" u="none" strike="noStrike" cap="none" normalizeH="0" baseline="0">
                          <a:ln>
                            <a:noFill/>
                          </a:ln>
                          <a:solidFill>
                            <a:schemeClr val="tx1"/>
                          </a:solidFill>
                          <a:effectLst/>
                          <a:latin typeface="Calibri" panose="020F0502020204030204" pitchFamily="34" charset="0"/>
                        </a:rPr>
                        <a:t>Pulmonary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400" b="0" i="0" u="none" strike="noStrike" cap="none" normalizeH="0" baseline="0">
                          <a:ln>
                            <a:noFill/>
                          </a:ln>
                          <a:solidFill>
                            <a:schemeClr val="tx1"/>
                          </a:solidFill>
                          <a:effectLst/>
                          <a:latin typeface="Calibri" panose="020F0502020204030204" pitchFamily="34" charset="0"/>
                        </a:rPr>
                        <a:t>Systemic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8065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2400" b="0" i="0" u="none" strike="noStrike" cap="none" normalizeH="0" baseline="0">
                          <a:ln>
                            <a:noFill/>
                          </a:ln>
                          <a:solidFill>
                            <a:schemeClr val="tx1"/>
                          </a:solidFill>
                          <a:effectLst/>
                          <a:latin typeface="Calibri" panose="020F0502020204030204" pitchFamily="34" charset="0"/>
                        </a:rPr>
                        <a:t> Carries </a:t>
                      </a:r>
                      <a:r>
                        <a:rPr kumimoji="0" lang="en-GB" altLang="en-US" sz="2400" b="1" i="0" u="none" strike="noStrike" cap="none" normalizeH="0" baseline="0">
                          <a:ln>
                            <a:noFill/>
                          </a:ln>
                          <a:solidFill>
                            <a:schemeClr val="accent2"/>
                          </a:solidFill>
                          <a:effectLst/>
                          <a:latin typeface="Calibri" panose="020F0502020204030204" pitchFamily="34" charset="0"/>
                        </a:rPr>
                        <a:t>deoxygenated </a:t>
                      </a:r>
                      <a:r>
                        <a:rPr kumimoji="0" lang="en-GB" altLang="en-US" sz="2400" b="0" i="0" u="none" strike="noStrike" cap="none" normalizeH="0" baseline="0">
                          <a:ln>
                            <a:noFill/>
                          </a:ln>
                          <a:solidFill>
                            <a:schemeClr val="tx1"/>
                          </a:solidFill>
                          <a:effectLst/>
                          <a:latin typeface="Calibri" panose="020F0502020204030204" pitchFamily="34" charset="0"/>
                        </a:rPr>
                        <a:t>blood to the lungs to be </a:t>
                      </a:r>
                      <a:r>
                        <a:rPr kumimoji="0" lang="en-GB" altLang="en-US" sz="2400" b="1" i="0" u="none" strike="noStrike" cap="none" normalizeH="0" baseline="0">
                          <a:ln>
                            <a:noFill/>
                          </a:ln>
                          <a:solidFill>
                            <a:srgbClr val="FF3300"/>
                          </a:solidFill>
                          <a:effectLst/>
                          <a:latin typeface="Calibri" panose="020F0502020204030204" pitchFamily="34" charset="0"/>
                        </a:rPr>
                        <a:t>oxygenated</a:t>
                      </a:r>
                      <a:r>
                        <a:rPr kumimoji="0" lang="en-GB" altLang="en-US" sz="2400" b="0" i="0" u="none" strike="noStrike" cap="none" normalizeH="0" baseline="0">
                          <a:ln>
                            <a:noFill/>
                          </a:ln>
                          <a:solidFill>
                            <a:schemeClr val="tx1"/>
                          </a:solidFill>
                          <a:effectLst/>
                          <a:latin typeface="Calibri" panose="020F0502020204030204" pitchFamily="34" charset="0"/>
                        </a:rPr>
                        <a:t> and then back to the heart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400" b="0" i="0" u="none" strike="noStrike" cap="none" normalizeH="0" baseline="0">
                        <a:ln>
                          <a:noFill/>
                        </a:ln>
                        <a:solidFill>
                          <a:schemeClr val="tx1"/>
                        </a:solidFill>
                        <a:effectLst/>
                        <a:latin typeface="Calibri" panose="020F050202020403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2400" b="0" i="0" u="none" strike="noStrike" cap="none" normalizeH="0" baseline="0">
                          <a:ln>
                            <a:noFill/>
                          </a:ln>
                          <a:solidFill>
                            <a:schemeClr val="tx1"/>
                          </a:solidFill>
                          <a:effectLst/>
                          <a:latin typeface="Calibri" panose="020F0502020204030204" pitchFamily="34" charset="0"/>
                        </a:rPr>
                        <a:t> Carries the </a:t>
                      </a:r>
                      <a:r>
                        <a:rPr kumimoji="0" lang="en-GB" altLang="en-US" sz="2400" b="1" i="0" u="none" strike="noStrike" cap="none" normalizeH="0" baseline="0">
                          <a:ln>
                            <a:noFill/>
                          </a:ln>
                          <a:solidFill>
                            <a:srgbClr val="FF3300"/>
                          </a:solidFill>
                          <a:effectLst/>
                          <a:latin typeface="Calibri" panose="020F0502020204030204" pitchFamily="34" charset="0"/>
                        </a:rPr>
                        <a:t>oxygenated </a:t>
                      </a:r>
                      <a:r>
                        <a:rPr kumimoji="0" lang="en-GB" altLang="en-US" sz="2400" b="0" i="0" u="none" strike="noStrike" cap="none" normalizeH="0" baseline="0">
                          <a:ln>
                            <a:noFill/>
                          </a:ln>
                          <a:solidFill>
                            <a:schemeClr val="tx1"/>
                          </a:solidFill>
                          <a:effectLst/>
                          <a:latin typeface="Calibri" panose="020F0502020204030204" pitchFamily="34" charset="0"/>
                        </a:rPr>
                        <a:t>blood around the body to be used and </a:t>
                      </a:r>
                      <a:r>
                        <a:rPr kumimoji="0" lang="en-GB" altLang="en-US" sz="2400" b="1" i="0" u="none" strike="noStrike" cap="none" normalizeH="0" baseline="0">
                          <a:ln>
                            <a:noFill/>
                          </a:ln>
                          <a:solidFill>
                            <a:schemeClr val="accent2"/>
                          </a:solidFill>
                          <a:effectLst/>
                          <a:latin typeface="Calibri" panose="020F0502020204030204" pitchFamily="34" charset="0"/>
                        </a:rPr>
                        <a:t>deoxygenated</a:t>
                      </a:r>
                      <a:r>
                        <a:rPr kumimoji="0" lang="en-GB" altLang="en-US" sz="2400" b="0" i="0" u="none" strike="noStrike" cap="none" normalizeH="0" baseline="0">
                          <a:ln>
                            <a:noFill/>
                          </a:ln>
                          <a:solidFill>
                            <a:schemeClr val="tx1"/>
                          </a:solidFill>
                          <a:effectLst/>
                          <a:latin typeface="Calibri" panose="020F0502020204030204" pitchFamily="34" charset="0"/>
                        </a:rPr>
                        <a:t> blood back to the heart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0495" name="Picture 25">
            <a:extLst>
              <a:ext uri="{FF2B5EF4-FFF2-40B4-BE49-F238E27FC236}">
                <a16:creationId xmlns:a16="http://schemas.microsoft.com/office/drawing/2014/main" id="{D5104B07-3B01-824E-99F0-4A1EC94BC7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5949950"/>
            <a:ext cx="17335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9D34C92-A954-F848-8F9C-BF3F52F3F4E7}"/>
              </a:ext>
            </a:extLst>
          </p:cNvPr>
          <p:cNvSpPr>
            <a:spLocks noGrp="1" noChangeArrowheads="1"/>
          </p:cNvSpPr>
          <p:nvPr>
            <p:ph type="title"/>
          </p:nvPr>
        </p:nvSpPr>
        <p:spPr>
          <a:xfrm>
            <a:off x="0" y="0"/>
            <a:ext cx="6275388" cy="1143000"/>
          </a:xfrm>
        </p:spPr>
        <p:txBody>
          <a:bodyPr/>
          <a:lstStyle/>
          <a:p>
            <a:pPr eaLnBrk="1" hangingPunct="1">
              <a:defRPr/>
            </a:pPr>
            <a:r>
              <a:rPr lang="en-GB" altLang="en-US" u="sng">
                <a:effectLst>
                  <a:outerShdw blurRad="38100" dist="38100" dir="2700000" algn="tl">
                    <a:srgbClr val="C0C0C0"/>
                  </a:outerShdw>
                </a:effectLst>
                <a:latin typeface="Calibri" panose="020F0502020204030204" pitchFamily="34" charset="0"/>
              </a:rPr>
              <a:t>Structure of the Heart</a:t>
            </a:r>
          </a:p>
        </p:txBody>
      </p:sp>
      <p:sp>
        <p:nvSpPr>
          <p:cNvPr id="21507" name="Rectangle 3">
            <a:extLst>
              <a:ext uri="{FF2B5EF4-FFF2-40B4-BE49-F238E27FC236}">
                <a16:creationId xmlns:a16="http://schemas.microsoft.com/office/drawing/2014/main" id="{8217C6CA-EDFE-0D43-9149-7A47F257A6FD}"/>
              </a:ext>
            </a:extLst>
          </p:cNvPr>
          <p:cNvSpPr>
            <a:spLocks noGrp="1" noChangeArrowheads="1"/>
          </p:cNvSpPr>
          <p:nvPr>
            <p:ph type="body" idx="1"/>
          </p:nvPr>
        </p:nvSpPr>
        <p:spPr>
          <a:xfrm>
            <a:off x="179388" y="1125538"/>
            <a:ext cx="4321175" cy="4391025"/>
          </a:xfrm>
        </p:spPr>
        <p:txBody>
          <a:bodyPr/>
          <a:lstStyle/>
          <a:p>
            <a:pPr eaLnBrk="1" hangingPunct="1"/>
            <a:r>
              <a:rPr lang="en-GB" altLang="en-US" sz="2500">
                <a:latin typeface="Calibri" panose="020F0502020204030204" pitchFamily="34" charset="0"/>
              </a:rPr>
              <a:t> heart is roughly the size of your fists clenched together</a:t>
            </a:r>
          </a:p>
          <a:p>
            <a:pPr eaLnBrk="1" hangingPunct="1"/>
            <a:r>
              <a:rPr lang="en-GB" altLang="en-US" sz="2500">
                <a:latin typeface="Calibri" panose="020F0502020204030204" pitchFamily="34" charset="0"/>
              </a:rPr>
              <a:t>It is divided into two sides; left and right</a:t>
            </a:r>
          </a:p>
          <a:p>
            <a:pPr eaLnBrk="1" hangingPunct="1"/>
            <a:r>
              <a:rPr lang="en-GB" altLang="en-US" sz="2500">
                <a:latin typeface="Calibri" panose="020F0502020204030204" pitchFamily="34" charset="0"/>
              </a:rPr>
              <a:t>It has 4 chambers: the left and right atrium and the left and right ventricle</a:t>
            </a:r>
          </a:p>
          <a:p>
            <a:pPr eaLnBrk="1" hangingPunct="1"/>
            <a:r>
              <a:rPr lang="en-GB" altLang="en-US" sz="2500">
                <a:latin typeface="Calibri" panose="020F0502020204030204" pitchFamily="34" charset="0"/>
              </a:rPr>
              <a:t>The ventricles are responsible for pumping the blood, they are the thickest muscle of the heart</a:t>
            </a:r>
          </a:p>
        </p:txBody>
      </p:sp>
      <p:pic>
        <p:nvPicPr>
          <p:cNvPr id="21508" name="Picture 6">
            <a:extLst>
              <a:ext uri="{FF2B5EF4-FFF2-40B4-BE49-F238E27FC236}">
                <a16:creationId xmlns:a16="http://schemas.microsoft.com/office/drawing/2014/main" id="{AE6903C7-12DC-7244-8BF7-D0FEA9347F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188913"/>
            <a:ext cx="17335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6">
            <a:extLst>
              <a:ext uri="{FF2B5EF4-FFF2-40B4-BE49-F238E27FC236}">
                <a16:creationId xmlns:a16="http://schemas.microsoft.com/office/drawing/2014/main" id="{99C3101D-55FF-9F4C-98CF-5D640450BE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341438"/>
            <a:ext cx="4456112" cy="424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heart_box_diagram">
            <a:extLst>
              <a:ext uri="{FF2B5EF4-FFF2-40B4-BE49-F238E27FC236}">
                <a16:creationId xmlns:a16="http://schemas.microsoft.com/office/drawing/2014/main" id="{E6C0FB22-A211-444A-85C9-602855A036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333375"/>
            <a:ext cx="5688012" cy="525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65958BD5-ABEE-D94E-95A4-57CEEC708140}"/>
              </a:ext>
            </a:extLst>
          </p:cNvPr>
          <p:cNvSpPr>
            <a:spLocks noGrp="1" noChangeArrowheads="1"/>
          </p:cNvSpPr>
          <p:nvPr>
            <p:ph type="title"/>
          </p:nvPr>
        </p:nvSpPr>
        <p:spPr/>
        <p:txBody>
          <a:bodyPr rtlCol="0">
            <a:normAutofit/>
          </a:bodyPr>
          <a:lstStyle/>
          <a:p>
            <a:pPr eaLnBrk="1" fontAlgn="auto" hangingPunct="1">
              <a:spcAft>
                <a:spcPts val="0"/>
              </a:spcAft>
              <a:defRPr/>
            </a:pPr>
            <a:r>
              <a:rPr lang="en-GB" altLang="en-US" sz="4000" u="sng">
                <a:effectLst>
                  <a:outerShdw blurRad="38100" dist="38100" dir="2700000" algn="tl">
                    <a:srgbClr val="C0C0C0"/>
                  </a:outerShdw>
                </a:effectLst>
                <a:latin typeface="Calibri" panose="020F0502020204030204" pitchFamily="34" charset="0"/>
              </a:rPr>
              <a:t>Function of the Cardiovascular System</a:t>
            </a:r>
          </a:p>
        </p:txBody>
      </p:sp>
      <p:sp>
        <p:nvSpPr>
          <p:cNvPr id="9219" name="Rectangle 3">
            <a:extLst>
              <a:ext uri="{FF2B5EF4-FFF2-40B4-BE49-F238E27FC236}">
                <a16:creationId xmlns:a16="http://schemas.microsoft.com/office/drawing/2014/main" id="{94127847-079E-814E-9258-921A4DE58BA4}"/>
              </a:ext>
            </a:extLst>
          </p:cNvPr>
          <p:cNvSpPr>
            <a:spLocks noGrp="1" noChangeArrowheads="1"/>
          </p:cNvSpPr>
          <p:nvPr>
            <p:ph idx="1"/>
          </p:nvPr>
        </p:nvSpPr>
        <p:spPr>
          <a:xfrm>
            <a:off x="457200" y="1600200"/>
            <a:ext cx="8229600" cy="3916363"/>
          </a:xfrm>
        </p:spPr>
        <p:txBody>
          <a:bodyPr rtlCol="0">
            <a:normAutofit/>
          </a:bodyPr>
          <a:lstStyle/>
          <a:p>
            <a:pPr eaLnBrk="1" fontAlgn="auto" hangingPunct="1">
              <a:spcAft>
                <a:spcPts val="0"/>
              </a:spcAft>
              <a:defRPr/>
            </a:pPr>
            <a:r>
              <a:rPr lang="en-GB" altLang="en-US" sz="2800" dirty="0">
                <a:latin typeface="Calibri" pitchFamily="34" charset="0"/>
              </a:rPr>
              <a:t>To pump blood around the body</a:t>
            </a:r>
          </a:p>
          <a:p>
            <a:pPr eaLnBrk="1" fontAlgn="auto" hangingPunct="1">
              <a:spcAft>
                <a:spcPts val="0"/>
              </a:spcAft>
              <a:defRPr/>
            </a:pPr>
            <a:endParaRPr lang="en-GB" altLang="en-US" sz="2800" dirty="0">
              <a:latin typeface="Calibri" pitchFamily="34" charset="0"/>
            </a:endParaRPr>
          </a:p>
          <a:p>
            <a:pPr eaLnBrk="1" fontAlgn="auto" hangingPunct="1">
              <a:spcAft>
                <a:spcPts val="0"/>
              </a:spcAft>
              <a:buFontTx/>
              <a:buNone/>
              <a:defRPr/>
            </a:pPr>
            <a:r>
              <a:rPr lang="en-GB" altLang="en-US" sz="2800" u="sng" dirty="0">
                <a:latin typeface="Calibri" pitchFamily="34" charset="0"/>
              </a:rPr>
              <a:t>Why does our body need blood?</a:t>
            </a:r>
          </a:p>
          <a:p>
            <a:pPr eaLnBrk="1" fontAlgn="auto" hangingPunct="1">
              <a:spcAft>
                <a:spcPts val="0"/>
              </a:spcAft>
              <a:defRPr/>
            </a:pPr>
            <a:r>
              <a:rPr lang="en-GB" altLang="en-US" sz="2800" dirty="0">
                <a:latin typeface="Calibri" pitchFamily="34" charset="0"/>
              </a:rPr>
              <a:t>To transport </a:t>
            </a:r>
            <a:r>
              <a:rPr lang="en-GB" altLang="en-US" sz="2800" b="1" dirty="0">
                <a:solidFill>
                  <a:srgbClr val="FF3300"/>
                </a:solidFill>
                <a:latin typeface="Calibri" pitchFamily="34" charset="0"/>
              </a:rPr>
              <a:t>oxygen</a:t>
            </a:r>
            <a:r>
              <a:rPr lang="en-GB" altLang="en-US" sz="2800" dirty="0">
                <a:latin typeface="Calibri" pitchFamily="34" charset="0"/>
              </a:rPr>
              <a:t> to cells and </a:t>
            </a:r>
            <a:r>
              <a:rPr lang="en-GB" altLang="en-US" sz="2800" b="1" dirty="0">
                <a:solidFill>
                  <a:schemeClr val="tx2">
                    <a:lumMod val="75000"/>
                  </a:schemeClr>
                </a:solidFill>
                <a:latin typeface="Calibri" pitchFamily="34" charset="0"/>
              </a:rPr>
              <a:t>carbon dioxide</a:t>
            </a:r>
            <a:r>
              <a:rPr lang="en-GB" altLang="en-US" sz="2800" dirty="0">
                <a:solidFill>
                  <a:schemeClr val="tx2">
                    <a:lumMod val="75000"/>
                  </a:schemeClr>
                </a:solidFill>
                <a:latin typeface="Calibri" pitchFamily="34" charset="0"/>
              </a:rPr>
              <a:t> </a:t>
            </a:r>
            <a:r>
              <a:rPr lang="en-GB" altLang="en-US" sz="2800" dirty="0">
                <a:latin typeface="Calibri" pitchFamily="34" charset="0"/>
              </a:rPr>
              <a:t>to the lungs</a:t>
            </a:r>
          </a:p>
          <a:p>
            <a:pPr eaLnBrk="1" fontAlgn="auto" hangingPunct="1">
              <a:spcAft>
                <a:spcPts val="0"/>
              </a:spcAft>
              <a:defRPr/>
            </a:pPr>
            <a:r>
              <a:rPr lang="en-GB" altLang="en-US" sz="2800" dirty="0">
                <a:latin typeface="Calibri" pitchFamily="34" charset="0"/>
              </a:rPr>
              <a:t>To help fight disease or injury</a:t>
            </a:r>
          </a:p>
          <a:p>
            <a:pPr eaLnBrk="1" fontAlgn="auto" hangingPunct="1">
              <a:spcAft>
                <a:spcPts val="0"/>
              </a:spcAft>
              <a:defRPr/>
            </a:pPr>
            <a:r>
              <a:rPr lang="en-GB" altLang="en-US" sz="2800" dirty="0">
                <a:latin typeface="Calibri" pitchFamily="34" charset="0"/>
              </a:rPr>
              <a:t>To regulate temperature and hydration levels</a:t>
            </a:r>
          </a:p>
          <a:p>
            <a:pPr eaLnBrk="1" fontAlgn="auto" hangingPunct="1">
              <a:spcAft>
                <a:spcPts val="0"/>
              </a:spcAft>
              <a:defRPr/>
            </a:pPr>
            <a:endParaRPr lang="en-GB" altLang="en-US" sz="2800" dirty="0">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a:extLst>
              <a:ext uri="{FF2B5EF4-FFF2-40B4-BE49-F238E27FC236}">
                <a16:creationId xmlns:a16="http://schemas.microsoft.com/office/drawing/2014/main" id="{3A3C2985-FBA9-6543-9840-C15B317957DE}"/>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042988" y="692150"/>
            <a:ext cx="6697662" cy="5891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579" name="Line 5">
            <a:extLst>
              <a:ext uri="{FF2B5EF4-FFF2-40B4-BE49-F238E27FC236}">
                <a16:creationId xmlns:a16="http://schemas.microsoft.com/office/drawing/2014/main" id="{EB1E7231-BB21-AC4C-AD9B-973ACAB25C2A}"/>
              </a:ext>
            </a:extLst>
          </p:cNvPr>
          <p:cNvSpPr>
            <a:spLocks noChangeShapeType="1"/>
          </p:cNvSpPr>
          <p:nvPr/>
        </p:nvSpPr>
        <p:spPr bwMode="auto">
          <a:xfrm flipH="1">
            <a:off x="4500563" y="1196975"/>
            <a:ext cx="1943100" cy="20875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0" name="Line 6">
            <a:extLst>
              <a:ext uri="{FF2B5EF4-FFF2-40B4-BE49-F238E27FC236}">
                <a16:creationId xmlns:a16="http://schemas.microsoft.com/office/drawing/2014/main" id="{CB39C0DC-2525-834A-AA37-618513D59538}"/>
              </a:ext>
            </a:extLst>
          </p:cNvPr>
          <p:cNvSpPr>
            <a:spLocks noChangeShapeType="1"/>
          </p:cNvSpPr>
          <p:nvPr/>
        </p:nvSpPr>
        <p:spPr bwMode="auto">
          <a:xfrm flipH="1" flipV="1">
            <a:off x="4932363" y="3933825"/>
            <a:ext cx="2016125" cy="1511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1" name="Line 7">
            <a:extLst>
              <a:ext uri="{FF2B5EF4-FFF2-40B4-BE49-F238E27FC236}">
                <a16:creationId xmlns:a16="http://schemas.microsoft.com/office/drawing/2014/main" id="{D8992B15-AB4E-284F-A865-7A18671133CD}"/>
              </a:ext>
            </a:extLst>
          </p:cNvPr>
          <p:cNvSpPr>
            <a:spLocks noChangeShapeType="1"/>
          </p:cNvSpPr>
          <p:nvPr/>
        </p:nvSpPr>
        <p:spPr bwMode="auto">
          <a:xfrm flipH="1" flipV="1">
            <a:off x="5003800" y="4437063"/>
            <a:ext cx="1439863" cy="201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2" name="Line 8">
            <a:extLst>
              <a:ext uri="{FF2B5EF4-FFF2-40B4-BE49-F238E27FC236}">
                <a16:creationId xmlns:a16="http://schemas.microsoft.com/office/drawing/2014/main" id="{B56BCC72-D011-C147-823F-3ADAFCE6C13B}"/>
              </a:ext>
            </a:extLst>
          </p:cNvPr>
          <p:cNvSpPr>
            <a:spLocks noChangeShapeType="1"/>
          </p:cNvSpPr>
          <p:nvPr/>
        </p:nvSpPr>
        <p:spPr bwMode="auto">
          <a:xfrm flipV="1">
            <a:off x="1979613" y="4437063"/>
            <a:ext cx="2087562" cy="15843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3" name="Line 9">
            <a:extLst>
              <a:ext uri="{FF2B5EF4-FFF2-40B4-BE49-F238E27FC236}">
                <a16:creationId xmlns:a16="http://schemas.microsoft.com/office/drawing/2014/main" id="{5A8321B1-C1BF-E346-A473-535E1F6D3DA9}"/>
              </a:ext>
            </a:extLst>
          </p:cNvPr>
          <p:cNvSpPr>
            <a:spLocks noChangeShapeType="1"/>
          </p:cNvSpPr>
          <p:nvPr/>
        </p:nvSpPr>
        <p:spPr bwMode="auto">
          <a:xfrm flipV="1">
            <a:off x="1476375" y="3573463"/>
            <a:ext cx="2374900" cy="5032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4" name="Line 10">
            <a:extLst>
              <a:ext uri="{FF2B5EF4-FFF2-40B4-BE49-F238E27FC236}">
                <a16:creationId xmlns:a16="http://schemas.microsoft.com/office/drawing/2014/main" id="{A9E178C9-8C30-7241-97AF-0DC749772578}"/>
              </a:ext>
            </a:extLst>
          </p:cNvPr>
          <p:cNvSpPr>
            <a:spLocks noChangeShapeType="1"/>
          </p:cNvSpPr>
          <p:nvPr/>
        </p:nvSpPr>
        <p:spPr bwMode="auto">
          <a:xfrm flipV="1">
            <a:off x="1692275" y="3933825"/>
            <a:ext cx="215900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5" name="Line 11">
            <a:extLst>
              <a:ext uri="{FF2B5EF4-FFF2-40B4-BE49-F238E27FC236}">
                <a16:creationId xmlns:a16="http://schemas.microsoft.com/office/drawing/2014/main" id="{DF8079C3-7F1B-E34C-B838-19634BFCCC4E}"/>
              </a:ext>
            </a:extLst>
          </p:cNvPr>
          <p:cNvSpPr>
            <a:spLocks noChangeShapeType="1"/>
          </p:cNvSpPr>
          <p:nvPr/>
        </p:nvSpPr>
        <p:spPr bwMode="auto">
          <a:xfrm flipH="1" flipV="1">
            <a:off x="5076825" y="3500438"/>
            <a:ext cx="2016125" cy="5048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6" name="Line 12">
            <a:extLst>
              <a:ext uri="{FF2B5EF4-FFF2-40B4-BE49-F238E27FC236}">
                <a16:creationId xmlns:a16="http://schemas.microsoft.com/office/drawing/2014/main" id="{1E40E5E6-E493-5F4E-9D1D-E8A2C2CC17E8}"/>
              </a:ext>
            </a:extLst>
          </p:cNvPr>
          <p:cNvSpPr>
            <a:spLocks noChangeShapeType="1"/>
          </p:cNvSpPr>
          <p:nvPr/>
        </p:nvSpPr>
        <p:spPr bwMode="auto">
          <a:xfrm>
            <a:off x="2339975" y="1196975"/>
            <a:ext cx="1944688" cy="20875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7" name="Text Box 13">
            <a:extLst>
              <a:ext uri="{FF2B5EF4-FFF2-40B4-BE49-F238E27FC236}">
                <a16:creationId xmlns:a16="http://schemas.microsoft.com/office/drawing/2014/main" id="{848668E4-FC6E-5F43-8285-53F41CEFF15A}"/>
              </a:ext>
            </a:extLst>
          </p:cNvPr>
          <p:cNvSpPr txBox="1">
            <a:spLocks noChangeArrowheads="1"/>
          </p:cNvSpPr>
          <p:nvPr/>
        </p:nvSpPr>
        <p:spPr bwMode="auto">
          <a:xfrm>
            <a:off x="7235825" y="3789363"/>
            <a:ext cx="14398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Left Atrium</a:t>
            </a:r>
          </a:p>
        </p:txBody>
      </p:sp>
      <p:sp>
        <p:nvSpPr>
          <p:cNvPr id="24588" name="Text Box 14">
            <a:extLst>
              <a:ext uri="{FF2B5EF4-FFF2-40B4-BE49-F238E27FC236}">
                <a16:creationId xmlns:a16="http://schemas.microsoft.com/office/drawing/2014/main" id="{24759FFF-2FA0-0546-808D-AF4EBE001CAB}"/>
              </a:ext>
            </a:extLst>
          </p:cNvPr>
          <p:cNvSpPr txBox="1">
            <a:spLocks noChangeArrowheads="1"/>
          </p:cNvSpPr>
          <p:nvPr/>
        </p:nvSpPr>
        <p:spPr bwMode="auto">
          <a:xfrm>
            <a:off x="6516688" y="6216650"/>
            <a:ext cx="1800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Left Ventricle</a:t>
            </a:r>
          </a:p>
        </p:txBody>
      </p:sp>
      <p:sp>
        <p:nvSpPr>
          <p:cNvPr id="24589" name="Text Box 15">
            <a:extLst>
              <a:ext uri="{FF2B5EF4-FFF2-40B4-BE49-F238E27FC236}">
                <a16:creationId xmlns:a16="http://schemas.microsoft.com/office/drawing/2014/main" id="{CEFD84C1-FA27-684B-AB18-7492B440A33A}"/>
              </a:ext>
            </a:extLst>
          </p:cNvPr>
          <p:cNvSpPr txBox="1">
            <a:spLocks noChangeArrowheads="1"/>
          </p:cNvSpPr>
          <p:nvPr/>
        </p:nvSpPr>
        <p:spPr bwMode="auto">
          <a:xfrm>
            <a:off x="7019925" y="5229225"/>
            <a:ext cx="19081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Tricuspid valve</a:t>
            </a:r>
          </a:p>
        </p:txBody>
      </p:sp>
      <p:sp>
        <p:nvSpPr>
          <p:cNvPr id="24590" name="Text Box 16">
            <a:extLst>
              <a:ext uri="{FF2B5EF4-FFF2-40B4-BE49-F238E27FC236}">
                <a16:creationId xmlns:a16="http://schemas.microsoft.com/office/drawing/2014/main" id="{40312274-858F-7D4F-B1F7-04A19BF00124}"/>
              </a:ext>
            </a:extLst>
          </p:cNvPr>
          <p:cNvSpPr txBox="1">
            <a:spLocks noChangeArrowheads="1"/>
          </p:cNvSpPr>
          <p:nvPr/>
        </p:nvSpPr>
        <p:spPr bwMode="auto">
          <a:xfrm>
            <a:off x="0" y="3860800"/>
            <a:ext cx="1692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Right Atrium</a:t>
            </a:r>
          </a:p>
        </p:txBody>
      </p:sp>
      <p:sp>
        <p:nvSpPr>
          <p:cNvPr id="24591" name="Text Box 17">
            <a:extLst>
              <a:ext uri="{FF2B5EF4-FFF2-40B4-BE49-F238E27FC236}">
                <a16:creationId xmlns:a16="http://schemas.microsoft.com/office/drawing/2014/main" id="{8D032A74-7F45-5A4B-A1EB-246B44EE2204}"/>
              </a:ext>
            </a:extLst>
          </p:cNvPr>
          <p:cNvSpPr txBox="1">
            <a:spLocks noChangeArrowheads="1"/>
          </p:cNvSpPr>
          <p:nvPr/>
        </p:nvSpPr>
        <p:spPr bwMode="auto">
          <a:xfrm>
            <a:off x="179388" y="6021388"/>
            <a:ext cx="17986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Right Ventricle</a:t>
            </a:r>
          </a:p>
        </p:txBody>
      </p:sp>
      <p:sp>
        <p:nvSpPr>
          <p:cNvPr id="24592" name="Text Box 18">
            <a:extLst>
              <a:ext uri="{FF2B5EF4-FFF2-40B4-BE49-F238E27FC236}">
                <a16:creationId xmlns:a16="http://schemas.microsoft.com/office/drawing/2014/main" id="{64D97297-55D2-CA4D-82FE-5CAC0BE8E697}"/>
              </a:ext>
            </a:extLst>
          </p:cNvPr>
          <p:cNvSpPr txBox="1">
            <a:spLocks noChangeArrowheads="1"/>
          </p:cNvSpPr>
          <p:nvPr/>
        </p:nvSpPr>
        <p:spPr bwMode="auto">
          <a:xfrm>
            <a:off x="0" y="5084763"/>
            <a:ext cx="16922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Bicuspid Valve</a:t>
            </a:r>
          </a:p>
        </p:txBody>
      </p:sp>
      <p:sp>
        <p:nvSpPr>
          <p:cNvPr id="24593" name="Text Box 19">
            <a:extLst>
              <a:ext uri="{FF2B5EF4-FFF2-40B4-BE49-F238E27FC236}">
                <a16:creationId xmlns:a16="http://schemas.microsoft.com/office/drawing/2014/main" id="{982DE828-C5BF-1A46-A3E5-F9D9D606B815}"/>
              </a:ext>
            </a:extLst>
          </p:cNvPr>
          <p:cNvSpPr txBox="1">
            <a:spLocks noChangeArrowheads="1"/>
          </p:cNvSpPr>
          <p:nvPr/>
        </p:nvSpPr>
        <p:spPr bwMode="auto">
          <a:xfrm>
            <a:off x="6443663" y="754063"/>
            <a:ext cx="2087562"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Semi-Lunar Valve</a:t>
            </a:r>
          </a:p>
        </p:txBody>
      </p:sp>
      <p:sp>
        <p:nvSpPr>
          <p:cNvPr id="24594" name="Text Box 20">
            <a:extLst>
              <a:ext uri="{FF2B5EF4-FFF2-40B4-BE49-F238E27FC236}">
                <a16:creationId xmlns:a16="http://schemas.microsoft.com/office/drawing/2014/main" id="{6A9DF4F7-873F-5A43-ADC1-29DFE9B5C9EA}"/>
              </a:ext>
            </a:extLst>
          </p:cNvPr>
          <p:cNvSpPr txBox="1">
            <a:spLocks noChangeArrowheads="1"/>
          </p:cNvSpPr>
          <p:nvPr/>
        </p:nvSpPr>
        <p:spPr bwMode="auto">
          <a:xfrm>
            <a:off x="468313" y="692150"/>
            <a:ext cx="20875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latin typeface="Calibri" panose="020F0502020204030204" pitchFamily="34" charset="0"/>
              </a:rPr>
              <a:t>Semi-Lunar Valve</a:t>
            </a:r>
          </a:p>
        </p:txBody>
      </p:sp>
      <p:pic>
        <p:nvPicPr>
          <p:cNvPr id="24595" name="Picture 19">
            <a:extLst>
              <a:ext uri="{FF2B5EF4-FFF2-40B4-BE49-F238E27FC236}">
                <a16:creationId xmlns:a16="http://schemas.microsoft.com/office/drawing/2014/main" id="{BC723C1C-5B7E-7844-B1C3-DCA580DEF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1525" y="271463"/>
            <a:ext cx="1736725" cy="66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3">
            <a:extLst>
              <a:ext uri="{FF2B5EF4-FFF2-40B4-BE49-F238E27FC236}">
                <a16:creationId xmlns:a16="http://schemas.microsoft.com/office/drawing/2014/main" id="{BB1FCD14-FCC8-E042-BA99-A37F73F1E7AC}"/>
              </a:ext>
            </a:extLst>
          </p:cNvPr>
          <p:cNvSpPr>
            <a:spLocks noGrp="1"/>
          </p:cNvSpPr>
          <p:nvPr>
            <p:ph type="title"/>
          </p:nvPr>
        </p:nvSpPr>
        <p:spPr/>
        <p:txBody>
          <a:bodyPr/>
          <a:lstStyle/>
          <a:p>
            <a:pPr eaLnBrk="1" hangingPunct="1"/>
            <a:r>
              <a:rPr lang="en-GB" altLang="en-US"/>
              <a:t>Function of The Heart</a:t>
            </a:r>
          </a:p>
        </p:txBody>
      </p:sp>
      <p:sp>
        <p:nvSpPr>
          <p:cNvPr id="5" name="Content Placeholder 4">
            <a:extLst>
              <a:ext uri="{FF2B5EF4-FFF2-40B4-BE49-F238E27FC236}">
                <a16:creationId xmlns:a16="http://schemas.microsoft.com/office/drawing/2014/main" id="{CAEEBC47-47B9-5845-9D3A-CE8236129EFF}"/>
              </a:ext>
            </a:extLst>
          </p:cNvPr>
          <p:cNvSpPr>
            <a:spLocks noGrp="1"/>
          </p:cNvSpPr>
          <p:nvPr>
            <p:ph idx="1"/>
          </p:nvPr>
        </p:nvSpPr>
        <p:spPr>
          <a:xfrm>
            <a:off x="457200" y="1600200"/>
            <a:ext cx="8229600" cy="3916363"/>
          </a:xfrm>
        </p:spPr>
        <p:txBody>
          <a:bodyPr rtlCol="0">
            <a:normAutofit fontScale="62500" lnSpcReduction="20000"/>
          </a:bodyPr>
          <a:lstStyle/>
          <a:p>
            <a:pPr eaLnBrk="1" fontAlgn="auto" hangingPunct="1">
              <a:spcAft>
                <a:spcPts val="0"/>
              </a:spcAft>
              <a:defRPr/>
            </a:pPr>
            <a:r>
              <a:rPr lang="en-GB" dirty="0">
                <a:solidFill>
                  <a:srgbClr val="373D3F"/>
                </a:solidFill>
                <a:latin typeface="Tinos"/>
              </a:rPr>
              <a:t>The </a:t>
            </a:r>
            <a:r>
              <a:rPr lang="en-GB" b="1" dirty="0">
                <a:solidFill>
                  <a:srgbClr val="373D3F"/>
                </a:solidFill>
                <a:latin typeface="Tinos"/>
              </a:rPr>
              <a:t>pulmonary circuit</a:t>
            </a:r>
            <a:r>
              <a:rPr lang="en-GB" dirty="0">
                <a:solidFill>
                  <a:srgbClr val="373D3F"/>
                </a:solidFill>
                <a:latin typeface="Tinos"/>
              </a:rPr>
              <a:t> transports blood to and from the lungs, where it picks up oxygen and delivers carbon dioxide for exhalation. </a:t>
            </a:r>
          </a:p>
          <a:p>
            <a:pPr eaLnBrk="1" fontAlgn="auto" hangingPunct="1">
              <a:spcAft>
                <a:spcPts val="0"/>
              </a:spcAft>
              <a:defRPr/>
            </a:pPr>
            <a:r>
              <a:rPr lang="en-GB" dirty="0">
                <a:solidFill>
                  <a:srgbClr val="373D3F"/>
                </a:solidFill>
                <a:latin typeface="Tinos"/>
              </a:rPr>
              <a:t>The </a:t>
            </a:r>
            <a:r>
              <a:rPr lang="en-GB" b="1" dirty="0">
                <a:solidFill>
                  <a:srgbClr val="373D3F"/>
                </a:solidFill>
                <a:latin typeface="Tinos"/>
              </a:rPr>
              <a:t>systemic circuit</a:t>
            </a:r>
            <a:r>
              <a:rPr lang="en-GB" dirty="0">
                <a:solidFill>
                  <a:srgbClr val="373D3F"/>
                </a:solidFill>
                <a:latin typeface="Tinos"/>
              </a:rPr>
              <a:t> transports oxygenated blood to virtually all of the tissues of the body and returns relatively deoxygenated blood and carbon dioxide to the heart to be sent back to the pulmonary circulation.</a:t>
            </a:r>
          </a:p>
          <a:p>
            <a:pPr eaLnBrk="1" fontAlgn="auto" hangingPunct="1">
              <a:spcAft>
                <a:spcPts val="0"/>
              </a:spcAft>
              <a:defRPr/>
            </a:pPr>
            <a:r>
              <a:rPr lang="en-GB" dirty="0">
                <a:solidFill>
                  <a:srgbClr val="373D3F"/>
                </a:solidFill>
                <a:latin typeface="Tinos"/>
              </a:rPr>
              <a:t>The right ventricle pumps deoxygenated blood into the </a:t>
            </a:r>
            <a:r>
              <a:rPr lang="en-GB" b="1" dirty="0">
                <a:solidFill>
                  <a:srgbClr val="373D3F"/>
                </a:solidFill>
                <a:latin typeface="Tinos"/>
              </a:rPr>
              <a:t>pulmonary trunk</a:t>
            </a:r>
            <a:r>
              <a:rPr lang="en-GB" dirty="0">
                <a:solidFill>
                  <a:srgbClr val="373D3F"/>
                </a:solidFill>
                <a:latin typeface="Tinos"/>
              </a:rPr>
              <a:t>, which leads toward the lungs and bifurcates into the left and right </a:t>
            </a:r>
            <a:r>
              <a:rPr lang="en-GB" b="1" dirty="0">
                <a:solidFill>
                  <a:srgbClr val="373D3F"/>
                </a:solidFill>
                <a:latin typeface="Tinos"/>
              </a:rPr>
              <a:t>pulmonary arteries</a:t>
            </a:r>
            <a:r>
              <a:rPr lang="en-GB" dirty="0">
                <a:solidFill>
                  <a:srgbClr val="373D3F"/>
                </a:solidFill>
                <a:latin typeface="Tinos"/>
              </a:rPr>
              <a:t>.</a:t>
            </a:r>
          </a:p>
          <a:p>
            <a:pPr eaLnBrk="1" fontAlgn="auto" hangingPunct="1">
              <a:spcAft>
                <a:spcPts val="0"/>
              </a:spcAft>
              <a:defRPr/>
            </a:pPr>
            <a:r>
              <a:rPr lang="en-GB" dirty="0">
                <a:solidFill>
                  <a:srgbClr val="373D3F"/>
                </a:solidFill>
                <a:latin typeface="Tinos"/>
              </a:rPr>
              <a:t>Highly oxygenated blood returning from the pulmonary capillaries in the lungs passes through a series of vessels that join together to form the </a:t>
            </a:r>
            <a:r>
              <a:rPr lang="en-GB" b="1" dirty="0">
                <a:solidFill>
                  <a:srgbClr val="373D3F"/>
                </a:solidFill>
                <a:latin typeface="Tinos"/>
              </a:rPr>
              <a:t>pulmonary veins</a:t>
            </a:r>
            <a:r>
              <a:rPr lang="en-GB" dirty="0">
                <a:solidFill>
                  <a:srgbClr val="373D3F"/>
                </a:solidFill>
                <a:latin typeface="Tinos"/>
              </a:rPr>
              <a:t> </a:t>
            </a:r>
            <a:br>
              <a:rPr lang="en-GB" dirty="0"/>
            </a:b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65CAD75E-2A95-CF49-9476-E4649B64F0BA}"/>
              </a:ext>
            </a:extLst>
          </p:cNvPr>
          <p:cNvSpPr>
            <a:spLocks noGrp="1"/>
          </p:cNvSpPr>
          <p:nvPr>
            <p:ph type="title"/>
          </p:nvPr>
        </p:nvSpPr>
        <p:spPr/>
        <p:txBody>
          <a:bodyPr/>
          <a:lstStyle/>
          <a:p>
            <a:pPr eaLnBrk="1" hangingPunct="1"/>
            <a:r>
              <a:rPr lang="en-GB" altLang="en-US"/>
              <a:t>Systematic Circulation</a:t>
            </a:r>
          </a:p>
        </p:txBody>
      </p:sp>
      <p:sp>
        <p:nvSpPr>
          <p:cNvPr id="3" name="Content Placeholder 2">
            <a:extLst>
              <a:ext uri="{FF2B5EF4-FFF2-40B4-BE49-F238E27FC236}">
                <a16:creationId xmlns:a16="http://schemas.microsoft.com/office/drawing/2014/main" id="{41A335F2-0BB5-C749-BD17-58AD8B251723}"/>
              </a:ext>
            </a:extLst>
          </p:cNvPr>
          <p:cNvSpPr>
            <a:spLocks noGrp="1"/>
          </p:cNvSpPr>
          <p:nvPr>
            <p:ph idx="1"/>
          </p:nvPr>
        </p:nvSpPr>
        <p:spPr>
          <a:xfrm>
            <a:off x="457200" y="1600200"/>
            <a:ext cx="8229600" cy="3916363"/>
          </a:xfrm>
        </p:spPr>
        <p:txBody>
          <a:bodyPr rtlCol="0">
            <a:normAutofit fontScale="92500" lnSpcReduction="10000"/>
          </a:bodyPr>
          <a:lstStyle/>
          <a:p>
            <a:pPr eaLnBrk="1" fontAlgn="auto" hangingPunct="1">
              <a:spcAft>
                <a:spcPts val="0"/>
              </a:spcAft>
              <a:defRPr/>
            </a:pPr>
            <a:r>
              <a:rPr lang="en-GB" dirty="0">
                <a:solidFill>
                  <a:srgbClr val="373D3F"/>
                </a:solidFill>
                <a:latin typeface="Tinos"/>
              </a:rPr>
              <a:t>The left ventricle pumps oxygenated blood into the aorta and on to the many branches of the systemic circuit.</a:t>
            </a:r>
          </a:p>
          <a:p>
            <a:pPr eaLnBrk="1" fontAlgn="auto" hangingPunct="1">
              <a:spcAft>
                <a:spcPts val="0"/>
              </a:spcAft>
              <a:defRPr/>
            </a:pPr>
            <a:r>
              <a:rPr lang="en-GB" dirty="0">
                <a:solidFill>
                  <a:srgbClr val="373D3F"/>
                </a:solidFill>
                <a:latin typeface="Tinos"/>
              </a:rPr>
              <a:t>These vessels will lead to systemic capillaries, where exchange with the tissue fluid and cells of the body occurs. </a:t>
            </a:r>
          </a:p>
          <a:p>
            <a:pPr eaLnBrk="1" fontAlgn="auto" hangingPunct="1">
              <a:spcAft>
                <a:spcPts val="0"/>
              </a:spcAft>
              <a:defRPr/>
            </a:pPr>
            <a:r>
              <a:rPr lang="en-GB" dirty="0">
                <a:solidFill>
                  <a:srgbClr val="373D3F"/>
                </a:solidFill>
                <a:latin typeface="Tinos"/>
              </a:rPr>
              <a:t>Oxygen and nutrients leaves the capillaries and are used by the cells.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CBD15B2-0975-2441-B9F6-B8C1A517B20F}"/>
              </a:ext>
            </a:extLst>
          </p:cNvPr>
          <p:cNvSpPr>
            <a:spLocks noGrp="1"/>
          </p:cNvSpPr>
          <p:nvPr>
            <p:ph type="title"/>
          </p:nvPr>
        </p:nvSpPr>
        <p:spPr/>
        <p:txBody>
          <a:bodyPr/>
          <a:lstStyle/>
          <a:p>
            <a:pPr eaLnBrk="1" hangingPunct="1"/>
            <a:r>
              <a:rPr lang="en-GB" altLang="en-US"/>
              <a:t>Systemic Veins</a:t>
            </a:r>
          </a:p>
        </p:txBody>
      </p:sp>
      <p:sp>
        <p:nvSpPr>
          <p:cNvPr id="3" name="Content Placeholder 2">
            <a:extLst>
              <a:ext uri="{FF2B5EF4-FFF2-40B4-BE49-F238E27FC236}">
                <a16:creationId xmlns:a16="http://schemas.microsoft.com/office/drawing/2014/main" id="{4FB0E4FD-13C4-3144-BAC0-820F6B77DC6E}"/>
              </a:ext>
            </a:extLst>
          </p:cNvPr>
          <p:cNvSpPr>
            <a:spLocks noGrp="1"/>
          </p:cNvSpPr>
          <p:nvPr>
            <p:ph idx="1"/>
          </p:nvPr>
        </p:nvSpPr>
        <p:spPr>
          <a:xfrm>
            <a:off x="457200" y="1600200"/>
            <a:ext cx="8229600" cy="3916363"/>
          </a:xfrm>
        </p:spPr>
        <p:txBody>
          <a:bodyPr rtlCol="0">
            <a:normAutofit fontScale="70000" lnSpcReduction="20000"/>
          </a:bodyPr>
          <a:lstStyle/>
          <a:p>
            <a:pPr eaLnBrk="1" fontAlgn="auto" hangingPunct="1">
              <a:spcAft>
                <a:spcPts val="0"/>
              </a:spcAft>
              <a:defRPr/>
            </a:pPr>
            <a:r>
              <a:rPr lang="en-GB" dirty="0"/>
              <a:t>The blood returning to the systemic capillaries is lower in oxygen concentration than when it entered. </a:t>
            </a:r>
          </a:p>
          <a:p>
            <a:pPr eaLnBrk="1" fontAlgn="auto" hangingPunct="1">
              <a:spcAft>
                <a:spcPts val="0"/>
              </a:spcAft>
              <a:defRPr/>
            </a:pPr>
            <a:r>
              <a:rPr lang="en-GB" dirty="0"/>
              <a:t>The capillaries will ultimately unite to form </a:t>
            </a:r>
            <a:r>
              <a:rPr lang="en-GB" dirty="0" err="1"/>
              <a:t>venules</a:t>
            </a:r>
            <a:r>
              <a:rPr lang="en-GB" dirty="0"/>
              <a:t> which carry deoxygenated blood.</a:t>
            </a:r>
          </a:p>
          <a:p>
            <a:pPr eaLnBrk="1" fontAlgn="auto" hangingPunct="1">
              <a:spcAft>
                <a:spcPts val="0"/>
              </a:spcAft>
              <a:defRPr/>
            </a:pPr>
            <a:r>
              <a:rPr lang="en-GB" dirty="0"/>
              <a:t>Veins join to form ever-larger veins, eventually flowing into the two major systemic veins, the </a:t>
            </a:r>
            <a:r>
              <a:rPr lang="en-GB" b="1" dirty="0"/>
              <a:t>superior vena cava</a:t>
            </a:r>
            <a:r>
              <a:rPr lang="en-GB" dirty="0"/>
              <a:t> and the </a:t>
            </a:r>
            <a:r>
              <a:rPr lang="en-GB" b="1" dirty="0"/>
              <a:t>inferior vena cava</a:t>
            </a:r>
            <a:r>
              <a:rPr lang="en-GB" dirty="0"/>
              <a:t>, which return blood to the right atrium. </a:t>
            </a:r>
          </a:p>
          <a:p>
            <a:pPr eaLnBrk="1" fontAlgn="auto" hangingPunct="1">
              <a:spcAft>
                <a:spcPts val="0"/>
              </a:spcAft>
              <a:defRPr/>
            </a:pPr>
            <a:r>
              <a:rPr lang="en-GB" dirty="0"/>
              <a:t>The blood in the superior and inferior venae </a:t>
            </a:r>
            <a:r>
              <a:rPr lang="en-GB" dirty="0" err="1"/>
              <a:t>cavae</a:t>
            </a:r>
            <a:r>
              <a:rPr lang="en-GB" dirty="0"/>
              <a:t> flows into the right atrium, which pumps blood into the right ventricle.</a:t>
            </a:r>
          </a:p>
          <a:p>
            <a:pPr eaLnBrk="1" fontAlgn="auto" hangingPunct="1">
              <a:spcAft>
                <a:spcPts val="0"/>
              </a:spcAft>
              <a:defRPr/>
            </a:pPr>
            <a:r>
              <a:rPr lang="en-GB" dirty="0"/>
              <a:t>This process of blood circulation continues as long as the individual remains alive.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3">
            <a:extLst>
              <a:ext uri="{FF2B5EF4-FFF2-40B4-BE49-F238E27FC236}">
                <a16:creationId xmlns:a16="http://schemas.microsoft.com/office/drawing/2014/main" id="{1915C048-05AF-7B4E-86DA-3EB7E778F4FC}"/>
              </a:ext>
            </a:extLst>
          </p:cNvPr>
          <p:cNvSpPr>
            <a:spLocks noGrp="1"/>
          </p:cNvSpPr>
          <p:nvPr>
            <p:ph type="ctrTitle"/>
          </p:nvPr>
        </p:nvSpPr>
        <p:spPr/>
        <p:txBody>
          <a:bodyPr/>
          <a:lstStyle/>
          <a:p>
            <a:endParaRPr lang="en-US" altLang="en-US"/>
          </a:p>
        </p:txBody>
      </p:sp>
      <p:sp>
        <p:nvSpPr>
          <p:cNvPr id="28675" name="Subtitle 4">
            <a:extLst>
              <a:ext uri="{FF2B5EF4-FFF2-40B4-BE49-F238E27FC236}">
                <a16:creationId xmlns:a16="http://schemas.microsoft.com/office/drawing/2014/main" id="{0DCDFA97-BBDA-0C4C-8903-E711D9635AF3}"/>
              </a:ext>
            </a:extLst>
          </p:cNvPr>
          <p:cNvSpPr>
            <a:spLocks noGrp="1"/>
          </p:cNvSpPr>
          <p:nvPr>
            <p:ph type="subTitle" idx="1"/>
          </p:nvPr>
        </p:nvSpPr>
        <p:spPr/>
        <p:txBody>
          <a:bodyPr/>
          <a:lstStyle/>
          <a:p>
            <a:endParaRPr lang="en-US" altLang="en-US"/>
          </a:p>
        </p:txBody>
      </p:sp>
      <p:pic>
        <p:nvPicPr>
          <p:cNvPr id="28676" name="Picture 2">
            <a:extLst>
              <a:ext uri="{FF2B5EF4-FFF2-40B4-BE49-F238E27FC236}">
                <a16:creationId xmlns:a16="http://schemas.microsoft.com/office/drawing/2014/main" id="{8936828E-73F5-A843-BFE2-1DD092F0F8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0"/>
            <a:ext cx="7848600" cy="674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7707DDB9-C353-A142-84BD-242C5FD26B79}"/>
              </a:ext>
            </a:extLst>
          </p:cNvPr>
          <p:cNvSpPr>
            <a:spLocks noGrp="1" noChangeArrowheads="1"/>
          </p:cNvSpPr>
          <p:nvPr>
            <p:ph type="title"/>
          </p:nvPr>
        </p:nvSpPr>
        <p:spPr/>
        <p:txBody>
          <a:bodyPr/>
          <a:lstStyle/>
          <a:p>
            <a:pPr eaLnBrk="1" hangingPunct="1">
              <a:defRPr/>
            </a:pPr>
            <a:r>
              <a:rPr lang="en-GB" altLang="en-US" u="sng">
                <a:effectLst>
                  <a:outerShdw blurRad="38100" dist="38100" dir="2700000" algn="tl">
                    <a:srgbClr val="C0C0C0"/>
                  </a:outerShdw>
                </a:effectLst>
                <a:latin typeface="Calibri" panose="020F0502020204030204" pitchFamily="34" charset="0"/>
              </a:rPr>
              <a:t>Blood Vessels</a:t>
            </a:r>
          </a:p>
        </p:txBody>
      </p:sp>
      <p:sp>
        <p:nvSpPr>
          <p:cNvPr id="29699" name="Text Box 4">
            <a:extLst>
              <a:ext uri="{FF2B5EF4-FFF2-40B4-BE49-F238E27FC236}">
                <a16:creationId xmlns:a16="http://schemas.microsoft.com/office/drawing/2014/main" id="{A8E4514E-CF66-D34B-A200-4506DD25CAE9}"/>
              </a:ext>
            </a:extLst>
          </p:cNvPr>
          <p:cNvSpPr txBox="1">
            <a:spLocks noChangeArrowheads="1"/>
          </p:cNvSpPr>
          <p:nvPr/>
        </p:nvSpPr>
        <p:spPr bwMode="auto">
          <a:xfrm>
            <a:off x="323850" y="1412875"/>
            <a:ext cx="4824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latin typeface="Calibri" panose="020F0502020204030204" pitchFamily="34" charset="0"/>
              </a:rPr>
              <a:t>There are 3 main types of blood vessels:</a:t>
            </a:r>
          </a:p>
        </p:txBody>
      </p:sp>
      <p:graphicFrame>
        <p:nvGraphicFramePr>
          <p:cNvPr id="9271" name="Group 55">
            <a:extLst>
              <a:ext uri="{FF2B5EF4-FFF2-40B4-BE49-F238E27FC236}">
                <a16:creationId xmlns:a16="http://schemas.microsoft.com/office/drawing/2014/main" id="{A3B96242-F7B9-E84F-B6BE-4CF584210AAB}"/>
              </a:ext>
            </a:extLst>
          </p:cNvPr>
          <p:cNvGraphicFramePr>
            <a:graphicFrameLocks noGrp="1"/>
          </p:cNvGraphicFramePr>
          <p:nvPr>
            <p:ph type="tbl" idx="1"/>
          </p:nvPr>
        </p:nvGraphicFramePr>
        <p:xfrm>
          <a:off x="468313" y="2781300"/>
          <a:ext cx="8229600" cy="3632446"/>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675932">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500" b="0" i="0" u="none" strike="noStrike" cap="none" normalizeH="0" baseline="0">
                          <a:ln>
                            <a:noFill/>
                          </a:ln>
                          <a:solidFill>
                            <a:schemeClr val="tx1"/>
                          </a:solidFill>
                          <a:effectLst/>
                          <a:latin typeface="Calibri" panose="020F0502020204030204" pitchFamily="34" charset="0"/>
                        </a:rPr>
                        <a:t>Arteries</a:t>
                      </a:r>
                    </a:p>
                  </a:txBody>
                  <a:tcPr marT="45697" marB="4569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500" b="0" i="0" u="none" strike="noStrike" cap="none" normalizeH="0" baseline="0">
                          <a:ln>
                            <a:noFill/>
                          </a:ln>
                          <a:solidFill>
                            <a:schemeClr val="tx1"/>
                          </a:solidFill>
                          <a:effectLst/>
                          <a:latin typeface="Calibri" panose="020F0502020204030204" pitchFamily="34" charset="0"/>
                        </a:rPr>
                        <a:t>Veins</a:t>
                      </a:r>
                    </a:p>
                  </a:txBody>
                  <a:tcPr marT="45697" marB="4569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500" b="0" i="0" u="none" strike="noStrike" cap="none" normalizeH="0" baseline="0">
                          <a:ln>
                            <a:noFill/>
                          </a:ln>
                          <a:solidFill>
                            <a:schemeClr val="tx1"/>
                          </a:solidFill>
                          <a:effectLst/>
                          <a:latin typeface="Calibri" panose="020F0502020204030204" pitchFamily="34" charset="0"/>
                        </a:rPr>
                        <a:t>Capillaries</a:t>
                      </a:r>
                    </a:p>
                  </a:txBody>
                  <a:tcPr marT="45697" marB="4569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956268">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sng" strike="noStrike" cap="none" normalizeH="0" baseline="0">
                          <a:ln>
                            <a:noFill/>
                          </a:ln>
                          <a:solidFill>
                            <a:schemeClr val="tx1"/>
                          </a:solidFill>
                          <a:effectLst/>
                          <a:latin typeface="Calibri" panose="020F0502020204030204" pitchFamily="34" charset="0"/>
                        </a:rPr>
                        <a:t>Structure  </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Have thick muscular walls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Have small inner tubes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sng" strike="noStrike" cap="none" normalizeH="0" baseline="0">
                          <a:ln>
                            <a:noFill/>
                          </a:ln>
                          <a:solidFill>
                            <a:schemeClr val="tx1"/>
                          </a:solidFill>
                          <a:effectLst/>
                          <a:latin typeface="Calibri" panose="020F0502020204030204" pitchFamily="34" charset="0"/>
                        </a:rPr>
                        <a:t>Function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Carry blood </a:t>
                      </a:r>
                      <a:r>
                        <a:rPr kumimoji="0" lang="en-GB" altLang="en-US" sz="1800" b="1" i="0" u="none" strike="noStrike" cap="none" normalizeH="0" baseline="0">
                          <a:ln>
                            <a:noFill/>
                          </a:ln>
                          <a:solidFill>
                            <a:srgbClr val="FF3300"/>
                          </a:solidFill>
                          <a:effectLst/>
                          <a:latin typeface="Calibri" panose="020F0502020204030204" pitchFamily="34" charset="0"/>
                        </a:rPr>
                        <a:t>away</a:t>
                      </a:r>
                      <a:r>
                        <a:rPr kumimoji="0" lang="en-GB" altLang="en-US" sz="1800" b="0" i="0" u="none" strike="noStrike" cap="none" normalizeH="0" baseline="0">
                          <a:ln>
                            <a:noFill/>
                          </a:ln>
                          <a:solidFill>
                            <a:schemeClr val="tx1"/>
                          </a:solidFill>
                          <a:effectLst/>
                          <a:latin typeface="Calibri" panose="020F0502020204030204" pitchFamily="34" charset="0"/>
                        </a:rPr>
                        <a:t> from the heart</a:t>
                      </a:r>
                    </a:p>
                  </a:txBody>
                  <a:tcPr marT="45697" marB="4569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0" i="0" u="none" strike="noStrike" cap="none" normalizeH="0" baseline="0">
                          <a:ln>
                            <a:noFill/>
                          </a:ln>
                          <a:solidFill>
                            <a:schemeClr val="tx1"/>
                          </a:solidFill>
                          <a:effectLst/>
                          <a:latin typeface="Calibri" panose="020F0502020204030204" pitchFamily="34" charset="0"/>
                        </a:rPr>
                        <a:t> </a:t>
                      </a:r>
                      <a:r>
                        <a:rPr kumimoji="0" lang="en-GB" altLang="en-US" sz="2000" b="1" i="0" u="sng" strike="noStrike" cap="none" normalizeH="0" baseline="0">
                          <a:ln>
                            <a:noFill/>
                          </a:ln>
                          <a:solidFill>
                            <a:schemeClr val="tx1"/>
                          </a:solidFill>
                          <a:effectLst/>
                          <a:latin typeface="Calibri" panose="020F0502020204030204" pitchFamily="34" charset="0"/>
                        </a:rPr>
                        <a:t>Structure</a:t>
                      </a:r>
                      <a:endParaRPr kumimoji="0" lang="en-GB" altLang="en-US" sz="18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Have thin walls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Have large inner tubes</a:t>
                      </a:r>
                    </a:p>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GB" altLang="en-US" sz="18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sng" strike="noStrike" cap="none" normalizeH="0" baseline="0">
                          <a:ln>
                            <a:noFill/>
                          </a:ln>
                          <a:solidFill>
                            <a:schemeClr val="tx1"/>
                          </a:solidFill>
                          <a:effectLst/>
                          <a:latin typeface="Calibri" panose="020F0502020204030204" pitchFamily="34" charset="0"/>
                        </a:rPr>
                        <a:t>Function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Carry blood </a:t>
                      </a:r>
                      <a:r>
                        <a:rPr kumimoji="0" lang="en-GB" altLang="en-US" sz="1800" b="1" i="0" u="none" strike="noStrike" cap="none" normalizeH="0" baseline="0">
                          <a:ln>
                            <a:noFill/>
                          </a:ln>
                          <a:solidFill>
                            <a:schemeClr val="accent2"/>
                          </a:solidFill>
                          <a:effectLst/>
                          <a:latin typeface="Calibri" panose="020F0502020204030204" pitchFamily="34" charset="0"/>
                        </a:rPr>
                        <a:t>towards</a:t>
                      </a:r>
                      <a:r>
                        <a:rPr kumimoji="0" lang="en-GB" altLang="en-US" sz="1800" b="0" i="0" u="none" strike="noStrike" cap="none" normalizeH="0" baseline="0">
                          <a:ln>
                            <a:noFill/>
                          </a:ln>
                          <a:solidFill>
                            <a:schemeClr val="tx1"/>
                          </a:solidFill>
                          <a:effectLst/>
                          <a:latin typeface="Calibri" panose="020F0502020204030204" pitchFamily="34" charset="0"/>
                        </a:rPr>
                        <a:t> the heart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Have valves to prevent backflow</a:t>
                      </a:r>
                    </a:p>
                  </a:txBody>
                  <a:tcPr marT="45697" marB="4569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sng" strike="noStrike" cap="none" normalizeH="0" baseline="0">
                          <a:ln>
                            <a:noFill/>
                          </a:ln>
                          <a:solidFill>
                            <a:schemeClr val="tx1"/>
                          </a:solidFill>
                          <a:effectLst/>
                          <a:latin typeface="Calibri" panose="020F0502020204030204" pitchFamily="34" charset="0"/>
                        </a:rPr>
                        <a:t>Structure </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One cell thick (very thin)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Found in the muscles &amp; lungs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sng" strike="noStrike" cap="none" normalizeH="0" baseline="0">
                          <a:ln>
                            <a:noFill/>
                          </a:ln>
                          <a:solidFill>
                            <a:schemeClr val="tx1"/>
                          </a:solidFill>
                          <a:effectLst/>
                          <a:latin typeface="Calibri" panose="020F0502020204030204" pitchFamily="34" charset="0"/>
                        </a:rPr>
                        <a:t>Function</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Calibri" panose="020F0502020204030204" pitchFamily="34" charset="0"/>
                        </a:rPr>
                        <a:t> Can exchange gases from other blood vessels</a:t>
                      </a:r>
                    </a:p>
                  </a:txBody>
                  <a:tcPr marT="45697" marB="4569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9714" name="Picture 45">
            <a:extLst>
              <a:ext uri="{FF2B5EF4-FFF2-40B4-BE49-F238E27FC236}">
                <a16:creationId xmlns:a16="http://schemas.microsoft.com/office/drawing/2014/main" id="{FC0F9FB4-6DF8-F544-9A43-117EF788D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188913"/>
            <a:ext cx="17335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5" name="Picture 56">
            <a:extLst>
              <a:ext uri="{FF2B5EF4-FFF2-40B4-BE49-F238E27FC236}">
                <a16:creationId xmlns:a16="http://schemas.microsoft.com/office/drawing/2014/main" id="{85466D4D-3D79-2648-98F3-817E46E86C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844675"/>
            <a:ext cx="10810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6" name="Picture 57">
            <a:extLst>
              <a:ext uri="{FF2B5EF4-FFF2-40B4-BE49-F238E27FC236}">
                <a16:creationId xmlns:a16="http://schemas.microsoft.com/office/drawing/2014/main" id="{8498B346-56F8-CA42-B3C8-5F56DF225A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275" y="1844675"/>
            <a:ext cx="1014413"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7" name="Picture 58">
            <a:extLst>
              <a:ext uri="{FF2B5EF4-FFF2-40B4-BE49-F238E27FC236}">
                <a16:creationId xmlns:a16="http://schemas.microsoft.com/office/drawing/2014/main" id="{3C7F389A-02FC-0344-8BBF-79C7A1D227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1773238"/>
            <a:ext cx="1600200"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C4EAE58-1CC2-3649-910D-FBD1E7A81B0A}"/>
              </a:ext>
            </a:extLst>
          </p:cNvPr>
          <p:cNvSpPr>
            <a:spLocks noGrp="1" noChangeArrowheads="1"/>
          </p:cNvSpPr>
          <p:nvPr>
            <p:ph type="title"/>
          </p:nvPr>
        </p:nvSpPr>
        <p:spPr/>
        <p:txBody>
          <a:bodyPr rtlCol="0">
            <a:normAutofit fontScale="90000"/>
          </a:bodyPr>
          <a:lstStyle/>
          <a:p>
            <a:pPr algn="l" eaLnBrk="1" fontAlgn="auto" hangingPunct="1">
              <a:spcAft>
                <a:spcPts val="0"/>
              </a:spcAft>
              <a:defRPr/>
            </a:pPr>
            <a:r>
              <a:rPr lang="en-GB" altLang="en-US" sz="4000" u="sng">
                <a:effectLst>
                  <a:outerShdw blurRad="38100" dist="38100" dir="2700000" algn="tl">
                    <a:srgbClr val="C0C0C0"/>
                  </a:outerShdw>
                </a:effectLst>
                <a:latin typeface="Calibri" panose="020F0502020204030204" pitchFamily="34" charset="0"/>
              </a:rPr>
              <a:t>There are also two other blood vessels…</a:t>
            </a:r>
          </a:p>
        </p:txBody>
      </p:sp>
      <p:sp>
        <p:nvSpPr>
          <p:cNvPr id="13315" name="Rectangle 3">
            <a:extLst>
              <a:ext uri="{FF2B5EF4-FFF2-40B4-BE49-F238E27FC236}">
                <a16:creationId xmlns:a16="http://schemas.microsoft.com/office/drawing/2014/main" id="{B7C36F93-5AC9-5949-9F48-F654C6BE56A1}"/>
              </a:ext>
            </a:extLst>
          </p:cNvPr>
          <p:cNvSpPr>
            <a:spLocks noGrp="1" noChangeArrowheads="1"/>
          </p:cNvSpPr>
          <p:nvPr>
            <p:ph idx="1"/>
          </p:nvPr>
        </p:nvSpPr>
        <p:spPr>
          <a:xfrm>
            <a:off x="457200" y="1600200"/>
            <a:ext cx="8229600" cy="3916363"/>
          </a:xfrm>
        </p:spPr>
        <p:txBody>
          <a:bodyPr rtlCol="0">
            <a:normAutofit/>
          </a:bodyPr>
          <a:lstStyle/>
          <a:p>
            <a:pPr eaLnBrk="1" fontAlgn="auto" hangingPunct="1">
              <a:spcAft>
                <a:spcPts val="0"/>
              </a:spcAft>
              <a:buFontTx/>
              <a:buNone/>
              <a:defRPr/>
            </a:pPr>
            <a:r>
              <a:rPr lang="en-GB" altLang="en-US" dirty="0">
                <a:latin typeface="Calibri" pitchFamily="34" charset="0"/>
              </a:rPr>
              <a:t>These are called:</a:t>
            </a:r>
          </a:p>
          <a:p>
            <a:pPr eaLnBrk="1" fontAlgn="auto" hangingPunct="1">
              <a:spcAft>
                <a:spcPts val="0"/>
              </a:spcAft>
              <a:defRPr/>
            </a:pPr>
            <a:r>
              <a:rPr lang="en-GB" altLang="en-US" b="1" dirty="0">
                <a:solidFill>
                  <a:srgbClr val="FF3300"/>
                </a:solidFill>
                <a:latin typeface="Calibri" pitchFamily="34" charset="0"/>
              </a:rPr>
              <a:t>Arterioles</a:t>
            </a:r>
            <a:r>
              <a:rPr lang="en-GB" altLang="en-US" dirty="0">
                <a:latin typeface="Calibri" pitchFamily="34" charset="0"/>
              </a:rPr>
              <a:t> – Smaller branches of arteries that attach capillaries and arteries</a:t>
            </a:r>
          </a:p>
          <a:p>
            <a:pPr eaLnBrk="1" fontAlgn="auto" hangingPunct="1">
              <a:spcAft>
                <a:spcPts val="0"/>
              </a:spcAft>
              <a:defRPr/>
            </a:pPr>
            <a:endParaRPr lang="en-GB" altLang="en-US" b="1" dirty="0">
              <a:solidFill>
                <a:schemeClr val="tx2">
                  <a:lumMod val="75000"/>
                </a:schemeClr>
              </a:solidFill>
              <a:latin typeface="Calibri" pitchFamily="34" charset="0"/>
            </a:endParaRPr>
          </a:p>
          <a:p>
            <a:pPr eaLnBrk="1" fontAlgn="auto" hangingPunct="1">
              <a:spcAft>
                <a:spcPts val="0"/>
              </a:spcAft>
              <a:defRPr/>
            </a:pPr>
            <a:r>
              <a:rPr lang="en-GB" altLang="en-US" b="1" dirty="0" err="1">
                <a:solidFill>
                  <a:schemeClr val="tx2">
                    <a:lumMod val="75000"/>
                  </a:schemeClr>
                </a:solidFill>
                <a:latin typeface="Calibri" pitchFamily="34" charset="0"/>
              </a:rPr>
              <a:t>Venules</a:t>
            </a:r>
            <a:r>
              <a:rPr lang="en-GB" altLang="en-US" dirty="0">
                <a:latin typeface="Calibri" pitchFamily="34" charset="0"/>
              </a:rPr>
              <a:t> – Smaller branches of veins that attach capillaries and veins</a:t>
            </a:r>
          </a:p>
        </p:txBody>
      </p:sp>
      <p:pic>
        <p:nvPicPr>
          <p:cNvPr id="30724" name="Picture 4">
            <a:extLst>
              <a:ext uri="{FF2B5EF4-FFF2-40B4-BE49-F238E27FC236}">
                <a16:creationId xmlns:a16="http://schemas.microsoft.com/office/drawing/2014/main" id="{6A2EE545-4BBF-EB4D-BDBF-33731232FC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5463" y="2636838"/>
            <a:ext cx="1530350"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5">
            <a:extLst>
              <a:ext uri="{FF2B5EF4-FFF2-40B4-BE49-F238E27FC236}">
                <a16:creationId xmlns:a16="http://schemas.microsoft.com/office/drawing/2014/main" id="{FA9FC1E1-907C-EB4B-8997-A339E5651E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4508500"/>
            <a:ext cx="16002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D66DBEB1-C440-3043-9C02-EFB2E1284500}"/>
              </a:ext>
            </a:extLst>
          </p:cNvPr>
          <p:cNvSpPr>
            <a:spLocks noGrp="1" noChangeArrowheads="1"/>
          </p:cNvSpPr>
          <p:nvPr>
            <p:ph type="title"/>
          </p:nvPr>
        </p:nvSpPr>
        <p:spPr/>
        <p:txBody>
          <a:bodyPr/>
          <a:lstStyle/>
          <a:p>
            <a:pPr eaLnBrk="1" hangingPunct="1"/>
            <a:r>
              <a:rPr lang="en-US" altLang="en-US"/>
              <a:t>Regulation of Heart Rate</a:t>
            </a:r>
          </a:p>
        </p:txBody>
      </p:sp>
      <p:sp>
        <p:nvSpPr>
          <p:cNvPr id="31747" name="Rectangle 3">
            <a:extLst>
              <a:ext uri="{FF2B5EF4-FFF2-40B4-BE49-F238E27FC236}">
                <a16:creationId xmlns:a16="http://schemas.microsoft.com/office/drawing/2014/main" id="{B355EBF7-54A3-1A40-98A7-21E8892F2469}"/>
              </a:ext>
            </a:extLst>
          </p:cNvPr>
          <p:cNvSpPr>
            <a:spLocks noGrp="1" noChangeArrowheads="1"/>
          </p:cNvSpPr>
          <p:nvPr>
            <p:ph type="body" idx="1"/>
          </p:nvPr>
        </p:nvSpPr>
        <p:spPr>
          <a:xfrm>
            <a:off x="457200" y="1600200"/>
            <a:ext cx="8229600" cy="3916363"/>
          </a:xfrm>
        </p:spPr>
        <p:txBody>
          <a:bodyPr/>
          <a:lstStyle/>
          <a:p>
            <a:pPr eaLnBrk="1" hangingPunct="1"/>
            <a:r>
              <a:rPr lang="en-US" altLang="en-US" sz="2800"/>
              <a:t>Increased heart rate</a:t>
            </a:r>
          </a:p>
          <a:p>
            <a:pPr lvl="1" eaLnBrk="1" hangingPunct="1"/>
            <a:r>
              <a:rPr lang="en-US" altLang="en-US" sz="2400"/>
              <a:t>Sympathetic nervous system</a:t>
            </a:r>
          </a:p>
          <a:p>
            <a:pPr lvl="2" eaLnBrk="1" hangingPunct="1"/>
            <a:r>
              <a:rPr lang="en-US" altLang="en-US"/>
              <a:t>Activated in a Crisis</a:t>
            </a:r>
          </a:p>
          <a:p>
            <a:pPr lvl="2" eaLnBrk="1" hangingPunct="1"/>
            <a:r>
              <a:rPr lang="en-US" altLang="en-US"/>
              <a:t>Low blood pressure</a:t>
            </a:r>
          </a:p>
          <a:p>
            <a:pPr lvl="1" eaLnBrk="1" hangingPunct="1"/>
            <a:r>
              <a:rPr lang="en-US" altLang="en-US" sz="2400"/>
              <a:t>Hormones</a:t>
            </a:r>
          </a:p>
          <a:p>
            <a:pPr lvl="2" eaLnBrk="1" hangingPunct="1"/>
            <a:r>
              <a:rPr lang="en-US" altLang="en-US"/>
              <a:t>Epinephrine</a:t>
            </a:r>
          </a:p>
          <a:p>
            <a:pPr lvl="2" eaLnBrk="1" hangingPunct="1"/>
            <a:r>
              <a:rPr lang="en-US" altLang="en-US"/>
              <a:t>Thyroxine</a:t>
            </a:r>
          </a:p>
          <a:p>
            <a:pPr lvl="1" eaLnBrk="1" hangingPunct="1"/>
            <a:r>
              <a:rPr lang="en-US" altLang="en-US" sz="2400"/>
              <a:t>Exercise</a:t>
            </a:r>
          </a:p>
          <a:p>
            <a:pPr lvl="1" eaLnBrk="1" hangingPunct="1"/>
            <a:r>
              <a:rPr lang="en-US" altLang="en-US" sz="2400"/>
              <a:t>Decreased blood volume</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0DAF5C12-38D4-8048-9F0C-583BA7963CD0}"/>
              </a:ext>
            </a:extLst>
          </p:cNvPr>
          <p:cNvSpPr>
            <a:spLocks noGrp="1" noChangeArrowheads="1"/>
          </p:cNvSpPr>
          <p:nvPr>
            <p:ph type="title"/>
          </p:nvPr>
        </p:nvSpPr>
        <p:spPr/>
        <p:txBody>
          <a:bodyPr/>
          <a:lstStyle/>
          <a:p>
            <a:pPr eaLnBrk="1" hangingPunct="1"/>
            <a:r>
              <a:rPr lang="en-US" altLang="en-US"/>
              <a:t>Regulation of Heart Rate</a:t>
            </a:r>
          </a:p>
        </p:txBody>
      </p:sp>
      <p:sp>
        <p:nvSpPr>
          <p:cNvPr id="32771" name="Rectangle 3">
            <a:extLst>
              <a:ext uri="{FF2B5EF4-FFF2-40B4-BE49-F238E27FC236}">
                <a16:creationId xmlns:a16="http://schemas.microsoft.com/office/drawing/2014/main" id="{A3FB885A-2509-CF4E-8B53-B772C31FD704}"/>
              </a:ext>
            </a:extLst>
          </p:cNvPr>
          <p:cNvSpPr>
            <a:spLocks noGrp="1" noChangeArrowheads="1"/>
          </p:cNvSpPr>
          <p:nvPr>
            <p:ph type="body" idx="1"/>
          </p:nvPr>
        </p:nvSpPr>
        <p:spPr>
          <a:xfrm>
            <a:off x="457200" y="1600200"/>
            <a:ext cx="8229600" cy="3916363"/>
          </a:xfrm>
        </p:spPr>
        <p:txBody>
          <a:bodyPr/>
          <a:lstStyle/>
          <a:p>
            <a:pPr eaLnBrk="1" hangingPunct="1"/>
            <a:r>
              <a:rPr lang="en-US" altLang="en-US" sz="2800"/>
              <a:t>Increased heart rate</a:t>
            </a:r>
          </a:p>
          <a:p>
            <a:pPr lvl="1" eaLnBrk="1" hangingPunct="1"/>
            <a:r>
              <a:rPr lang="en-US" altLang="en-US" sz="2400"/>
              <a:t>Sympathetic nervous system</a:t>
            </a:r>
          </a:p>
          <a:p>
            <a:pPr lvl="2" eaLnBrk="1" hangingPunct="1"/>
            <a:r>
              <a:rPr lang="en-US" altLang="en-US"/>
              <a:t>Activated in a Crisis</a:t>
            </a:r>
          </a:p>
          <a:p>
            <a:pPr lvl="2" eaLnBrk="1" hangingPunct="1"/>
            <a:r>
              <a:rPr lang="en-US" altLang="en-US"/>
              <a:t>Low blood pressure</a:t>
            </a:r>
          </a:p>
          <a:p>
            <a:pPr lvl="1" eaLnBrk="1" hangingPunct="1"/>
            <a:r>
              <a:rPr lang="en-US" altLang="en-US" sz="2400"/>
              <a:t>Hormones</a:t>
            </a:r>
          </a:p>
          <a:p>
            <a:pPr lvl="2" eaLnBrk="1" hangingPunct="1"/>
            <a:r>
              <a:rPr lang="en-US" altLang="en-US"/>
              <a:t>Epinephrine</a:t>
            </a:r>
          </a:p>
          <a:p>
            <a:pPr lvl="2" eaLnBrk="1" hangingPunct="1"/>
            <a:r>
              <a:rPr lang="en-US" altLang="en-US"/>
              <a:t>Thyroxine</a:t>
            </a:r>
          </a:p>
          <a:p>
            <a:pPr lvl="1" eaLnBrk="1" hangingPunct="1"/>
            <a:r>
              <a:rPr lang="en-US" altLang="en-US" sz="2400"/>
              <a:t>Exercise</a:t>
            </a:r>
          </a:p>
          <a:p>
            <a:pPr lvl="1" eaLnBrk="1" hangingPunct="1"/>
            <a:r>
              <a:rPr lang="en-US" altLang="en-US" sz="2400"/>
              <a:t>Decreased blood volume</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ABB1241-7A64-AF4E-BA7D-FA15DE4A1B8B}"/>
              </a:ext>
            </a:extLst>
          </p:cNvPr>
          <p:cNvSpPr>
            <a:spLocks noGrp="1" noChangeArrowheads="1"/>
          </p:cNvSpPr>
          <p:nvPr>
            <p:ph type="title"/>
          </p:nvPr>
        </p:nvSpPr>
        <p:spPr/>
        <p:txBody>
          <a:bodyPr/>
          <a:lstStyle/>
          <a:p>
            <a:pPr eaLnBrk="1" hangingPunct="1"/>
            <a:r>
              <a:rPr lang="en-US" altLang="en-US"/>
              <a:t>Regulation of Heart Rate</a:t>
            </a:r>
          </a:p>
        </p:txBody>
      </p:sp>
      <p:sp>
        <p:nvSpPr>
          <p:cNvPr id="33795" name="Rectangle 3">
            <a:extLst>
              <a:ext uri="{FF2B5EF4-FFF2-40B4-BE49-F238E27FC236}">
                <a16:creationId xmlns:a16="http://schemas.microsoft.com/office/drawing/2014/main" id="{8F2792F9-77C7-DD42-A62C-976A3FCE5BDE}"/>
              </a:ext>
            </a:extLst>
          </p:cNvPr>
          <p:cNvSpPr>
            <a:spLocks noGrp="1" noChangeArrowheads="1"/>
          </p:cNvSpPr>
          <p:nvPr>
            <p:ph type="body" idx="1"/>
          </p:nvPr>
        </p:nvSpPr>
        <p:spPr>
          <a:xfrm>
            <a:off x="457200" y="1600200"/>
            <a:ext cx="8229600" cy="3916363"/>
          </a:xfrm>
        </p:spPr>
        <p:txBody>
          <a:bodyPr/>
          <a:lstStyle/>
          <a:p>
            <a:pPr eaLnBrk="1" hangingPunct="1"/>
            <a:r>
              <a:rPr lang="en-US" altLang="en-US"/>
              <a:t>Decreased heart rate</a:t>
            </a:r>
          </a:p>
          <a:p>
            <a:pPr lvl="1" eaLnBrk="1" hangingPunct="1"/>
            <a:r>
              <a:rPr lang="en-US" altLang="en-US"/>
              <a:t>Parasympathetic nervous system</a:t>
            </a:r>
          </a:p>
          <a:p>
            <a:pPr lvl="1" eaLnBrk="1" hangingPunct="1"/>
            <a:r>
              <a:rPr lang="en-US" altLang="en-US"/>
              <a:t>High blood pressure or blood volume</a:t>
            </a:r>
          </a:p>
          <a:p>
            <a:pPr lvl="1" eaLnBrk="1" hangingPunct="1"/>
            <a:r>
              <a:rPr lang="en-US" altLang="en-US"/>
              <a:t>Decreased venous return</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4D833-C8F9-6241-9633-BB61FD70C2EF}"/>
              </a:ext>
            </a:extLst>
          </p:cNvPr>
          <p:cNvSpPr>
            <a:spLocks noGrp="1"/>
          </p:cNvSpPr>
          <p:nvPr>
            <p:ph type="title"/>
          </p:nvPr>
        </p:nvSpPr>
        <p:spPr/>
        <p:txBody>
          <a:bodyPr>
            <a:normAutofit fontScale="90000"/>
          </a:bodyPr>
          <a:lstStyle/>
          <a:p>
            <a:pPr eaLnBrk="1" hangingPunct="1">
              <a:defRPr/>
            </a:pPr>
            <a:r>
              <a:rPr lang="en-US" dirty="0"/>
              <a:t>Cardiovascular system: nervous </a:t>
            </a:r>
            <a:br>
              <a:rPr lang="en-US" dirty="0"/>
            </a:br>
            <a:r>
              <a:rPr lang="en-US" dirty="0"/>
              <a:t>system</a:t>
            </a:r>
            <a:endParaRPr lang="en-GB" dirty="0"/>
          </a:p>
        </p:txBody>
      </p:sp>
      <p:sp>
        <p:nvSpPr>
          <p:cNvPr id="34819" name="Content Placeholder 2">
            <a:extLst>
              <a:ext uri="{FF2B5EF4-FFF2-40B4-BE49-F238E27FC236}">
                <a16:creationId xmlns:a16="http://schemas.microsoft.com/office/drawing/2014/main" id="{26ECA967-CEBF-B54B-A91A-3812D8B9E3ED}"/>
              </a:ext>
            </a:extLst>
          </p:cNvPr>
          <p:cNvSpPr>
            <a:spLocks noGrp="1"/>
          </p:cNvSpPr>
          <p:nvPr>
            <p:ph idx="1"/>
          </p:nvPr>
        </p:nvSpPr>
        <p:spPr>
          <a:xfrm>
            <a:off x="457200" y="1600200"/>
            <a:ext cx="8229600" cy="3916363"/>
          </a:xfrm>
        </p:spPr>
        <p:txBody>
          <a:bodyPr/>
          <a:lstStyle/>
          <a:p>
            <a:pPr eaLnBrk="1" hangingPunct="1"/>
            <a:r>
              <a:rPr lang="en-US" altLang="en-US"/>
              <a:t>The cardiovascular system helps maintain homeostasis by continually supplying the central nervous system- the brain and spinal cord with oxygen and glucose. </a:t>
            </a:r>
          </a:p>
          <a:p>
            <a:pPr eaLnBrk="1" hangingPunct="1"/>
            <a:r>
              <a:rPr lang="en-US" altLang="en-US"/>
              <a:t>Brain cells start dying after just one minute without oxygen. The brain is the control center for all of the body's homeostatic processes. </a:t>
            </a:r>
          </a:p>
          <a:p>
            <a:pPr eaLnBrk="1" hangingPunct="1"/>
            <a:r>
              <a:rPr lang="en-US" altLang="en-US"/>
              <a:t>If the cardiovascular system fails to supply the brain with oxygen, the body cannot maintain homeostasis</a:t>
            </a:r>
            <a:endParaRPr lang="en-GB" altLang="en-US"/>
          </a:p>
        </p:txBody>
      </p:sp>
      <p:sp>
        <p:nvSpPr>
          <p:cNvPr id="4" name="Date Placeholder 3">
            <a:extLst>
              <a:ext uri="{FF2B5EF4-FFF2-40B4-BE49-F238E27FC236}">
                <a16:creationId xmlns:a16="http://schemas.microsoft.com/office/drawing/2014/main" id="{24E0E8D6-571A-0D47-820F-9105FA9A154B}"/>
              </a:ext>
            </a:extLst>
          </p:cNvPr>
          <p:cNvSpPr>
            <a:spLocks noGrp="1"/>
          </p:cNvSpPr>
          <p:nvPr>
            <p:ph type="dt" sz="quarter" idx="10"/>
          </p:nvPr>
        </p:nvSpPr>
        <p:spPr/>
        <p:txBody>
          <a:bodyPr/>
          <a:lstStyle/>
          <a:p>
            <a:pPr>
              <a:defRPr/>
            </a:pPr>
            <a:endParaRPr lang="en-GB" dirty="0"/>
          </a:p>
        </p:txBody>
      </p:sp>
      <p:sp>
        <p:nvSpPr>
          <p:cNvPr id="34821" name="Footer Placeholder 4">
            <a:extLst>
              <a:ext uri="{FF2B5EF4-FFF2-40B4-BE49-F238E27FC236}">
                <a16:creationId xmlns:a16="http://schemas.microsoft.com/office/drawing/2014/main" id="{F605D4BE-70A5-044E-924C-AC14340EAE9A}"/>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4822" name="Slide Number Placeholder 5">
            <a:extLst>
              <a:ext uri="{FF2B5EF4-FFF2-40B4-BE49-F238E27FC236}">
                <a16:creationId xmlns:a16="http://schemas.microsoft.com/office/drawing/2014/main" id="{3BEF661E-329C-7A45-A67F-C07111F4B9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F1D86B3-E60F-6942-B449-164F9A75C0BE}" type="slidenum">
              <a:rPr lang="en-GB" altLang="en-US">
                <a:solidFill>
                  <a:srgbClr val="898989"/>
                </a:solidFill>
              </a:rPr>
              <a:pPr/>
              <a:t>21</a:t>
            </a:fld>
            <a:endParaRPr lang="en-GB" altLang="en-US">
              <a:solidFill>
                <a:srgbClr val="89898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C7FFF-439F-CF40-A1FE-A778DFBCED5C}"/>
              </a:ext>
            </a:extLst>
          </p:cNvPr>
          <p:cNvSpPr>
            <a:spLocks noGrp="1"/>
          </p:cNvSpPr>
          <p:nvPr>
            <p:ph type="title"/>
          </p:nvPr>
        </p:nvSpPr>
        <p:spPr/>
        <p:txBody>
          <a:bodyPr>
            <a:normAutofit fontScale="90000"/>
          </a:bodyPr>
          <a:lstStyle/>
          <a:p>
            <a:pPr eaLnBrk="1" hangingPunct="1">
              <a:defRPr/>
            </a:pPr>
            <a:r>
              <a:rPr lang="en-US" dirty="0"/>
              <a:t>Cardiovascular system: </a:t>
            </a:r>
            <a:r>
              <a:rPr lang="en-GB" dirty="0"/>
              <a:t> </a:t>
            </a:r>
            <a:br>
              <a:rPr lang="en-GB" dirty="0"/>
            </a:br>
            <a:r>
              <a:rPr lang="en-GB" dirty="0"/>
              <a:t>muscular system and the kidneys</a:t>
            </a:r>
          </a:p>
        </p:txBody>
      </p:sp>
      <p:sp>
        <p:nvSpPr>
          <p:cNvPr id="3" name="Content Placeholder 2">
            <a:extLst>
              <a:ext uri="{FF2B5EF4-FFF2-40B4-BE49-F238E27FC236}">
                <a16:creationId xmlns:a16="http://schemas.microsoft.com/office/drawing/2014/main" id="{1DB55419-E365-4340-83AF-26D37588AF5F}"/>
              </a:ext>
            </a:extLst>
          </p:cNvPr>
          <p:cNvSpPr>
            <a:spLocks noGrp="1"/>
          </p:cNvSpPr>
          <p:nvPr>
            <p:ph idx="1"/>
          </p:nvPr>
        </p:nvSpPr>
        <p:spPr>
          <a:xfrm>
            <a:off x="457200" y="1600200"/>
            <a:ext cx="8229600" cy="3916363"/>
          </a:xfrm>
        </p:spPr>
        <p:txBody>
          <a:bodyPr>
            <a:normAutofit fontScale="70000" lnSpcReduction="20000"/>
          </a:bodyPr>
          <a:lstStyle/>
          <a:p>
            <a:pPr eaLnBrk="1" hangingPunct="1">
              <a:defRPr/>
            </a:pPr>
            <a:r>
              <a:rPr lang="en-US" dirty="0"/>
              <a:t>The muscular system requires large amounts of oxygen from the cardiovascular system. </a:t>
            </a:r>
          </a:p>
          <a:p>
            <a:pPr eaLnBrk="1" hangingPunct="1">
              <a:defRPr/>
            </a:pPr>
            <a:r>
              <a:rPr lang="en-US" dirty="0"/>
              <a:t>Muscles cramp and freeze up when they do not get adequate oxygen. </a:t>
            </a:r>
          </a:p>
          <a:p>
            <a:pPr eaLnBrk="1" hangingPunct="1">
              <a:defRPr/>
            </a:pPr>
            <a:r>
              <a:rPr lang="en-US" dirty="0"/>
              <a:t>If the cardiovascular system cannot pump enough oxygen-rich blood to the muscles the body cannot move.</a:t>
            </a:r>
          </a:p>
          <a:p>
            <a:pPr eaLnBrk="1" hangingPunct="1">
              <a:defRPr/>
            </a:pPr>
            <a:r>
              <a:rPr lang="en-US" dirty="0"/>
              <a:t>The cardiovascular system and the kidneys work together to maintain blood volume and composition. </a:t>
            </a:r>
          </a:p>
          <a:p>
            <a:pPr eaLnBrk="1" hangingPunct="1">
              <a:defRPr/>
            </a:pPr>
            <a:r>
              <a:rPr lang="en-US" dirty="0"/>
              <a:t>The cardiovascular system provides the blood pressure that the kidneys use to filter wastes out of the body.</a:t>
            </a:r>
            <a:endParaRPr lang="en-GB" dirty="0"/>
          </a:p>
          <a:p>
            <a:pPr eaLnBrk="1" hangingPunct="1">
              <a:defRPr/>
            </a:pPr>
            <a:endParaRPr lang="en-GB" dirty="0"/>
          </a:p>
        </p:txBody>
      </p:sp>
      <p:sp>
        <p:nvSpPr>
          <p:cNvPr id="4" name="Date Placeholder 3">
            <a:extLst>
              <a:ext uri="{FF2B5EF4-FFF2-40B4-BE49-F238E27FC236}">
                <a16:creationId xmlns:a16="http://schemas.microsoft.com/office/drawing/2014/main" id="{90540DA7-CBA2-2B4A-A104-35D71511AA96}"/>
              </a:ext>
            </a:extLst>
          </p:cNvPr>
          <p:cNvSpPr>
            <a:spLocks noGrp="1"/>
          </p:cNvSpPr>
          <p:nvPr>
            <p:ph type="dt" sz="quarter" idx="10"/>
          </p:nvPr>
        </p:nvSpPr>
        <p:spPr/>
        <p:txBody>
          <a:bodyPr/>
          <a:lstStyle/>
          <a:p>
            <a:pPr>
              <a:defRPr/>
            </a:pPr>
            <a:endParaRPr lang="en-GB" dirty="0"/>
          </a:p>
        </p:txBody>
      </p:sp>
      <p:sp>
        <p:nvSpPr>
          <p:cNvPr id="35845" name="Footer Placeholder 4">
            <a:extLst>
              <a:ext uri="{FF2B5EF4-FFF2-40B4-BE49-F238E27FC236}">
                <a16:creationId xmlns:a16="http://schemas.microsoft.com/office/drawing/2014/main" id="{5725E2A7-8A82-5D44-985D-F4FAA9C15308}"/>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5846" name="Slide Number Placeholder 5">
            <a:extLst>
              <a:ext uri="{FF2B5EF4-FFF2-40B4-BE49-F238E27FC236}">
                <a16:creationId xmlns:a16="http://schemas.microsoft.com/office/drawing/2014/main" id="{98029F98-BC4B-3544-AE75-057D7954046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CB6CAFF-4001-B64E-BDAC-D0A22EAFF0E6}" type="slidenum">
              <a:rPr lang="en-GB" altLang="en-US">
                <a:solidFill>
                  <a:srgbClr val="898989"/>
                </a:solidFill>
              </a:rPr>
              <a:pPr/>
              <a:t>22</a:t>
            </a:fld>
            <a:endParaRPr lang="en-GB" altLang="en-US">
              <a:solidFill>
                <a:srgbClr val="898989"/>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997C-D8CB-8042-84F5-63D7218CE99E}"/>
              </a:ext>
            </a:extLst>
          </p:cNvPr>
          <p:cNvSpPr>
            <a:spLocks noGrp="1"/>
          </p:cNvSpPr>
          <p:nvPr>
            <p:ph type="title"/>
          </p:nvPr>
        </p:nvSpPr>
        <p:spPr/>
        <p:txBody>
          <a:bodyPr>
            <a:normAutofit fontScale="90000"/>
          </a:bodyPr>
          <a:lstStyle/>
          <a:p>
            <a:pPr eaLnBrk="1" hangingPunct="1">
              <a:defRPr/>
            </a:pPr>
            <a:r>
              <a:rPr lang="en-US" dirty="0"/>
              <a:t>Cardiovascular system: </a:t>
            </a:r>
            <a:r>
              <a:rPr lang="en-GB" dirty="0"/>
              <a:t> the skin</a:t>
            </a:r>
            <a:br>
              <a:rPr lang="en-GB" dirty="0"/>
            </a:br>
            <a:br>
              <a:rPr lang="en-GB" dirty="0"/>
            </a:br>
            <a:endParaRPr lang="en-GB" dirty="0"/>
          </a:p>
        </p:txBody>
      </p:sp>
      <p:sp>
        <p:nvSpPr>
          <p:cNvPr id="3" name="Content Placeholder 2">
            <a:extLst>
              <a:ext uri="{FF2B5EF4-FFF2-40B4-BE49-F238E27FC236}">
                <a16:creationId xmlns:a16="http://schemas.microsoft.com/office/drawing/2014/main" id="{5D5BEE26-0E22-8F43-9BB7-D5281688BEA3}"/>
              </a:ext>
            </a:extLst>
          </p:cNvPr>
          <p:cNvSpPr>
            <a:spLocks noGrp="1"/>
          </p:cNvSpPr>
          <p:nvPr>
            <p:ph idx="1"/>
          </p:nvPr>
        </p:nvSpPr>
        <p:spPr>
          <a:xfrm>
            <a:off x="457200" y="1600200"/>
            <a:ext cx="8229600" cy="3916363"/>
          </a:xfrm>
        </p:spPr>
        <p:txBody>
          <a:bodyPr>
            <a:normAutofit fontScale="70000" lnSpcReduction="20000"/>
          </a:bodyPr>
          <a:lstStyle/>
          <a:p>
            <a:pPr eaLnBrk="1" hangingPunct="1">
              <a:defRPr/>
            </a:pPr>
            <a:r>
              <a:rPr lang="en-US" dirty="0"/>
              <a:t>The cardiovascular system and the skin help maintain homeostasis by regulating body temperature. </a:t>
            </a:r>
          </a:p>
          <a:p>
            <a:pPr eaLnBrk="1" hangingPunct="1">
              <a:defRPr/>
            </a:pPr>
            <a:r>
              <a:rPr lang="en-US" dirty="0"/>
              <a:t>When the body overheats, the blood vessels that serve the skin dilate. </a:t>
            </a:r>
          </a:p>
          <a:p>
            <a:pPr eaLnBrk="1" hangingPunct="1">
              <a:defRPr/>
            </a:pPr>
            <a:r>
              <a:rPr lang="en-US" dirty="0"/>
              <a:t>The cardiovascular system rushes warm blood to the superficial capillaries of the skin. </a:t>
            </a:r>
          </a:p>
          <a:p>
            <a:pPr eaLnBrk="1" hangingPunct="1">
              <a:defRPr/>
            </a:pPr>
            <a:r>
              <a:rPr lang="en-US" dirty="0"/>
              <a:t>Heat from the blood radiates off of the skin's surface, cooling the body. </a:t>
            </a:r>
          </a:p>
          <a:p>
            <a:pPr eaLnBrk="1" hangingPunct="1">
              <a:defRPr/>
            </a:pPr>
            <a:r>
              <a:rPr lang="en-US" dirty="0"/>
              <a:t>When body temperature drops too low, skin capillaries constrict. </a:t>
            </a:r>
          </a:p>
          <a:p>
            <a:pPr eaLnBrk="1" hangingPunct="1">
              <a:defRPr/>
            </a:pPr>
            <a:r>
              <a:rPr lang="en-US" dirty="0"/>
              <a:t>This prevents warm blood from reaching the surface of the skin. The heart pumps extra blood to the deeper vital organs.</a:t>
            </a:r>
            <a:endParaRPr lang="en-GB" dirty="0"/>
          </a:p>
        </p:txBody>
      </p:sp>
      <p:sp>
        <p:nvSpPr>
          <p:cNvPr id="4" name="Date Placeholder 3">
            <a:extLst>
              <a:ext uri="{FF2B5EF4-FFF2-40B4-BE49-F238E27FC236}">
                <a16:creationId xmlns:a16="http://schemas.microsoft.com/office/drawing/2014/main" id="{478B314B-F343-9241-B897-C1AB51D8D084}"/>
              </a:ext>
            </a:extLst>
          </p:cNvPr>
          <p:cNvSpPr>
            <a:spLocks noGrp="1"/>
          </p:cNvSpPr>
          <p:nvPr>
            <p:ph type="dt" sz="quarter" idx="10"/>
          </p:nvPr>
        </p:nvSpPr>
        <p:spPr/>
        <p:txBody>
          <a:bodyPr/>
          <a:lstStyle/>
          <a:p>
            <a:pPr>
              <a:defRPr/>
            </a:pPr>
            <a:endParaRPr lang="en-GB" dirty="0"/>
          </a:p>
        </p:txBody>
      </p:sp>
      <p:sp>
        <p:nvSpPr>
          <p:cNvPr id="36869" name="Footer Placeholder 4">
            <a:extLst>
              <a:ext uri="{FF2B5EF4-FFF2-40B4-BE49-F238E27FC236}">
                <a16:creationId xmlns:a16="http://schemas.microsoft.com/office/drawing/2014/main" id="{E8809FFD-1DA6-054D-BEC1-E19D9AFF08D1}"/>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6870" name="Slide Number Placeholder 5">
            <a:extLst>
              <a:ext uri="{FF2B5EF4-FFF2-40B4-BE49-F238E27FC236}">
                <a16:creationId xmlns:a16="http://schemas.microsoft.com/office/drawing/2014/main" id="{F4697FE4-E504-C246-BEF7-70B900DA38B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4C584D4-F233-FB48-8AE7-A6952434979D}" type="slidenum">
              <a:rPr lang="en-GB" altLang="en-US">
                <a:solidFill>
                  <a:srgbClr val="898989"/>
                </a:solidFill>
              </a:rPr>
              <a:pPr/>
              <a:t>23</a:t>
            </a:fld>
            <a:endParaRPr lang="en-GB" altLang="en-US">
              <a:solidFill>
                <a:srgbClr val="898989"/>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F05E8-B012-D649-9558-3F6BE2BC29EF}"/>
              </a:ext>
            </a:extLst>
          </p:cNvPr>
          <p:cNvSpPr>
            <a:spLocks noGrp="1"/>
          </p:cNvSpPr>
          <p:nvPr>
            <p:ph type="title"/>
          </p:nvPr>
        </p:nvSpPr>
        <p:spPr/>
        <p:txBody>
          <a:bodyPr>
            <a:normAutofit fontScale="90000"/>
          </a:bodyPr>
          <a:lstStyle/>
          <a:p>
            <a:pPr eaLnBrk="1" hangingPunct="1">
              <a:defRPr/>
            </a:pPr>
            <a:r>
              <a:rPr lang="en-US" b="1" dirty="0"/>
              <a:t>Cardiovascular centers in the brain</a:t>
            </a:r>
            <a:br>
              <a:rPr lang="en-US" b="1" dirty="0"/>
            </a:br>
            <a:endParaRPr lang="en-GB" dirty="0"/>
          </a:p>
        </p:txBody>
      </p:sp>
      <p:sp>
        <p:nvSpPr>
          <p:cNvPr id="3" name="Content Placeholder 2">
            <a:extLst>
              <a:ext uri="{FF2B5EF4-FFF2-40B4-BE49-F238E27FC236}">
                <a16:creationId xmlns:a16="http://schemas.microsoft.com/office/drawing/2014/main" id="{2D7B10D4-E7A0-5E46-A9C7-687441433B5E}"/>
              </a:ext>
            </a:extLst>
          </p:cNvPr>
          <p:cNvSpPr>
            <a:spLocks noGrp="1"/>
          </p:cNvSpPr>
          <p:nvPr>
            <p:ph idx="1"/>
          </p:nvPr>
        </p:nvSpPr>
        <p:spPr>
          <a:xfrm>
            <a:off x="457200" y="1600200"/>
            <a:ext cx="8229600" cy="3916363"/>
          </a:xfrm>
        </p:spPr>
        <p:txBody>
          <a:bodyPr>
            <a:normAutofit fontScale="47500" lnSpcReduction="20000"/>
          </a:bodyPr>
          <a:lstStyle/>
          <a:p>
            <a:pPr eaLnBrk="1" hangingPunct="1">
              <a:defRPr/>
            </a:pPr>
            <a:r>
              <a:rPr lang="en-US" dirty="0"/>
              <a:t>Neurological regulation of blood pressure and flow depends on the cardiovascular centers located in the medulla oblongata. </a:t>
            </a:r>
          </a:p>
          <a:p>
            <a:pPr eaLnBrk="1" hangingPunct="1">
              <a:defRPr/>
            </a:pPr>
            <a:r>
              <a:rPr lang="en-US" dirty="0"/>
              <a:t>This cluster of neurons responds to changes in blood pressure as well as blood concentrations of oxygen, carbon dioxide, and hydrogen ions. </a:t>
            </a:r>
          </a:p>
          <a:p>
            <a:pPr eaLnBrk="1" hangingPunct="1">
              <a:defRPr/>
            </a:pPr>
            <a:endParaRPr lang="en-US" dirty="0"/>
          </a:p>
          <a:p>
            <a:pPr marL="0" indent="0" eaLnBrk="1" hangingPunct="1">
              <a:buFont typeface="Arial" panose="020B0604020202020204" pitchFamily="34" charset="0"/>
              <a:buNone/>
              <a:defRPr/>
            </a:pPr>
            <a:r>
              <a:rPr lang="en-US" dirty="0"/>
              <a:t>The cardiovascular center contains three distinct paired components:</a:t>
            </a:r>
          </a:p>
          <a:p>
            <a:pPr eaLnBrk="1" hangingPunct="1">
              <a:defRPr/>
            </a:pPr>
            <a:r>
              <a:rPr lang="en-US" dirty="0"/>
              <a:t>The </a:t>
            </a:r>
            <a:r>
              <a:rPr lang="en-US" dirty="0">
                <a:solidFill>
                  <a:srgbClr val="FF0000"/>
                </a:solidFill>
              </a:rPr>
              <a:t>cardio-accelerator centers </a:t>
            </a:r>
            <a:r>
              <a:rPr lang="en-US" dirty="0"/>
              <a:t>stimulate cardiac function by regulating heart rate and stroke volume via sympathetic stimulation from the cardiac accelerator nerve.</a:t>
            </a:r>
          </a:p>
          <a:p>
            <a:pPr eaLnBrk="1" hangingPunct="1">
              <a:defRPr/>
            </a:pPr>
            <a:r>
              <a:rPr lang="en-US" dirty="0"/>
              <a:t>The </a:t>
            </a:r>
            <a:r>
              <a:rPr lang="en-US" dirty="0">
                <a:solidFill>
                  <a:srgbClr val="FF0000"/>
                </a:solidFill>
              </a:rPr>
              <a:t>cardio-inhibitor centers </a:t>
            </a:r>
            <a:r>
              <a:rPr lang="en-US" dirty="0"/>
              <a:t>slow cardiac function by decreasing heart rate and stroke volume via parasympathetic stimulation from the </a:t>
            </a:r>
            <a:r>
              <a:rPr lang="en-US" dirty="0" err="1"/>
              <a:t>vagus</a:t>
            </a:r>
            <a:r>
              <a:rPr lang="en-US" dirty="0"/>
              <a:t> nerve.</a:t>
            </a:r>
          </a:p>
          <a:p>
            <a:pPr eaLnBrk="1" hangingPunct="1">
              <a:defRPr/>
            </a:pPr>
            <a:r>
              <a:rPr lang="en-US" dirty="0"/>
              <a:t>The </a:t>
            </a:r>
            <a:r>
              <a:rPr lang="en-US" dirty="0">
                <a:solidFill>
                  <a:srgbClr val="FF0000"/>
                </a:solidFill>
              </a:rPr>
              <a:t>vasomotor centers </a:t>
            </a:r>
            <a:r>
              <a:rPr lang="en-US" dirty="0"/>
              <a:t>control vessel tone or contraction of the smooth muscle in the tunica media. Changes in diameter affect peripheral resistance, pressure, and flow, which affect cardiac output. The majority of these neurons act via the release of the neurotransmitter norepinephrine from sympathetic neurons.</a:t>
            </a:r>
          </a:p>
          <a:p>
            <a:pPr eaLnBrk="1" hangingPunct="1">
              <a:defRPr/>
            </a:pPr>
            <a:endParaRPr lang="en-US" dirty="0"/>
          </a:p>
          <a:p>
            <a:pPr eaLnBrk="1" hangingPunct="1">
              <a:defRPr/>
            </a:pPr>
            <a:r>
              <a:rPr lang="en-US" dirty="0"/>
              <a:t>Although </a:t>
            </a:r>
            <a:r>
              <a:rPr lang="en-US" dirty="0">
                <a:solidFill>
                  <a:srgbClr val="FF0000"/>
                </a:solidFill>
              </a:rPr>
              <a:t>each center functions independently, they are not anatomically distinct.</a:t>
            </a:r>
          </a:p>
          <a:p>
            <a:pPr eaLnBrk="1" hangingPunct="1">
              <a:defRPr/>
            </a:pPr>
            <a:endParaRPr lang="en-GB" dirty="0">
              <a:solidFill>
                <a:srgbClr val="FF0000"/>
              </a:solidFill>
            </a:endParaRPr>
          </a:p>
        </p:txBody>
      </p:sp>
      <p:sp>
        <p:nvSpPr>
          <p:cNvPr id="4" name="Date Placeholder 3">
            <a:extLst>
              <a:ext uri="{FF2B5EF4-FFF2-40B4-BE49-F238E27FC236}">
                <a16:creationId xmlns:a16="http://schemas.microsoft.com/office/drawing/2014/main" id="{6FB6D7D0-AAD4-3D4C-BCD8-3F627666B433}"/>
              </a:ext>
            </a:extLst>
          </p:cNvPr>
          <p:cNvSpPr>
            <a:spLocks noGrp="1"/>
          </p:cNvSpPr>
          <p:nvPr>
            <p:ph type="dt" sz="quarter" idx="10"/>
          </p:nvPr>
        </p:nvSpPr>
        <p:spPr/>
        <p:txBody>
          <a:bodyPr/>
          <a:lstStyle/>
          <a:p>
            <a:pPr>
              <a:defRPr/>
            </a:pPr>
            <a:endParaRPr lang="en-GB" dirty="0"/>
          </a:p>
        </p:txBody>
      </p:sp>
      <p:sp>
        <p:nvSpPr>
          <p:cNvPr id="37893" name="Footer Placeholder 4">
            <a:extLst>
              <a:ext uri="{FF2B5EF4-FFF2-40B4-BE49-F238E27FC236}">
                <a16:creationId xmlns:a16="http://schemas.microsoft.com/office/drawing/2014/main" id="{83B96F6E-FD3A-7747-95A5-1C2D12829DE5}"/>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7894" name="Slide Number Placeholder 5">
            <a:extLst>
              <a:ext uri="{FF2B5EF4-FFF2-40B4-BE49-F238E27FC236}">
                <a16:creationId xmlns:a16="http://schemas.microsoft.com/office/drawing/2014/main" id="{50E31E65-1A1A-E14D-9565-89761D4CBC4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D24B39C-0B72-5742-9FED-C89AD35DFC12}" type="slidenum">
              <a:rPr lang="en-GB" altLang="en-US">
                <a:solidFill>
                  <a:srgbClr val="898989"/>
                </a:solidFill>
              </a:rPr>
              <a:pPr/>
              <a:t>24</a:t>
            </a:fld>
            <a:endParaRPr lang="en-GB" altLang="en-US">
              <a:solidFill>
                <a:srgbClr val="898989"/>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BF862-2730-B54F-9BF2-A82B21A14746}"/>
              </a:ext>
            </a:extLst>
          </p:cNvPr>
          <p:cNvSpPr>
            <a:spLocks noGrp="1"/>
          </p:cNvSpPr>
          <p:nvPr>
            <p:ph type="title"/>
          </p:nvPr>
        </p:nvSpPr>
        <p:spPr/>
        <p:txBody>
          <a:bodyPr>
            <a:normAutofit fontScale="90000"/>
          </a:bodyPr>
          <a:lstStyle/>
          <a:p>
            <a:pPr eaLnBrk="1" hangingPunct="1">
              <a:defRPr/>
            </a:pPr>
            <a:r>
              <a:rPr lang="en-US" dirty="0"/>
              <a:t>What happens if the cardiovascular </a:t>
            </a:r>
            <a:br>
              <a:rPr lang="en-US" dirty="0"/>
            </a:br>
            <a:r>
              <a:rPr lang="en-US" dirty="0"/>
              <a:t>system fails?</a:t>
            </a:r>
            <a:endParaRPr lang="en-GB" dirty="0"/>
          </a:p>
        </p:txBody>
      </p:sp>
      <p:sp>
        <p:nvSpPr>
          <p:cNvPr id="38915" name="Content Placeholder 2">
            <a:extLst>
              <a:ext uri="{FF2B5EF4-FFF2-40B4-BE49-F238E27FC236}">
                <a16:creationId xmlns:a16="http://schemas.microsoft.com/office/drawing/2014/main" id="{CAD72ACA-9ACE-7249-A4FC-7656DAEA3C29}"/>
              </a:ext>
            </a:extLst>
          </p:cNvPr>
          <p:cNvSpPr>
            <a:spLocks noGrp="1"/>
          </p:cNvSpPr>
          <p:nvPr>
            <p:ph idx="1"/>
          </p:nvPr>
        </p:nvSpPr>
        <p:spPr>
          <a:xfrm>
            <a:off x="457200" y="1600200"/>
            <a:ext cx="8229600" cy="3916363"/>
          </a:xfrm>
        </p:spPr>
        <p:txBody>
          <a:bodyPr/>
          <a:lstStyle/>
          <a:p>
            <a:pPr eaLnBrk="1" hangingPunct="1"/>
            <a:r>
              <a:rPr lang="en-US" altLang="en-US" sz="2800"/>
              <a:t>If the cardiovascular system fails your blood flow will stop and your muscles will get the blood they need. </a:t>
            </a:r>
          </a:p>
          <a:p>
            <a:pPr eaLnBrk="1" hangingPunct="1"/>
            <a:r>
              <a:rPr lang="en-US" altLang="en-US" sz="2800"/>
              <a:t>Blood also contains oxygen and glucose which cells need to convert food to energy and to survive, so if the cells don't get blood they will die which will eventually kill the organism.</a:t>
            </a:r>
            <a:endParaRPr lang="en-GB" altLang="en-US" sz="2800"/>
          </a:p>
        </p:txBody>
      </p:sp>
      <p:sp>
        <p:nvSpPr>
          <p:cNvPr id="4" name="Date Placeholder 3">
            <a:extLst>
              <a:ext uri="{FF2B5EF4-FFF2-40B4-BE49-F238E27FC236}">
                <a16:creationId xmlns:a16="http://schemas.microsoft.com/office/drawing/2014/main" id="{BC6F5F7D-A52F-414F-9044-F7A015783A15}"/>
              </a:ext>
            </a:extLst>
          </p:cNvPr>
          <p:cNvSpPr>
            <a:spLocks noGrp="1"/>
          </p:cNvSpPr>
          <p:nvPr>
            <p:ph type="dt" sz="quarter" idx="10"/>
          </p:nvPr>
        </p:nvSpPr>
        <p:spPr/>
        <p:txBody>
          <a:bodyPr/>
          <a:lstStyle/>
          <a:p>
            <a:pPr>
              <a:defRPr/>
            </a:pPr>
            <a:endParaRPr lang="en-GB" dirty="0"/>
          </a:p>
        </p:txBody>
      </p:sp>
      <p:sp>
        <p:nvSpPr>
          <p:cNvPr id="38917" name="Footer Placeholder 4">
            <a:extLst>
              <a:ext uri="{FF2B5EF4-FFF2-40B4-BE49-F238E27FC236}">
                <a16:creationId xmlns:a16="http://schemas.microsoft.com/office/drawing/2014/main" id="{B18FD3B0-1DF4-3C49-8B31-B0D0DFE17C7D}"/>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8918" name="Slide Number Placeholder 5">
            <a:extLst>
              <a:ext uri="{FF2B5EF4-FFF2-40B4-BE49-F238E27FC236}">
                <a16:creationId xmlns:a16="http://schemas.microsoft.com/office/drawing/2014/main" id="{288932D0-F710-274C-B5B4-3DDB9776F95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1543A4C-39C9-FE41-99C6-19FAFDDC8112}" type="slidenum">
              <a:rPr lang="en-GB" altLang="en-US">
                <a:solidFill>
                  <a:srgbClr val="898989"/>
                </a:solidFill>
              </a:rPr>
              <a:pPr/>
              <a:t>25</a:t>
            </a:fld>
            <a:endParaRPr lang="en-GB" altLang="en-US">
              <a:solidFill>
                <a:srgbClr val="898989"/>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8E876-CE6C-3B48-9A15-73FCDD5B4F90}"/>
              </a:ext>
            </a:extLst>
          </p:cNvPr>
          <p:cNvSpPr>
            <a:spLocks noGrp="1"/>
          </p:cNvSpPr>
          <p:nvPr>
            <p:ph type="title"/>
          </p:nvPr>
        </p:nvSpPr>
        <p:spPr/>
        <p:txBody>
          <a:bodyPr>
            <a:normAutofit fontScale="90000"/>
          </a:bodyPr>
          <a:lstStyle/>
          <a:p>
            <a:pPr eaLnBrk="1" hangingPunct="1">
              <a:defRPr/>
            </a:pPr>
            <a:r>
              <a:rPr lang="en-US" dirty="0"/>
              <a:t> Diseases or disorders that can affect the cardiovascular system</a:t>
            </a:r>
            <a:endParaRPr lang="en-GB" dirty="0"/>
          </a:p>
        </p:txBody>
      </p:sp>
      <p:sp>
        <p:nvSpPr>
          <p:cNvPr id="3" name="Content Placeholder 2">
            <a:extLst>
              <a:ext uri="{FF2B5EF4-FFF2-40B4-BE49-F238E27FC236}">
                <a16:creationId xmlns:a16="http://schemas.microsoft.com/office/drawing/2014/main" id="{99B8F1C1-6E7B-3B43-9943-24E64199F862}"/>
              </a:ext>
            </a:extLst>
          </p:cNvPr>
          <p:cNvSpPr>
            <a:spLocks noGrp="1"/>
          </p:cNvSpPr>
          <p:nvPr>
            <p:ph idx="1"/>
          </p:nvPr>
        </p:nvSpPr>
        <p:spPr>
          <a:xfrm>
            <a:off x="457200" y="1600200"/>
            <a:ext cx="8229600" cy="3916363"/>
          </a:xfrm>
        </p:spPr>
        <p:txBody>
          <a:bodyPr>
            <a:normAutofit fontScale="85000" lnSpcReduction="20000"/>
          </a:bodyPr>
          <a:lstStyle/>
          <a:p>
            <a:pPr eaLnBrk="1" hangingPunct="1">
              <a:defRPr/>
            </a:pPr>
            <a:r>
              <a:rPr lang="en-US" sz="3000" dirty="0"/>
              <a:t>Coronary Artery Disease- When your arteries narrow and harden so your heart cannot get oxygen or nutrients.</a:t>
            </a:r>
          </a:p>
          <a:p>
            <a:pPr eaLnBrk="1" hangingPunct="1">
              <a:defRPr/>
            </a:pPr>
            <a:r>
              <a:rPr lang="en-US" sz="3000" dirty="0"/>
              <a:t>Hypertension- also known as high blood pressure. When your arteries narrow making your heart work harder to push blood through the vessels. </a:t>
            </a:r>
          </a:p>
          <a:p>
            <a:pPr eaLnBrk="1" hangingPunct="1">
              <a:defRPr/>
            </a:pPr>
            <a:r>
              <a:rPr lang="en-US" sz="3000" dirty="0"/>
              <a:t>Stroke- a disorder that occurs when the arteries that give blood and oxygen to the brain get blocked causing brain cells to die. </a:t>
            </a:r>
          </a:p>
          <a:p>
            <a:pPr eaLnBrk="1" hangingPunct="1">
              <a:defRPr/>
            </a:pPr>
            <a:r>
              <a:rPr lang="en-US" sz="3300" dirty="0"/>
              <a:t>Stoke and heart disease also increase your risk of Vascular Dementia. </a:t>
            </a:r>
            <a:endParaRPr lang="en-GB" sz="3300" dirty="0"/>
          </a:p>
        </p:txBody>
      </p:sp>
      <p:sp>
        <p:nvSpPr>
          <p:cNvPr id="4" name="Date Placeholder 3">
            <a:extLst>
              <a:ext uri="{FF2B5EF4-FFF2-40B4-BE49-F238E27FC236}">
                <a16:creationId xmlns:a16="http://schemas.microsoft.com/office/drawing/2014/main" id="{52952863-FAEE-2C47-B035-82170A142851}"/>
              </a:ext>
            </a:extLst>
          </p:cNvPr>
          <p:cNvSpPr>
            <a:spLocks noGrp="1"/>
          </p:cNvSpPr>
          <p:nvPr>
            <p:ph type="dt" sz="quarter" idx="10"/>
          </p:nvPr>
        </p:nvSpPr>
        <p:spPr/>
        <p:txBody>
          <a:bodyPr/>
          <a:lstStyle/>
          <a:p>
            <a:pPr>
              <a:defRPr/>
            </a:pPr>
            <a:endParaRPr lang="en-GB" dirty="0"/>
          </a:p>
        </p:txBody>
      </p:sp>
      <p:sp>
        <p:nvSpPr>
          <p:cNvPr id="39941" name="Footer Placeholder 4">
            <a:extLst>
              <a:ext uri="{FF2B5EF4-FFF2-40B4-BE49-F238E27FC236}">
                <a16:creationId xmlns:a16="http://schemas.microsoft.com/office/drawing/2014/main" id="{2677B89A-7B5F-ED49-8E82-581885CEAF8D}"/>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srgbClr val="000000"/>
              </a:solidFill>
              <a:latin typeface="Myriad Pro"/>
            </a:endParaRPr>
          </a:p>
        </p:txBody>
      </p:sp>
      <p:sp>
        <p:nvSpPr>
          <p:cNvPr id="39942" name="Slide Number Placeholder 5">
            <a:extLst>
              <a:ext uri="{FF2B5EF4-FFF2-40B4-BE49-F238E27FC236}">
                <a16:creationId xmlns:a16="http://schemas.microsoft.com/office/drawing/2014/main" id="{00813186-7EC3-774D-80C1-8426E9A67F4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309E7E3-5CE2-5E4E-83B9-11A25800B7DD}" type="slidenum">
              <a:rPr lang="en-GB" altLang="en-US">
                <a:solidFill>
                  <a:srgbClr val="898989"/>
                </a:solidFill>
              </a:rPr>
              <a:pPr/>
              <a:t>26</a:t>
            </a:fld>
            <a:endParaRPr lang="en-GB" altLang="en-US">
              <a:solidFill>
                <a:srgbClr val="89898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22EAA-8135-1343-A14B-41F3C07B7605}"/>
              </a:ext>
            </a:extLst>
          </p:cNvPr>
          <p:cNvSpPr>
            <a:spLocks noGrp="1"/>
          </p:cNvSpPr>
          <p:nvPr>
            <p:ph type="title"/>
          </p:nvPr>
        </p:nvSpPr>
        <p:spPr>
          <a:xfrm>
            <a:off x="684213" y="115888"/>
            <a:ext cx="8229600" cy="1143000"/>
          </a:xfrm>
        </p:spPr>
        <p:txBody>
          <a:bodyPr>
            <a:normAutofit fontScale="90000"/>
          </a:bodyPr>
          <a:lstStyle/>
          <a:p>
            <a:pPr eaLnBrk="1" hangingPunct="1">
              <a:defRPr/>
            </a:pPr>
            <a:r>
              <a:rPr lang="en-GB" dirty="0"/>
              <a:t>What lifestyle choices can keep the cardiovascular system functioning </a:t>
            </a:r>
            <a:br>
              <a:rPr lang="en-GB" dirty="0"/>
            </a:br>
            <a:r>
              <a:rPr lang="en-GB" dirty="0"/>
              <a:t>properly?</a:t>
            </a:r>
          </a:p>
        </p:txBody>
      </p:sp>
      <p:sp>
        <p:nvSpPr>
          <p:cNvPr id="40963" name="Content Placeholder 2">
            <a:extLst>
              <a:ext uri="{FF2B5EF4-FFF2-40B4-BE49-F238E27FC236}">
                <a16:creationId xmlns:a16="http://schemas.microsoft.com/office/drawing/2014/main" id="{2AA03EB1-B6B5-BC40-B142-27C7C7BA0E3B}"/>
              </a:ext>
            </a:extLst>
          </p:cNvPr>
          <p:cNvSpPr>
            <a:spLocks noGrp="1"/>
          </p:cNvSpPr>
          <p:nvPr>
            <p:ph idx="1"/>
          </p:nvPr>
        </p:nvSpPr>
        <p:spPr>
          <a:xfrm>
            <a:off x="457200" y="1600200"/>
            <a:ext cx="8229600" cy="3916363"/>
          </a:xfrm>
        </p:spPr>
        <p:txBody>
          <a:bodyPr/>
          <a:lstStyle/>
          <a:p>
            <a:pPr eaLnBrk="1" hangingPunct="1"/>
            <a:r>
              <a:rPr lang="en-US" altLang="en-US"/>
              <a:t>By exercising, you manage weight and reduces risk of heart conditions. </a:t>
            </a:r>
          </a:p>
          <a:p>
            <a:pPr eaLnBrk="1" hangingPunct="1"/>
            <a:r>
              <a:rPr lang="en-US" altLang="en-US"/>
              <a:t>If you do not smoke, you will keep damaging compounds out of your body that can cause heart attacks.</a:t>
            </a:r>
            <a:endParaRPr lang="en-GB" altLang="en-US"/>
          </a:p>
        </p:txBody>
      </p:sp>
      <p:sp>
        <p:nvSpPr>
          <p:cNvPr id="4" name="Date Placeholder 3">
            <a:extLst>
              <a:ext uri="{FF2B5EF4-FFF2-40B4-BE49-F238E27FC236}">
                <a16:creationId xmlns:a16="http://schemas.microsoft.com/office/drawing/2014/main" id="{983D9569-C3B1-BB40-9C92-5012BFE9C43A}"/>
              </a:ext>
            </a:extLst>
          </p:cNvPr>
          <p:cNvSpPr>
            <a:spLocks noGrp="1"/>
          </p:cNvSpPr>
          <p:nvPr>
            <p:ph type="dt" sz="quarter" idx="10"/>
          </p:nvPr>
        </p:nvSpPr>
        <p:spPr/>
        <p:txBody>
          <a:bodyPr/>
          <a:lstStyle/>
          <a:p>
            <a:pPr>
              <a:defRPr/>
            </a:pPr>
            <a:r>
              <a:rPr lang="en-US"/>
              <a:t>TA-AMEN</a:t>
            </a:r>
            <a:endParaRPr lang="en-GB"/>
          </a:p>
        </p:txBody>
      </p:sp>
      <p:sp>
        <p:nvSpPr>
          <p:cNvPr id="40965" name="Footer Placeholder 4">
            <a:extLst>
              <a:ext uri="{FF2B5EF4-FFF2-40B4-BE49-F238E27FC236}">
                <a16:creationId xmlns:a16="http://schemas.microsoft.com/office/drawing/2014/main" id="{59A79019-CF40-6A4F-9E14-A47012C2A640}"/>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solidFill>
                  <a:srgbClr val="000000"/>
                </a:solidFill>
                <a:latin typeface="Myriad Pro"/>
              </a:rPr>
              <a:t>Project Management wk 8-9</a:t>
            </a:r>
          </a:p>
        </p:txBody>
      </p:sp>
      <p:sp>
        <p:nvSpPr>
          <p:cNvPr id="40966" name="Slide Number Placeholder 5">
            <a:extLst>
              <a:ext uri="{FF2B5EF4-FFF2-40B4-BE49-F238E27FC236}">
                <a16:creationId xmlns:a16="http://schemas.microsoft.com/office/drawing/2014/main" id="{793AF31C-E6F9-444A-AB5B-6DE1355E6EB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12B6E47-F47D-DC47-B6C4-DD2B5E56D4BF}" type="slidenum">
              <a:rPr lang="en-GB" altLang="en-US">
                <a:solidFill>
                  <a:srgbClr val="898989"/>
                </a:solidFill>
              </a:rPr>
              <a:pPr/>
              <a:t>27</a:t>
            </a:fld>
            <a:endParaRPr lang="en-GB" altLang="en-US">
              <a:solidFill>
                <a:srgbClr val="89898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BF1AD6E3-46E2-2242-9329-B64A015C8B3D}"/>
              </a:ext>
            </a:extLst>
          </p:cNvPr>
          <p:cNvSpPr>
            <a:spLocks noGrp="1"/>
          </p:cNvSpPr>
          <p:nvPr>
            <p:ph type="title"/>
          </p:nvPr>
        </p:nvSpPr>
        <p:spPr/>
        <p:txBody>
          <a:bodyPr/>
          <a:lstStyle/>
          <a:p>
            <a:pPr eaLnBrk="1" hangingPunct="1"/>
            <a:r>
              <a:rPr lang="en-GB" altLang="en-US"/>
              <a:t>VIDEO</a:t>
            </a:r>
          </a:p>
        </p:txBody>
      </p:sp>
      <p:sp>
        <p:nvSpPr>
          <p:cNvPr id="41987" name="Content Placeholder 2">
            <a:extLst>
              <a:ext uri="{FF2B5EF4-FFF2-40B4-BE49-F238E27FC236}">
                <a16:creationId xmlns:a16="http://schemas.microsoft.com/office/drawing/2014/main" id="{2D184954-506C-C340-852D-A6739BBDB581}"/>
              </a:ext>
            </a:extLst>
          </p:cNvPr>
          <p:cNvSpPr>
            <a:spLocks noGrp="1"/>
          </p:cNvSpPr>
          <p:nvPr>
            <p:ph idx="1"/>
          </p:nvPr>
        </p:nvSpPr>
        <p:spPr>
          <a:xfrm>
            <a:off x="457200" y="1600200"/>
            <a:ext cx="8229600" cy="3916363"/>
          </a:xfrm>
        </p:spPr>
        <p:txBody>
          <a:bodyPr/>
          <a:lstStyle/>
          <a:p>
            <a:pPr eaLnBrk="1" hangingPunct="1"/>
            <a:r>
              <a:rPr lang="en-GB" altLang="en-US"/>
              <a:t>Lets summarise by watching a video on the blood circulatory system.</a:t>
            </a:r>
          </a:p>
          <a:p>
            <a:pPr eaLnBrk="1" hangingPunct="1"/>
            <a:r>
              <a:rPr lang="en-GB" altLang="en-US">
                <a:hlinkClick r:id="rId2"/>
              </a:rPr>
              <a:t>https://www.youtube.com/watch?v=NJzJKvkWWDc</a:t>
            </a:r>
            <a:r>
              <a:rPr lang="en-GB" altLang="en-US"/>
              <a:t> </a:t>
            </a:r>
          </a:p>
          <a:p>
            <a:pPr eaLnBrk="1" hangingPunct="1"/>
            <a:endParaRPr lang="en-GB"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E02815D0-E118-6643-A005-2BE54A431DAC}"/>
              </a:ext>
            </a:extLst>
          </p:cNvPr>
          <p:cNvSpPr>
            <a:spLocks noGrp="1"/>
          </p:cNvSpPr>
          <p:nvPr>
            <p:ph type="title"/>
          </p:nvPr>
        </p:nvSpPr>
        <p:spPr/>
        <p:txBody>
          <a:bodyPr/>
          <a:lstStyle/>
          <a:p>
            <a:pPr eaLnBrk="1" hangingPunct="1"/>
            <a:r>
              <a:rPr lang="en-GB" altLang="en-US"/>
              <a:t>Group Discussion</a:t>
            </a:r>
          </a:p>
        </p:txBody>
      </p:sp>
      <p:sp>
        <p:nvSpPr>
          <p:cNvPr id="43011" name="Content Placeholder 2">
            <a:extLst>
              <a:ext uri="{FF2B5EF4-FFF2-40B4-BE49-F238E27FC236}">
                <a16:creationId xmlns:a16="http://schemas.microsoft.com/office/drawing/2014/main" id="{27CA98CD-FE1C-2942-992A-094602B85AE3}"/>
              </a:ext>
            </a:extLst>
          </p:cNvPr>
          <p:cNvSpPr>
            <a:spLocks noGrp="1"/>
          </p:cNvSpPr>
          <p:nvPr>
            <p:ph idx="1"/>
          </p:nvPr>
        </p:nvSpPr>
        <p:spPr>
          <a:xfrm>
            <a:off x="457200" y="1600200"/>
            <a:ext cx="8229600" cy="3916363"/>
          </a:xfrm>
        </p:spPr>
        <p:txBody>
          <a:bodyPr/>
          <a:lstStyle/>
          <a:p>
            <a:pPr eaLnBrk="1" hangingPunct="1"/>
            <a:r>
              <a:rPr lang="en-GB" altLang="en-US"/>
              <a:t>Discuss </a:t>
            </a:r>
            <a:r>
              <a:rPr lang="en-GB" altLang="en-US" dirty="0"/>
              <a:t>the different diseases/conditions associated with the cardiovascular system (15 minutes)</a:t>
            </a:r>
          </a:p>
          <a:p>
            <a:pPr eaLnBrk="1" hangingPunct="1"/>
            <a:r>
              <a:rPr lang="en-GB" altLang="en-US" dirty="0"/>
              <a:t>Feedback to the class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BA12D3DF-7B5C-C24D-99B6-57AC3D80797C}"/>
              </a:ext>
            </a:extLst>
          </p:cNvPr>
          <p:cNvSpPr>
            <a:spLocks noGrp="1"/>
          </p:cNvSpPr>
          <p:nvPr>
            <p:ph type="title"/>
          </p:nvPr>
        </p:nvSpPr>
        <p:spPr/>
        <p:txBody>
          <a:bodyPr/>
          <a:lstStyle/>
          <a:p>
            <a:pPr eaLnBrk="1" hangingPunct="1"/>
            <a:r>
              <a:rPr lang="en-GB" altLang="en-US"/>
              <a:t>THANK YOU</a:t>
            </a:r>
          </a:p>
        </p:txBody>
      </p:sp>
      <p:sp>
        <p:nvSpPr>
          <p:cNvPr id="44035" name="Content Placeholder 2">
            <a:extLst>
              <a:ext uri="{FF2B5EF4-FFF2-40B4-BE49-F238E27FC236}">
                <a16:creationId xmlns:a16="http://schemas.microsoft.com/office/drawing/2014/main" id="{1219EA0B-DD81-0540-876A-6B2AA6580881}"/>
              </a:ext>
            </a:extLst>
          </p:cNvPr>
          <p:cNvSpPr>
            <a:spLocks noGrp="1"/>
          </p:cNvSpPr>
          <p:nvPr>
            <p:ph idx="1"/>
          </p:nvPr>
        </p:nvSpPr>
        <p:spPr>
          <a:xfrm>
            <a:off x="457200" y="1600200"/>
            <a:ext cx="8229600" cy="3916363"/>
          </a:xfrm>
        </p:spPr>
        <p:txBody>
          <a:bodyPr/>
          <a:lstStyle/>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endParaRPr lang="en-GB" altLang="en-US"/>
          </a:p>
          <a:p>
            <a:pPr marL="0" indent="0" algn="ctr" eaLnBrk="1" hangingPunct="1">
              <a:buFont typeface="Arial" panose="020B0604020202020204" pitchFamily="34" charset="0"/>
              <a:buNone/>
            </a:pPr>
            <a:r>
              <a:rPr lang="en-GB" altLang="en-US"/>
              <a:t>ANY QUESTIONS</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2522</TotalTime>
  <Words>1432</Words>
  <Application>Microsoft Office PowerPoint</Application>
  <PresentationFormat>On-screen Show (4:3)</PresentationFormat>
  <Paragraphs>173</Paragraphs>
  <Slides>30</Slides>
  <Notes>0</Notes>
  <HiddenSlides>0</HiddenSlides>
  <MMClips>0</MMClips>
  <ScaleCrop>false</ScaleCrop>
  <HeadingPairs>
    <vt:vector size="4" baseType="variant">
      <vt:variant>
        <vt:lpstr>Theme</vt:lpstr>
      </vt:variant>
      <vt:variant>
        <vt:i4>2</vt:i4>
      </vt:variant>
      <vt:variant>
        <vt:lpstr>Slide Titles</vt:lpstr>
      </vt:variant>
      <vt:variant>
        <vt:i4>30</vt:i4>
      </vt:variant>
    </vt:vector>
  </HeadingPairs>
  <TitlesOfParts>
    <vt:vector size="32" baseType="lpstr">
      <vt:lpstr>Default Design</vt:lpstr>
      <vt:lpstr>20140311PresentationUWTSDTemplate</vt:lpstr>
      <vt:lpstr>INTRODUCTION TO PHYSIOLOGY (BMHP5003)</vt:lpstr>
      <vt:lpstr>Lesson Objectives</vt:lpstr>
      <vt:lpstr>The Cardiovascular System</vt:lpstr>
      <vt:lpstr>Location of the Heart</vt:lpstr>
      <vt:lpstr>PowerPoint Presentation</vt:lpstr>
      <vt:lpstr>What is the Cardiovascular system?</vt:lpstr>
      <vt:lpstr>What is the Cardiovascular system?</vt:lpstr>
      <vt:lpstr>Structure of the Heart</vt:lpstr>
      <vt:lpstr>PowerPoint Presentation</vt:lpstr>
      <vt:lpstr>Function of the Cardiovascular System</vt:lpstr>
      <vt:lpstr>PowerPoint Presentation</vt:lpstr>
      <vt:lpstr>Function of The Heart</vt:lpstr>
      <vt:lpstr>Systematic Circulation</vt:lpstr>
      <vt:lpstr>Systemic Veins</vt:lpstr>
      <vt:lpstr>PowerPoint Presentation</vt:lpstr>
      <vt:lpstr>Blood Vessels</vt:lpstr>
      <vt:lpstr>There are also two other blood vessels…</vt:lpstr>
      <vt:lpstr>Regulation of Heart Rate</vt:lpstr>
      <vt:lpstr>Regulation of Heart Rate</vt:lpstr>
      <vt:lpstr>Regulation of Heart Rate</vt:lpstr>
      <vt:lpstr>Cardiovascular system: nervous  system</vt:lpstr>
      <vt:lpstr>Cardiovascular system:   muscular system and the kidneys</vt:lpstr>
      <vt:lpstr>Cardiovascular system:  the skin  </vt:lpstr>
      <vt:lpstr>Cardiovascular centers in the brain </vt:lpstr>
      <vt:lpstr>What happens if the cardiovascular  system fails?</vt:lpstr>
      <vt:lpstr> Diseases or disorders that can affect the cardiovascular system</vt:lpstr>
      <vt:lpstr>What lifestyle choices can keep the cardiovascular system functioning  properly?</vt:lpstr>
      <vt:lpstr>VIDEO</vt:lpstr>
      <vt:lpstr>Group Discussion</vt:lpstr>
      <vt:lpstr>THANK YOU</vt:lpstr>
    </vt:vector>
  </TitlesOfParts>
  <Company>Castle Manor Business and Enterprise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Cardiovascular System</dc:title>
  <dc:creator>lcr</dc:creator>
  <cp:lastModifiedBy>Mumtaz Goolam</cp:lastModifiedBy>
  <cp:revision>41</cp:revision>
  <dcterms:created xsi:type="dcterms:W3CDTF">2011-01-17T09:32:08Z</dcterms:created>
  <dcterms:modified xsi:type="dcterms:W3CDTF">2020-10-02T18:45:06Z</dcterms:modified>
</cp:coreProperties>
</file>