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87" r:id="rId1"/>
    <p:sldMasterId id="2147483705" r:id="rId2"/>
  </p:sldMasterIdLst>
  <p:sldIdLst>
    <p:sldId id="257" r:id="rId3"/>
    <p:sldId id="260" r:id="rId4"/>
    <p:sldId id="295" r:id="rId5"/>
    <p:sldId id="258" r:id="rId6"/>
    <p:sldId id="296" r:id="rId7"/>
    <p:sldId id="297" r:id="rId8"/>
    <p:sldId id="259" r:id="rId9"/>
    <p:sldId id="289" r:id="rId10"/>
    <p:sldId id="261" r:id="rId11"/>
    <p:sldId id="262" r:id="rId12"/>
    <p:sldId id="290" r:id="rId13"/>
    <p:sldId id="263" r:id="rId14"/>
    <p:sldId id="264" r:id="rId15"/>
    <p:sldId id="265" r:id="rId16"/>
    <p:sldId id="291" r:id="rId17"/>
    <p:sldId id="266" r:id="rId18"/>
    <p:sldId id="292" r:id="rId19"/>
    <p:sldId id="268" r:id="rId20"/>
    <p:sldId id="267" r:id="rId21"/>
    <p:sldId id="270" r:id="rId22"/>
    <p:sldId id="269" r:id="rId23"/>
    <p:sldId id="293" r:id="rId24"/>
    <p:sldId id="271" r:id="rId25"/>
    <p:sldId id="272" r:id="rId26"/>
    <p:sldId id="273" r:id="rId27"/>
    <p:sldId id="274" r:id="rId28"/>
    <p:sldId id="285" r:id="rId29"/>
    <p:sldId id="276" r:id="rId30"/>
    <p:sldId id="294" r:id="rId31"/>
    <p:sldId id="286" r:id="rId32"/>
    <p:sldId id="277" r:id="rId33"/>
    <p:sldId id="278" r:id="rId34"/>
    <p:sldId id="279" r:id="rId35"/>
    <p:sldId id="287" r:id="rId36"/>
    <p:sldId id="280" r:id="rId37"/>
    <p:sldId id="281" r:id="rId38"/>
    <p:sldId id="288" r:id="rId39"/>
    <p:sldId id="282" r:id="rId40"/>
    <p:sldId id="283" r:id="rId41"/>
    <p:sldId id="298" r:id="rId42"/>
    <p:sldId id="299" r:id="rId43"/>
    <p:sldId id="300" r:id="rId44"/>
    <p:sldId id="284" r:id="rId45"/>
    <p:sldId id="301" r:id="rId4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1476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slide" Target="slides/slide3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viewProps" Target="viewProps.xml"/><Relationship Id="rId8" Type="http://schemas.openxmlformats.org/officeDocument/2006/relationships/slide" Target="slides/slide6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9144002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66" name="Group 65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67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68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9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0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71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2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3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4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5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6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7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8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9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0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1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2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3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4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5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6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7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8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9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0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1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2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3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4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5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96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7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8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9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0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1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2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3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4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5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6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7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08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9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0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1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2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3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4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5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6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7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8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9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0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00238" y="1122363"/>
            <a:ext cx="6593681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00238" y="3602038"/>
            <a:ext cx="6593681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801052" y="5410202"/>
            <a:ext cx="2057400" cy="365125"/>
          </a:xfrm>
        </p:spPr>
        <p:txBody>
          <a:bodyPr/>
          <a:lstStyle/>
          <a:p>
            <a:fld id="{48A87A34-81AB-432B-8DAE-1953F412C126}" type="datetimeFigureOut">
              <a:rPr lang="en-US" smtClean="0"/>
              <a:t>8/12/2019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00237" y="5410202"/>
            <a:ext cx="384366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15603" y="5410200"/>
            <a:ext cx="578317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51678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itle 1"/>
          <p:cNvSpPr>
            <a:spLocks noGrp="1"/>
          </p:cNvSpPr>
          <p:nvPr>
            <p:ph type="title"/>
          </p:nvPr>
        </p:nvSpPr>
        <p:spPr>
          <a:xfrm>
            <a:off x="856060" y="618518"/>
            <a:ext cx="7429499" cy="147857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8" name="Content Placeholder 2"/>
          <p:cNvSpPr>
            <a:spLocks noGrp="1"/>
          </p:cNvSpPr>
          <p:nvPr>
            <p:ph idx="1"/>
          </p:nvPr>
        </p:nvSpPr>
        <p:spPr>
          <a:xfrm>
            <a:off x="856060" y="2249487"/>
            <a:ext cx="7429499" cy="354171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9" name="Date Placeholder 3"/>
          <p:cNvSpPr>
            <a:spLocks noGrp="1"/>
          </p:cNvSpPr>
          <p:nvPr>
            <p:ph type="dt" sz="half" idx="10"/>
          </p:nvPr>
        </p:nvSpPr>
        <p:spPr>
          <a:xfrm>
            <a:off x="5592691" y="5883277"/>
            <a:ext cx="2057400" cy="365125"/>
          </a:xfrm>
        </p:spPr>
        <p:txBody>
          <a:bodyPr/>
          <a:lstStyle/>
          <a:p>
            <a:fld id="{48A87A34-81AB-432B-8DAE-1953F412C126}" type="datetimeFigureOut">
              <a:rPr lang="en-US" smtClean="0"/>
              <a:t>8/12/2019</a:t>
            </a:fld>
            <a:endParaRPr lang="en-US" dirty="0"/>
          </a:p>
        </p:txBody>
      </p:sp>
      <p:sp>
        <p:nvSpPr>
          <p:cNvPr id="50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56059" y="5883276"/>
            <a:ext cx="467948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5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07241" y="5883275"/>
            <a:ext cx="578317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4649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1419227"/>
            <a:ext cx="74295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6058" y="4424362"/>
            <a:ext cx="74295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8/12/2019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25598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56058" y="2249486"/>
            <a:ext cx="3658792" cy="354171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1" y="2249486"/>
            <a:ext cx="3656408" cy="354171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8/12/2019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95705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619127"/>
            <a:ext cx="74295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78902" y="2249486"/>
            <a:ext cx="3435949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56058" y="3073398"/>
            <a:ext cx="3658793" cy="271780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51992" y="2249485"/>
            <a:ext cx="3433565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3073398"/>
            <a:ext cx="3656408" cy="271780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8/12/2019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15962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8/12/2019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10123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8/12/2019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22285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0029" y="609601"/>
            <a:ext cx="2892028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150" y="592666"/>
            <a:ext cx="4418407" cy="5198534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0029" y="2249486"/>
            <a:ext cx="2892028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8/12/2019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95331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61" y="609600"/>
            <a:ext cx="3753962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32866" y="609600"/>
            <a:ext cx="3452693" cy="5181602"/>
          </a:xfrm>
          <a:prstGeom prst="round2DiagRect">
            <a:avLst>
              <a:gd name="adj1" fmla="val 6074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59" y="2249486"/>
            <a:ext cx="3753964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8/12/2019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61301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4304665"/>
            <a:ext cx="7434266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56058" y="606426"/>
            <a:ext cx="7434266" cy="3299778"/>
          </a:xfrm>
          <a:prstGeom prst="round2DiagRect">
            <a:avLst>
              <a:gd name="adj1" fmla="val 5101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24" y="5124020"/>
            <a:ext cx="7433144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8/12/2019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36437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93" y="609600"/>
            <a:ext cx="7429466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58" y="4419600"/>
            <a:ext cx="7428344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8/12/2019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094469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609600"/>
            <a:ext cx="6977064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365557"/>
            <a:ext cx="6564224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58" y="4309919"/>
            <a:ext cx="74295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8/12/2019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2" name="TextBox 51"/>
          <p:cNvSpPr txBox="1"/>
          <p:nvPr/>
        </p:nvSpPr>
        <p:spPr>
          <a:xfrm>
            <a:off x="696579" y="718458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53" name="TextBox 52"/>
          <p:cNvSpPr txBox="1"/>
          <p:nvPr/>
        </p:nvSpPr>
        <p:spPr>
          <a:xfrm>
            <a:off x="7817473" y="2764972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772063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2134042"/>
            <a:ext cx="74295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23" y="4657655"/>
            <a:ext cx="7428379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8/12/2019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352944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856060" y="609600"/>
            <a:ext cx="74294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856058" y="2674463"/>
            <a:ext cx="2397674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856059" y="3360263"/>
            <a:ext cx="2396432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86075" y="2677635"/>
            <a:ext cx="238828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386075" y="3363435"/>
            <a:ext cx="238895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89332" y="2674463"/>
            <a:ext cx="2396226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889332" y="3360263"/>
            <a:ext cx="2396226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8/12/2019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560282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856059" y="609600"/>
            <a:ext cx="74294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856060" y="4404596"/>
            <a:ext cx="239643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856060" y="2666998"/>
            <a:ext cx="239643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8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856060" y="4980859"/>
            <a:ext cx="239643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66790" y="4404596"/>
            <a:ext cx="24003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366790" y="2666998"/>
            <a:ext cx="2399205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8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365695" y="4980857"/>
            <a:ext cx="24003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89426" y="4404595"/>
            <a:ext cx="2393056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889332" y="2666998"/>
            <a:ext cx="2396227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8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889332" y="4980855"/>
            <a:ext cx="2396226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8/12/2019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cap="all" baseline="0"/>
            </a:lvl1pPr>
          </a:lstStyle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984694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8/12/2019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706578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1" y="609600"/>
            <a:ext cx="1503758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6057" y="609600"/>
            <a:ext cx="5811443" cy="5181601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8/12/2019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110424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9144002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66" name="Group 65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67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68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9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0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71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2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3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4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5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6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7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8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9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0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1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2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3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4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5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6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7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8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9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0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1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2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3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4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5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96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7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8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9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0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1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2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3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4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5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6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7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08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9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0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1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2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3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4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5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6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7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8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9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0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00238" y="1122363"/>
            <a:ext cx="6593681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00238" y="3602038"/>
            <a:ext cx="6593681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801052" y="5410202"/>
            <a:ext cx="2057400" cy="365125"/>
          </a:xfrm>
        </p:spPr>
        <p:txBody>
          <a:bodyPr/>
          <a:lstStyle/>
          <a:p>
            <a:fld id="{48A87A34-81AB-432B-8DAE-1953F412C126}" type="datetimeFigureOut">
              <a:rPr lang="en-US" smtClean="0"/>
              <a:t>8/12/2019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00237" y="5410202"/>
            <a:ext cx="384366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15603" y="5410200"/>
            <a:ext cx="578317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55139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itle 1"/>
          <p:cNvSpPr>
            <a:spLocks noGrp="1"/>
          </p:cNvSpPr>
          <p:nvPr>
            <p:ph type="title"/>
          </p:nvPr>
        </p:nvSpPr>
        <p:spPr>
          <a:xfrm>
            <a:off x="856060" y="618518"/>
            <a:ext cx="7429499" cy="147857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8" name="Content Placeholder 2"/>
          <p:cNvSpPr>
            <a:spLocks noGrp="1"/>
          </p:cNvSpPr>
          <p:nvPr>
            <p:ph idx="1"/>
          </p:nvPr>
        </p:nvSpPr>
        <p:spPr>
          <a:xfrm>
            <a:off x="856060" y="2249487"/>
            <a:ext cx="7429499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9" name="Date Placeholder 3"/>
          <p:cNvSpPr>
            <a:spLocks noGrp="1"/>
          </p:cNvSpPr>
          <p:nvPr>
            <p:ph type="dt" sz="half" idx="10"/>
          </p:nvPr>
        </p:nvSpPr>
        <p:spPr>
          <a:xfrm>
            <a:off x="5592691" y="5883277"/>
            <a:ext cx="2057400" cy="365125"/>
          </a:xfrm>
        </p:spPr>
        <p:txBody>
          <a:bodyPr/>
          <a:lstStyle/>
          <a:p>
            <a:fld id="{48A87A34-81AB-432B-8DAE-1953F412C126}" type="datetimeFigureOut">
              <a:rPr lang="en-US" smtClean="0"/>
              <a:t>8/12/2019</a:t>
            </a:fld>
            <a:endParaRPr lang="en-US" dirty="0"/>
          </a:p>
        </p:txBody>
      </p:sp>
      <p:sp>
        <p:nvSpPr>
          <p:cNvPr id="50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56059" y="5883276"/>
            <a:ext cx="467948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5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07241" y="5883275"/>
            <a:ext cx="578317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729922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1419227"/>
            <a:ext cx="74295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6058" y="4424362"/>
            <a:ext cx="74295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8/12/2019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303866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56058" y="2249486"/>
            <a:ext cx="3658792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1" y="2249486"/>
            <a:ext cx="3656408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8/12/2019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529682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619127"/>
            <a:ext cx="74295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78902" y="2249486"/>
            <a:ext cx="3435949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56058" y="3073398"/>
            <a:ext cx="3658793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51992" y="2249485"/>
            <a:ext cx="3433565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3073398"/>
            <a:ext cx="3656408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8/12/2019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186859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8/12/2019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999656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8/12/2019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062700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0029" y="609601"/>
            <a:ext cx="2892028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150" y="592666"/>
            <a:ext cx="4418407" cy="5198534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0029" y="2249486"/>
            <a:ext cx="2892028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8/12/2019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239040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61" y="609600"/>
            <a:ext cx="3753962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32866" y="609600"/>
            <a:ext cx="3452693" cy="5181602"/>
          </a:xfrm>
          <a:prstGeom prst="round2DiagRect">
            <a:avLst>
              <a:gd name="adj1" fmla="val 6074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59" y="2249486"/>
            <a:ext cx="3753964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8/12/2019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18262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4304665"/>
            <a:ext cx="7434266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56058" y="606426"/>
            <a:ext cx="7434266" cy="3299778"/>
          </a:xfrm>
          <a:prstGeom prst="round2DiagRect">
            <a:avLst>
              <a:gd name="adj1" fmla="val 5101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24" y="5124020"/>
            <a:ext cx="7433144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8/12/2019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405035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93" y="609600"/>
            <a:ext cx="7429466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58" y="4419600"/>
            <a:ext cx="7428344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8/12/2019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784763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609600"/>
            <a:ext cx="6977064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365557"/>
            <a:ext cx="6564224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58" y="4309919"/>
            <a:ext cx="74295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8/12/2019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2" name="TextBox 51"/>
          <p:cNvSpPr txBox="1"/>
          <p:nvPr/>
        </p:nvSpPr>
        <p:spPr>
          <a:xfrm>
            <a:off x="696579" y="718458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53" name="TextBox 52"/>
          <p:cNvSpPr txBox="1"/>
          <p:nvPr/>
        </p:nvSpPr>
        <p:spPr>
          <a:xfrm>
            <a:off x="7817473" y="2764972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8142570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2134042"/>
            <a:ext cx="74295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23" y="4657655"/>
            <a:ext cx="7428379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8/12/2019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266005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856060" y="609600"/>
            <a:ext cx="74294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856058" y="2674463"/>
            <a:ext cx="2397674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856059" y="3360263"/>
            <a:ext cx="2396432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86075" y="2677635"/>
            <a:ext cx="238828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386075" y="3363435"/>
            <a:ext cx="238895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89332" y="2674463"/>
            <a:ext cx="2396226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889332" y="3360263"/>
            <a:ext cx="2396226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8/12/2019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292452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856059" y="609600"/>
            <a:ext cx="74294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856060" y="4404596"/>
            <a:ext cx="239643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856060" y="2666998"/>
            <a:ext cx="239643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8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856060" y="4980859"/>
            <a:ext cx="239643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66790" y="4404596"/>
            <a:ext cx="24003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366790" y="2666998"/>
            <a:ext cx="2399205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8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365695" y="4980857"/>
            <a:ext cx="24003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89426" y="4404595"/>
            <a:ext cx="2393056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889332" y="2666998"/>
            <a:ext cx="2396227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8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889332" y="4980855"/>
            <a:ext cx="2396226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8/12/2019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cap="all" baseline="0"/>
            </a:lvl1pPr>
          </a:lstStyle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12876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8/12/2019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366113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1" y="609600"/>
            <a:ext cx="1503758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6057" y="609600"/>
            <a:ext cx="5811443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8/12/2019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2507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13" Type="http://schemas.openxmlformats.org/officeDocument/2006/relationships/slideLayout" Target="../slideLayouts/slideLayout30.xml"/><Relationship Id="rId18" Type="http://schemas.openxmlformats.org/officeDocument/2006/relationships/theme" Target="../theme/theme2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12" Type="http://schemas.openxmlformats.org/officeDocument/2006/relationships/slideLayout" Target="../slideLayouts/slideLayout29.xml"/><Relationship Id="rId17" Type="http://schemas.openxmlformats.org/officeDocument/2006/relationships/slideLayout" Target="../slideLayouts/slideLayout34.xml"/><Relationship Id="rId2" Type="http://schemas.openxmlformats.org/officeDocument/2006/relationships/slideLayout" Target="../slideLayouts/slideLayout19.xml"/><Relationship Id="rId16" Type="http://schemas.openxmlformats.org/officeDocument/2006/relationships/slideLayout" Target="../slideLayouts/slideLayout33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5" Type="http://schemas.openxmlformats.org/officeDocument/2006/relationships/slideLayout" Target="../slideLayouts/slideLayout32.xml"/><Relationship Id="rId10" Type="http://schemas.openxmlformats.org/officeDocument/2006/relationships/slideLayout" Target="../slideLayouts/slideLayout27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Relationship Id="rId14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9144002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9041774" cy="6858001"/>
            <a:chOff x="-14288" y="0"/>
            <a:chExt cx="9041774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8352798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56060" y="618518"/>
            <a:ext cx="7429499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6060" y="2249487"/>
            <a:ext cx="74294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592691" y="5883277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8/12/2019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56059" y="5883276"/>
            <a:ext cx="467948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707241" y="5883275"/>
            <a:ext cx="5783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949545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  <p:sldLayoutId id="2147483699" r:id="rId12"/>
    <p:sldLayoutId id="2147483700" r:id="rId13"/>
    <p:sldLayoutId id="2147483701" r:id="rId14"/>
    <p:sldLayoutId id="2147483702" r:id="rId15"/>
    <p:sldLayoutId id="2147483703" r:id="rId16"/>
    <p:sldLayoutId id="2147483704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9144002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9041774" cy="6858001"/>
            <a:chOff x="-14288" y="0"/>
            <a:chExt cx="9041774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8352798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56060" y="618518"/>
            <a:ext cx="7429499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6060" y="2249487"/>
            <a:ext cx="74294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592691" y="5883277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8/12/2019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56059" y="5883276"/>
            <a:ext cx="467948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707241" y="5883275"/>
            <a:ext cx="5783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679218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6" r:id="rId1"/>
    <p:sldLayoutId id="2147483707" r:id="rId2"/>
    <p:sldLayoutId id="2147483708" r:id="rId3"/>
    <p:sldLayoutId id="2147483709" r:id="rId4"/>
    <p:sldLayoutId id="2147483710" r:id="rId5"/>
    <p:sldLayoutId id="2147483711" r:id="rId6"/>
    <p:sldLayoutId id="2147483712" r:id="rId7"/>
    <p:sldLayoutId id="2147483713" r:id="rId8"/>
    <p:sldLayoutId id="2147483714" r:id="rId9"/>
    <p:sldLayoutId id="2147483715" r:id="rId10"/>
    <p:sldLayoutId id="2147483716" r:id="rId11"/>
    <p:sldLayoutId id="2147483717" r:id="rId12"/>
    <p:sldLayoutId id="2147483718" r:id="rId13"/>
    <p:sldLayoutId id="2147483719" r:id="rId14"/>
    <p:sldLayoutId id="2147483720" r:id="rId15"/>
    <p:sldLayoutId id="2147483721" r:id="rId16"/>
    <p:sldLayoutId id="2147483722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g"/><Relationship Id="rId4" Type="http://schemas.openxmlformats.org/officeDocument/2006/relationships/image" Target="../media/image5.jp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9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19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9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19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19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FKxyJfE831Q" TargetMode="External"/><Relationship Id="rId1" Type="http://schemas.openxmlformats.org/officeDocument/2006/relationships/slideLayout" Target="../slideLayouts/slideLayout19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29782" y="2711939"/>
            <a:ext cx="7784983" cy="179070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6000" b="1" dirty="0"/>
              <a:t>Human performance</a:t>
            </a:r>
            <a:r>
              <a:rPr lang="en-GB" sz="6000" dirty="0"/>
              <a:t/>
            </a:r>
            <a:br>
              <a:rPr lang="en-GB" sz="6000" dirty="0"/>
            </a:br>
            <a:r>
              <a:rPr lang="en-GB" sz="6000" dirty="0"/>
              <a:t>m6x00915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sz="4000" dirty="0"/>
              <a:t>Lecture 7: learning &amp; expertise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49642" y="4802801"/>
            <a:ext cx="4945261" cy="1070404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/>
              <a:t>DR KATE WILLIAMS</a:t>
            </a:r>
          </a:p>
        </p:txBody>
      </p:sp>
    </p:spTree>
    <p:extLst>
      <p:ext uri="{BB962C8B-B14F-4D97-AF65-F5344CB8AC3E}">
        <p14:creationId xmlns:p14="http://schemas.microsoft.com/office/powerpoint/2010/main" val="312911389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50" t="6909" r="11526" b="7850"/>
          <a:stretch/>
        </p:blipFill>
        <p:spPr>
          <a:xfrm>
            <a:off x="1581014" y="3823355"/>
            <a:ext cx="2101752" cy="284289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26408" y="2100629"/>
            <a:ext cx="2953399" cy="196527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028" t="12053" b="7922"/>
          <a:stretch/>
        </p:blipFill>
        <p:spPr>
          <a:xfrm>
            <a:off x="4719228" y="4768329"/>
            <a:ext cx="3051522" cy="1849272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14" t="6756" r="8210"/>
          <a:stretch/>
        </p:blipFill>
        <p:spPr>
          <a:xfrm>
            <a:off x="1067779" y="1370788"/>
            <a:ext cx="2893331" cy="2122587"/>
          </a:xfrm>
          <a:prstGeom prst="rect">
            <a:avLst/>
          </a:prstGeom>
        </p:spPr>
      </p:pic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882418" y="192948"/>
            <a:ext cx="7429499" cy="733168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Skilled performance</a:t>
            </a:r>
          </a:p>
        </p:txBody>
      </p:sp>
    </p:spTree>
    <p:extLst>
      <p:ext uri="{BB962C8B-B14F-4D97-AF65-F5344CB8AC3E}">
        <p14:creationId xmlns:p14="http://schemas.microsoft.com/office/powerpoint/2010/main" val="3868438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60" y="113192"/>
            <a:ext cx="7429499" cy="973661"/>
          </a:xfrm>
        </p:spPr>
        <p:txBody>
          <a:bodyPr>
            <a:noAutofit/>
          </a:bodyPr>
          <a:lstStyle/>
          <a:p>
            <a:pPr algn="ctr"/>
            <a:r>
              <a:rPr lang="en-GB" sz="7200" b="1" dirty="0" smtClean="0"/>
              <a:t>Expertise</a:t>
            </a:r>
            <a:endParaRPr lang="en-GB" sz="7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74032" y="1214771"/>
            <a:ext cx="8221579" cy="4825082"/>
          </a:xfrm>
        </p:spPr>
        <p:txBody>
          <a:bodyPr>
            <a:normAutofit fontScale="92500" lnSpcReduction="10000"/>
          </a:bodyPr>
          <a:lstStyle/>
          <a:p>
            <a:r>
              <a:rPr lang="en-GB" sz="3500" dirty="0" smtClean="0"/>
              <a:t>Serena Williams: 23 grand slam titles, returns the fastest tennis serve.</a:t>
            </a:r>
          </a:p>
          <a:p>
            <a:endParaRPr lang="en-GB" sz="1200" dirty="0" smtClean="0"/>
          </a:p>
          <a:p>
            <a:r>
              <a:rPr lang="en-GB" sz="3500" dirty="0" smtClean="0"/>
              <a:t>Magnus </a:t>
            </a:r>
            <a:r>
              <a:rPr lang="en-GB" sz="3500" dirty="0" err="1" smtClean="0"/>
              <a:t>Carlsen</a:t>
            </a:r>
            <a:r>
              <a:rPr lang="en-GB" sz="3500" dirty="0" smtClean="0"/>
              <a:t>: Norwegian chess champion: can beat 12 opponents simultaneously whilst blindfolded. </a:t>
            </a:r>
          </a:p>
          <a:p>
            <a:endParaRPr lang="en-GB" sz="800" dirty="0" smtClean="0"/>
          </a:p>
          <a:p>
            <a:r>
              <a:rPr lang="en-GB" sz="3200" dirty="0" smtClean="0"/>
              <a:t>Radiologist: can decipher extremely complex x-rays within seconds to spot suspicious tissue. 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3448749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7250" y="288759"/>
            <a:ext cx="7429499" cy="733168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Different experts, same cognitive mechanisms?</a:t>
            </a:r>
            <a:endParaRPr lang="en-GB" sz="40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96516" y="1234448"/>
            <a:ext cx="8430126" cy="427809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600" dirty="0" smtClean="0">
                <a:solidFill>
                  <a:schemeClr val="bg1"/>
                </a:solidFill>
              </a:rPr>
              <a:t>Athletes not generally faster than others of the same age.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600" dirty="0" smtClean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600" dirty="0" smtClean="0">
                <a:solidFill>
                  <a:schemeClr val="bg1"/>
                </a:solidFill>
              </a:rPr>
              <a:t>Planning ability of chess expert no better when away from chess board.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 smtClean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600" dirty="0" smtClean="0">
                <a:solidFill>
                  <a:schemeClr val="bg1"/>
                </a:solidFill>
              </a:rPr>
              <a:t>Radiologist no better than anyone when they have to look for Wally.</a:t>
            </a:r>
            <a:endParaRPr lang="en-GB" sz="36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bg1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22028" y="4770361"/>
            <a:ext cx="3246118" cy="181782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15331" y="5387858"/>
            <a:ext cx="525619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600" dirty="0" smtClean="0">
                <a:solidFill>
                  <a:schemeClr val="bg1"/>
                </a:solidFill>
              </a:rPr>
              <a:t>Yet they are superior in their chosen domain</a:t>
            </a:r>
            <a:endParaRPr lang="en-GB" sz="3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418925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7251" y="1"/>
            <a:ext cx="7429499" cy="733168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Expertise</a:t>
            </a:r>
            <a:endParaRPr lang="en-GB" sz="40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0" y="640890"/>
            <a:ext cx="9144000" cy="64325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 smtClean="0">
                <a:solidFill>
                  <a:schemeClr val="bg1"/>
                </a:solidFill>
              </a:rPr>
              <a:t>To understand how the brain of an expert works, we can use understanding of general aspects that we are all experts in….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bg1"/>
                </a:solidFill>
              </a:rPr>
              <a:t>What type of room is this?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bg1"/>
                </a:solidFill>
              </a:rPr>
              <a:t>If you walked in here in the dark where would you look for a light switch?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bg1"/>
                </a:solidFill>
              </a:rPr>
              <a:t>Through years of exposure to rooms we understand their contents and variations.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bg1"/>
                </a:solidFill>
              </a:rPr>
              <a:t>We explicitly and implicitly remember things that occur together in the environment until it becomes routine.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bg1"/>
                </a:solidFill>
              </a:rPr>
              <a:t>This is the same for experts but their domains takes much longer to master. </a:t>
            </a:r>
            <a:endParaRPr lang="en-GB" sz="28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2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476773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7251" y="1"/>
            <a:ext cx="7429499" cy="733168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Skilled performance</a:t>
            </a:r>
          </a:p>
        </p:txBody>
      </p:sp>
      <p:sp>
        <p:nvSpPr>
          <p:cNvPr id="3" name="Rectangle 2"/>
          <p:cNvSpPr/>
          <p:nvPr/>
        </p:nvSpPr>
        <p:spPr>
          <a:xfrm>
            <a:off x="0" y="640890"/>
            <a:ext cx="9144000" cy="61247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 smtClean="0">
                <a:solidFill>
                  <a:schemeClr val="bg1"/>
                </a:solidFill>
              </a:rPr>
              <a:t>Skills can </a:t>
            </a:r>
            <a:r>
              <a:rPr lang="en-GB" sz="3200" dirty="0">
                <a:solidFill>
                  <a:schemeClr val="bg1"/>
                </a:solidFill>
              </a:rPr>
              <a:t>protect us from making </a:t>
            </a:r>
            <a:r>
              <a:rPr lang="en-GB" sz="3200" dirty="0" smtClean="0">
                <a:solidFill>
                  <a:schemeClr val="bg1"/>
                </a:solidFill>
              </a:rPr>
              <a:t>errors</a:t>
            </a:r>
            <a:endParaRPr lang="en-GB" sz="3200" dirty="0">
              <a:solidFill>
                <a:schemeClr val="bg1"/>
              </a:solidFill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800" dirty="0" err="1" smtClean="0">
                <a:solidFill>
                  <a:schemeClr val="bg1"/>
                </a:solidFill>
              </a:rPr>
              <a:t>Automatisation</a:t>
            </a:r>
            <a:r>
              <a:rPr lang="en-GB" sz="2800" dirty="0" smtClean="0">
                <a:solidFill>
                  <a:schemeClr val="bg1"/>
                </a:solidFill>
              </a:rPr>
              <a:t> processes.</a:t>
            </a:r>
            <a:endParaRPr lang="en-GB" sz="28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6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We want to perform at optimal level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But not everyone can be skilled in every type of </a:t>
            </a:r>
            <a:r>
              <a:rPr lang="en-GB" sz="2800" dirty="0" smtClean="0">
                <a:solidFill>
                  <a:schemeClr val="bg1"/>
                </a:solidFill>
              </a:rPr>
              <a:t>task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 smtClean="0">
                <a:solidFill>
                  <a:schemeClr val="bg1"/>
                </a:solidFill>
              </a:rPr>
              <a:t>If </a:t>
            </a:r>
            <a:r>
              <a:rPr lang="en-GB" sz="3200" dirty="0">
                <a:solidFill>
                  <a:schemeClr val="bg1"/>
                </a:solidFill>
              </a:rPr>
              <a:t>we knew the mechanisms involved or knew how skills were learned then wouldn’t we implement them and all be brilliant at everything?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600" dirty="0">
              <a:solidFill>
                <a:schemeClr val="bg1"/>
              </a:solidFill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bg1"/>
                </a:solidFill>
              </a:rPr>
              <a:t>Problem </a:t>
            </a:r>
            <a:r>
              <a:rPr lang="en-GB" sz="2800" dirty="0">
                <a:solidFill>
                  <a:schemeClr val="bg1"/>
                </a:solidFill>
              </a:rPr>
              <a:t>for any theory attempting to explain </a:t>
            </a:r>
            <a:r>
              <a:rPr lang="en-GB" sz="2800" dirty="0" smtClean="0">
                <a:solidFill>
                  <a:schemeClr val="bg1"/>
                </a:solidFill>
              </a:rPr>
              <a:t>skills acquisition is </a:t>
            </a:r>
            <a:r>
              <a:rPr lang="en-GB" sz="2800" dirty="0">
                <a:solidFill>
                  <a:schemeClr val="bg1"/>
                </a:solidFill>
              </a:rPr>
              <a:t>that changes happen in people as they learn.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2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502206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7251" y="1"/>
            <a:ext cx="7429499" cy="733168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Skilled performance</a:t>
            </a:r>
          </a:p>
        </p:txBody>
      </p:sp>
      <p:sp>
        <p:nvSpPr>
          <p:cNvPr id="3" name="Rectangle 2"/>
          <p:cNvSpPr/>
          <p:nvPr/>
        </p:nvSpPr>
        <p:spPr>
          <a:xfrm>
            <a:off x="75502" y="734527"/>
            <a:ext cx="8976220" cy="54476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 smtClean="0">
                <a:solidFill>
                  <a:schemeClr val="bg1"/>
                </a:solidFill>
              </a:rPr>
              <a:t>These </a:t>
            </a:r>
            <a:r>
              <a:rPr lang="en-GB" sz="3200" dirty="0">
                <a:solidFill>
                  <a:schemeClr val="bg1"/>
                </a:solidFill>
              </a:rPr>
              <a:t>changes can be: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600" dirty="0">
                <a:solidFill>
                  <a:schemeClr val="bg1"/>
                </a:solidFill>
              </a:rPr>
              <a:t>Communicated </a:t>
            </a:r>
            <a:r>
              <a:rPr lang="en-GB" sz="2600" dirty="0" smtClean="0">
                <a:solidFill>
                  <a:schemeClr val="bg1"/>
                </a:solidFill>
              </a:rPr>
              <a:t>by person </a:t>
            </a:r>
            <a:r>
              <a:rPr lang="en-GB" sz="2600" dirty="0">
                <a:solidFill>
                  <a:schemeClr val="bg1"/>
                </a:solidFill>
              </a:rPr>
              <a:t>saying they feel more </a:t>
            </a:r>
            <a:r>
              <a:rPr lang="en-GB" sz="2600" dirty="0" smtClean="0">
                <a:solidFill>
                  <a:schemeClr val="bg1"/>
                </a:solidFill>
              </a:rPr>
              <a:t>competent</a:t>
            </a:r>
            <a:endParaRPr lang="en-GB" sz="2600" dirty="0">
              <a:solidFill>
                <a:schemeClr val="bg1"/>
              </a:solidFill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600" dirty="0" smtClean="0">
                <a:solidFill>
                  <a:schemeClr val="bg1"/>
                </a:solidFill>
              </a:rPr>
              <a:t>Can </a:t>
            </a:r>
            <a:r>
              <a:rPr lang="en-GB" sz="2600" dirty="0">
                <a:solidFill>
                  <a:schemeClr val="bg1"/>
                </a:solidFill>
              </a:rPr>
              <a:t>be measured objectively through task performance.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Changes </a:t>
            </a:r>
            <a:r>
              <a:rPr lang="en-GB" sz="3200" dirty="0" smtClean="0">
                <a:solidFill>
                  <a:schemeClr val="bg1"/>
                </a:solidFill>
              </a:rPr>
              <a:t>in performance style can </a:t>
            </a:r>
            <a:r>
              <a:rPr lang="en-GB" sz="3200" dirty="0">
                <a:solidFill>
                  <a:schemeClr val="bg1"/>
                </a:solidFill>
              </a:rPr>
              <a:t>also occur </a:t>
            </a:r>
            <a:endParaRPr lang="en-GB" sz="3200" dirty="0" smtClean="0">
              <a:solidFill>
                <a:schemeClr val="bg1"/>
              </a:solidFill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3200" dirty="0" smtClean="0">
                <a:solidFill>
                  <a:schemeClr val="bg1"/>
                </a:solidFill>
              </a:rPr>
              <a:t>e.g</a:t>
            </a:r>
            <a:r>
              <a:rPr lang="en-GB" sz="3200" dirty="0">
                <a:solidFill>
                  <a:schemeClr val="bg1"/>
                </a:solidFill>
              </a:rPr>
              <a:t>., driving: </a:t>
            </a:r>
            <a:r>
              <a:rPr lang="en-GB" sz="3200" dirty="0" smtClean="0">
                <a:solidFill>
                  <a:schemeClr val="bg1"/>
                </a:solidFill>
              </a:rPr>
              <a:t>changes </a:t>
            </a:r>
            <a:r>
              <a:rPr lang="en-GB" sz="3200" dirty="0">
                <a:solidFill>
                  <a:schemeClr val="bg1"/>
                </a:solidFill>
              </a:rPr>
              <a:t>years </a:t>
            </a:r>
            <a:r>
              <a:rPr lang="en-GB" sz="3200" dirty="0" smtClean="0">
                <a:solidFill>
                  <a:schemeClr val="bg1"/>
                </a:solidFill>
              </a:rPr>
              <a:t>after passing </a:t>
            </a:r>
            <a:r>
              <a:rPr lang="en-GB" sz="3200" dirty="0">
                <a:solidFill>
                  <a:schemeClr val="bg1"/>
                </a:solidFill>
              </a:rPr>
              <a:t>test.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Even </a:t>
            </a:r>
            <a:r>
              <a:rPr lang="en-GB" sz="3200" dirty="0" smtClean="0">
                <a:solidFill>
                  <a:schemeClr val="bg1"/>
                </a:solidFill>
              </a:rPr>
              <a:t>CRT changes </a:t>
            </a:r>
            <a:r>
              <a:rPr lang="en-GB" sz="3200" dirty="0">
                <a:solidFill>
                  <a:schemeClr val="bg1"/>
                </a:solidFill>
              </a:rPr>
              <a:t>due to practice.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Skill acquisition can be shown graphically through </a:t>
            </a:r>
            <a:r>
              <a:rPr lang="en-GB" sz="3200" dirty="0" smtClean="0">
                <a:solidFill>
                  <a:schemeClr val="bg1"/>
                </a:solidFill>
              </a:rPr>
              <a:t>learning </a:t>
            </a:r>
            <a:r>
              <a:rPr lang="en-GB" sz="3200" dirty="0">
                <a:solidFill>
                  <a:schemeClr val="bg1"/>
                </a:solidFill>
              </a:rPr>
              <a:t>curve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37012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7251" y="1"/>
            <a:ext cx="7429499" cy="733168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Skilled performance</a:t>
            </a:r>
          </a:p>
        </p:txBody>
      </p:sp>
      <p:sp>
        <p:nvSpPr>
          <p:cNvPr id="3" name="Rectangle 2"/>
          <p:cNvSpPr/>
          <p:nvPr/>
        </p:nvSpPr>
        <p:spPr>
          <a:xfrm>
            <a:off x="75502" y="754405"/>
            <a:ext cx="8976220" cy="627864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 smtClean="0">
                <a:solidFill>
                  <a:schemeClr val="bg1"/>
                </a:solidFill>
              </a:rPr>
              <a:t>Time </a:t>
            </a:r>
            <a:r>
              <a:rPr lang="en-GB" sz="3200" dirty="0">
                <a:solidFill>
                  <a:schemeClr val="bg1"/>
                </a:solidFill>
              </a:rPr>
              <a:t>taken on a task decreases as skill increases. </a:t>
            </a:r>
            <a:endParaRPr lang="en-GB" sz="3200" dirty="0" smtClean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4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Neves and Anderson (1981): </a:t>
            </a:r>
            <a:endParaRPr lang="en-GB" sz="3200" dirty="0" smtClean="0">
              <a:solidFill>
                <a:schemeClr val="bg1"/>
              </a:solidFill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3200" dirty="0" smtClean="0">
                <a:solidFill>
                  <a:schemeClr val="bg1"/>
                </a:solidFill>
              </a:rPr>
              <a:t>In early </a:t>
            </a:r>
            <a:r>
              <a:rPr lang="en-GB" sz="3200" dirty="0">
                <a:solidFill>
                  <a:schemeClr val="bg1"/>
                </a:solidFill>
              </a:rPr>
              <a:t>stages of learning, performance speeds up </a:t>
            </a:r>
            <a:r>
              <a:rPr lang="en-GB" sz="3200" dirty="0" smtClean="0">
                <a:solidFill>
                  <a:schemeClr val="bg1"/>
                </a:solidFill>
              </a:rPr>
              <a:t>rapidly.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3200" dirty="0" smtClean="0">
                <a:solidFill>
                  <a:schemeClr val="bg1"/>
                </a:solidFill>
              </a:rPr>
              <a:t>Once </a:t>
            </a:r>
            <a:r>
              <a:rPr lang="en-GB" sz="3200" dirty="0">
                <a:solidFill>
                  <a:schemeClr val="bg1"/>
                </a:solidFill>
              </a:rPr>
              <a:t>the person becomes </a:t>
            </a:r>
            <a:r>
              <a:rPr lang="en-GB" sz="3200" dirty="0" smtClean="0">
                <a:solidFill>
                  <a:schemeClr val="bg1"/>
                </a:solidFill>
              </a:rPr>
              <a:t>more accustomed, </a:t>
            </a:r>
            <a:r>
              <a:rPr lang="en-GB" sz="3200" dirty="0">
                <a:solidFill>
                  <a:schemeClr val="bg1"/>
                </a:solidFill>
              </a:rPr>
              <a:t>the rate of improvement decreases</a:t>
            </a:r>
            <a:r>
              <a:rPr lang="en-GB" sz="3200" dirty="0" smtClean="0">
                <a:solidFill>
                  <a:schemeClr val="bg1"/>
                </a:solidFill>
              </a:rPr>
              <a:t>.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1600" dirty="0">
              <a:solidFill>
                <a:schemeClr val="bg1"/>
              </a:solidFill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Called </a:t>
            </a:r>
            <a:r>
              <a:rPr lang="en-GB" sz="3200" b="1" u="sng" dirty="0">
                <a:solidFill>
                  <a:schemeClr val="bg1"/>
                </a:solidFill>
              </a:rPr>
              <a:t>diminished returns</a:t>
            </a:r>
            <a:r>
              <a:rPr lang="en-GB" sz="3200" dirty="0">
                <a:solidFill>
                  <a:schemeClr val="bg1"/>
                </a:solidFill>
              </a:rPr>
              <a:t>. </a:t>
            </a:r>
            <a:endParaRPr lang="en-GB" sz="3200" dirty="0" smtClean="0">
              <a:solidFill>
                <a:schemeClr val="bg1"/>
              </a:solidFill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3200" dirty="0" smtClean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Learning curve can </a:t>
            </a:r>
            <a:r>
              <a:rPr lang="en-GB" sz="3200" dirty="0" smtClean="0">
                <a:solidFill>
                  <a:schemeClr val="bg1"/>
                </a:solidFill>
              </a:rPr>
              <a:t>be </a:t>
            </a:r>
            <a:r>
              <a:rPr lang="en-GB" sz="3200" dirty="0">
                <a:solidFill>
                  <a:schemeClr val="bg1"/>
                </a:solidFill>
              </a:rPr>
              <a:t>expressed mathematically: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Power law of practice (Newell &amp; Rosenbloom, 1981).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32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457849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7251" y="1"/>
            <a:ext cx="7429499" cy="733168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Skilled performance</a:t>
            </a:r>
          </a:p>
        </p:txBody>
      </p:sp>
      <p:sp>
        <p:nvSpPr>
          <p:cNvPr id="46" name="Content Placeholder 8"/>
          <p:cNvSpPr txBox="1">
            <a:spLocks/>
          </p:cNvSpPr>
          <p:nvPr/>
        </p:nvSpPr>
        <p:spPr bwMode="auto">
          <a:xfrm>
            <a:off x="723090" y="920442"/>
            <a:ext cx="7795322" cy="548857"/>
          </a:xfrm>
          <a:prstGeom prst="rect">
            <a:avLst/>
          </a:prstGeom>
          <a:gradFill rotWithShape="1">
            <a:gsLst>
              <a:gs pos="0">
                <a:srgbClr val="00CC99">
                  <a:shade val="51000"/>
                  <a:satMod val="130000"/>
                </a:srgbClr>
              </a:gs>
              <a:gs pos="80000">
                <a:srgbClr val="00CC99">
                  <a:shade val="93000"/>
                  <a:satMod val="130000"/>
                </a:srgbClr>
              </a:gs>
              <a:gs pos="100000">
                <a:srgbClr val="00CC99">
                  <a:shade val="94000"/>
                  <a:satMod val="135000"/>
                </a:srgbClr>
              </a:gs>
            </a:gsLst>
            <a:lin ang="16200000" scaled="0"/>
          </a:gradFill>
          <a:ln>
            <a:noFill/>
          </a:ln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(Anderson, 1990; Neves and Anderson,1981) </a:t>
            </a:r>
            <a:endParaRPr kumimoji="0" lang="en-GB" sz="2800" b="1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cxnSp>
        <p:nvCxnSpPr>
          <p:cNvPr id="47" name="Straight Connector 46"/>
          <p:cNvCxnSpPr/>
          <p:nvPr/>
        </p:nvCxnSpPr>
        <p:spPr bwMode="auto">
          <a:xfrm flipH="1">
            <a:off x="721021" y="2516964"/>
            <a:ext cx="0" cy="3600000"/>
          </a:xfrm>
          <a:prstGeom prst="line">
            <a:avLst/>
          </a:prstGeom>
          <a:solidFill>
            <a:srgbClr val="00CC99"/>
          </a:solidFill>
          <a:ln w="57150" cap="flat" cmpd="sng" algn="ctr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48" name="Straight Connector 47"/>
          <p:cNvCxnSpPr/>
          <p:nvPr/>
        </p:nvCxnSpPr>
        <p:spPr bwMode="auto">
          <a:xfrm flipH="1" flipV="1">
            <a:off x="707373" y="6103316"/>
            <a:ext cx="4829361" cy="0"/>
          </a:xfrm>
          <a:prstGeom prst="line">
            <a:avLst/>
          </a:prstGeom>
          <a:solidFill>
            <a:srgbClr val="00CC99"/>
          </a:solidFill>
          <a:ln w="57150" cap="flat" cmpd="sng" algn="ctr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49" name="Oval 48"/>
          <p:cNvSpPr/>
          <p:nvPr/>
        </p:nvSpPr>
        <p:spPr bwMode="auto">
          <a:xfrm>
            <a:off x="834490" y="2967340"/>
            <a:ext cx="108000" cy="108000"/>
          </a:xfrm>
          <a:prstGeom prst="ellipse">
            <a:avLst/>
          </a:prstGeom>
          <a:solidFill>
            <a:srgbClr val="00CC99"/>
          </a:solidFill>
          <a:ln w="9525" cap="flat" cmpd="sng" algn="ctr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"/>
            </a:endParaRPr>
          </a:p>
        </p:txBody>
      </p:sp>
      <p:sp>
        <p:nvSpPr>
          <p:cNvPr id="50" name="Oval 49"/>
          <p:cNvSpPr/>
          <p:nvPr/>
        </p:nvSpPr>
        <p:spPr bwMode="auto">
          <a:xfrm>
            <a:off x="928625" y="3228276"/>
            <a:ext cx="108000" cy="108000"/>
          </a:xfrm>
          <a:prstGeom prst="ellipse">
            <a:avLst/>
          </a:prstGeom>
          <a:solidFill>
            <a:srgbClr val="00CC99"/>
          </a:solidFill>
          <a:ln w="9525" cap="flat" cmpd="sng" algn="ctr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"/>
            </a:endParaRPr>
          </a:p>
        </p:txBody>
      </p:sp>
      <p:sp>
        <p:nvSpPr>
          <p:cNvPr id="51" name="Oval 50"/>
          <p:cNvSpPr/>
          <p:nvPr/>
        </p:nvSpPr>
        <p:spPr bwMode="auto">
          <a:xfrm>
            <a:off x="1027287" y="4321245"/>
            <a:ext cx="108000" cy="108000"/>
          </a:xfrm>
          <a:prstGeom prst="ellipse">
            <a:avLst/>
          </a:prstGeom>
          <a:solidFill>
            <a:srgbClr val="00CC99"/>
          </a:solidFill>
          <a:ln w="9525" cap="flat" cmpd="sng" algn="ctr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"/>
            </a:endParaRPr>
          </a:p>
        </p:txBody>
      </p:sp>
      <p:sp>
        <p:nvSpPr>
          <p:cNvPr id="52" name="Oval 51"/>
          <p:cNvSpPr/>
          <p:nvPr/>
        </p:nvSpPr>
        <p:spPr bwMode="auto">
          <a:xfrm>
            <a:off x="1135287" y="4584743"/>
            <a:ext cx="108000" cy="108000"/>
          </a:xfrm>
          <a:prstGeom prst="ellipse">
            <a:avLst/>
          </a:prstGeom>
          <a:solidFill>
            <a:srgbClr val="00CC99"/>
          </a:solidFill>
          <a:ln w="9525" cap="flat" cmpd="sng" algn="ctr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"/>
            </a:endParaRPr>
          </a:p>
        </p:txBody>
      </p:sp>
      <p:sp>
        <p:nvSpPr>
          <p:cNvPr id="53" name="Oval 52"/>
          <p:cNvSpPr/>
          <p:nvPr/>
        </p:nvSpPr>
        <p:spPr bwMode="auto">
          <a:xfrm>
            <a:off x="1460057" y="4465550"/>
            <a:ext cx="108000" cy="108000"/>
          </a:xfrm>
          <a:prstGeom prst="ellipse">
            <a:avLst/>
          </a:prstGeom>
          <a:solidFill>
            <a:srgbClr val="00CC99"/>
          </a:solidFill>
          <a:ln w="9525" cap="flat" cmpd="sng" algn="ctr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"/>
            </a:endParaRPr>
          </a:p>
        </p:txBody>
      </p:sp>
      <p:sp>
        <p:nvSpPr>
          <p:cNvPr id="54" name="Oval 53"/>
          <p:cNvSpPr/>
          <p:nvPr/>
        </p:nvSpPr>
        <p:spPr bwMode="auto">
          <a:xfrm>
            <a:off x="1665866" y="4651423"/>
            <a:ext cx="108000" cy="108000"/>
          </a:xfrm>
          <a:prstGeom prst="ellipse">
            <a:avLst/>
          </a:prstGeom>
          <a:solidFill>
            <a:srgbClr val="00CC99"/>
          </a:solidFill>
          <a:ln w="9525" cap="flat" cmpd="sng" algn="ctr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"/>
            </a:endParaRPr>
          </a:p>
        </p:txBody>
      </p:sp>
      <p:sp>
        <p:nvSpPr>
          <p:cNvPr id="55" name="Oval 54"/>
          <p:cNvSpPr/>
          <p:nvPr/>
        </p:nvSpPr>
        <p:spPr bwMode="auto">
          <a:xfrm>
            <a:off x="1609023" y="5147750"/>
            <a:ext cx="108000" cy="108000"/>
          </a:xfrm>
          <a:prstGeom prst="ellipse">
            <a:avLst/>
          </a:prstGeom>
          <a:solidFill>
            <a:srgbClr val="00CC99"/>
          </a:solidFill>
          <a:ln w="9525" cap="flat" cmpd="sng" algn="ctr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"/>
            </a:endParaRPr>
          </a:p>
        </p:txBody>
      </p:sp>
      <p:sp>
        <p:nvSpPr>
          <p:cNvPr id="56" name="Oval 55"/>
          <p:cNvSpPr/>
          <p:nvPr/>
        </p:nvSpPr>
        <p:spPr bwMode="auto">
          <a:xfrm>
            <a:off x="1510623" y="5465373"/>
            <a:ext cx="108000" cy="108000"/>
          </a:xfrm>
          <a:prstGeom prst="ellipse">
            <a:avLst/>
          </a:prstGeom>
          <a:solidFill>
            <a:srgbClr val="00CC99"/>
          </a:solidFill>
          <a:ln w="9525" cap="flat" cmpd="sng" algn="ctr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"/>
            </a:endParaRPr>
          </a:p>
        </p:txBody>
      </p:sp>
      <p:sp>
        <p:nvSpPr>
          <p:cNvPr id="57" name="Oval 56"/>
          <p:cNvSpPr/>
          <p:nvPr/>
        </p:nvSpPr>
        <p:spPr bwMode="auto">
          <a:xfrm>
            <a:off x="1352057" y="5037387"/>
            <a:ext cx="108000" cy="108000"/>
          </a:xfrm>
          <a:prstGeom prst="ellipse">
            <a:avLst/>
          </a:prstGeom>
          <a:solidFill>
            <a:srgbClr val="00CC99"/>
          </a:solidFill>
          <a:ln w="9525" cap="flat" cmpd="sng" algn="ctr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"/>
            </a:endParaRPr>
          </a:p>
        </p:txBody>
      </p:sp>
      <p:sp>
        <p:nvSpPr>
          <p:cNvPr id="58" name="Oval 57"/>
          <p:cNvSpPr/>
          <p:nvPr/>
        </p:nvSpPr>
        <p:spPr bwMode="auto">
          <a:xfrm>
            <a:off x="1958223" y="4849852"/>
            <a:ext cx="108000" cy="108000"/>
          </a:xfrm>
          <a:prstGeom prst="ellipse">
            <a:avLst/>
          </a:prstGeom>
          <a:solidFill>
            <a:srgbClr val="00CC99"/>
          </a:solidFill>
          <a:ln w="9525" cap="flat" cmpd="sng" algn="ctr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"/>
            </a:endParaRPr>
          </a:p>
        </p:txBody>
      </p:sp>
      <p:sp>
        <p:nvSpPr>
          <p:cNvPr id="59" name="Oval 58"/>
          <p:cNvSpPr/>
          <p:nvPr/>
        </p:nvSpPr>
        <p:spPr bwMode="auto">
          <a:xfrm>
            <a:off x="2066223" y="5621830"/>
            <a:ext cx="108000" cy="108000"/>
          </a:xfrm>
          <a:prstGeom prst="ellipse">
            <a:avLst/>
          </a:prstGeom>
          <a:solidFill>
            <a:srgbClr val="00CC99"/>
          </a:solidFill>
          <a:ln w="9525" cap="flat" cmpd="sng" algn="ctr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"/>
            </a:endParaRPr>
          </a:p>
        </p:txBody>
      </p:sp>
      <p:sp>
        <p:nvSpPr>
          <p:cNvPr id="60" name="Oval 59"/>
          <p:cNvSpPr/>
          <p:nvPr/>
        </p:nvSpPr>
        <p:spPr bwMode="auto">
          <a:xfrm>
            <a:off x="2232424" y="5436404"/>
            <a:ext cx="108000" cy="108000"/>
          </a:xfrm>
          <a:prstGeom prst="ellipse">
            <a:avLst/>
          </a:prstGeom>
          <a:solidFill>
            <a:srgbClr val="00CC99"/>
          </a:solidFill>
          <a:ln w="9525" cap="flat" cmpd="sng" algn="ctr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"/>
            </a:endParaRPr>
          </a:p>
        </p:txBody>
      </p:sp>
      <p:sp>
        <p:nvSpPr>
          <p:cNvPr id="61" name="Oval 60"/>
          <p:cNvSpPr/>
          <p:nvPr/>
        </p:nvSpPr>
        <p:spPr bwMode="auto">
          <a:xfrm>
            <a:off x="2354595" y="5765489"/>
            <a:ext cx="108000" cy="108000"/>
          </a:xfrm>
          <a:prstGeom prst="ellipse">
            <a:avLst/>
          </a:prstGeom>
          <a:solidFill>
            <a:srgbClr val="00CC99"/>
          </a:solidFill>
          <a:ln w="9525" cap="flat" cmpd="sng" algn="ctr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"/>
            </a:endParaRPr>
          </a:p>
        </p:txBody>
      </p:sp>
      <p:sp>
        <p:nvSpPr>
          <p:cNvPr id="62" name="Oval 61"/>
          <p:cNvSpPr/>
          <p:nvPr/>
        </p:nvSpPr>
        <p:spPr bwMode="auto">
          <a:xfrm>
            <a:off x="2684165" y="5657489"/>
            <a:ext cx="108000" cy="108000"/>
          </a:xfrm>
          <a:prstGeom prst="ellipse">
            <a:avLst/>
          </a:prstGeom>
          <a:solidFill>
            <a:srgbClr val="00CC99"/>
          </a:solidFill>
          <a:ln w="9525" cap="flat" cmpd="sng" algn="ctr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"/>
            </a:endParaRPr>
          </a:p>
        </p:txBody>
      </p:sp>
      <p:sp>
        <p:nvSpPr>
          <p:cNvPr id="63" name="Oval 62"/>
          <p:cNvSpPr/>
          <p:nvPr/>
        </p:nvSpPr>
        <p:spPr bwMode="auto">
          <a:xfrm>
            <a:off x="2663124" y="5358795"/>
            <a:ext cx="108000" cy="108000"/>
          </a:xfrm>
          <a:prstGeom prst="ellipse">
            <a:avLst/>
          </a:prstGeom>
          <a:solidFill>
            <a:srgbClr val="00CC99"/>
          </a:solidFill>
          <a:ln w="9525" cap="flat" cmpd="sng" algn="ctr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"/>
            </a:endParaRPr>
          </a:p>
        </p:txBody>
      </p:sp>
      <p:sp>
        <p:nvSpPr>
          <p:cNvPr id="64" name="Oval 63"/>
          <p:cNvSpPr/>
          <p:nvPr/>
        </p:nvSpPr>
        <p:spPr bwMode="auto">
          <a:xfrm>
            <a:off x="2914810" y="5826402"/>
            <a:ext cx="108000" cy="108000"/>
          </a:xfrm>
          <a:prstGeom prst="ellipse">
            <a:avLst/>
          </a:prstGeom>
          <a:solidFill>
            <a:srgbClr val="00CC99"/>
          </a:solidFill>
          <a:ln w="9525" cap="flat" cmpd="sng" algn="ctr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"/>
            </a:endParaRPr>
          </a:p>
        </p:txBody>
      </p:sp>
      <p:sp>
        <p:nvSpPr>
          <p:cNvPr id="65" name="Oval 64"/>
          <p:cNvSpPr/>
          <p:nvPr/>
        </p:nvSpPr>
        <p:spPr bwMode="auto">
          <a:xfrm>
            <a:off x="3190380" y="5731817"/>
            <a:ext cx="108000" cy="108000"/>
          </a:xfrm>
          <a:prstGeom prst="ellipse">
            <a:avLst/>
          </a:prstGeom>
          <a:solidFill>
            <a:srgbClr val="00CC99"/>
          </a:solidFill>
          <a:ln w="9525" cap="flat" cmpd="sng" algn="ctr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"/>
            </a:endParaRPr>
          </a:p>
        </p:txBody>
      </p:sp>
      <p:sp>
        <p:nvSpPr>
          <p:cNvPr id="66" name="Oval 65"/>
          <p:cNvSpPr/>
          <p:nvPr/>
        </p:nvSpPr>
        <p:spPr bwMode="auto">
          <a:xfrm>
            <a:off x="3614139" y="5816345"/>
            <a:ext cx="108000" cy="108000"/>
          </a:xfrm>
          <a:prstGeom prst="ellipse">
            <a:avLst/>
          </a:prstGeom>
          <a:solidFill>
            <a:srgbClr val="00CC99"/>
          </a:solidFill>
          <a:ln w="9525" cap="flat" cmpd="sng" algn="ctr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"/>
            </a:endParaRPr>
          </a:p>
        </p:txBody>
      </p:sp>
      <p:sp>
        <p:nvSpPr>
          <p:cNvPr id="67" name="Oval 66"/>
          <p:cNvSpPr/>
          <p:nvPr/>
        </p:nvSpPr>
        <p:spPr bwMode="auto">
          <a:xfrm>
            <a:off x="3875373" y="5723955"/>
            <a:ext cx="108000" cy="108000"/>
          </a:xfrm>
          <a:prstGeom prst="ellipse">
            <a:avLst/>
          </a:prstGeom>
          <a:solidFill>
            <a:srgbClr val="00CC99"/>
          </a:solidFill>
          <a:ln w="9525" cap="flat" cmpd="sng" algn="ctr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"/>
            </a:endParaRPr>
          </a:p>
        </p:txBody>
      </p:sp>
      <p:sp>
        <p:nvSpPr>
          <p:cNvPr id="68" name="Oval 67"/>
          <p:cNvSpPr/>
          <p:nvPr/>
        </p:nvSpPr>
        <p:spPr bwMode="auto">
          <a:xfrm>
            <a:off x="3487413" y="5562401"/>
            <a:ext cx="108000" cy="108000"/>
          </a:xfrm>
          <a:prstGeom prst="ellipse">
            <a:avLst/>
          </a:prstGeom>
          <a:solidFill>
            <a:srgbClr val="00CC99"/>
          </a:solidFill>
          <a:ln w="9525" cap="flat" cmpd="sng" algn="ctr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"/>
            </a:endParaRPr>
          </a:p>
        </p:txBody>
      </p:sp>
      <p:sp>
        <p:nvSpPr>
          <p:cNvPr id="69" name="Oval 68"/>
          <p:cNvSpPr/>
          <p:nvPr/>
        </p:nvSpPr>
        <p:spPr bwMode="auto">
          <a:xfrm>
            <a:off x="4129025" y="5823681"/>
            <a:ext cx="108000" cy="108000"/>
          </a:xfrm>
          <a:prstGeom prst="ellipse">
            <a:avLst/>
          </a:prstGeom>
          <a:solidFill>
            <a:srgbClr val="00CC99"/>
          </a:solidFill>
          <a:ln w="9525" cap="flat" cmpd="sng" algn="ctr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"/>
            </a:endParaRPr>
          </a:p>
        </p:txBody>
      </p:sp>
      <p:sp>
        <p:nvSpPr>
          <p:cNvPr id="70" name="Oval 69"/>
          <p:cNvSpPr/>
          <p:nvPr/>
        </p:nvSpPr>
        <p:spPr bwMode="auto">
          <a:xfrm>
            <a:off x="4351326" y="5839817"/>
            <a:ext cx="108000" cy="108000"/>
          </a:xfrm>
          <a:prstGeom prst="ellipse">
            <a:avLst/>
          </a:prstGeom>
          <a:solidFill>
            <a:srgbClr val="00CC99"/>
          </a:solidFill>
          <a:ln w="9525" cap="flat" cmpd="sng" algn="ctr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"/>
            </a:endParaRPr>
          </a:p>
        </p:txBody>
      </p:sp>
      <p:sp>
        <p:nvSpPr>
          <p:cNvPr id="71" name="Oval 70"/>
          <p:cNvSpPr/>
          <p:nvPr/>
        </p:nvSpPr>
        <p:spPr bwMode="auto">
          <a:xfrm>
            <a:off x="4638903" y="5657489"/>
            <a:ext cx="108000" cy="108000"/>
          </a:xfrm>
          <a:prstGeom prst="ellipse">
            <a:avLst/>
          </a:prstGeom>
          <a:solidFill>
            <a:srgbClr val="00CC99"/>
          </a:solidFill>
          <a:ln w="9525" cap="flat" cmpd="sng" algn="ctr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"/>
            </a:endParaRPr>
          </a:p>
        </p:txBody>
      </p:sp>
      <p:sp>
        <p:nvSpPr>
          <p:cNvPr id="72" name="Oval 71"/>
          <p:cNvSpPr/>
          <p:nvPr/>
        </p:nvSpPr>
        <p:spPr bwMode="auto">
          <a:xfrm>
            <a:off x="4651391" y="5873356"/>
            <a:ext cx="108000" cy="108000"/>
          </a:xfrm>
          <a:prstGeom prst="ellipse">
            <a:avLst/>
          </a:prstGeom>
          <a:solidFill>
            <a:srgbClr val="00CC99"/>
          </a:solidFill>
          <a:ln w="9525" cap="flat" cmpd="sng" algn="ctr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"/>
            </a:endParaRPr>
          </a:p>
        </p:txBody>
      </p:sp>
      <p:sp>
        <p:nvSpPr>
          <p:cNvPr id="73" name="Oval 72"/>
          <p:cNvSpPr/>
          <p:nvPr/>
        </p:nvSpPr>
        <p:spPr bwMode="auto">
          <a:xfrm>
            <a:off x="4897456" y="5765489"/>
            <a:ext cx="108000" cy="108000"/>
          </a:xfrm>
          <a:prstGeom prst="ellipse">
            <a:avLst/>
          </a:prstGeom>
          <a:solidFill>
            <a:srgbClr val="00CC99"/>
          </a:solidFill>
          <a:ln w="9525" cap="flat" cmpd="sng" algn="ctr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"/>
            </a:endParaRPr>
          </a:p>
        </p:txBody>
      </p:sp>
      <p:sp>
        <p:nvSpPr>
          <p:cNvPr id="74" name="Oval 73"/>
          <p:cNvSpPr/>
          <p:nvPr/>
        </p:nvSpPr>
        <p:spPr bwMode="auto">
          <a:xfrm>
            <a:off x="5066189" y="5616401"/>
            <a:ext cx="108000" cy="108000"/>
          </a:xfrm>
          <a:prstGeom prst="ellipse">
            <a:avLst/>
          </a:prstGeom>
          <a:solidFill>
            <a:srgbClr val="00CC99"/>
          </a:solidFill>
          <a:ln w="9525" cap="flat" cmpd="sng" algn="ctr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"/>
            </a:endParaRPr>
          </a:p>
        </p:txBody>
      </p:sp>
      <p:sp>
        <p:nvSpPr>
          <p:cNvPr id="75" name="Oval 74"/>
          <p:cNvSpPr/>
          <p:nvPr/>
        </p:nvSpPr>
        <p:spPr bwMode="auto">
          <a:xfrm>
            <a:off x="4897456" y="5361332"/>
            <a:ext cx="108000" cy="108000"/>
          </a:xfrm>
          <a:prstGeom prst="ellipse">
            <a:avLst/>
          </a:prstGeom>
          <a:solidFill>
            <a:srgbClr val="00CC99"/>
          </a:solidFill>
          <a:ln w="9525" cap="flat" cmpd="sng" algn="ctr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"/>
            </a:endParaRPr>
          </a:p>
        </p:txBody>
      </p:sp>
      <p:sp>
        <p:nvSpPr>
          <p:cNvPr id="76" name="Oval 75"/>
          <p:cNvSpPr/>
          <p:nvPr/>
        </p:nvSpPr>
        <p:spPr bwMode="auto">
          <a:xfrm>
            <a:off x="1036625" y="3335830"/>
            <a:ext cx="108000" cy="108000"/>
          </a:xfrm>
          <a:prstGeom prst="ellipse">
            <a:avLst/>
          </a:prstGeom>
          <a:solidFill>
            <a:srgbClr val="00CC99"/>
          </a:solidFill>
          <a:ln w="9525" cap="flat" cmpd="sng" algn="ctr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"/>
            </a:endParaRPr>
          </a:p>
        </p:txBody>
      </p:sp>
      <p:sp>
        <p:nvSpPr>
          <p:cNvPr id="77" name="Oval 76"/>
          <p:cNvSpPr/>
          <p:nvPr/>
        </p:nvSpPr>
        <p:spPr bwMode="auto">
          <a:xfrm>
            <a:off x="4155214" y="5508401"/>
            <a:ext cx="108000" cy="108000"/>
          </a:xfrm>
          <a:prstGeom prst="ellipse">
            <a:avLst/>
          </a:prstGeom>
          <a:solidFill>
            <a:srgbClr val="00CC99"/>
          </a:solidFill>
          <a:ln w="9525" cap="flat" cmpd="sng" algn="ctr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"/>
            </a:endParaRPr>
          </a:p>
        </p:txBody>
      </p:sp>
      <p:sp>
        <p:nvSpPr>
          <p:cNvPr id="78" name="Oval 77"/>
          <p:cNvSpPr/>
          <p:nvPr/>
        </p:nvSpPr>
        <p:spPr bwMode="auto">
          <a:xfrm>
            <a:off x="2088938" y="5264813"/>
            <a:ext cx="108000" cy="108000"/>
          </a:xfrm>
          <a:prstGeom prst="ellipse">
            <a:avLst/>
          </a:prstGeom>
          <a:solidFill>
            <a:srgbClr val="00CC99"/>
          </a:solidFill>
          <a:ln w="9525" cap="flat" cmpd="sng" algn="ctr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"/>
            </a:endParaRPr>
          </a:p>
        </p:txBody>
      </p:sp>
      <p:sp>
        <p:nvSpPr>
          <p:cNvPr id="79" name="Oval 78"/>
          <p:cNvSpPr/>
          <p:nvPr/>
        </p:nvSpPr>
        <p:spPr bwMode="auto">
          <a:xfrm>
            <a:off x="4566751" y="5497280"/>
            <a:ext cx="108000" cy="108000"/>
          </a:xfrm>
          <a:prstGeom prst="ellipse">
            <a:avLst/>
          </a:prstGeom>
          <a:solidFill>
            <a:srgbClr val="00CC99"/>
          </a:solidFill>
          <a:ln w="9525" cap="flat" cmpd="sng" algn="ctr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"/>
            </a:endParaRPr>
          </a:p>
        </p:txBody>
      </p:sp>
      <p:sp>
        <p:nvSpPr>
          <p:cNvPr id="80" name="Oval 79"/>
          <p:cNvSpPr/>
          <p:nvPr/>
        </p:nvSpPr>
        <p:spPr bwMode="auto">
          <a:xfrm>
            <a:off x="4444405" y="5760349"/>
            <a:ext cx="108000" cy="108000"/>
          </a:xfrm>
          <a:prstGeom prst="ellipse">
            <a:avLst/>
          </a:prstGeom>
          <a:solidFill>
            <a:srgbClr val="00CC99"/>
          </a:solidFill>
          <a:ln w="9525" cap="flat" cmpd="sng" algn="ctr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"/>
            </a:endParaRPr>
          </a:p>
        </p:txBody>
      </p:sp>
      <p:sp>
        <p:nvSpPr>
          <p:cNvPr id="81" name="Oval 80"/>
          <p:cNvSpPr/>
          <p:nvPr/>
        </p:nvSpPr>
        <p:spPr bwMode="auto">
          <a:xfrm>
            <a:off x="3082380" y="5476156"/>
            <a:ext cx="108000" cy="108000"/>
          </a:xfrm>
          <a:prstGeom prst="ellipse">
            <a:avLst/>
          </a:prstGeom>
          <a:solidFill>
            <a:srgbClr val="00CC99"/>
          </a:solidFill>
          <a:ln w="9525" cap="flat" cmpd="sng" algn="ctr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"/>
            </a:endParaRPr>
          </a:p>
        </p:txBody>
      </p:sp>
      <p:sp>
        <p:nvSpPr>
          <p:cNvPr id="82" name="Oval 81"/>
          <p:cNvSpPr/>
          <p:nvPr/>
        </p:nvSpPr>
        <p:spPr bwMode="auto">
          <a:xfrm>
            <a:off x="2506310" y="5615955"/>
            <a:ext cx="108000" cy="108000"/>
          </a:xfrm>
          <a:prstGeom prst="ellipse">
            <a:avLst/>
          </a:prstGeom>
          <a:solidFill>
            <a:srgbClr val="00CC99"/>
          </a:solidFill>
          <a:ln w="9525" cap="flat" cmpd="sng" algn="ctr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"/>
            </a:endParaRPr>
          </a:p>
        </p:txBody>
      </p:sp>
      <p:sp>
        <p:nvSpPr>
          <p:cNvPr id="83" name="Oval 82"/>
          <p:cNvSpPr/>
          <p:nvPr/>
        </p:nvSpPr>
        <p:spPr bwMode="auto">
          <a:xfrm>
            <a:off x="2995198" y="5658437"/>
            <a:ext cx="108000" cy="108000"/>
          </a:xfrm>
          <a:prstGeom prst="ellipse">
            <a:avLst/>
          </a:prstGeom>
          <a:solidFill>
            <a:srgbClr val="00CC99"/>
          </a:solidFill>
          <a:ln w="9525" cap="flat" cmpd="sng" algn="ctr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"/>
            </a:endParaRPr>
          </a:p>
        </p:txBody>
      </p:sp>
      <p:sp>
        <p:nvSpPr>
          <p:cNvPr id="84" name="TextBox 83"/>
          <p:cNvSpPr txBox="1"/>
          <p:nvPr/>
        </p:nvSpPr>
        <p:spPr>
          <a:xfrm>
            <a:off x="1399531" y="6277993"/>
            <a:ext cx="3407334" cy="461665"/>
          </a:xfrm>
          <a:prstGeom prst="rect">
            <a:avLst/>
          </a:prstGeom>
          <a:noFill/>
          <a:ln>
            <a:solidFill>
              <a:srgbClr val="000000"/>
            </a:solidFill>
          </a:ln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</a:rPr>
              <a:t>Number of problems</a:t>
            </a:r>
          </a:p>
        </p:txBody>
      </p:sp>
      <p:sp>
        <p:nvSpPr>
          <p:cNvPr id="85" name="TextBox 84"/>
          <p:cNvSpPr txBox="1"/>
          <p:nvPr/>
        </p:nvSpPr>
        <p:spPr>
          <a:xfrm rot="16200000">
            <a:off x="-1671911" y="4038555"/>
            <a:ext cx="3942828" cy="461665"/>
          </a:xfrm>
          <a:prstGeom prst="rect">
            <a:avLst/>
          </a:prstGeom>
          <a:noFill/>
          <a:ln>
            <a:solidFill>
              <a:srgbClr val="000000"/>
            </a:solidFill>
          </a:ln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</a:rPr>
              <a:t>Time to solution (seconds)</a:t>
            </a:r>
          </a:p>
        </p:txBody>
      </p:sp>
      <p:sp>
        <p:nvSpPr>
          <p:cNvPr id="86" name="TextBox 85"/>
          <p:cNvSpPr txBox="1"/>
          <p:nvPr/>
        </p:nvSpPr>
        <p:spPr>
          <a:xfrm>
            <a:off x="1546776" y="2055299"/>
            <a:ext cx="1375122" cy="461665"/>
          </a:xfrm>
          <a:prstGeom prst="rect">
            <a:avLst/>
          </a:prstGeom>
          <a:gradFill rotWithShape="1">
            <a:gsLst>
              <a:gs pos="0">
                <a:srgbClr val="3333CC">
                  <a:tint val="50000"/>
                  <a:satMod val="300000"/>
                </a:srgbClr>
              </a:gs>
              <a:gs pos="35000">
                <a:srgbClr val="3333CC">
                  <a:tint val="37000"/>
                  <a:satMod val="300000"/>
                </a:srgbClr>
              </a:gs>
              <a:gs pos="100000">
                <a:srgbClr val="3333CC">
                  <a:tint val="15000"/>
                  <a:satMod val="350000"/>
                </a:srgbClr>
              </a:gs>
            </a:gsLst>
            <a:lin ang="16200000" scaled="1"/>
          </a:gradFill>
          <a:ln w="9525" cap="flat" cmpd="sng" algn="ctr">
            <a:solidFill>
              <a:srgbClr val="3333CC">
                <a:shade val="95000"/>
                <a:satMod val="105000"/>
              </a:srgbClr>
            </a:solidFill>
            <a:prstDash val="solid"/>
          </a:ln>
          <a:effectLst>
            <a:outerShdw blurRad="40000" dist="20000" dir="5400000" rotWithShape="0">
              <a:srgbClr val="000000">
                <a:alpha val="38000"/>
              </a:srgbClr>
            </a:outerShdw>
          </a:effectLst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T = </a:t>
            </a:r>
            <a:r>
              <a:rPr kumimoji="0" lang="en-GB" sz="24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aP</a:t>
            </a:r>
            <a:r>
              <a:rPr kumimoji="0" lang="en-GB" sz="2400" b="0" i="0" u="none" strike="noStrike" kern="0" cap="none" spc="0" normalizeH="0" baseline="3000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-b</a:t>
            </a:r>
            <a:endParaRPr kumimoji="0" lang="en-GB" sz="2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87" name="TextBox 86"/>
          <p:cNvSpPr txBox="1"/>
          <p:nvPr/>
        </p:nvSpPr>
        <p:spPr>
          <a:xfrm>
            <a:off x="1510623" y="2787727"/>
            <a:ext cx="3152633" cy="461665"/>
          </a:xfrm>
          <a:prstGeom prst="rect">
            <a:avLst/>
          </a:prstGeom>
          <a:gradFill rotWithShape="1">
            <a:gsLst>
              <a:gs pos="0">
                <a:srgbClr val="3333CC">
                  <a:tint val="50000"/>
                  <a:satMod val="300000"/>
                </a:srgbClr>
              </a:gs>
              <a:gs pos="35000">
                <a:srgbClr val="3333CC">
                  <a:tint val="37000"/>
                  <a:satMod val="300000"/>
                </a:srgbClr>
              </a:gs>
              <a:gs pos="100000">
                <a:srgbClr val="3333CC">
                  <a:tint val="15000"/>
                  <a:satMod val="350000"/>
                </a:srgbClr>
              </a:gs>
            </a:gsLst>
            <a:lin ang="16200000" scaled="1"/>
          </a:gradFill>
          <a:ln w="9525" cap="flat" cmpd="sng" algn="ctr">
            <a:solidFill>
              <a:srgbClr val="3333CC">
                <a:shade val="95000"/>
                <a:satMod val="105000"/>
              </a:srgbClr>
            </a:solidFill>
            <a:prstDash val="solid"/>
          </a:ln>
          <a:effectLst>
            <a:outerShdw blurRad="40000" dist="20000" dir="5400000" rotWithShape="0">
              <a:srgbClr val="000000">
                <a:alpha val="38000"/>
              </a:srgbClr>
            </a:outerShdw>
          </a:effectLst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Log(T) = A –b log (P)</a:t>
            </a:r>
          </a:p>
        </p:txBody>
      </p:sp>
      <p:sp>
        <p:nvSpPr>
          <p:cNvPr id="89" name="TextBox 88"/>
          <p:cNvSpPr txBox="1"/>
          <p:nvPr/>
        </p:nvSpPr>
        <p:spPr>
          <a:xfrm>
            <a:off x="5005456" y="1913582"/>
            <a:ext cx="4012913" cy="2308324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bg1"/>
                </a:solidFill>
              </a:rPr>
              <a:t>T: </a:t>
            </a:r>
            <a:r>
              <a:rPr lang="en-GB" sz="2400" dirty="0">
                <a:solidFill>
                  <a:schemeClr val="bg1"/>
                </a:solidFill>
              </a:rPr>
              <a:t>time taken to perform </a:t>
            </a:r>
            <a:r>
              <a:rPr lang="en-GB" sz="2400" dirty="0" smtClean="0">
                <a:solidFill>
                  <a:schemeClr val="bg1"/>
                </a:solidFill>
              </a:rPr>
              <a:t>task</a:t>
            </a:r>
            <a:endParaRPr lang="en-GB" sz="24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bg1"/>
                </a:solidFill>
              </a:rPr>
              <a:t>P: </a:t>
            </a:r>
            <a:r>
              <a:rPr lang="en-GB" sz="2400" dirty="0">
                <a:solidFill>
                  <a:schemeClr val="bg1"/>
                </a:solidFill>
              </a:rPr>
              <a:t>amount of practice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bg1"/>
                </a:solidFill>
              </a:rPr>
              <a:t>A: </a:t>
            </a:r>
            <a:r>
              <a:rPr lang="en-GB" sz="2400" dirty="0">
                <a:solidFill>
                  <a:schemeClr val="bg1"/>
                </a:solidFill>
              </a:rPr>
              <a:t>initial level of performance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bg1"/>
                </a:solidFill>
              </a:rPr>
              <a:t>B: </a:t>
            </a:r>
            <a:r>
              <a:rPr lang="en-GB" sz="2400" dirty="0">
                <a:solidFill>
                  <a:schemeClr val="bg1"/>
                </a:solidFill>
              </a:rPr>
              <a:t>rate of improvement, which are constants.</a:t>
            </a:r>
            <a:endParaRPr lang="en-GB" dirty="0"/>
          </a:p>
        </p:txBody>
      </p:sp>
      <p:sp>
        <p:nvSpPr>
          <p:cNvPr id="90" name="Arc 89"/>
          <p:cNvSpPr/>
          <p:nvPr/>
        </p:nvSpPr>
        <p:spPr bwMode="auto">
          <a:xfrm rot="10800000">
            <a:off x="908633" y="-412845"/>
            <a:ext cx="7883082" cy="6252661"/>
          </a:xfrm>
          <a:prstGeom prst="arc">
            <a:avLst>
              <a:gd name="adj1" fmla="val 15801767"/>
              <a:gd name="adj2" fmla="val 21548440"/>
            </a:avLst>
          </a:prstGeom>
          <a:noFill/>
          <a:ln w="38100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"/>
            </a:endParaRPr>
          </a:p>
        </p:txBody>
      </p:sp>
    </p:spTree>
    <p:extLst>
      <p:ext uri="{BB962C8B-B14F-4D97-AF65-F5344CB8AC3E}">
        <p14:creationId xmlns:p14="http://schemas.microsoft.com/office/powerpoint/2010/main" val="51099224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7251" y="1"/>
            <a:ext cx="7429499" cy="733168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Skilled performance</a:t>
            </a:r>
          </a:p>
        </p:txBody>
      </p:sp>
      <p:sp>
        <p:nvSpPr>
          <p:cNvPr id="3" name="Rectangle 2"/>
          <p:cNvSpPr/>
          <p:nvPr/>
        </p:nvSpPr>
        <p:spPr>
          <a:xfrm>
            <a:off x="121641" y="774751"/>
            <a:ext cx="8888182" cy="53245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000" dirty="0">
                <a:solidFill>
                  <a:schemeClr val="bg1"/>
                </a:solidFill>
              </a:rPr>
              <a:t>In </a:t>
            </a:r>
            <a:r>
              <a:rPr lang="en-GB" sz="3000" dirty="0" smtClean="0">
                <a:solidFill>
                  <a:schemeClr val="bg1"/>
                </a:solidFill>
              </a:rPr>
              <a:t>demanding tasks, the way </a:t>
            </a:r>
            <a:r>
              <a:rPr lang="en-GB" sz="3000" dirty="0">
                <a:solidFill>
                  <a:schemeClr val="bg1"/>
                </a:solidFill>
              </a:rPr>
              <a:t>a skilled person experiences the task is </a:t>
            </a:r>
            <a:r>
              <a:rPr lang="en-GB" sz="3000" dirty="0" smtClean="0">
                <a:solidFill>
                  <a:schemeClr val="bg1"/>
                </a:solidFill>
              </a:rPr>
              <a:t>different </a:t>
            </a:r>
            <a:r>
              <a:rPr lang="en-GB" sz="3000" dirty="0">
                <a:solidFill>
                  <a:schemeClr val="bg1"/>
                </a:solidFill>
              </a:rPr>
              <a:t>to an unskilled </a:t>
            </a:r>
            <a:r>
              <a:rPr lang="en-GB" sz="3000" dirty="0" smtClean="0">
                <a:solidFill>
                  <a:schemeClr val="bg1"/>
                </a:solidFill>
              </a:rPr>
              <a:t>person.</a:t>
            </a:r>
            <a:endParaRPr lang="en-GB" sz="3000" dirty="0">
              <a:solidFill>
                <a:schemeClr val="bg1"/>
              </a:solidFill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Why</a:t>
            </a:r>
            <a:r>
              <a:rPr lang="en-GB" sz="3200" dirty="0" smtClean="0">
                <a:solidFill>
                  <a:schemeClr val="bg1"/>
                </a:solidFill>
              </a:rPr>
              <a:t>?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3200" dirty="0">
              <a:solidFill>
                <a:schemeClr val="bg1"/>
              </a:solidFill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bg1"/>
                </a:solidFill>
              </a:rPr>
              <a:t>Experts </a:t>
            </a:r>
            <a:r>
              <a:rPr lang="en-GB" sz="2800" dirty="0">
                <a:solidFill>
                  <a:schemeClr val="bg1"/>
                </a:solidFill>
              </a:rPr>
              <a:t>can </a:t>
            </a:r>
            <a:r>
              <a:rPr lang="en-GB" sz="2800" dirty="0" smtClean="0">
                <a:solidFill>
                  <a:schemeClr val="bg1"/>
                </a:solidFill>
              </a:rPr>
              <a:t>deal </a:t>
            </a:r>
            <a:r>
              <a:rPr lang="en-GB" sz="2800" dirty="0">
                <a:solidFill>
                  <a:schemeClr val="bg1"/>
                </a:solidFill>
              </a:rPr>
              <a:t>with </a:t>
            </a:r>
            <a:r>
              <a:rPr lang="en-GB" sz="2800" dirty="0" smtClean="0">
                <a:solidFill>
                  <a:schemeClr val="bg1"/>
                </a:solidFill>
              </a:rPr>
              <a:t>stream </a:t>
            </a:r>
            <a:r>
              <a:rPr lang="en-GB" sz="2800" dirty="0">
                <a:solidFill>
                  <a:schemeClr val="bg1"/>
                </a:solidFill>
              </a:rPr>
              <a:t>of incoming </a:t>
            </a:r>
            <a:r>
              <a:rPr lang="en-GB" sz="2800" dirty="0" smtClean="0">
                <a:solidFill>
                  <a:schemeClr val="bg1"/>
                </a:solidFill>
              </a:rPr>
              <a:t>info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bg1"/>
                </a:solidFill>
              </a:rPr>
              <a:t>Non-skilled </a:t>
            </a:r>
            <a:r>
              <a:rPr lang="en-GB" sz="2800" dirty="0">
                <a:solidFill>
                  <a:schemeClr val="bg1"/>
                </a:solidFill>
              </a:rPr>
              <a:t>person experiences overload </a:t>
            </a:r>
            <a:r>
              <a:rPr lang="en-GB" sz="2800" dirty="0" smtClean="0">
                <a:solidFill>
                  <a:schemeClr val="bg1"/>
                </a:solidFill>
              </a:rPr>
              <a:t>whilst trying </a:t>
            </a:r>
            <a:r>
              <a:rPr lang="en-GB" sz="2800" dirty="0">
                <a:solidFill>
                  <a:schemeClr val="bg1"/>
                </a:solidFill>
              </a:rPr>
              <a:t>to </a:t>
            </a:r>
            <a:r>
              <a:rPr lang="en-GB" sz="2800" dirty="0" smtClean="0">
                <a:solidFill>
                  <a:schemeClr val="bg1"/>
                </a:solidFill>
              </a:rPr>
              <a:t>execute performance</a:t>
            </a:r>
            <a:r>
              <a:rPr lang="en-GB" sz="2800" dirty="0">
                <a:solidFill>
                  <a:schemeClr val="bg1"/>
                </a:solidFill>
              </a:rPr>
              <a:t>. 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36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Annett &amp; Kay (1956): </a:t>
            </a:r>
            <a:r>
              <a:rPr lang="en-GB" sz="2800" dirty="0" smtClean="0">
                <a:solidFill>
                  <a:schemeClr val="bg1"/>
                </a:solidFill>
              </a:rPr>
              <a:t>skilled </a:t>
            </a:r>
            <a:r>
              <a:rPr lang="en-GB" sz="2800" dirty="0">
                <a:solidFill>
                  <a:schemeClr val="bg1"/>
                </a:solidFill>
              </a:rPr>
              <a:t>performer </a:t>
            </a:r>
            <a:r>
              <a:rPr lang="en-GB" sz="2800" dirty="0" smtClean="0">
                <a:solidFill>
                  <a:schemeClr val="bg1"/>
                </a:solidFill>
              </a:rPr>
              <a:t>exploits </a:t>
            </a:r>
            <a:r>
              <a:rPr lang="en-GB" sz="2800" dirty="0">
                <a:solidFill>
                  <a:schemeClr val="bg1"/>
                </a:solidFill>
              </a:rPr>
              <a:t>redundancies in sequences from having previously responded in order to produce a more stable response.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066264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7251" y="1"/>
            <a:ext cx="7429499" cy="733168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Skilled performance</a:t>
            </a:r>
          </a:p>
        </p:txBody>
      </p:sp>
      <p:sp>
        <p:nvSpPr>
          <p:cNvPr id="3" name="Rectangle 2"/>
          <p:cNvSpPr/>
          <p:nvPr/>
        </p:nvSpPr>
        <p:spPr>
          <a:xfrm>
            <a:off x="121640" y="615723"/>
            <a:ext cx="8900719" cy="60016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 smtClean="0">
                <a:solidFill>
                  <a:schemeClr val="bg1"/>
                </a:solidFill>
              </a:rPr>
              <a:t>Types </a:t>
            </a:r>
            <a:r>
              <a:rPr lang="en-GB" sz="3200" dirty="0">
                <a:solidFill>
                  <a:schemeClr val="bg1"/>
                </a:solidFill>
              </a:rPr>
              <a:t>of </a:t>
            </a:r>
            <a:r>
              <a:rPr lang="en-GB" sz="3200" dirty="0" smtClean="0">
                <a:solidFill>
                  <a:schemeClr val="bg1"/>
                </a:solidFill>
              </a:rPr>
              <a:t>error </a:t>
            </a:r>
            <a:r>
              <a:rPr lang="en-GB" sz="3200" dirty="0">
                <a:solidFill>
                  <a:schemeClr val="bg1"/>
                </a:solidFill>
              </a:rPr>
              <a:t>made by expert will </a:t>
            </a:r>
            <a:r>
              <a:rPr lang="en-GB" sz="3200" dirty="0" smtClean="0">
                <a:solidFill>
                  <a:schemeClr val="bg1"/>
                </a:solidFill>
              </a:rPr>
              <a:t>differ </a:t>
            </a:r>
            <a:r>
              <a:rPr lang="en-GB" sz="3200" dirty="0">
                <a:solidFill>
                  <a:schemeClr val="bg1"/>
                </a:solidFill>
              </a:rPr>
              <a:t>to </a:t>
            </a:r>
            <a:r>
              <a:rPr lang="en-GB" sz="3200" dirty="0" smtClean="0">
                <a:solidFill>
                  <a:schemeClr val="bg1"/>
                </a:solidFill>
              </a:rPr>
              <a:t>novice.</a:t>
            </a:r>
          </a:p>
          <a:p>
            <a:r>
              <a:rPr lang="en-GB" sz="3200" dirty="0" smtClean="0">
                <a:solidFill>
                  <a:schemeClr val="bg1"/>
                </a:solidFill>
              </a:rPr>
              <a:t> </a:t>
            </a:r>
            <a:endParaRPr lang="en-GB" sz="32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 smtClean="0">
                <a:solidFill>
                  <a:schemeClr val="bg1"/>
                </a:solidFill>
              </a:rPr>
              <a:t>Theories </a:t>
            </a:r>
            <a:r>
              <a:rPr lang="en-GB" sz="3200" dirty="0">
                <a:solidFill>
                  <a:schemeClr val="bg1"/>
                </a:solidFill>
              </a:rPr>
              <a:t>of skill acquisition </a:t>
            </a:r>
            <a:r>
              <a:rPr lang="en-GB" sz="3200" dirty="0" smtClean="0">
                <a:solidFill>
                  <a:schemeClr val="bg1"/>
                </a:solidFill>
              </a:rPr>
              <a:t>must </a:t>
            </a:r>
            <a:r>
              <a:rPr lang="en-GB" sz="3200" dirty="0">
                <a:solidFill>
                  <a:schemeClr val="bg1"/>
                </a:solidFill>
              </a:rPr>
              <a:t>account for this. 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3200" dirty="0" smtClean="0">
                <a:solidFill>
                  <a:schemeClr val="bg1"/>
                </a:solidFill>
              </a:rPr>
              <a:t>They must also understand </a:t>
            </a:r>
            <a:r>
              <a:rPr lang="en-GB" sz="3200" dirty="0">
                <a:solidFill>
                  <a:schemeClr val="bg1"/>
                </a:solidFill>
              </a:rPr>
              <a:t>how different contextual factors affect how we learn </a:t>
            </a:r>
            <a:r>
              <a:rPr lang="en-GB" sz="3200" dirty="0" smtClean="0">
                <a:solidFill>
                  <a:schemeClr val="bg1"/>
                </a:solidFill>
              </a:rPr>
              <a:t>skills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3200" dirty="0" smtClean="0">
                <a:solidFill>
                  <a:schemeClr val="bg1"/>
                </a:solidFill>
              </a:rPr>
              <a:t>Also, even </a:t>
            </a:r>
            <a:r>
              <a:rPr lang="en-GB" sz="3200" dirty="0">
                <a:solidFill>
                  <a:schemeClr val="bg1"/>
                </a:solidFill>
              </a:rPr>
              <a:t>if we are skilled, </a:t>
            </a:r>
            <a:r>
              <a:rPr lang="en-GB" sz="3200" dirty="0" smtClean="0">
                <a:solidFill>
                  <a:schemeClr val="bg1"/>
                </a:solidFill>
              </a:rPr>
              <a:t>how we then </a:t>
            </a:r>
            <a:r>
              <a:rPr lang="en-GB" sz="3200" dirty="0">
                <a:solidFill>
                  <a:schemeClr val="bg1"/>
                </a:solidFill>
              </a:rPr>
              <a:t>perform under different contexts. </a:t>
            </a:r>
            <a:endParaRPr lang="en-GB" sz="3200" dirty="0" smtClean="0">
              <a:solidFill>
                <a:schemeClr val="bg1"/>
              </a:solidFill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32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How do we learn?..............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Practice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Direct training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Incidental learning (e.g., words of song on radio</a:t>
            </a:r>
            <a:r>
              <a:rPr lang="en-GB" sz="3200" dirty="0" smtClean="0">
                <a:solidFill>
                  <a:schemeClr val="bg1"/>
                </a:solidFill>
              </a:rPr>
              <a:t>)</a:t>
            </a:r>
            <a:endParaRPr lang="en-GB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889990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7251" y="1"/>
            <a:ext cx="7429499" cy="733168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Skilled performance</a:t>
            </a:r>
          </a:p>
        </p:txBody>
      </p:sp>
      <p:sp>
        <p:nvSpPr>
          <p:cNvPr id="3" name="Rectangle 2"/>
          <p:cNvSpPr/>
          <p:nvPr/>
        </p:nvSpPr>
        <p:spPr>
          <a:xfrm>
            <a:off x="151003" y="733169"/>
            <a:ext cx="8917496" cy="29238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 smtClean="0">
                <a:solidFill>
                  <a:schemeClr val="bg1"/>
                </a:solidFill>
              </a:rPr>
              <a:t>With </a:t>
            </a:r>
            <a:r>
              <a:rPr lang="en-GB" sz="3200" dirty="0">
                <a:solidFill>
                  <a:schemeClr val="bg1"/>
                </a:solidFill>
              </a:rPr>
              <a:t>formal instruction: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First phase of instruction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Then phase of practice. 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Following appropriate amount of practice accurate skilled performance can emerge.</a:t>
            </a:r>
          </a:p>
          <a:p>
            <a:pPr lvl="1"/>
            <a:endParaRPr lang="en-GB" sz="2400" dirty="0">
              <a:solidFill>
                <a:schemeClr val="bg1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888"/>
          <a:stretch/>
        </p:blipFill>
        <p:spPr>
          <a:xfrm>
            <a:off x="4877809" y="3657046"/>
            <a:ext cx="2945281" cy="223685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72338" y="3897505"/>
            <a:ext cx="1746913" cy="1746913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51003" y="3416587"/>
            <a:ext cx="4857225" cy="32932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Different types of tasks require different lengths of times for </a:t>
            </a:r>
            <a:r>
              <a:rPr lang="en-GB" sz="3200" dirty="0" smtClean="0">
                <a:solidFill>
                  <a:schemeClr val="bg1"/>
                </a:solidFill>
              </a:rPr>
              <a:t>instruction </a:t>
            </a:r>
            <a:r>
              <a:rPr lang="en-GB" sz="3200" dirty="0">
                <a:solidFill>
                  <a:schemeClr val="bg1"/>
                </a:solidFill>
              </a:rPr>
              <a:t>&amp; practice.</a:t>
            </a:r>
          </a:p>
          <a:p>
            <a:endParaRPr lang="en-GB" sz="16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Also, instruction can come from various sources.</a:t>
            </a:r>
          </a:p>
        </p:txBody>
      </p:sp>
    </p:spTree>
    <p:extLst>
      <p:ext uri="{BB962C8B-B14F-4D97-AF65-F5344CB8AC3E}">
        <p14:creationId xmlns:p14="http://schemas.microsoft.com/office/powerpoint/2010/main" val="354128058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8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7251" y="1"/>
            <a:ext cx="7429499" cy="733168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Skilled performance</a:t>
            </a:r>
          </a:p>
        </p:txBody>
      </p:sp>
      <p:sp>
        <p:nvSpPr>
          <p:cNvPr id="3" name="Rectangle 2"/>
          <p:cNvSpPr/>
          <p:nvPr/>
        </p:nvSpPr>
        <p:spPr>
          <a:xfrm>
            <a:off x="151002" y="733169"/>
            <a:ext cx="8900719" cy="55092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Distinction between cognitive and </a:t>
            </a:r>
            <a:r>
              <a:rPr lang="en-GB" sz="3200" dirty="0" smtClean="0">
                <a:solidFill>
                  <a:schemeClr val="bg1"/>
                </a:solidFill>
              </a:rPr>
              <a:t>motor </a:t>
            </a:r>
            <a:r>
              <a:rPr lang="en-GB" sz="3200" dirty="0">
                <a:solidFill>
                  <a:schemeClr val="bg1"/>
                </a:solidFill>
              </a:rPr>
              <a:t>skills.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Example of a cognitive skill?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Example of a physical skill?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 smtClean="0">
                <a:solidFill>
                  <a:schemeClr val="bg1"/>
                </a:solidFill>
              </a:rPr>
              <a:t>Most </a:t>
            </a:r>
            <a:r>
              <a:rPr lang="en-GB" sz="3200" dirty="0">
                <a:solidFill>
                  <a:schemeClr val="bg1"/>
                </a:solidFill>
              </a:rPr>
              <a:t>performance is </a:t>
            </a:r>
            <a:r>
              <a:rPr lang="en-GB" sz="3200" dirty="0" smtClean="0">
                <a:solidFill>
                  <a:schemeClr val="bg1"/>
                </a:solidFill>
              </a:rPr>
              <a:t>cognitive </a:t>
            </a:r>
            <a:r>
              <a:rPr lang="en-GB" sz="3200" dirty="0">
                <a:solidFill>
                  <a:schemeClr val="bg1"/>
                </a:solidFill>
              </a:rPr>
              <a:t>and physical: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bg1"/>
                </a:solidFill>
              </a:rPr>
              <a:t>Have </a:t>
            </a:r>
            <a:r>
              <a:rPr lang="en-GB" sz="2800" dirty="0">
                <a:solidFill>
                  <a:schemeClr val="bg1"/>
                </a:solidFill>
              </a:rPr>
              <a:t>to motorise </a:t>
            </a:r>
            <a:r>
              <a:rPr lang="en-GB" sz="2800" dirty="0" smtClean="0">
                <a:solidFill>
                  <a:schemeClr val="bg1"/>
                </a:solidFill>
              </a:rPr>
              <a:t>response </a:t>
            </a:r>
            <a:r>
              <a:rPr lang="en-GB" sz="2800" dirty="0">
                <a:solidFill>
                  <a:schemeClr val="bg1"/>
                </a:solidFill>
              </a:rPr>
              <a:t>after working out </a:t>
            </a:r>
            <a:r>
              <a:rPr lang="en-GB" sz="2800" dirty="0" smtClean="0">
                <a:solidFill>
                  <a:schemeClr val="bg1"/>
                </a:solidFill>
              </a:rPr>
              <a:t>a </a:t>
            </a:r>
            <a:r>
              <a:rPr lang="en-GB" sz="2800" dirty="0">
                <a:solidFill>
                  <a:schemeClr val="bg1"/>
                </a:solidFill>
              </a:rPr>
              <a:t>problem.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bg1"/>
                </a:solidFill>
              </a:rPr>
              <a:t>Footballer needs </a:t>
            </a:r>
            <a:r>
              <a:rPr lang="en-GB" sz="2800" dirty="0">
                <a:solidFill>
                  <a:schemeClr val="bg1"/>
                </a:solidFill>
              </a:rPr>
              <a:t>to use cognitive decision-making and planning to swerve an opponent player. </a:t>
            </a:r>
          </a:p>
          <a:p>
            <a:pPr lvl="1"/>
            <a:endParaRPr lang="en-GB" sz="24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Along with </a:t>
            </a:r>
            <a:r>
              <a:rPr lang="en-GB" sz="3200" dirty="0" smtClean="0">
                <a:solidFill>
                  <a:schemeClr val="bg1"/>
                </a:solidFill>
              </a:rPr>
              <a:t>acquiring skills, </a:t>
            </a:r>
            <a:r>
              <a:rPr lang="en-GB" sz="3200" dirty="0">
                <a:solidFill>
                  <a:schemeClr val="bg1"/>
                </a:solidFill>
              </a:rPr>
              <a:t>other aspect to consider is </a:t>
            </a:r>
            <a:r>
              <a:rPr lang="en-GB" sz="3200" b="1" dirty="0">
                <a:solidFill>
                  <a:schemeClr val="bg1"/>
                </a:solidFill>
              </a:rPr>
              <a:t>maintaining</a:t>
            </a:r>
            <a:r>
              <a:rPr lang="en-GB" sz="3200" dirty="0">
                <a:solidFill>
                  <a:schemeClr val="bg1"/>
                </a:solidFill>
              </a:rPr>
              <a:t> skills</a:t>
            </a:r>
            <a:r>
              <a:rPr lang="en-GB" sz="3200" dirty="0" smtClean="0">
                <a:solidFill>
                  <a:schemeClr val="bg1"/>
                </a:solidFill>
              </a:rPr>
              <a:t>:</a:t>
            </a:r>
            <a:endParaRPr lang="en-GB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477118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1003" y="16362"/>
            <a:ext cx="8900718" cy="662748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Theories of skill acquisition </a:t>
            </a:r>
          </a:p>
        </p:txBody>
      </p:sp>
      <p:sp>
        <p:nvSpPr>
          <p:cNvPr id="7" name="Rectangle 6"/>
          <p:cNvSpPr/>
          <p:nvPr/>
        </p:nvSpPr>
        <p:spPr>
          <a:xfrm>
            <a:off x="0" y="510730"/>
            <a:ext cx="9091786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Phase Theory (</a:t>
            </a:r>
            <a:r>
              <a:rPr lang="en-GB" sz="2800" dirty="0" err="1">
                <a:solidFill>
                  <a:schemeClr val="bg1"/>
                </a:solidFill>
              </a:rPr>
              <a:t>Fitts</a:t>
            </a:r>
            <a:r>
              <a:rPr lang="en-GB" sz="2800" dirty="0">
                <a:solidFill>
                  <a:schemeClr val="bg1"/>
                </a:solidFill>
              </a:rPr>
              <a:t>, 1962): Learning happens in </a:t>
            </a:r>
            <a:r>
              <a:rPr lang="en-GB" sz="2800" dirty="0" smtClean="0">
                <a:solidFill>
                  <a:schemeClr val="bg1"/>
                </a:solidFill>
              </a:rPr>
              <a:t>series </a:t>
            </a:r>
            <a:r>
              <a:rPr lang="en-GB" sz="2800" dirty="0">
                <a:solidFill>
                  <a:schemeClr val="bg1"/>
                </a:solidFill>
              </a:rPr>
              <a:t>of phases.</a:t>
            </a:r>
          </a:p>
        </p:txBody>
      </p:sp>
      <p:sp>
        <p:nvSpPr>
          <p:cNvPr id="9" name="Isosceles Triangle 8"/>
          <p:cNvSpPr/>
          <p:nvPr/>
        </p:nvSpPr>
        <p:spPr>
          <a:xfrm flipV="1">
            <a:off x="69425" y="1583155"/>
            <a:ext cx="2429194" cy="1125493"/>
          </a:xfrm>
          <a:prstGeom prst="triangle">
            <a:avLst/>
          </a:prstGeom>
          <a:ln w="38100"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433403" y="1597141"/>
            <a:ext cx="220630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</a:rPr>
              <a:t>Cognitive</a:t>
            </a:r>
            <a:endParaRPr lang="en-GB" sz="2000" b="1" dirty="0">
              <a:solidFill>
                <a:schemeClr val="bg1"/>
              </a:solidFill>
            </a:endParaRPr>
          </a:p>
        </p:txBody>
      </p:sp>
      <p:sp>
        <p:nvSpPr>
          <p:cNvPr id="11" name="Rectangle: Rounded Corners 10"/>
          <p:cNvSpPr/>
          <p:nvPr/>
        </p:nvSpPr>
        <p:spPr>
          <a:xfrm>
            <a:off x="2472151" y="1503760"/>
            <a:ext cx="6606503" cy="974151"/>
          </a:xfrm>
          <a:prstGeom prst="roundRect">
            <a:avLst/>
          </a:prstGeom>
          <a:ln w="38100">
            <a:solidFill>
              <a:schemeClr val="accent4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2451136" y="1469632"/>
            <a:ext cx="613291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buChar char="•"/>
            </a:pPr>
            <a:r>
              <a:rPr lang="en-GB" sz="2800" dirty="0" smtClean="0">
                <a:solidFill>
                  <a:srgbClr val="000000">
                    <a:hueOff val="0"/>
                    <a:satOff val="0"/>
                    <a:lumOff val="0"/>
                    <a:alphaOff val="0"/>
                  </a:srgbClr>
                </a:solidFill>
                <a:latin typeface="Sitka Banner" panose="02000505000000020004" pitchFamily="2" charset="0"/>
              </a:rPr>
              <a:t>Instruction through description</a:t>
            </a:r>
          </a:p>
          <a:p>
            <a:pPr lvl="0">
              <a:buChar char="•"/>
            </a:pPr>
            <a:r>
              <a:rPr lang="en-GB" sz="2800" dirty="0" smtClean="0">
                <a:solidFill>
                  <a:srgbClr val="000000">
                    <a:hueOff val="0"/>
                    <a:satOff val="0"/>
                    <a:lumOff val="0"/>
                    <a:alphaOff val="0"/>
                  </a:srgbClr>
                </a:solidFill>
                <a:latin typeface="Sitka Banner" panose="02000505000000020004" pitchFamily="2" charset="0"/>
              </a:rPr>
              <a:t>Feedback given on errors</a:t>
            </a:r>
            <a:endParaRPr lang="en-GB" sz="2800" dirty="0">
              <a:solidFill>
                <a:srgbClr val="000000">
                  <a:hueOff val="0"/>
                  <a:satOff val="0"/>
                  <a:lumOff val="0"/>
                  <a:alphaOff val="0"/>
                </a:srgbClr>
              </a:solidFill>
              <a:latin typeface="Sitka Banner" panose="02000505000000020004" pitchFamily="2" charset="0"/>
            </a:endParaRPr>
          </a:p>
        </p:txBody>
      </p:sp>
      <p:sp>
        <p:nvSpPr>
          <p:cNvPr id="14" name="Isosceles Triangle 13"/>
          <p:cNvSpPr/>
          <p:nvPr/>
        </p:nvSpPr>
        <p:spPr>
          <a:xfrm flipV="1">
            <a:off x="69426" y="3078572"/>
            <a:ext cx="2360621" cy="1515388"/>
          </a:xfrm>
          <a:prstGeom prst="triangle">
            <a:avLst/>
          </a:prstGeom>
          <a:ln w="38100"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Box 14"/>
          <p:cNvSpPr txBox="1"/>
          <p:nvPr/>
        </p:nvSpPr>
        <p:spPr>
          <a:xfrm>
            <a:off x="310392" y="3078572"/>
            <a:ext cx="220630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</a:rPr>
              <a:t>Associative </a:t>
            </a:r>
            <a:endParaRPr lang="en-GB" sz="2000" b="1" dirty="0">
              <a:solidFill>
                <a:schemeClr val="bg1"/>
              </a:solidFill>
            </a:endParaRPr>
          </a:p>
        </p:txBody>
      </p:sp>
      <p:sp>
        <p:nvSpPr>
          <p:cNvPr id="16" name="Rectangle: Rounded Corners 15"/>
          <p:cNvSpPr/>
          <p:nvPr/>
        </p:nvSpPr>
        <p:spPr>
          <a:xfrm>
            <a:off x="2377187" y="2626611"/>
            <a:ext cx="6694413" cy="2326779"/>
          </a:xfrm>
          <a:prstGeom prst="roundRect">
            <a:avLst/>
          </a:prstGeom>
          <a:ln w="38100">
            <a:solidFill>
              <a:schemeClr val="accent4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393793" y="2610215"/>
            <a:ext cx="6740279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buChar char="•"/>
            </a:pPr>
            <a:r>
              <a:rPr lang="en-GB" sz="2800" dirty="0">
                <a:solidFill>
                  <a:srgbClr val="000000">
                    <a:hueOff val="0"/>
                    <a:satOff val="0"/>
                    <a:lumOff val="0"/>
                    <a:alphaOff val="0"/>
                  </a:srgbClr>
                </a:solidFill>
                <a:latin typeface="Sitka Banner" panose="02000505000000020004" pitchFamily="2" charset="0"/>
              </a:rPr>
              <a:t>Correct outputs </a:t>
            </a:r>
            <a:r>
              <a:rPr lang="en-GB" sz="2800" dirty="0" smtClean="0">
                <a:solidFill>
                  <a:srgbClr val="000000">
                    <a:hueOff val="0"/>
                    <a:satOff val="0"/>
                    <a:lumOff val="0"/>
                    <a:alphaOff val="0"/>
                  </a:srgbClr>
                </a:solidFill>
                <a:latin typeface="Sitka Banner" panose="02000505000000020004" pitchFamily="2" charset="0"/>
              </a:rPr>
              <a:t>practiced</a:t>
            </a:r>
            <a:endParaRPr lang="en-GB" sz="2800" dirty="0">
              <a:solidFill>
                <a:srgbClr val="000000">
                  <a:hueOff val="0"/>
                  <a:satOff val="0"/>
                  <a:lumOff val="0"/>
                  <a:alphaOff val="0"/>
                </a:srgbClr>
              </a:solidFill>
              <a:latin typeface="Sitka Banner" panose="02000505000000020004" pitchFamily="2" charset="0"/>
            </a:endParaRPr>
          </a:p>
          <a:p>
            <a:pPr lvl="0">
              <a:buChar char="•"/>
            </a:pPr>
            <a:r>
              <a:rPr lang="en-GB" sz="2800" dirty="0">
                <a:solidFill>
                  <a:srgbClr val="000000">
                    <a:hueOff val="0"/>
                    <a:satOff val="0"/>
                    <a:lumOff val="0"/>
                    <a:alphaOff val="0"/>
                  </a:srgbClr>
                </a:solidFill>
                <a:latin typeface="Sitka Banner" panose="02000505000000020004" pitchFamily="2" charset="0"/>
              </a:rPr>
              <a:t>No </a:t>
            </a:r>
            <a:r>
              <a:rPr lang="en-GB" sz="2800" dirty="0" smtClean="0">
                <a:solidFill>
                  <a:srgbClr val="000000">
                    <a:hueOff val="0"/>
                    <a:satOff val="0"/>
                    <a:lumOff val="0"/>
                    <a:alphaOff val="0"/>
                  </a:srgbClr>
                </a:solidFill>
                <a:latin typeface="Sitka Banner" panose="02000505000000020004" pitchFamily="2" charset="0"/>
              </a:rPr>
              <a:t>errors: </a:t>
            </a:r>
            <a:r>
              <a:rPr lang="en-GB" sz="2800" dirty="0">
                <a:solidFill>
                  <a:srgbClr val="000000">
                    <a:hueOff val="0"/>
                    <a:satOff val="0"/>
                    <a:lumOff val="0"/>
                    <a:alphaOff val="0"/>
                  </a:srgbClr>
                </a:solidFill>
                <a:latin typeface="Sitka Banner" panose="02000505000000020004" pitchFamily="2" charset="0"/>
              </a:rPr>
              <a:t>smoothly </a:t>
            </a:r>
            <a:r>
              <a:rPr lang="en-GB" sz="2800" dirty="0" smtClean="0">
                <a:solidFill>
                  <a:srgbClr val="000000">
                    <a:hueOff val="0"/>
                    <a:satOff val="0"/>
                    <a:lumOff val="0"/>
                    <a:alphaOff val="0"/>
                  </a:srgbClr>
                </a:solidFill>
                <a:latin typeface="Sitka Banner" panose="02000505000000020004" pitchFamily="2" charset="0"/>
              </a:rPr>
              <a:t>execute </a:t>
            </a:r>
            <a:r>
              <a:rPr lang="en-GB" sz="2800" dirty="0">
                <a:solidFill>
                  <a:srgbClr val="000000">
                    <a:hueOff val="0"/>
                    <a:satOff val="0"/>
                    <a:lumOff val="0"/>
                    <a:alphaOff val="0"/>
                  </a:srgbClr>
                </a:solidFill>
                <a:latin typeface="Sitka Banner" panose="02000505000000020004" pitchFamily="2" charset="0"/>
              </a:rPr>
              <a:t>chunks of </a:t>
            </a:r>
            <a:r>
              <a:rPr lang="en-GB" sz="2800" dirty="0" smtClean="0">
                <a:solidFill>
                  <a:srgbClr val="000000">
                    <a:hueOff val="0"/>
                    <a:satOff val="0"/>
                    <a:lumOff val="0"/>
                    <a:alphaOff val="0"/>
                  </a:srgbClr>
                </a:solidFill>
                <a:latin typeface="Sitka Banner" panose="02000505000000020004" pitchFamily="2" charset="0"/>
              </a:rPr>
              <a:t>activity</a:t>
            </a:r>
            <a:endParaRPr lang="en-GB" sz="2800" dirty="0">
              <a:solidFill>
                <a:srgbClr val="000000">
                  <a:hueOff val="0"/>
                  <a:satOff val="0"/>
                  <a:lumOff val="0"/>
                  <a:alphaOff val="0"/>
                </a:srgbClr>
              </a:solidFill>
              <a:latin typeface="Sitka Banner" panose="02000505000000020004" pitchFamily="2" charset="0"/>
            </a:endParaRPr>
          </a:p>
          <a:p>
            <a:pPr lvl="0">
              <a:buChar char="•"/>
            </a:pPr>
            <a:r>
              <a:rPr lang="en-GB" sz="2800" dirty="0">
                <a:solidFill>
                  <a:schemeClr val="bg1"/>
                </a:solidFill>
                <a:latin typeface="Sitka Banner" panose="02000505000000020004" pitchFamily="2" charset="0"/>
              </a:rPr>
              <a:t>Performance flexible to changing task </a:t>
            </a:r>
            <a:r>
              <a:rPr lang="en-GB" sz="2800" dirty="0" smtClean="0">
                <a:solidFill>
                  <a:schemeClr val="bg1"/>
                </a:solidFill>
                <a:latin typeface="Sitka Banner" panose="02000505000000020004" pitchFamily="2" charset="0"/>
              </a:rPr>
              <a:t>demand </a:t>
            </a:r>
            <a:endParaRPr lang="en-GB" sz="2800" dirty="0">
              <a:solidFill>
                <a:schemeClr val="bg1"/>
              </a:solidFill>
              <a:latin typeface="Sitka Banner" panose="02000505000000020004" pitchFamily="2" charset="0"/>
            </a:endParaRPr>
          </a:p>
          <a:p>
            <a:pPr lvl="0">
              <a:buChar char="•"/>
            </a:pPr>
            <a:r>
              <a:rPr lang="en-GB" sz="2800" dirty="0">
                <a:solidFill>
                  <a:schemeClr val="bg1"/>
                </a:solidFill>
                <a:latin typeface="Sitka Banner" panose="02000505000000020004" pitchFamily="2" charset="0"/>
              </a:rPr>
              <a:t>Extra processing capabilities incorporated </a:t>
            </a:r>
            <a:r>
              <a:rPr lang="en-GB" sz="2800" dirty="0" smtClean="0">
                <a:solidFill>
                  <a:schemeClr val="bg1"/>
                </a:solidFill>
                <a:latin typeface="Sitka Banner" panose="02000505000000020004" pitchFamily="2" charset="0"/>
              </a:rPr>
              <a:t>to </a:t>
            </a:r>
            <a:r>
              <a:rPr lang="en-GB" sz="2800" dirty="0">
                <a:solidFill>
                  <a:schemeClr val="bg1"/>
                </a:solidFill>
                <a:latin typeface="Sitka Banner" panose="02000505000000020004" pitchFamily="2" charset="0"/>
              </a:rPr>
              <a:t>main </a:t>
            </a:r>
            <a:r>
              <a:rPr lang="en-GB" sz="2800" dirty="0" smtClean="0">
                <a:solidFill>
                  <a:schemeClr val="bg1"/>
                </a:solidFill>
                <a:latin typeface="Sitka Banner" panose="02000505000000020004" pitchFamily="2" charset="0"/>
              </a:rPr>
              <a:t>performance</a:t>
            </a:r>
            <a:r>
              <a:rPr lang="en-GB" sz="2800" dirty="0">
                <a:solidFill>
                  <a:schemeClr val="bg1"/>
                </a:solidFill>
                <a:latin typeface="Sitka Banner" panose="02000505000000020004" pitchFamily="2" charset="0"/>
              </a:rPr>
              <a:t>.</a:t>
            </a:r>
            <a:r>
              <a:rPr lang="en-GB" sz="2800" dirty="0">
                <a:solidFill>
                  <a:srgbClr val="000000">
                    <a:hueOff val="0"/>
                    <a:satOff val="0"/>
                    <a:lumOff val="0"/>
                    <a:alphaOff val="0"/>
                  </a:srgbClr>
                </a:solidFill>
                <a:latin typeface="Sitka Banner" panose="02000505000000020004" pitchFamily="2" charset="0"/>
              </a:rPr>
              <a:t> </a:t>
            </a:r>
          </a:p>
        </p:txBody>
      </p:sp>
      <p:sp>
        <p:nvSpPr>
          <p:cNvPr id="18" name="Isosceles Triangle 17"/>
          <p:cNvSpPr/>
          <p:nvPr/>
        </p:nvSpPr>
        <p:spPr>
          <a:xfrm flipV="1">
            <a:off x="69425" y="5233728"/>
            <a:ext cx="2475858" cy="1471141"/>
          </a:xfrm>
          <a:prstGeom prst="triangle">
            <a:avLst/>
          </a:prstGeom>
          <a:ln w="38100"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TextBox 18"/>
          <p:cNvSpPr txBox="1"/>
          <p:nvPr/>
        </p:nvSpPr>
        <p:spPr>
          <a:xfrm>
            <a:off x="244831" y="5184127"/>
            <a:ext cx="220630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</a:rPr>
              <a:t>Autonomous</a:t>
            </a:r>
            <a:endParaRPr lang="en-GB" sz="2000" b="1" dirty="0">
              <a:solidFill>
                <a:schemeClr val="bg1"/>
              </a:solidFill>
            </a:endParaRPr>
          </a:p>
        </p:txBody>
      </p:sp>
      <p:sp>
        <p:nvSpPr>
          <p:cNvPr id="20" name="Rectangle: Rounded Corners 19"/>
          <p:cNvSpPr/>
          <p:nvPr/>
        </p:nvSpPr>
        <p:spPr>
          <a:xfrm>
            <a:off x="2410172" y="5103743"/>
            <a:ext cx="6658546" cy="1524848"/>
          </a:xfrm>
          <a:prstGeom prst="roundRect">
            <a:avLst/>
          </a:prstGeom>
          <a:ln w="38100">
            <a:solidFill>
              <a:schemeClr val="accent4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/>
          <p:cNvSpPr txBox="1"/>
          <p:nvPr/>
        </p:nvSpPr>
        <p:spPr>
          <a:xfrm>
            <a:off x="2430047" y="5157913"/>
            <a:ext cx="635707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buChar char="•"/>
            </a:pPr>
            <a:r>
              <a:rPr lang="en-GB" sz="2800" dirty="0">
                <a:solidFill>
                  <a:srgbClr val="000000">
                    <a:hueOff val="0"/>
                    <a:satOff val="0"/>
                    <a:lumOff val="0"/>
                    <a:alphaOff val="0"/>
                  </a:srgbClr>
                </a:solidFill>
                <a:latin typeface="Sitka Banner" panose="02000505000000020004" pitchFamily="2" charset="0"/>
              </a:rPr>
              <a:t>Automatic, unconscious, intrinsic</a:t>
            </a:r>
          </a:p>
          <a:p>
            <a:pPr lvl="0">
              <a:buChar char="•"/>
            </a:pPr>
            <a:r>
              <a:rPr lang="en-GB" sz="2800" dirty="0">
                <a:solidFill>
                  <a:srgbClr val="000000">
                    <a:hueOff val="0"/>
                    <a:satOff val="0"/>
                    <a:lumOff val="0"/>
                    <a:alphaOff val="0"/>
                  </a:srgbClr>
                </a:solidFill>
                <a:latin typeface="Sitka Banner" panose="02000505000000020004" pitchFamily="2" charset="0"/>
              </a:rPr>
              <a:t>Resistant to distractors/stressors</a:t>
            </a:r>
          </a:p>
          <a:p>
            <a:pPr lvl="0">
              <a:buChar char="•"/>
            </a:pPr>
            <a:r>
              <a:rPr lang="en-GB" sz="2800" dirty="0">
                <a:solidFill>
                  <a:srgbClr val="000000">
                    <a:hueOff val="0"/>
                    <a:satOff val="0"/>
                    <a:lumOff val="0"/>
                    <a:alphaOff val="0"/>
                  </a:srgbClr>
                </a:solidFill>
                <a:latin typeface="Sitka Banner" panose="02000505000000020004" pitchFamily="2" charset="0"/>
              </a:rPr>
              <a:t>Ability to handle tasks simultaneously</a:t>
            </a:r>
          </a:p>
        </p:txBody>
      </p:sp>
    </p:spTree>
    <p:extLst>
      <p:ext uri="{BB962C8B-B14F-4D97-AF65-F5344CB8AC3E}">
        <p14:creationId xmlns:p14="http://schemas.microsoft.com/office/powerpoint/2010/main" val="350692545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8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1" dur="500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4" dur="500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/>
      <p:bldP spid="11" grpId="0" animBg="1"/>
      <p:bldP spid="13" grpId="0"/>
      <p:bldP spid="14" grpId="0" animBg="1"/>
      <p:bldP spid="15" grpId="0"/>
      <p:bldP spid="16" grpId="0" animBg="1"/>
      <p:bldP spid="18" grpId="0" animBg="1"/>
      <p:bldP spid="19" grpId="0"/>
      <p:bldP spid="20" grpId="0" animBg="1"/>
      <p:bldP spid="21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1003" y="16362"/>
            <a:ext cx="8900718" cy="662748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Theories of skill acquisition </a:t>
            </a:r>
          </a:p>
        </p:txBody>
      </p:sp>
      <p:sp>
        <p:nvSpPr>
          <p:cNvPr id="8" name="Rectangle 7"/>
          <p:cNvSpPr/>
          <p:nvPr/>
        </p:nvSpPr>
        <p:spPr>
          <a:xfrm>
            <a:off x="94376" y="798444"/>
            <a:ext cx="9013971" cy="56938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Most remain in </a:t>
            </a:r>
            <a:r>
              <a:rPr lang="en-GB" sz="3200" b="1" dirty="0">
                <a:solidFill>
                  <a:schemeClr val="bg1"/>
                </a:solidFill>
              </a:rPr>
              <a:t>associative</a:t>
            </a:r>
            <a:r>
              <a:rPr lang="en-GB" sz="3200" dirty="0">
                <a:solidFill>
                  <a:schemeClr val="bg1"/>
                </a:solidFill>
              </a:rPr>
              <a:t> phase for many </a:t>
            </a:r>
            <a:r>
              <a:rPr lang="en-GB" sz="3200" dirty="0" smtClean="0">
                <a:solidFill>
                  <a:schemeClr val="bg1"/>
                </a:solidFill>
              </a:rPr>
              <a:t>skills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bg1"/>
                </a:solidFill>
              </a:rPr>
              <a:t>Key </a:t>
            </a:r>
            <a:r>
              <a:rPr lang="en-GB" sz="2800" dirty="0">
                <a:solidFill>
                  <a:schemeClr val="bg1"/>
                </a:solidFill>
              </a:rPr>
              <a:t>to moving to </a:t>
            </a:r>
            <a:r>
              <a:rPr lang="en-GB" sz="2800" dirty="0" smtClean="0">
                <a:solidFill>
                  <a:schemeClr val="bg1"/>
                </a:solidFill>
              </a:rPr>
              <a:t>autonomous </a:t>
            </a:r>
            <a:r>
              <a:rPr lang="en-GB" sz="2800" dirty="0">
                <a:solidFill>
                  <a:schemeClr val="bg1"/>
                </a:solidFill>
              </a:rPr>
              <a:t>phase is </a:t>
            </a:r>
            <a:r>
              <a:rPr lang="en-GB" sz="2800" b="1" dirty="0">
                <a:solidFill>
                  <a:schemeClr val="bg1"/>
                </a:solidFill>
              </a:rPr>
              <a:t>practice</a:t>
            </a:r>
            <a:r>
              <a:rPr lang="en-GB" sz="2800" b="1" dirty="0" smtClean="0">
                <a:solidFill>
                  <a:schemeClr val="bg1"/>
                </a:solidFill>
              </a:rPr>
              <a:t>.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2800" b="1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Main evidence:</a:t>
            </a:r>
            <a:r>
              <a:rPr lang="en-GB" sz="2200" dirty="0">
                <a:solidFill>
                  <a:schemeClr val="bg1"/>
                </a:solidFill>
              </a:rPr>
              <a:t> </a:t>
            </a:r>
            <a:endParaRPr lang="en-GB" sz="2200" dirty="0" smtClean="0">
              <a:solidFill>
                <a:schemeClr val="bg1"/>
              </a:solidFill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bg1"/>
                </a:solidFill>
              </a:rPr>
              <a:t>Cigar </a:t>
            </a:r>
            <a:r>
              <a:rPr lang="en-GB" sz="2400" dirty="0">
                <a:solidFill>
                  <a:schemeClr val="bg1"/>
                </a:solidFill>
              </a:rPr>
              <a:t>makers perform better the longer they had been in </a:t>
            </a:r>
            <a:r>
              <a:rPr lang="en-GB" sz="2400" dirty="0" smtClean="0">
                <a:solidFill>
                  <a:schemeClr val="bg1"/>
                </a:solidFill>
              </a:rPr>
              <a:t>service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bg1"/>
                </a:solidFill>
              </a:rPr>
              <a:t>Plenty of </a:t>
            </a:r>
            <a:r>
              <a:rPr lang="en-GB" sz="2400" dirty="0">
                <a:solidFill>
                  <a:schemeClr val="bg1"/>
                </a:solidFill>
              </a:rPr>
              <a:t>anecdotal accounts of people getting better with time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bg1"/>
                </a:solidFill>
              </a:rPr>
              <a:t>Average </a:t>
            </a:r>
            <a:r>
              <a:rPr lang="en-GB" sz="2400" dirty="0">
                <a:solidFill>
                  <a:schemeClr val="bg1"/>
                </a:solidFill>
              </a:rPr>
              <a:t>age of goal keeper is much higher than other players. 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2800" b="1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 smtClean="0">
                <a:solidFill>
                  <a:schemeClr val="bg1"/>
                </a:solidFill>
              </a:rPr>
              <a:t>Criticisms: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bg1"/>
                </a:solidFill>
              </a:rPr>
              <a:t>Descriptive 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bg1"/>
                </a:solidFill>
              </a:rPr>
              <a:t>Little </a:t>
            </a:r>
            <a:r>
              <a:rPr lang="en-GB" sz="2800" dirty="0">
                <a:solidFill>
                  <a:schemeClr val="bg1"/>
                </a:solidFill>
              </a:rPr>
              <a:t>backing from empirical work</a:t>
            </a:r>
            <a:r>
              <a:rPr lang="en-GB" sz="2800" dirty="0" smtClean="0">
                <a:solidFill>
                  <a:schemeClr val="bg1"/>
                </a:solidFill>
              </a:rPr>
              <a:t>.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 err="1">
                <a:solidFill>
                  <a:schemeClr val="bg1"/>
                </a:solidFill>
              </a:rPr>
              <a:t>Fitts</a:t>
            </a:r>
            <a:r>
              <a:rPr lang="en-GB" sz="2800" dirty="0">
                <a:solidFill>
                  <a:schemeClr val="bg1"/>
                </a:solidFill>
              </a:rPr>
              <a:t>’ theory focused on perceptual-motor performance</a:t>
            </a:r>
            <a:r>
              <a:rPr lang="en-GB" sz="2800" dirty="0" smtClean="0">
                <a:solidFill>
                  <a:schemeClr val="bg1"/>
                </a:solidFill>
              </a:rPr>
              <a:t>.</a:t>
            </a:r>
            <a:endParaRPr lang="en-GB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05828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1003" y="16362"/>
            <a:ext cx="8900718" cy="662748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Theories of skill acquisition </a:t>
            </a:r>
          </a:p>
        </p:txBody>
      </p:sp>
      <p:sp>
        <p:nvSpPr>
          <p:cNvPr id="3" name="Rectangle 2"/>
          <p:cNvSpPr/>
          <p:nvPr/>
        </p:nvSpPr>
        <p:spPr>
          <a:xfrm>
            <a:off x="75501" y="794520"/>
            <a:ext cx="8976220" cy="52168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 smtClean="0">
                <a:solidFill>
                  <a:schemeClr val="bg1"/>
                </a:solidFill>
              </a:rPr>
              <a:t>Adaptive Control of Thought (ACT*): Anderson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3200" dirty="0" smtClean="0">
                <a:solidFill>
                  <a:schemeClr val="bg1"/>
                </a:solidFill>
              </a:rPr>
              <a:t>Accounts </a:t>
            </a:r>
            <a:r>
              <a:rPr lang="en-GB" sz="3200" dirty="0">
                <a:solidFill>
                  <a:schemeClr val="bg1"/>
                </a:solidFill>
              </a:rPr>
              <a:t>for cognitive skills. </a:t>
            </a:r>
          </a:p>
          <a:p>
            <a:endParaRPr lang="en-GB" sz="1050" dirty="0">
              <a:solidFill>
                <a:schemeClr val="bg1"/>
              </a:solidFill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Based on some of </a:t>
            </a:r>
            <a:r>
              <a:rPr lang="en-GB" sz="2800" dirty="0" err="1">
                <a:solidFill>
                  <a:schemeClr val="bg1"/>
                </a:solidFill>
              </a:rPr>
              <a:t>Fitts</a:t>
            </a:r>
            <a:r>
              <a:rPr lang="en-GB" sz="2800" dirty="0">
                <a:solidFill>
                  <a:schemeClr val="bg1"/>
                </a:solidFill>
              </a:rPr>
              <a:t>’ </a:t>
            </a:r>
            <a:r>
              <a:rPr lang="en-GB" sz="2800" dirty="0" smtClean="0">
                <a:solidFill>
                  <a:schemeClr val="bg1"/>
                </a:solidFill>
              </a:rPr>
              <a:t>ideas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2800" dirty="0" smtClean="0">
              <a:solidFill>
                <a:schemeClr val="bg1"/>
              </a:solidFill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bg1"/>
                </a:solidFill>
              </a:rPr>
              <a:t>Adds </a:t>
            </a:r>
            <a:r>
              <a:rPr lang="en-GB" sz="2800" dirty="0">
                <a:solidFill>
                  <a:schemeClr val="bg1"/>
                </a:solidFill>
              </a:rPr>
              <a:t>from philosophy of mind regarding difference between “knowing that” &amp; “knowing how</a:t>
            </a:r>
            <a:r>
              <a:rPr lang="en-GB" sz="2800" dirty="0" smtClean="0">
                <a:solidFill>
                  <a:schemeClr val="bg1"/>
                </a:solidFill>
              </a:rPr>
              <a:t>”.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bg1"/>
              </a:solidFill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bg1"/>
                </a:solidFill>
              </a:rPr>
              <a:t>The </a:t>
            </a:r>
            <a:r>
              <a:rPr lang="en-GB" sz="2800" dirty="0">
                <a:solidFill>
                  <a:schemeClr val="bg1"/>
                </a:solidFill>
              </a:rPr>
              <a:t>difference between declarative and procedural</a:t>
            </a:r>
          </a:p>
          <a:p>
            <a:pPr lvl="1"/>
            <a:endParaRPr lang="en-GB" sz="1050" dirty="0">
              <a:solidFill>
                <a:schemeClr val="bg1"/>
              </a:solidFill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bg1"/>
                </a:solidFill>
              </a:rPr>
              <a:t>As a skill </a:t>
            </a:r>
            <a:r>
              <a:rPr lang="en-GB" sz="2800" dirty="0">
                <a:solidFill>
                  <a:schemeClr val="bg1"/>
                </a:solidFill>
              </a:rPr>
              <a:t>is learned there is a change in the type of knowledge that underpins performance.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1200" dirty="0">
              <a:solidFill>
                <a:schemeClr val="bg1"/>
              </a:solidFill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880197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1003" y="16362"/>
            <a:ext cx="8900718" cy="662748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Theories of skill acquisition </a:t>
            </a:r>
          </a:p>
        </p:txBody>
      </p:sp>
      <p:sp>
        <p:nvSpPr>
          <p:cNvPr id="3" name="Rectangle 2"/>
          <p:cNvSpPr/>
          <p:nvPr/>
        </p:nvSpPr>
        <p:spPr>
          <a:xfrm>
            <a:off x="75501" y="789546"/>
            <a:ext cx="8976220" cy="54784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 smtClean="0">
                <a:solidFill>
                  <a:schemeClr val="bg1"/>
                </a:solidFill>
              </a:rPr>
              <a:t>Early </a:t>
            </a:r>
            <a:r>
              <a:rPr lang="en-GB" sz="3200" dirty="0">
                <a:solidFill>
                  <a:schemeClr val="bg1"/>
                </a:solidFill>
              </a:rPr>
              <a:t>learning relies on declarative </a:t>
            </a:r>
            <a:r>
              <a:rPr lang="en-GB" sz="3200" dirty="0" smtClean="0">
                <a:solidFill>
                  <a:schemeClr val="bg1"/>
                </a:solidFill>
              </a:rPr>
              <a:t>knowledge</a:t>
            </a:r>
            <a:endParaRPr lang="en-GB" sz="32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Later learning relies on procedural knowledge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Unlike </a:t>
            </a:r>
            <a:r>
              <a:rPr lang="en-GB" sz="3200" dirty="0" err="1">
                <a:solidFill>
                  <a:schemeClr val="bg1"/>
                </a:solidFill>
              </a:rPr>
              <a:t>Fitts</a:t>
            </a:r>
            <a:r>
              <a:rPr lang="en-GB" sz="3200" dirty="0">
                <a:solidFill>
                  <a:schemeClr val="bg1"/>
                </a:solidFill>
              </a:rPr>
              <a:t>, Anderson is clearer about </a:t>
            </a:r>
            <a:r>
              <a:rPr lang="en-GB" sz="3200" dirty="0" smtClean="0">
                <a:solidFill>
                  <a:schemeClr val="bg1"/>
                </a:solidFill>
              </a:rPr>
              <a:t>changes </a:t>
            </a:r>
            <a:r>
              <a:rPr lang="en-GB" sz="3200" dirty="0">
                <a:solidFill>
                  <a:schemeClr val="bg1"/>
                </a:solidFill>
              </a:rPr>
              <a:t>that take place in </a:t>
            </a:r>
            <a:r>
              <a:rPr lang="en-GB" sz="3200" dirty="0" smtClean="0">
                <a:solidFill>
                  <a:schemeClr val="bg1"/>
                </a:solidFill>
              </a:rPr>
              <a:t>way knowledge </a:t>
            </a:r>
            <a:r>
              <a:rPr lang="en-GB" sz="3200" dirty="0">
                <a:solidFill>
                  <a:schemeClr val="bg1"/>
                </a:solidFill>
              </a:rPr>
              <a:t>is represented as a result of practice: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Involves </a:t>
            </a:r>
            <a:r>
              <a:rPr lang="en-GB" sz="3200" dirty="0" smtClean="0">
                <a:solidFill>
                  <a:schemeClr val="bg1"/>
                </a:solidFill>
              </a:rPr>
              <a:t>process </a:t>
            </a:r>
            <a:r>
              <a:rPr lang="en-GB" sz="3200" dirty="0">
                <a:solidFill>
                  <a:schemeClr val="bg1"/>
                </a:solidFill>
              </a:rPr>
              <a:t>called </a:t>
            </a:r>
            <a:r>
              <a:rPr lang="en-GB" sz="3200" b="1" dirty="0">
                <a:solidFill>
                  <a:schemeClr val="bg1"/>
                </a:solidFill>
              </a:rPr>
              <a:t>knowledge compilation</a:t>
            </a:r>
            <a:r>
              <a:rPr lang="en-GB" sz="3200" dirty="0" smtClean="0">
                <a:solidFill>
                  <a:schemeClr val="bg1"/>
                </a:solidFill>
              </a:rPr>
              <a:t>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32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Declarative knowledge is </a:t>
            </a:r>
            <a:r>
              <a:rPr lang="en-GB" sz="3200" dirty="0" smtClean="0">
                <a:solidFill>
                  <a:schemeClr val="bg1"/>
                </a:solidFill>
              </a:rPr>
              <a:t>compiled </a:t>
            </a:r>
            <a:r>
              <a:rPr lang="en-GB" sz="3200" dirty="0">
                <a:solidFill>
                  <a:schemeClr val="bg1"/>
                </a:solidFill>
              </a:rPr>
              <a:t>into procedural knowledge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Thus </a:t>
            </a:r>
            <a:r>
              <a:rPr lang="en-GB" sz="3200" dirty="0" smtClean="0">
                <a:solidFill>
                  <a:schemeClr val="bg1"/>
                </a:solidFill>
              </a:rPr>
              <a:t>stored </a:t>
            </a:r>
            <a:r>
              <a:rPr lang="en-GB" sz="3200" dirty="0">
                <a:solidFill>
                  <a:schemeClr val="bg1"/>
                </a:solidFill>
              </a:rPr>
              <a:t>in a different form</a:t>
            </a:r>
            <a:r>
              <a:rPr lang="en-GB" sz="3200" dirty="0" smtClean="0">
                <a:solidFill>
                  <a:schemeClr val="bg1"/>
                </a:solidFill>
              </a:rPr>
              <a:t>.</a:t>
            </a:r>
            <a:endParaRPr lang="en-GB" sz="4000" dirty="0">
              <a:solidFill>
                <a:schemeClr val="bg1"/>
              </a:solidFill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28143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1003" y="16362"/>
            <a:ext cx="8900718" cy="662748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Theories of skill acquisition </a:t>
            </a:r>
          </a:p>
        </p:txBody>
      </p:sp>
      <p:sp>
        <p:nvSpPr>
          <p:cNvPr id="3" name="Rectangle 2"/>
          <p:cNvSpPr/>
          <p:nvPr/>
        </p:nvSpPr>
        <p:spPr>
          <a:xfrm>
            <a:off x="75501" y="559100"/>
            <a:ext cx="8976220" cy="63094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 smtClean="0">
                <a:solidFill>
                  <a:schemeClr val="bg1"/>
                </a:solidFill>
              </a:rPr>
              <a:t>Effects </a:t>
            </a:r>
            <a:r>
              <a:rPr lang="en-GB" sz="3200" dirty="0">
                <a:solidFill>
                  <a:schemeClr val="bg1"/>
                </a:solidFill>
              </a:rPr>
              <a:t>of practice on procedural knowledge happen through process of </a:t>
            </a:r>
            <a:r>
              <a:rPr lang="en-GB" sz="3200" b="1" dirty="0" smtClean="0">
                <a:solidFill>
                  <a:schemeClr val="bg1"/>
                </a:solidFill>
              </a:rPr>
              <a:t>tuning</a:t>
            </a:r>
            <a:r>
              <a:rPr lang="en-GB" sz="3200" dirty="0" smtClean="0">
                <a:solidFill>
                  <a:schemeClr val="bg1"/>
                </a:solidFill>
              </a:rPr>
              <a:t>.</a:t>
            </a:r>
            <a:endParaRPr lang="en-GB" sz="3200" dirty="0">
              <a:solidFill>
                <a:schemeClr val="bg1"/>
              </a:solidFill>
            </a:endParaRPr>
          </a:p>
          <a:p>
            <a:endParaRPr lang="en-GB" sz="1200" dirty="0">
              <a:solidFill>
                <a:schemeClr val="bg1"/>
              </a:solidFill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bg1"/>
                </a:solidFill>
              </a:rPr>
              <a:t>Allows </a:t>
            </a:r>
            <a:r>
              <a:rPr lang="en-GB" sz="2800" dirty="0">
                <a:solidFill>
                  <a:schemeClr val="bg1"/>
                </a:solidFill>
              </a:rPr>
              <a:t>for </a:t>
            </a:r>
            <a:r>
              <a:rPr lang="en-GB" sz="2800" dirty="0" smtClean="0">
                <a:solidFill>
                  <a:schemeClr val="bg1"/>
                </a:solidFill>
              </a:rPr>
              <a:t>generalisation </a:t>
            </a:r>
            <a:r>
              <a:rPr lang="en-GB" sz="2800" dirty="0">
                <a:solidFill>
                  <a:schemeClr val="bg1"/>
                </a:solidFill>
              </a:rPr>
              <a:t>of procedures to other contexts.</a:t>
            </a:r>
          </a:p>
          <a:p>
            <a:pPr lvl="1"/>
            <a:endParaRPr lang="en-GB" sz="1200" dirty="0">
              <a:solidFill>
                <a:schemeClr val="bg1"/>
              </a:solidFill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Less successful procedures </a:t>
            </a:r>
            <a:r>
              <a:rPr lang="en-GB" sz="2800" dirty="0" smtClean="0">
                <a:solidFill>
                  <a:schemeClr val="bg1"/>
                </a:solidFill>
              </a:rPr>
              <a:t>eliminated at expense </a:t>
            </a:r>
            <a:r>
              <a:rPr lang="en-GB" sz="2800" dirty="0">
                <a:solidFill>
                  <a:schemeClr val="bg1"/>
                </a:solidFill>
              </a:rPr>
              <a:t>of </a:t>
            </a:r>
            <a:r>
              <a:rPr lang="en-GB" sz="2800" dirty="0" smtClean="0">
                <a:solidFill>
                  <a:schemeClr val="bg1"/>
                </a:solidFill>
              </a:rPr>
              <a:t>successful </a:t>
            </a:r>
            <a:r>
              <a:rPr lang="en-GB" sz="2800" dirty="0">
                <a:solidFill>
                  <a:schemeClr val="bg1"/>
                </a:solidFill>
              </a:rPr>
              <a:t>ones.</a:t>
            </a:r>
          </a:p>
          <a:p>
            <a:pPr lvl="1"/>
            <a:endParaRPr lang="en-GB" sz="1200" dirty="0">
              <a:solidFill>
                <a:schemeClr val="bg1"/>
              </a:solidFill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bg1"/>
                </a:solidFill>
              </a:rPr>
              <a:t>A </a:t>
            </a:r>
            <a:r>
              <a:rPr lang="en-GB" sz="2800" dirty="0">
                <a:solidFill>
                  <a:schemeClr val="bg1"/>
                </a:solidFill>
              </a:rPr>
              <a:t>feature of a well practiced skill is that declarative knowledge is no longer available in its original form.</a:t>
            </a:r>
          </a:p>
          <a:p>
            <a:pPr lvl="1"/>
            <a:endParaRPr lang="en-GB" sz="1200" dirty="0">
              <a:solidFill>
                <a:schemeClr val="bg1"/>
              </a:solidFill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bg1"/>
                </a:solidFill>
              </a:rPr>
              <a:t>Task </a:t>
            </a:r>
            <a:r>
              <a:rPr lang="en-GB" sz="2800" dirty="0">
                <a:solidFill>
                  <a:schemeClr val="bg1"/>
                </a:solidFill>
              </a:rPr>
              <a:t>can be achieved but knowledge about it is not accessible. </a:t>
            </a:r>
          </a:p>
          <a:p>
            <a:pPr lvl="2"/>
            <a:endParaRPr lang="en-GB" sz="1200" dirty="0">
              <a:solidFill>
                <a:schemeClr val="bg1"/>
              </a:solidFill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bg1"/>
                </a:solidFill>
              </a:rPr>
              <a:t>Person </a:t>
            </a:r>
            <a:r>
              <a:rPr lang="en-GB" sz="2800" dirty="0">
                <a:solidFill>
                  <a:schemeClr val="bg1"/>
                </a:solidFill>
              </a:rPr>
              <a:t>who does </a:t>
            </a:r>
            <a:r>
              <a:rPr lang="en-GB" sz="2800" dirty="0" smtClean="0">
                <a:solidFill>
                  <a:schemeClr val="bg1"/>
                </a:solidFill>
              </a:rPr>
              <a:t>task </a:t>
            </a:r>
            <a:r>
              <a:rPr lang="en-GB" sz="2800" dirty="0">
                <a:solidFill>
                  <a:schemeClr val="bg1"/>
                </a:solidFill>
              </a:rPr>
              <a:t>best </a:t>
            </a:r>
            <a:r>
              <a:rPr lang="en-GB" sz="2800" dirty="0" smtClean="0">
                <a:solidFill>
                  <a:schemeClr val="bg1"/>
                </a:solidFill>
              </a:rPr>
              <a:t>not </a:t>
            </a:r>
            <a:r>
              <a:rPr lang="en-GB" sz="2800" dirty="0">
                <a:solidFill>
                  <a:schemeClr val="bg1"/>
                </a:solidFill>
              </a:rPr>
              <a:t>always </a:t>
            </a:r>
            <a:r>
              <a:rPr lang="en-GB" sz="2800" dirty="0" smtClean="0">
                <a:solidFill>
                  <a:schemeClr val="bg1"/>
                </a:solidFill>
              </a:rPr>
              <a:t>best </a:t>
            </a:r>
            <a:r>
              <a:rPr lang="en-GB" sz="2800" dirty="0">
                <a:solidFill>
                  <a:schemeClr val="bg1"/>
                </a:solidFill>
              </a:rPr>
              <a:t>person to instruct the task. </a:t>
            </a:r>
          </a:p>
        </p:txBody>
      </p:sp>
    </p:spTree>
    <p:extLst>
      <p:ext uri="{BB962C8B-B14F-4D97-AF65-F5344CB8AC3E}">
        <p14:creationId xmlns:p14="http://schemas.microsoft.com/office/powerpoint/2010/main" val="54929619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1003" y="16362"/>
            <a:ext cx="8900718" cy="662748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Theories of skill acquisition </a:t>
            </a:r>
          </a:p>
        </p:txBody>
      </p:sp>
      <p:sp>
        <p:nvSpPr>
          <p:cNvPr id="24" name="Rectangle 23"/>
          <p:cNvSpPr/>
          <p:nvPr/>
        </p:nvSpPr>
        <p:spPr>
          <a:xfrm>
            <a:off x="3997343" y="5587310"/>
            <a:ext cx="4723024" cy="461665"/>
          </a:xfrm>
          <a:prstGeom prst="rect">
            <a:avLst/>
          </a:prstGeom>
          <a:gradFill rotWithShape="1">
            <a:gsLst>
              <a:gs pos="0">
                <a:srgbClr val="3333CC">
                  <a:tint val="50000"/>
                  <a:satMod val="300000"/>
                </a:srgbClr>
              </a:gs>
              <a:gs pos="35000">
                <a:srgbClr val="3333CC">
                  <a:tint val="37000"/>
                  <a:satMod val="300000"/>
                </a:srgbClr>
              </a:gs>
              <a:gs pos="100000">
                <a:srgbClr val="3333CC">
                  <a:tint val="15000"/>
                  <a:satMod val="350000"/>
                </a:srgbClr>
              </a:gs>
            </a:gsLst>
            <a:lin ang="16200000" scaled="1"/>
          </a:gradFill>
          <a:ln w="9525" cap="flat" cmpd="sng" algn="ctr">
            <a:solidFill>
              <a:srgbClr val="3333CC">
                <a:shade val="95000"/>
                <a:satMod val="105000"/>
              </a:srgbClr>
            </a:solidFill>
            <a:prstDash val="solid"/>
          </a:ln>
          <a:effectLst>
            <a:outerShdw blurRad="40000" dist="20000" dir="5400000" rotWithShape="0">
              <a:srgbClr val="000000">
                <a:alpha val="38000"/>
              </a:srgbClr>
            </a:outerShdw>
          </a:effectLst>
        </p:spPr>
        <p:txBody>
          <a:bodyPr wrap="non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http://act-r.psy.cmu.edu/about/ </a:t>
            </a:r>
          </a:p>
        </p:txBody>
      </p:sp>
      <p:pic>
        <p:nvPicPr>
          <p:cNvPr id="25" name="Picture 2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38723" y="809024"/>
            <a:ext cx="5790747" cy="4439573"/>
          </a:xfrm>
          <a:prstGeom prst="rect">
            <a:avLst/>
          </a:prstGeom>
        </p:spPr>
      </p:pic>
      <p:pic>
        <p:nvPicPr>
          <p:cNvPr id="26" name="Content Placeholder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6723" y="4336869"/>
            <a:ext cx="1524000" cy="2247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Content Placeholder 8"/>
          <p:cNvSpPr txBox="1">
            <a:spLocks/>
          </p:cNvSpPr>
          <p:nvPr/>
        </p:nvSpPr>
        <p:spPr bwMode="auto">
          <a:xfrm>
            <a:off x="3046706" y="6193519"/>
            <a:ext cx="6005015" cy="552734"/>
          </a:xfrm>
          <a:prstGeom prst="rect">
            <a:avLst/>
          </a:prstGeom>
          <a:gradFill rotWithShape="1">
            <a:gsLst>
              <a:gs pos="0">
                <a:srgbClr val="00CC99">
                  <a:shade val="51000"/>
                  <a:satMod val="130000"/>
                </a:srgbClr>
              </a:gs>
              <a:gs pos="80000">
                <a:srgbClr val="00CC99">
                  <a:shade val="93000"/>
                  <a:satMod val="130000"/>
                </a:srgbClr>
              </a:gs>
              <a:gs pos="100000">
                <a:srgbClr val="00CC99">
                  <a:shade val="94000"/>
                  <a:satMod val="135000"/>
                </a:srgbClr>
              </a:gs>
            </a:gsLst>
            <a:lin ang="16200000" scaled="0"/>
          </a:gradFill>
          <a:ln>
            <a:noFill/>
          </a:ln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ACT* Anderson (1982, 1983, 1995)</a:t>
            </a:r>
          </a:p>
        </p:txBody>
      </p:sp>
    </p:spTree>
    <p:extLst>
      <p:ext uri="{BB962C8B-B14F-4D97-AF65-F5344CB8AC3E}">
        <p14:creationId xmlns:p14="http://schemas.microsoft.com/office/powerpoint/2010/main" val="168716897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1003" y="16362"/>
            <a:ext cx="8900718" cy="662748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Modelling skill acquisition </a:t>
            </a:r>
          </a:p>
        </p:txBody>
      </p:sp>
      <p:sp>
        <p:nvSpPr>
          <p:cNvPr id="3" name="Rectangle 2"/>
          <p:cNvSpPr/>
          <p:nvPr/>
        </p:nvSpPr>
        <p:spPr>
          <a:xfrm>
            <a:off x="75501" y="559100"/>
            <a:ext cx="8976220" cy="58785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ACT* recognised as successful </a:t>
            </a:r>
            <a:r>
              <a:rPr lang="en-GB" sz="2800" dirty="0" smtClean="0">
                <a:solidFill>
                  <a:schemeClr val="bg1"/>
                </a:solidFill>
              </a:rPr>
              <a:t>because </a:t>
            </a:r>
            <a:r>
              <a:rPr lang="en-GB" sz="2800" dirty="0">
                <a:solidFill>
                  <a:schemeClr val="bg1"/>
                </a:solidFill>
              </a:rPr>
              <a:t>it specifies detailed principles for modelling skilled performance.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2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It represents </a:t>
            </a:r>
            <a:r>
              <a:rPr lang="en-GB" sz="2800" dirty="0" smtClean="0">
                <a:solidFill>
                  <a:schemeClr val="bg1"/>
                </a:solidFill>
              </a:rPr>
              <a:t>cognitive </a:t>
            </a:r>
            <a:r>
              <a:rPr lang="en-GB" sz="2800" dirty="0">
                <a:solidFill>
                  <a:schemeClr val="bg1"/>
                </a:solidFill>
              </a:rPr>
              <a:t>architecture for skill acquisition which has been developed and tested using modelling principles.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2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bg1"/>
                </a:solidFill>
              </a:rPr>
              <a:t>Processing </a:t>
            </a:r>
            <a:r>
              <a:rPr lang="en-GB" sz="2800" dirty="0">
                <a:solidFill>
                  <a:schemeClr val="bg1"/>
                </a:solidFill>
              </a:rPr>
              <a:t>units in ACT are production, which means it uses: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bg1"/>
                </a:solidFill>
              </a:rPr>
              <a:t>If </a:t>
            </a:r>
            <a:r>
              <a:rPr lang="en-GB" sz="2800" dirty="0">
                <a:solidFill>
                  <a:schemeClr val="bg1"/>
                </a:solidFill>
              </a:rPr>
              <a:t>there is </a:t>
            </a:r>
            <a:r>
              <a:rPr lang="en-GB" sz="2800" dirty="0" smtClean="0">
                <a:solidFill>
                  <a:schemeClr val="bg1"/>
                </a:solidFill>
              </a:rPr>
              <a:t>an input </a:t>
            </a:r>
            <a:r>
              <a:rPr lang="en-GB" sz="2800" dirty="0">
                <a:solidFill>
                  <a:schemeClr val="bg1"/>
                </a:solidFill>
              </a:rPr>
              <a:t>condition then </a:t>
            </a:r>
            <a:r>
              <a:rPr lang="en-GB" sz="2800" dirty="0" smtClean="0">
                <a:solidFill>
                  <a:schemeClr val="bg1"/>
                </a:solidFill>
              </a:rPr>
              <a:t>action </a:t>
            </a:r>
            <a:r>
              <a:rPr lang="en-GB" sz="2800" dirty="0">
                <a:solidFill>
                  <a:schemeClr val="bg1"/>
                </a:solidFill>
              </a:rPr>
              <a:t>should execute.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1400" dirty="0">
              <a:solidFill>
                <a:schemeClr val="bg1"/>
              </a:solidFill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E.g., Production rule for braking at traffic lights....</a:t>
            </a:r>
          </a:p>
          <a:p>
            <a:pPr marL="1257300" lvl="2" indent="-342900">
              <a:buFont typeface="Arial" panose="020B0604020202020204" pitchFamily="34" charset="0"/>
              <a:buChar char="•"/>
            </a:pPr>
            <a:endParaRPr lang="en-GB" sz="1400" dirty="0">
              <a:solidFill>
                <a:schemeClr val="bg1"/>
              </a:solidFill>
            </a:endParaRPr>
          </a:p>
          <a:p>
            <a:pPr marL="1257300" lvl="2" indent="-3429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If traffic light is red, then </a:t>
            </a:r>
            <a:r>
              <a:rPr lang="en-GB" sz="2800" dirty="0" smtClean="0">
                <a:solidFill>
                  <a:schemeClr val="bg1"/>
                </a:solidFill>
              </a:rPr>
              <a:t>put foot </a:t>
            </a:r>
            <a:r>
              <a:rPr lang="en-GB" sz="2800" dirty="0">
                <a:solidFill>
                  <a:schemeClr val="bg1"/>
                </a:solidFill>
              </a:rPr>
              <a:t>on </a:t>
            </a:r>
            <a:r>
              <a:rPr lang="en-GB" sz="2800" dirty="0" smtClean="0">
                <a:solidFill>
                  <a:schemeClr val="bg1"/>
                </a:solidFill>
              </a:rPr>
              <a:t>brake </a:t>
            </a:r>
            <a:r>
              <a:rPr lang="en-GB" sz="2800" dirty="0">
                <a:solidFill>
                  <a:schemeClr val="bg1"/>
                </a:solidFill>
              </a:rPr>
              <a:t>in order to stop </a:t>
            </a:r>
            <a:r>
              <a:rPr lang="en-GB" sz="2800" dirty="0" smtClean="0">
                <a:solidFill>
                  <a:schemeClr val="bg1"/>
                </a:solidFill>
              </a:rPr>
              <a:t>car</a:t>
            </a:r>
            <a:r>
              <a:rPr lang="en-GB" sz="2800" dirty="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4" name="Content Placeholder 8"/>
          <p:cNvSpPr txBox="1">
            <a:spLocks/>
          </p:cNvSpPr>
          <p:nvPr/>
        </p:nvSpPr>
        <p:spPr bwMode="auto">
          <a:xfrm>
            <a:off x="4966909" y="3249968"/>
            <a:ext cx="1296538" cy="552734"/>
          </a:xfrm>
          <a:prstGeom prst="rect">
            <a:avLst/>
          </a:prstGeom>
          <a:gradFill rotWithShape="1">
            <a:gsLst>
              <a:gs pos="0">
                <a:srgbClr val="00CC99">
                  <a:shade val="51000"/>
                  <a:satMod val="130000"/>
                </a:srgbClr>
              </a:gs>
              <a:gs pos="80000">
                <a:srgbClr val="00CC99">
                  <a:shade val="93000"/>
                  <a:satMod val="130000"/>
                </a:srgbClr>
              </a:gs>
              <a:gs pos="100000">
                <a:srgbClr val="00CC99">
                  <a:shade val="94000"/>
                  <a:satMod val="135000"/>
                </a:srgbClr>
              </a:gs>
            </a:gsLst>
            <a:lin ang="16200000" scaled="0"/>
          </a:gradFill>
          <a:ln>
            <a:noFill/>
          </a:ln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THEN</a:t>
            </a:r>
          </a:p>
        </p:txBody>
      </p:sp>
      <p:sp>
        <p:nvSpPr>
          <p:cNvPr id="5" name="Content Placeholder 8"/>
          <p:cNvSpPr txBox="1">
            <a:spLocks/>
          </p:cNvSpPr>
          <p:nvPr/>
        </p:nvSpPr>
        <p:spPr bwMode="auto">
          <a:xfrm>
            <a:off x="2444347" y="3276695"/>
            <a:ext cx="693762" cy="552734"/>
          </a:xfrm>
          <a:prstGeom prst="rect">
            <a:avLst/>
          </a:prstGeom>
          <a:gradFill rotWithShape="1">
            <a:gsLst>
              <a:gs pos="0">
                <a:srgbClr val="00CC99">
                  <a:shade val="51000"/>
                  <a:satMod val="130000"/>
                </a:srgbClr>
              </a:gs>
              <a:gs pos="80000">
                <a:srgbClr val="00CC99">
                  <a:shade val="93000"/>
                  <a:satMod val="130000"/>
                </a:srgbClr>
              </a:gs>
              <a:gs pos="100000">
                <a:srgbClr val="00CC99">
                  <a:shade val="94000"/>
                  <a:satMod val="135000"/>
                </a:srgbClr>
              </a:gs>
            </a:gsLst>
            <a:lin ang="16200000" scaled="0"/>
          </a:gradFill>
          <a:ln>
            <a:noFill/>
          </a:ln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IF</a:t>
            </a:r>
          </a:p>
        </p:txBody>
      </p:sp>
      <p:sp>
        <p:nvSpPr>
          <p:cNvPr id="6" name="Right Arrow 5"/>
          <p:cNvSpPr/>
          <p:nvPr/>
        </p:nvSpPr>
        <p:spPr bwMode="auto">
          <a:xfrm>
            <a:off x="3527070" y="3303421"/>
            <a:ext cx="1050878" cy="499281"/>
          </a:xfrm>
          <a:prstGeom prst="rightArrow">
            <a:avLst/>
          </a:prstGeom>
          <a:gradFill rotWithShape="1">
            <a:gsLst>
              <a:gs pos="0">
                <a:srgbClr val="00CC99">
                  <a:shade val="51000"/>
                  <a:satMod val="130000"/>
                </a:srgbClr>
              </a:gs>
              <a:gs pos="80000">
                <a:srgbClr val="00CC99">
                  <a:shade val="93000"/>
                  <a:satMod val="130000"/>
                </a:srgbClr>
              </a:gs>
              <a:gs pos="100000">
                <a:srgbClr val="00CC99">
                  <a:shade val="94000"/>
                  <a:satMod val="135000"/>
                </a:srgbClr>
              </a:gs>
            </a:gsLst>
            <a:lin ang="16200000" scaled="0"/>
          </a:gradFill>
          <a:ln>
            <a:noFill/>
            <a:headEnd type="none" w="med" len="med"/>
            <a:tailEnd type="none" w="med" len="med"/>
          </a:ln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3198779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4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1003" y="16362"/>
            <a:ext cx="8900718" cy="662748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Modelling skill acquisition </a:t>
            </a:r>
          </a:p>
        </p:txBody>
      </p:sp>
      <p:sp>
        <p:nvSpPr>
          <p:cNvPr id="3" name="Rectangle 2"/>
          <p:cNvSpPr/>
          <p:nvPr/>
        </p:nvSpPr>
        <p:spPr>
          <a:xfrm>
            <a:off x="75501" y="740195"/>
            <a:ext cx="8976220" cy="55092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bg1"/>
                </a:solidFill>
              </a:rPr>
              <a:t>Resembles S-R </a:t>
            </a:r>
            <a:r>
              <a:rPr lang="en-GB" sz="2800" dirty="0">
                <a:solidFill>
                  <a:schemeClr val="bg1"/>
                </a:solidFill>
              </a:rPr>
              <a:t>learning of behaviourism but goes further: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bg1"/>
                </a:solidFill>
              </a:rPr>
              <a:t>Productions </a:t>
            </a:r>
            <a:r>
              <a:rPr lang="en-GB" sz="2800" dirty="0">
                <a:solidFill>
                  <a:schemeClr val="bg1"/>
                </a:solidFill>
              </a:rPr>
              <a:t>in </a:t>
            </a:r>
            <a:r>
              <a:rPr lang="en-GB" sz="2800" dirty="0" smtClean="0">
                <a:solidFill>
                  <a:schemeClr val="bg1"/>
                </a:solidFill>
              </a:rPr>
              <a:t>“</a:t>
            </a:r>
            <a:r>
              <a:rPr lang="en-GB" sz="2800" dirty="0">
                <a:solidFill>
                  <a:schemeClr val="bg1"/>
                </a:solidFill>
              </a:rPr>
              <a:t>if” part can be </a:t>
            </a:r>
            <a:r>
              <a:rPr lang="en-GB" sz="2800" dirty="0" smtClean="0">
                <a:solidFill>
                  <a:schemeClr val="bg1"/>
                </a:solidFill>
              </a:rPr>
              <a:t>complicated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bg1"/>
                </a:solidFill>
              </a:rPr>
              <a:t>Conditions </a:t>
            </a:r>
            <a:r>
              <a:rPr lang="en-GB" sz="2800" dirty="0">
                <a:solidFill>
                  <a:schemeClr val="bg1"/>
                </a:solidFill>
              </a:rPr>
              <a:t>can also include </a:t>
            </a:r>
            <a:r>
              <a:rPr lang="en-GB" sz="2800" dirty="0" smtClean="0">
                <a:solidFill>
                  <a:schemeClr val="bg1"/>
                </a:solidFill>
              </a:rPr>
              <a:t>persons goals</a:t>
            </a:r>
            <a:endParaRPr lang="en-GB" sz="2800" dirty="0">
              <a:solidFill>
                <a:schemeClr val="bg1"/>
              </a:solidFill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This flexibility of action and intentional control was </a:t>
            </a:r>
            <a:r>
              <a:rPr lang="en-GB" sz="2800" dirty="0" smtClean="0">
                <a:solidFill>
                  <a:schemeClr val="bg1"/>
                </a:solidFill>
              </a:rPr>
              <a:t>missing </a:t>
            </a:r>
            <a:r>
              <a:rPr lang="en-GB" sz="2800" dirty="0">
                <a:solidFill>
                  <a:schemeClr val="bg1"/>
                </a:solidFill>
              </a:rPr>
              <a:t>from </a:t>
            </a:r>
            <a:r>
              <a:rPr lang="en-GB" sz="2800" dirty="0" smtClean="0">
                <a:solidFill>
                  <a:schemeClr val="bg1"/>
                </a:solidFill>
              </a:rPr>
              <a:t>behaviourist </a:t>
            </a:r>
            <a:r>
              <a:rPr lang="en-GB" sz="2800" dirty="0">
                <a:solidFill>
                  <a:schemeClr val="bg1"/>
                </a:solidFill>
              </a:rPr>
              <a:t>approach. 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E.g., in some </a:t>
            </a:r>
            <a:r>
              <a:rPr lang="en-GB" sz="2800" dirty="0" smtClean="0">
                <a:solidFill>
                  <a:schemeClr val="bg1"/>
                </a:solidFill>
              </a:rPr>
              <a:t>circumstances, </a:t>
            </a:r>
            <a:r>
              <a:rPr lang="en-GB" sz="2800" dirty="0">
                <a:solidFill>
                  <a:schemeClr val="bg1"/>
                </a:solidFill>
              </a:rPr>
              <a:t>traffic light production could </a:t>
            </a:r>
            <a:r>
              <a:rPr lang="en-GB" sz="2800" dirty="0" smtClean="0">
                <a:solidFill>
                  <a:schemeClr val="bg1"/>
                </a:solidFill>
              </a:rPr>
              <a:t>be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bg1"/>
                </a:solidFill>
              </a:rPr>
              <a:t>IF light </a:t>
            </a:r>
            <a:r>
              <a:rPr lang="en-GB" sz="2800" dirty="0">
                <a:solidFill>
                  <a:schemeClr val="bg1"/>
                </a:solidFill>
              </a:rPr>
              <a:t>is red but there is no traffic and I’m late then I’ll just go.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The first two parts of the condition relate to the stimuli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The third refers to the goal.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039741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1003" y="16362"/>
            <a:ext cx="8900718" cy="662748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Modelling skill acquisition </a:t>
            </a:r>
          </a:p>
        </p:txBody>
      </p:sp>
      <p:sp>
        <p:nvSpPr>
          <p:cNvPr id="3" name="Rectangle 2"/>
          <p:cNvSpPr/>
          <p:nvPr/>
        </p:nvSpPr>
        <p:spPr>
          <a:xfrm>
            <a:off x="75501" y="680560"/>
            <a:ext cx="8976220" cy="63709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 smtClean="0">
                <a:solidFill>
                  <a:schemeClr val="bg1"/>
                </a:solidFill>
              </a:rPr>
              <a:t>Sometimes action </a:t>
            </a:r>
            <a:r>
              <a:rPr lang="en-GB" sz="3200" dirty="0">
                <a:solidFill>
                  <a:schemeClr val="bg1"/>
                </a:solidFill>
              </a:rPr>
              <a:t>is not the </a:t>
            </a:r>
            <a:r>
              <a:rPr lang="en-GB" sz="3200" dirty="0" smtClean="0">
                <a:solidFill>
                  <a:schemeClr val="bg1"/>
                </a:solidFill>
              </a:rPr>
              <a:t>response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bg1"/>
                </a:solidFill>
              </a:rPr>
              <a:t>It </a:t>
            </a:r>
            <a:r>
              <a:rPr lang="en-GB" sz="2800" dirty="0">
                <a:solidFill>
                  <a:schemeClr val="bg1"/>
                </a:solidFill>
              </a:rPr>
              <a:t>could be </a:t>
            </a:r>
            <a:r>
              <a:rPr lang="en-GB" sz="2800" dirty="0" smtClean="0">
                <a:solidFill>
                  <a:schemeClr val="bg1"/>
                </a:solidFill>
              </a:rPr>
              <a:t>development </a:t>
            </a:r>
            <a:r>
              <a:rPr lang="en-GB" sz="2800" dirty="0">
                <a:solidFill>
                  <a:schemeClr val="bg1"/>
                </a:solidFill>
              </a:rPr>
              <a:t>of another production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These can be linked together to form production systems, which allows for central processing of information. </a:t>
            </a:r>
            <a:endParaRPr lang="en-GB" sz="2800" dirty="0" smtClean="0">
              <a:solidFill>
                <a:schemeClr val="bg1"/>
              </a:solidFill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14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Production system models explain </a:t>
            </a:r>
            <a:r>
              <a:rPr lang="en-GB" sz="2800" dirty="0" smtClean="0">
                <a:solidFill>
                  <a:schemeClr val="bg1"/>
                </a:solidFill>
              </a:rPr>
              <a:t>features </a:t>
            </a:r>
            <a:r>
              <a:rPr lang="en-GB" sz="2800" dirty="0">
                <a:solidFill>
                  <a:schemeClr val="bg1"/>
                </a:solidFill>
              </a:rPr>
              <a:t>of empirical data on skill acquisition and changes in style of performance as a result of becoming an expert.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6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Anderson: early cognitive stages of skill learning is controlled by weak method productions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General-purpose productions that are flexible but ineffective.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4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bg1"/>
                </a:solidFill>
              </a:rPr>
              <a:t>Processing is </a:t>
            </a:r>
            <a:r>
              <a:rPr lang="en-GB" sz="2800" dirty="0">
                <a:solidFill>
                  <a:schemeClr val="bg1"/>
                </a:solidFill>
              </a:rPr>
              <a:t>verbally </a:t>
            </a:r>
            <a:r>
              <a:rPr lang="en-GB" sz="2800" dirty="0" smtClean="0">
                <a:solidFill>
                  <a:schemeClr val="bg1"/>
                </a:solidFill>
              </a:rPr>
              <a:t>coded &amp; </a:t>
            </a:r>
            <a:r>
              <a:rPr lang="en-GB" sz="2800" dirty="0">
                <a:solidFill>
                  <a:schemeClr val="bg1"/>
                </a:solidFill>
              </a:rPr>
              <a:t>leads to difficulties transferring verbal instructions to muscle movements.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05502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1003" y="16362"/>
            <a:ext cx="8900718" cy="662748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Modelling skill acquisition </a:t>
            </a:r>
          </a:p>
        </p:txBody>
      </p:sp>
      <p:sp>
        <p:nvSpPr>
          <p:cNvPr id="3" name="Rectangle 2"/>
          <p:cNvSpPr/>
          <p:nvPr/>
        </p:nvSpPr>
        <p:spPr>
          <a:xfrm>
            <a:off x="75501" y="755102"/>
            <a:ext cx="8976220" cy="560153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bg1"/>
                </a:solidFill>
              </a:rPr>
              <a:t>Trigger </a:t>
            </a:r>
            <a:r>
              <a:rPr lang="en-GB" sz="2800" dirty="0">
                <a:solidFill>
                  <a:schemeClr val="bg1"/>
                </a:solidFill>
              </a:rPr>
              <a:t>conditions for productions are held in </a:t>
            </a:r>
            <a:r>
              <a:rPr lang="en-GB" sz="2800" dirty="0" smtClean="0">
                <a:solidFill>
                  <a:schemeClr val="bg1"/>
                </a:solidFill>
              </a:rPr>
              <a:t>WM </a:t>
            </a:r>
            <a:r>
              <a:rPr lang="en-GB" sz="2800" dirty="0">
                <a:solidFill>
                  <a:schemeClr val="bg1"/>
                </a:solidFill>
              </a:rPr>
              <a:t>at this </a:t>
            </a:r>
            <a:r>
              <a:rPr lang="en-GB" sz="2800" dirty="0" smtClean="0">
                <a:solidFill>
                  <a:schemeClr val="bg1"/>
                </a:solidFill>
              </a:rPr>
              <a:t>stage, </a:t>
            </a:r>
            <a:r>
              <a:rPr lang="en-GB" sz="2800" dirty="0">
                <a:solidFill>
                  <a:schemeClr val="bg1"/>
                </a:solidFill>
              </a:rPr>
              <a:t>which we know is prone to errors due to overload.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4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Feedback from errors initiates </a:t>
            </a:r>
            <a:r>
              <a:rPr lang="en-GB" sz="2800" dirty="0" smtClean="0">
                <a:solidFill>
                  <a:schemeClr val="bg1"/>
                </a:solidFill>
              </a:rPr>
              <a:t>knowledge-compilation process.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bg1"/>
                </a:solidFill>
              </a:rPr>
              <a:t>This </a:t>
            </a:r>
            <a:r>
              <a:rPr lang="en-GB" sz="2800" dirty="0">
                <a:solidFill>
                  <a:schemeClr val="bg1"/>
                </a:solidFill>
              </a:rPr>
              <a:t>leads to </a:t>
            </a:r>
            <a:r>
              <a:rPr lang="en-GB" sz="2800" dirty="0" smtClean="0">
                <a:solidFill>
                  <a:schemeClr val="bg1"/>
                </a:solidFill>
              </a:rPr>
              <a:t>acquisition </a:t>
            </a:r>
            <a:r>
              <a:rPr lang="en-GB" sz="2800" dirty="0">
                <a:solidFill>
                  <a:schemeClr val="bg1"/>
                </a:solidFill>
              </a:rPr>
              <a:t>of special purpose procedures for controlling the various components of the skill</a:t>
            </a:r>
            <a:r>
              <a:rPr lang="en-GB" sz="2800" dirty="0" smtClean="0">
                <a:solidFill>
                  <a:schemeClr val="bg1"/>
                </a:solidFill>
              </a:rPr>
              <a:t>.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Different levels of skill acquisition are referred to as: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Strategic: deciding on general approach to solve a problem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Tactical: specialised knowledge on how to achieve sub-goal. </a:t>
            </a:r>
          </a:p>
          <a:p>
            <a:pPr lvl="1"/>
            <a:endParaRPr lang="en-GB" sz="2400" dirty="0">
              <a:solidFill>
                <a:schemeClr val="bg1"/>
              </a:solidFill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Novices think about superficial features of a problem whereas experts organise their thinking around abstract principles</a:t>
            </a:r>
            <a:r>
              <a:rPr lang="en-GB" sz="2400" dirty="0" smtClean="0">
                <a:solidFill>
                  <a:schemeClr val="bg1"/>
                </a:solidFill>
              </a:rPr>
              <a:t>.</a:t>
            </a:r>
            <a:endParaRPr lang="en-GB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318868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1003" y="16362"/>
            <a:ext cx="8900718" cy="662748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Modelling skill acquisition </a:t>
            </a:r>
          </a:p>
        </p:txBody>
      </p:sp>
      <p:sp>
        <p:nvSpPr>
          <p:cNvPr id="3" name="Rectangle 2"/>
          <p:cNvSpPr/>
          <p:nvPr/>
        </p:nvSpPr>
        <p:spPr>
          <a:xfrm>
            <a:off x="75501" y="601045"/>
            <a:ext cx="8976220" cy="53860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bg1"/>
                </a:solidFill>
              </a:rPr>
              <a:t>When one </a:t>
            </a:r>
            <a:r>
              <a:rPr lang="en-GB" sz="2800" dirty="0">
                <a:solidFill>
                  <a:schemeClr val="bg1"/>
                </a:solidFill>
              </a:rPr>
              <a:t>reaches </a:t>
            </a:r>
            <a:r>
              <a:rPr lang="en-GB" sz="2800" dirty="0" smtClean="0">
                <a:solidFill>
                  <a:schemeClr val="bg1"/>
                </a:solidFill>
              </a:rPr>
              <a:t>association </a:t>
            </a:r>
            <a:r>
              <a:rPr lang="en-GB" sz="2800" dirty="0">
                <a:solidFill>
                  <a:schemeClr val="bg1"/>
                </a:solidFill>
              </a:rPr>
              <a:t>or automatic stages of skill learning, </a:t>
            </a:r>
            <a:r>
              <a:rPr lang="en-GB" sz="2800" dirty="0" smtClean="0">
                <a:solidFill>
                  <a:schemeClr val="bg1"/>
                </a:solidFill>
              </a:rPr>
              <a:t>components </a:t>
            </a:r>
            <a:r>
              <a:rPr lang="en-GB" sz="2800" dirty="0">
                <a:solidFill>
                  <a:schemeClr val="bg1"/>
                </a:solidFill>
              </a:rPr>
              <a:t>of the skill become </a:t>
            </a:r>
            <a:r>
              <a:rPr lang="en-GB" sz="2800" dirty="0" err="1">
                <a:solidFill>
                  <a:schemeClr val="bg1"/>
                </a:solidFill>
              </a:rPr>
              <a:t>proceduralised</a:t>
            </a:r>
            <a:r>
              <a:rPr lang="en-GB" sz="2800" dirty="0" smtClean="0">
                <a:solidFill>
                  <a:schemeClr val="bg1"/>
                </a:solidFill>
              </a:rPr>
              <a:t>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bg1"/>
              </a:solidFill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For experts these incorporate rules covering all </a:t>
            </a:r>
            <a:r>
              <a:rPr lang="en-GB" sz="2400" dirty="0" smtClean="0">
                <a:solidFill>
                  <a:schemeClr val="bg1"/>
                </a:solidFill>
              </a:rPr>
              <a:t>inputs </a:t>
            </a:r>
            <a:r>
              <a:rPr lang="en-GB" sz="2400" dirty="0">
                <a:solidFill>
                  <a:schemeClr val="bg1"/>
                </a:solidFill>
              </a:rPr>
              <a:t>the person is likely to encounter so appropriate action can be executed regardless of the circumstance.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The person learns an overall strategy for handling a task but doesn’t acquire fixed routines for handling individual stimuli</a:t>
            </a:r>
            <a:r>
              <a:rPr lang="en-GB" sz="2400" dirty="0" smtClean="0">
                <a:solidFill>
                  <a:schemeClr val="bg1"/>
                </a:solidFill>
              </a:rPr>
              <a:t>.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bg1"/>
                </a:solidFill>
              </a:rPr>
              <a:t>View </a:t>
            </a:r>
            <a:r>
              <a:rPr lang="en-GB" sz="2400" dirty="0">
                <a:solidFill>
                  <a:schemeClr val="bg1"/>
                </a:solidFill>
              </a:rPr>
              <a:t>that skilled performance is controlled by large number of special-purpose productions has been developed into empirical studies on chess masters who can recognise an immense number of configurations of chess pieces. </a:t>
            </a:r>
          </a:p>
          <a:p>
            <a:endParaRPr lang="en-GB" sz="2400" dirty="0">
              <a:solidFill>
                <a:schemeClr val="bg1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87108" y="5175932"/>
            <a:ext cx="2438134" cy="16224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285968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1003" y="16362"/>
            <a:ext cx="8900718" cy="662748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Modelling skill acquisition </a:t>
            </a:r>
          </a:p>
        </p:txBody>
      </p:sp>
      <p:sp>
        <p:nvSpPr>
          <p:cNvPr id="3" name="Rectangle 2"/>
          <p:cNvSpPr/>
          <p:nvPr/>
        </p:nvSpPr>
        <p:spPr>
          <a:xfrm>
            <a:off x="75501" y="601045"/>
            <a:ext cx="8976220" cy="53860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bg1"/>
                </a:solidFill>
              </a:rPr>
              <a:t>In </a:t>
            </a:r>
            <a:r>
              <a:rPr lang="en-GB" sz="2800" dirty="0">
                <a:solidFill>
                  <a:schemeClr val="bg1"/>
                </a:solidFill>
              </a:rPr>
              <a:t>skilled </a:t>
            </a:r>
            <a:r>
              <a:rPr lang="en-GB" sz="2800" dirty="0" smtClean="0">
                <a:solidFill>
                  <a:schemeClr val="bg1"/>
                </a:solidFill>
              </a:rPr>
              <a:t>performance: </a:t>
            </a:r>
            <a:r>
              <a:rPr lang="en-GB" sz="2800" dirty="0">
                <a:solidFill>
                  <a:schemeClr val="bg1"/>
                </a:solidFill>
              </a:rPr>
              <a:t>expert </a:t>
            </a:r>
            <a:r>
              <a:rPr lang="en-GB" sz="2800" dirty="0" smtClean="0">
                <a:solidFill>
                  <a:schemeClr val="bg1"/>
                </a:solidFill>
              </a:rPr>
              <a:t>relies </a:t>
            </a:r>
            <a:r>
              <a:rPr lang="en-GB" sz="2800" dirty="0">
                <a:solidFill>
                  <a:schemeClr val="bg1"/>
                </a:solidFill>
              </a:rPr>
              <a:t>on highly detailed elaborate memories in </a:t>
            </a:r>
            <a:r>
              <a:rPr lang="en-GB" sz="2800" dirty="0" smtClean="0">
                <a:solidFill>
                  <a:schemeClr val="bg1"/>
                </a:solidFill>
              </a:rPr>
              <a:t>form </a:t>
            </a:r>
            <a:r>
              <a:rPr lang="en-GB" sz="2800" dirty="0">
                <a:solidFill>
                  <a:schemeClr val="bg1"/>
                </a:solidFill>
              </a:rPr>
              <a:t>of procedural </a:t>
            </a:r>
            <a:r>
              <a:rPr lang="en-GB" sz="2800" dirty="0" smtClean="0">
                <a:solidFill>
                  <a:schemeClr val="bg1"/>
                </a:solidFill>
              </a:rPr>
              <a:t>knowledge.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bg1"/>
                </a:solidFill>
              </a:rPr>
              <a:t>Novices must </a:t>
            </a:r>
            <a:r>
              <a:rPr lang="en-GB" sz="2800" dirty="0">
                <a:solidFill>
                  <a:schemeClr val="bg1"/>
                </a:solidFill>
              </a:rPr>
              <a:t>decide from </a:t>
            </a:r>
            <a:r>
              <a:rPr lang="en-GB" sz="2800" dirty="0" smtClean="0">
                <a:solidFill>
                  <a:schemeClr val="bg1"/>
                </a:solidFill>
              </a:rPr>
              <a:t>actions </a:t>
            </a:r>
            <a:r>
              <a:rPr lang="en-GB" sz="2800" dirty="0">
                <a:solidFill>
                  <a:schemeClr val="bg1"/>
                </a:solidFill>
              </a:rPr>
              <a:t>with limited guidance </a:t>
            </a:r>
            <a:r>
              <a:rPr lang="en-GB" sz="2800" dirty="0" smtClean="0">
                <a:solidFill>
                  <a:schemeClr val="bg1"/>
                </a:solidFill>
              </a:rPr>
              <a:t>from </a:t>
            </a:r>
            <a:r>
              <a:rPr lang="en-GB" sz="2800" dirty="0">
                <a:solidFill>
                  <a:schemeClr val="bg1"/>
                </a:solidFill>
              </a:rPr>
              <a:t>general-purpose </a:t>
            </a:r>
            <a:r>
              <a:rPr lang="en-GB" sz="2800" dirty="0" smtClean="0">
                <a:solidFill>
                  <a:schemeClr val="bg1"/>
                </a:solidFill>
              </a:rPr>
              <a:t>&amp; </a:t>
            </a:r>
            <a:r>
              <a:rPr lang="en-GB" sz="2800" dirty="0">
                <a:solidFill>
                  <a:schemeClr val="bg1"/>
                </a:solidFill>
              </a:rPr>
              <a:t>weak-method </a:t>
            </a:r>
            <a:r>
              <a:rPr lang="en-GB" sz="2800" dirty="0" smtClean="0">
                <a:solidFill>
                  <a:schemeClr val="bg1"/>
                </a:solidFill>
              </a:rPr>
              <a:t>productions</a:t>
            </a:r>
            <a:endParaRPr lang="en-GB" sz="2800" dirty="0">
              <a:solidFill>
                <a:schemeClr val="bg1"/>
              </a:solidFill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12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Many production systems developed to explain skill interaction: 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The Goals, Operators, Methods, and selection model (Card et </a:t>
            </a:r>
            <a:r>
              <a:rPr lang="en-GB" sz="2800" dirty="0" smtClean="0">
                <a:solidFill>
                  <a:schemeClr val="bg1"/>
                </a:solidFill>
              </a:rPr>
              <a:t>al., </a:t>
            </a:r>
            <a:r>
              <a:rPr lang="en-GB" sz="2800" dirty="0">
                <a:solidFill>
                  <a:schemeClr val="bg1"/>
                </a:solidFill>
              </a:rPr>
              <a:t>1983), which has led to changes in the displays of computers.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bg1"/>
                </a:solidFill>
              </a:rPr>
              <a:t>Cognitive </a:t>
            </a:r>
            <a:r>
              <a:rPr lang="en-GB" sz="2800" dirty="0">
                <a:solidFill>
                  <a:schemeClr val="bg1"/>
                </a:solidFill>
              </a:rPr>
              <a:t>complexity theory (</a:t>
            </a:r>
            <a:r>
              <a:rPr lang="en-GB" sz="2800" dirty="0" err="1">
                <a:solidFill>
                  <a:schemeClr val="bg1"/>
                </a:solidFill>
              </a:rPr>
              <a:t>Bovair</a:t>
            </a:r>
            <a:r>
              <a:rPr lang="en-GB" sz="2800" dirty="0">
                <a:solidFill>
                  <a:schemeClr val="bg1"/>
                </a:solidFill>
              </a:rPr>
              <a:t> et al., 1990), which represents </a:t>
            </a:r>
            <a:r>
              <a:rPr lang="en-GB" sz="2800" dirty="0" smtClean="0">
                <a:solidFill>
                  <a:schemeClr val="bg1"/>
                </a:solidFill>
              </a:rPr>
              <a:t>WM </a:t>
            </a:r>
            <a:r>
              <a:rPr lang="en-GB" sz="2800" dirty="0">
                <a:solidFill>
                  <a:schemeClr val="bg1"/>
                </a:solidFill>
              </a:rPr>
              <a:t>demands imposed by task </a:t>
            </a:r>
            <a:r>
              <a:rPr lang="en-GB" sz="2800" dirty="0" smtClean="0">
                <a:solidFill>
                  <a:schemeClr val="bg1"/>
                </a:solidFill>
              </a:rPr>
              <a:t>performance</a:t>
            </a:r>
            <a:r>
              <a:rPr lang="en-GB" sz="2800" dirty="0">
                <a:solidFill>
                  <a:schemeClr val="bg1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15951384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1003" y="16362"/>
            <a:ext cx="8900718" cy="662748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Modelling skill acquisition </a:t>
            </a:r>
          </a:p>
        </p:txBody>
      </p:sp>
      <p:sp>
        <p:nvSpPr>
          <p:cNvPr id="3" name="Rectangle 2"/>
          <p:cNvSpPr/>
          <p:nvPr/>
        </p:nvSpPr>
        <p:spPr>
          <a:xfrm>
            <a:off x="75502" y="601045"/>
            <a:ext cx="4527672" cy="58169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Cognitive </a:t>
            </a:r>
            <a:r>
              <a:rPr lang="en-GB" sz="2400" dirty="0" smtClean="0">
                <a:solidFill>
                  <a:schemeClr val="bg1"/>
                </a:solidFill>
              </a:rPr>
              <a:t>&amp; </a:t>
            </a:r>
            <a:r>
              <a:rPr lang="en-GB" sz="2400" dirty="0">
                <a:solidFill>
                  <a:schemeClr val="bg1"/>
                </a:solidFill>
              </a:rPr>
              <a:t>motor skills may be governed by </a:t>
            </a:r>
            <a:r>
              <a:rPr lang="en-GB" sz="2400" dirty="0" smtClean="0">
                <a:solidFill>
                  <a:schemeClr val="bg1"/>
                </a:solidFill>
              </a:rPr>
              <a:t>same </a:t>
            </a:r>
            <a:r>
              <a:rPr lang="en-GB" sz="2400" dirty="0">
                <a:solidFill>
                  <a:schemeClr val="bg1"/>
                </a:solidFill>
              </a:rPr>
              <a:t>principles.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6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But motor skills </a:t>
            </a:r>
            <a:r>
              <a:rPr lang="en-GB" sz="2400" dirty="0" smtClean="0">
                <a:solidFill>
                  <a:schemeClr val="bg1"/>
                </a:solidFill>
              </a:rPr>
              <a:t>are differentiated </a:t>
            </a:r>
            <a:r>
              <a:rPr lang="en-GB" sz="2400" dirty="0">
                <a:solidFill>
                  <a:schemeClr val="bg1"/>
                </a:solidFill>
              </a:rPr>
              <a:t>by </a:t>
            </a:r>
            <a:r>
              <a:rPr lang="en-GB" sz="2400" dirty="0" smtClean="0">
                <a:solidFill>
                  <a:schemeClr val="bg1"/>
                </a:solidFill>
              </a:rPr>
              <a:t>inaccessibility </a:t>
            </a:r>
            <a:r>
              <a:rPr lang="en-GB" sz="2400" dirty="0">
                <a:solidFill>
                  <a:schemeClr val="bg1"/>
                </a:solidFill>
              </a:rPr>
              <a:t>of process involved.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6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bg1"/>
                </a:solidFill>
              </a:rPr>
              <a:t>Difficulty </a:t>
            </a:r>
            <a:r>
              <a:rPr lang="en-GB" sz="2400" dirty="0">
                <a:solidFill>
                  <a:schemeClr val="bg1"/>
                </a:solidFill>
              </a:rPr>
              <a:t>in learning how to ride a bike is that it is difficult for an instructor to verbalise how it should be </a:t>
            </a:r>
            <a:r>
              <a:rPr lang="en-GB" sz="2400" dirty="0" smtClean="0">
                <a:solidFill>
                  <a:schemeClr val="bg1"/>
                </a:solidFill>
              </a:rPr>
              <a:t>achieved. </a:t>
            </a:r>
            <a:endParaRPr lang="en-GB" sz="24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6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Neurological evidence suggests motor behaviour is controlled </a:t>
            </a:r>
            <a:r>
              <a:rPr lang="en-GB" sz="2400" dirty="0" smtClean="0">
                <a:solidFill>
                  <a:schemeClr val="bg1"/>
                </a:solidFill>
              </a:rPr>
              <a:t>by the </a:t>
            </a:r>
            <a:r>
              <a:rPr lang="en-GB" sz="2400" dirty="0">
                <a:solidFill>
                  <a:schemeClr val="bg1"/>
                </a:solidFill>
              </a:rPr>
              <a:t>sensorimotor cortex, basal ganglia, and cerebellum.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200" dirty="0">
              <a:solidFill>
                <a:schemeClr val="bg1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69" t="21891" r="47444" b="11443"/>
          <a:stretch/>
        </p:blipFill>
        <p:spPr>
          <a:xfrm>
            <a:off x="4603173" y="601045"/>
            <a:ext cx="4540827" cy="61078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791499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1003" y="16362"/>
            <a:ext cx="8900718" cy="662748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Modelling skill acquisition </a:t>
            </a:r>
          </a:p>
        </p:txBody>
      </p:sp>
      <p:sp>
        <p:nvSpPr>
          <p:cNvPr id="3" name="Rectangle 2"/>
          <p:cNvSpPr/>
          <p:nvPr/>
        </p:nvSpPr>
        <p:spPr>
          <a:xfrm>
            <a:off x="75501" y="4653499"/>
            <a:ext cx="8976220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bg1"/>
                </a:solidFill>
              </a:rPr>
              <a:t>Main </a:t>
            </a:r>
            <a:r>
              <a:rPr lang="en-GB" sz="2400" dirty="0">
                <a:solidFill>
                  <a:schemeClr val="bg1"/>
                </a:solidFill>
              </a:rPr>
              <a:t>issue in researching motor skills concerns </a:t>
            </a:r>
            <a:r>
              <a:rPr lang="en-GB" sz="2400" dirty="0" smtClean="0">
                <a:solidFill>
                  <a:schemeClr val="bg1"/>
                </a:solidFill>
              </a:rPr>
              <a:t>nature </a:t>
            </a:r>
            <a:r>
              <a:rPr lang="en-GB" sz="2400" dirty="0">
                <a:solidFill>
                  <a:schemeClr val="bg1"/>
                </a:solidFill>
              </a:rPr>
              <a:t>of the memory trace or motor </a:t>
            </a:r>
            <a:r>
              <a:rPr lang="en-GB" sz="2400" dirty="0" smtClean="0">
                <a:solidFill>
                  <a:schemeClr val="bg1"/>
                </a:solidFill>
              </a:rPr>
              <a:t>programme </a:t>
            </a:r>
            <a:r>
              <a:rPr lang="en-GB" sz="2400" dirty="0">
                <a:solidFill>
                  <a:schemeClr val="bg1"/>
                </a:solidFill>
              </a:rPr>
              <a:t>which preserves acquired skills.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2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But evidence suggests there exists some form of internal </a:t>
            </a:r>
            <a:r>
              <a:rPr lang="en-GB" sz="2400" dirty="0" smtClean="0">
                <a:solidFill>
                  <a:schemeClr val="bg1"/>
                </a:solidFill>
              </a:rPr>
              <a:t>programme </a:t>
            </a:r>
            <a:r>
              <a:rPr lang="en-GB" sz="2400" dirty="0">
                <a:solidFill>
                  <a:schemeClr val="bg1"/>
                </a:solidFill>
              </a:rPr>
              <a:t>for motor skills and that complex movements might sometimes be executed without sensory feedback.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997" t="28563" b="25216"/>
          <a:stretch/>
        </p:blipFill>
        <p:spPr>
          <a:xfrm>
            <a:off x="4405746" y="552240"/>
            <a:ext cx="4628240" cy="4103231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4328" y="789709"/>
            <a:ext cx="4500000" cy="27469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bg1"/>
                </a:solidFill>
              </a:rPr>
              <a:t>Inability </a:t>
            </a:r>
            <a:r>
              <a:rPr lang="en-GB" sz="2400" dirty="0">
                <a:solidFill>
                  <a:schemeClr val="bg1"/>
                </a:solidFill>
              </a:rPr>
              <a:t>to verbalise procedural actions is due to those motor systems in the brain not sending feedback about their operations to the neocortical system, which supports verbal representation.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050" dirty="0">
              <a:solidFill>
                <a:schemeClr val="bg1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035373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1003" y="16362"/>
            <a:ext cx="8900718" cy="662748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Motor skills</a:t>
            </a:r>
          </a:p>
        </p:txBody>
      </p:sp>
      <p:sp>
        <p:nvSpPr>
          <p:cNvPr id="3" name="Rectangle 2"/>
          <p:cNvSpPr/>
          <p:nvPr/>
        </p:nvSpPr>
        <p:spPr>
          <a:xfrm>
            <a:off x="75501" y="601045"/>
            <a:ext cx="8976220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defTabSz="914400">
              <a:buFont typeface="Arial" panose="020B0604020202020204" pitchFamily="34" charset="0"/>
              <a:buChar char="•"/>
              <a:defRPr/>
            </a:pPr>
            <a:r>
              <a:rPr lang="en-GB" sz="3200" dirty="0">
                <a:solidFill>
                  <a:schemeClr val="bg1"/>
                </a:solidFill>
              </a:rPr>
              <a:t>Evidence comes from </a:t>
            </a:r>
            <a:r>
              <a:rPr lang="en-GB" sz="3200" b="1" dirty="0">
                <a:solidFill>
                  <a:schemeClr val="bg1"/>
                </a:solidFill>
              </a:rPr>
              <a:t>deafferented movement </a:t>
            </a:r>
            <a:r>
              <a:rPr lang="en-GB" sz="3200" dirty="0">
                <a:solidFill>
                  <a:schemeClr val="bg1"/>
                </a:solidFill>
              </a:rPr>
              <a:t>(</a:t>
            </a:r>
            <a:r>
              <a:rPr lang="en-GB" sz="3200" dirty="0" err="1">
                <a:solidFill>
                  <a:schemeClr val="bg1"/>
                </a:solidFill>
              </a:rPr>
              <a:t>Lashley</a:t>
            </a:r>
            <a:r>
              <a:rPr lang="en-GB" sz="3200" dirty="0">
                <a:solidFill>
                  <a:schemeClr val="bg1"/>
                </a:solidFill>
              </a:rPr>
              <a:t>, 1971):-</a:t>
            </a:r>
          </a:p>
          <a:p>
            <a:pPr marL="800100" lvl="1" indent="-342900" defTabSz="914400">
              <a:buFont typeface="Arial" panose="020B0604020202020204" pitchFamily="34" charset="0"/>
              <a:buChar char="•"/>
              <a:defRPr/>
            </a:pPr>
            <a:r>
              <a:rPr lang="en-GB" sz="2800" dirty="0">
                <a:solidFill>
                  <a:schemeClr val="bg1"/>
                </a:solidFill>
              </a:rPr>
              <a:t>Where movement </a:t>
            </a:r>
            <a:r>
              <a:rPr lang="en-GB" sz="2800" dirty="0" smtClean="0">
                <a:solidFill>
                  <a:schemeClr val="bg1"/>
                </a:solidFill>
              </a:rPr>
              <a:t>continues </a:t>
            </a:r>
            <a:r>
              <a:rPr lang="en-GB" sz="2800" dirty="0">
                <a:solidFill>
                  <a:schemeClr val="bg1"/>
                </a:solidFill>
              </a:rPr>
              <a:t>in limbs despite </a:t>
            </a:r>
            <a:r>
              <a:rPr lang="en-GB" sz="2800" dirty="0" smtClean="0">
                <a:solidFill>
                  <a:schemeClr val="bg1"/>
                </a:solidFill>
              </a:rPr>
              <a:t>(through </a:t>
            </a:r>
            <a:r>
              <a:rPr lang="en-GB" sz="2800" dirty="0">
                <a:solidFill>
                  <a:schemeClr val="bg1"/>
                </a:solidFill>
              </a:rPr>
              <a:t>injury), there not being proprioceptive feedback loops sending signals from muscles through </a:t>
            </a:r>
            <a:r>
              <a:rPr lang="en-GB" sz="2800" dirty="0" smtClean="0">
                <a:solidFill>
                  <a:schemeClr val="bg1"/>
                </a:solidFill>
              </a:rPr>
              <a:t>afferent </a:t>
            </a:r>
            <a:r>
              <a:rPr lang="en-GB" sz="2800" dirty="0">
                <a:solidFill>
                  <a:schemeClr val="bg1"/>
                </a:solidFill>
              </a:rPr>
              <a:t>neurons to the spinal cord and motor centres of the brain.</a:t>
            </a:r>
          </a:p>
          <a:p>
            <a:pPr marL="800100" lvl="1" indent="-342900" defTabSz="914400">
              <a:buFont typeface="Arial" panose="020B0604020202020204" pitchFamily="34" charset="0"/>
              <a:buChar char="•"/>
              <a:defRPr/>
            </a:pPr>
            <a:r>
              <a:rPr lang="en-GB" sz="2800" dirty="0">
                <a:solidFill>
                  <a:schemeClr val="bg1"/>
                </a:solidFill>
                <a:hlinkClick r:id="rId2"/>
              </a:rPr>
              <a:t>https://www.youtube.com/watch?v=FKxyJfE831Q</a:t>
            </a:r>
            <a:r>
              <a:rPr lang="en-GB" sz="2800" dirty="0">
                <a:solidFill>
                  <a:schemeClr val="bg1"/>
                </a:solidFill>
              </a:rPr>
              <a:t>  </a:t>
            </a:r>
          </a:p>
          <a:p>
            <a:pPr lvl="1" defTabSz="914400">
              <a:defRPr/>
            </a:pPr>
            <a:endParaRPr lang="en-GB" sz="2400" dirty="0">
              <a:solidFill>
                <a:schemeClr val="bg1"/>
              </a:solidFill>
            </a:endParaRPr>
          </a:p>
          <a:p>
            <a:pPr marL="342900" indent="-342900" defTabSz="914400">
              <a:buFont typeface="Arial" panose="020B0604020202020204" pitchFamily="34" charset="0"/>
              <a:buChar char="•"/>
              <a:defRPr/>
            </a:pPr>
            <a:r>
              <a:rPr lang="en-GB" sz="2800" dirty="0">
                <a:solidFill>
                  <a:schemeClr val="bg1"/>
                </a:solidFill>
              </a:rPr>
              <a:t>Secondly, actions can be performed so rapidly (milliseconds) that any feedback and correction would be too slow.  </a:t>
            </a:r>
          </a:p>
          <a:p>
            <a:pPr marL="342900" indent="-342900" defTabSz="914400">
              <a:buFont typeface="Arial" panose="020B0604020202020204" pitchFamily="34" charset="0"/>
              <a:buChar char="•"/>
              <a:defRPr/>
            </a:pPr>
            <a:endParaRPr lang="en-GB" sz="2400" dirty="0">
              <a:solidFill>
                <a:schemeClr val="bg1"/>
              </a:solidFill>
            </a:endParaRPr>
          </a:p>
          <a:p>
            <a:endParaRPr lang="en-GB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596315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1003" y="16362"/>
            <a:ext cx="8900718" cy="662748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Motor skills</a:t>
            </a:r>
          </a:p>
        </p:txBody>
      </p:sp>
      <p:sp>
        <p:nvSpPr>
          <p:cNvPr id="3" name="Rectangle 2"/>
          <p:cNvSpPr/>
          <p:nvPr/>
        </p:nvSpPr>
        <p:spPr>
          <a:xfrm>
            <a:off x="75501" y="601045"/>
            <a:ext cx="8976220" cy="60631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defTabSz="914400">
              <a:buFont typeface="Arial" panose="020B0604020202020204" pitchFamily="34" charset="0"/>
              <a:buChar char="•"/>
              <a:defRPr/>
            </a:pPr>
            <a:r>
              <a:rPr lang="en-GB" sz="3200" dirty="0" smtClean="0">
                <a:solidFill>
                  <a:schemeClr val="bg1"/>
                </a:solidFill>
              </a:rPr>
              <a:t>These </a:t>
            </a:r>
            <a:r>
              <a:rPr lang="en-GB" sz="3200" dirty="0">
                <a:solidFill>
                  <a:schemeClr val="bg1"/>
                </a:solidFill>
              </a:rPr>
              <a:t>arguments suggest movement is controlled by pre-existing </a:t>
            </a:r>
            <a:r>
              <a:rPr lang="en-GB" sz="3200" dirty="0" smtClean="0">
                <a:solidFill>
                  <a:schemeClr val="bg1"/>
                </a:solidFill>
              </a:rPr>
              <a:t>programmes</a:t>
            </a:r>
            <a:r>
              <a:rPr lang="en-GB" sz="3200" dirty="0">
                <a:solidFill>
                  <a:schemeClr val="bg1"/>
                </a:solidFill>
              </a:rPr>
              <a:t>. </a:t>
            </a:r>
          </a:p>
          <a:p>
            <a:pPr marL="342900" indent="-342900" defTabSz="914400">
              <a:buFont typeface="Arial" panose="020B0604020202020204" pitchFamily="34" charset="0"/>
              <a:buChar char="•"/>
              <a:defRPr/>
            </a:pPr>
            <a:endParaRPr lang="en-GB" sz="2400" dirty="0">
              <a:solidFill>
                <a:schemeClr val="bg1"/>
              </a:solidFill>
            </a:endParaRPr>
          </a:p>
          <a:p>
            <a:pPr marL="342900" indent="-342900" defTabSz="914400">
              <a:buFont typeface="Arial" panose="020B0604020202020204" pitchFamily="34" charset="0"/>
              <a:buChar char="•"/>
              <a:defRPr/>
            </a:pPr>
            <a:r>
              <a:rPr lang="en-GB" sz="3200" dirty="0" smtClean="0">
                <a:solidFill>
                  <a:schemeClr val="bg1"/>
                </a:solidFill>
              </a:rPr>
              <a:t>By </a:t>
            </a:r>
            <a:r>
              <a:rPr lang="en-GB" sz="3200" dirty="0">
                <a:solidFill>
                  <a:schemeClr val="bg1"/>
                </a:solidFill>
              </a:rPr>
              <a:t>us making movement mistakes, although not ideal, </a:t>
            </a:r>
            <a:r>
              <a:rPr lang="en-GB" sz="3200" dirty="0" smtClean="0">
                <a:solidFill>
                  <a:schemeClr val="bg1"/>
                </a:solidFill>
              </a:rPr>
              <a:t>it’s </a:t>
            </a:r>
            <a:r>
              <a:rPr lang="en-GB" sz="3200" dirty="0">
                <a:solidFill>
                  <a:schemeClr val="bg1"/>
                </a:solidFill>
              </a:rPr>
              <a:t>indicative of </a:t>
            </a:r>
            <a:r>
              <a:rPr lang="en-GB" sz="3200" dirty="0" smtClean="0">
                <a:solidFill>
                  <a:schemeClr val="bg1"/>
                </a:solidFill>
              </a:rPr>
              <a:t>no </a:t>
            </a:r>
            <a:r>
              <a:rPr lang="en-GB" sz="3200" dirty="0">
                <a:solidFill>
                  <a:schemeClr val="bg1"/>
                </a:solidFill>
              </a:rPr>
              <a:t>feedback loop. </a:t>
            </a:r>
            <a:endParaRPr lang="en-GB" sz="3200" dirty="0" smtClean="0">
              <a:solidFill>
                <a:schemeClr val="bg1"/>
              </a:solidFill>
            </a:endParaRPr>
          </a:p>
          <a:p>
            <a:pPr marL="342900" indent="-342900" defTabSz="914400">
              <a:buFont typeface="Arial" panose="020B0604020202020204" pitchFamily="34" charset="0"/>
              <a:buChar char="•"/>
              <a:defRPr/>
            </a:pPr>
            <a:endParaRPr lang="en-GB" sz="32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Theories of Cognitive skill emphasise control of behaviour by mental structures.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They also propose shift of control from high-level decision making structures to more specialised routines during skill acquisition.</a:t>
            </a:r>
          </a:p>
          <a:p>
            <a:pPr marL="342900" indent="-342900" defTabSz="914400">
              <a:buFont typeface="Arial" panose="020B0604020202020204" pitchFamily="34" charset="0"/>
              <a:buChar char="•"/>
              <a:defRPr/>
            </a:pPr>
            <a:endParaRPr lang="en-GB" sz="3200" dirty="0">
              <a:solidFill>
                <a:schemeClr val="bg1"/>
              </a:solidFill>
            </a:endParaRPr>
          </a:p>
          <a:p>
            <a:endParaRPr lang="en-GB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089859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1003" y="16362"/>
            <a:ext cx="8900718" cy="662748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Motor schema</a:t>
            </a:r>
          </a:p>
        </p:txBody>
      </p:sp>
      <p:sp>
        <p:nvSpPr>
          <p:cNvPr id="3" name="Rectangle 2"/>
          <p:cNvSpPr/>
          <p:nvPr/>
        </p:nvSpPr>
        <p:spPr>
          <a:xfrm>
            <a:off x="145473" y="719679"/>
            <a:ext cx="8906248" cy="48705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 smtClean="0">
                <a:solidFill>
                  <a:schemeClr val="bg1"/>
                </a:solidFill>
              </a:rPr>
              <a:t>Similar </a:t>
            </a:r>
            <a:r>
              <a:rPr lang="en-GB" sz="3200" dirty="0">
                <a:solidFill>
                  <a:schemeClr val="bg1"/>
                </a:solidFill>
              </a:rPr>
              <a:t>account applied to motor skills: </a:t>
            </a:r>
            <a:endParaRPr lang="en-GB" sz="3200" dirty="0" smtClean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bg1"/>
              </a:solidFill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800" dirty="0" err="1">
                <a:solidFill>
                  <a:schemeClr val="bg1"/>
                </a:solidFill>
              </a:rPr>
              <a:t>Keele</a:t>
            </a:r>
            <a:r>
              <a:rPr lang="en-GB" sz="2800" dirty="0">
                <a:solidFill>
                  <a:schemeClr val="bg1"/>
                </a:solidFill>
              </a:rPr>
              <a:t> (1986): complex skills are acquired by integrating motor </a:t>
            </a:r>
            <a:r>
              <a:rPr lang="en-GB" sz="2800" dirty="0" smtClean="0">
                <a:solidFill>
                  <a:schemeClr val="bg1"/>
                </a:solidFill>
              </a:rPr>
              <a:t>programmes </a:t>
            </a:r>
            <a:r>
              <a:rPr lang="en-GB" sz="2800" dirty="0">
                <a:solidFill>
                  <a:schemeClr val="bg1"/>
                </a:solidFill>
              </a:rPr>
              <a:t>for simple movements into more complex integrated </a:t>
            </a:r>
            <a:r>
              <a:rPr lang="en-GB" sz="2800" dirty="0" smtClean="0">
                <a:solidFill>
                  <a:schemeClr val="bg1"/>
                </a:solidFill>
              </a:rPr>
              <a:t>programme </a:t>
            </a:r>
            <a:r>
              <a:rPr lang="en-GB" sz="2800" dirty="0">
                <a:solidFill>
                  <a:schemeClr val="bg1"/>
                </a:solidFill>
              </a:rPr>
              <a:t>in </a:t>
            </a:r>
            <a:r>
              <a:rPr lang="en-GB" sz="2800" dirty="0" smtClean="0">
                <a:solidFill>
                  <a:schemeClr val="bg1"/>
                </a:solidFill>
              </a:rPr>
              <a:t>same </a:t>
            </a:r>
            <a:r>
              <a:rPr lang="en-GB" sz="2800" dirty="0">
                <a:solidFill>
                  <a:schemeClr val="bg1"/>
                </a:solidFill>
              </a:rPr>
              <a:t>way knowledge compilation operates for cognitive skills</a:t>
            </a:r>
            <a:r>
              <a:rPr lang="en-GB" sz="2800" dirty="0" smtClean="0">
                <a:solidFill>
                  <a:schemeClr val="bg1"/>
                </a:solidFill>
              </a:rPr>
              <a:t>.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bg1"/>
              </a:solidFill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But </a:t>
            </a:r>
            <a:r>
              <a:rPr lang="en-GB" sz="2800" dirty="0" smtClean="0">
                <a:solidFill>
                  <a:schemeClr val="bg1"/>
                </a:solidFill>
              </a:rPr>
              <a:t>control </a:t>
            </a:r>
            <a:r>
              <a:rPr lang="en-GB" sz="2800" dirty="0">
                <a:solidFill>
                  <a:schemeClr val="bg1"/>
                </a:solidFill>
              </a:rPr>
              <a:t>process is not understood as there is no protocol for movement like cognitive skills which can be verbalised. 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1050" dirty="0">
              <a:solidFill>
                <a:schemeClr val="bg1"/>
              </a:solidFill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440449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1003" y="16362"/>
            <a:ext cx="8900718" cy="662748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Motor schema</a:t>
            </a:r>
          </a:p>
        </p:txBody>
      </p:sp>
      <p:sp>
        <p:nvSpPr>
          <p:cNvPr id="3" name="Rectangle 2"/>
          <p:cNvSpPr/>
          <p:nvPr/>
        </p:nvSpPr>
        <p:spPr>
          <a:xfrm>
            <a:off x="145473" y="550711"/>
            <a:ext cx="8906248" cy="60631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bg1"/>
                </a:solidFill>
              </a:rPr>
              <a:t>Schmidt </a:t>
            </a:r>
            <a:r>
              <a:rPr lang="en-GB" sz="2800" dirty="0">
                <a:solidFill>
                  <a:schemeClr val="bg1"/>
                </a:solidFill>
              </a:rPr>
              <a:t>(1975, 1976) put forward a motor schema theory</a:t>
            </a:r>
            <a:r>
              <a:rPr lang="en-GB" sz="2800" dirty="0" smtClean="0">
                <a:solidFill>
                  <a:schemeClr val="bg1"/>
                </a:solidFill>
              </a:rPr>
              <a:t>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200" dirty="0">
              <a:solidFill>
                <a:schemeClr val="bg1"/>
              </a:solidFill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bg1"/>
                </a:solidFill>
              </a:rPr>
              <a:t>It incorporates idea </a:t>
            </a:r>
            <a:r>
              <a:rPr lang="en-GB" sz="2800" dirty="0">
                <a:solidFill>
                  <a:schemeClr val="bg1"/>
                </a:solidFill>
              </a:rPr>
              <a:t>of a motor program </a:t>
            </a:r>
            <a:r>
              <a:rPr lang="en-GB" sz="2800" dirty="0" smtClean="0">
                <a:solidFill>
                  <a:schemeClr val="bg1"/>
                </a:solidFill>
              </a:rPr>
              <a:t>but……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bg1"/>
                </a:solidFill>
              </a:rPr>
              <a:t>Includes flexible </a:t>
            </a:r>
            <a:r>
              <a:rPr lang="en-GB" sz="2800" dirty="0">
                <a:solidFill>
                  <a:schemeClr val="bg1"/>
                </a:solidFill>
              </a:rPr>
              <a:t>system based on schematic </a:t>
            </a:r>
            <a:r>
              <a:rPr lang="en-GB" sz="2800" dirty="0" smtClean="0">
                <a:solidFill>
                  <a:schemeClr val="bg1"/>
                </a:solidFill>
              </a:rPr>
              <a:t>representations….</a:t>
            </a:r>
          </a:p>
          <a:p>
            <a:pPr marL="1257300" lvl="2" indent="-342900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bg1"/>
                </a:solidFill>
              </a:rPr>
              <a:t>This </a:t>
            </a:r>
            <a:r>
              <a:rPr lang="en-GB" sz="2800" dirty="0">
                <a:solidFill>
                  <a:schemeClr val="bg1"/>
                </a:solidFill>
              </a:rPr>
              <a:t>enables us to put together varying patterns of responses to changing circumstances</a:t>
            </a:r>
          </a:p>
          <a:p>
            <a:pPr marL="1257300" lvl="2" indent="-3429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Some under feedback control and others not.  </a:t>
            </a:r>
            <a:endParaRPr lang="en-GB" sz="2800" dirty="0" smtClean="0">
              <a:solidFill>
                <a:schemeClr val="bg1"/>
              </a:solidFill>
            </a:endParaRPr>
          </a:p>
          <a:p>
            <a:pPr marL="1257300" lvl="2" indent="-342900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The theory also predicts </a:t>
            </a:r>
            <a:r>
              <a:rPr lang="en-GB" sz="2800" b="1" i="1" dirty="0">
                <a:solidFill>
                  <a:schemeClr val="bg1"/>
                </a:solidFill>
              </a:rPr>
              <a:t>invariant relative timing: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Overall sequence of movement can be made faster or slower as a unit while the constant phasing in the sequence is maintained. </a:t>
            </a:r>
          </a:p>
          <a:p>
            <a:pPr marL="1257300" lvl="2" indent="-342900">
              <a:buFont typeface="Arial" panose="020B0604020202020204" pitchFamily="34" charset="0"/>
              <a:buChar char="•"/>
            </a:pPr>
            <a:endParaRPr lang="en-GB" sz="2400" dirty="0" smtClean="0">
              <a:solidFill>
                <a:schemeClr val="bg1"/>
              </a:solidFill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78157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1003" y="16362"/>
            <a:ext cx="8900718" cy="662748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Motor schema</a:t>
            </a:r>
          </a:p>
        </p:txBody>
      </p:sp>
      <p:sp>
        <p:nvSpPr>
          <p:cNvPr id="3" name="Rectangle 2"/>
          <p:cNvSpPr/>
          <p:nvPr/>
        </p:nvSpPr>
        <p:spPr>
          <a:xfrm>
            <a:off x="33555" y="567489"/>
            <a:ext cx="9068499" cy="51398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bg1"/>
                </a:solidFill>
              </a:rPr>
              <a:t>Info </a:t>
            </a:r>
            <a:r>
              <a:rPr lang="en-GB" sz="2800" dirty="0">
                <a:solidFill>
                  <a:schemeClr val="bg1"/>
                </a:solidFill>
              </a:rPr>
              <a:t>about </a:t>
            </a:r>
            <a:r>
              <a:rPr lang="en-GB" sz="2800" dirty="0" smtClean="0">
                <a:solidFill>
                  <a:schemeClr val="bg1"/>
                </a:solidFill>
              </a:rPr>
              <a:t>a particular </a:t>
            </a:r>
            <a:r>
              <a:rPr lang="en-GB" sz="2800" dirty="0">
                <a:solidFill>
                  <a:schemeClr val="bg1"/>
                </a:solidFill>
              </a:rPr>
              <a:t>motor skill is stored in 2 schemas: </a:t>
            </a:r>
          </a:p>
          <a:p>
            <a:pPr marL="1257300" lvl="2" indent="-342900">
              <a:buFont typeface="Arial" panose="020B0604020202020204" pitchFamily="34" charset="0"/>
              <a:buChar char="•"/>
            </a:pPr>
            <a:endParaRPr lang="en-GB" sz="1200" dirty="0">
              <a:solidFill>
                <a:schemeClr val="bg1"/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sz="2800" b="1" dirty="0" smtClean="0">
                <a:solidFill>
                  <a:schemeClr val="bg1"/>
                </a:solidFill>
              </a:rPr>
              <a:t>Recall </a:t>
            </a:r>
            <a:r>
              <a:rPr lang="en-GB" sz="2800" b="1" dirty="0">
                <a:solidFill>
                  <a:schemeClr val="bg1"/>
                </a:solidFill>
              </a:rPr>
              <a:t>schema</a:t>
            </a:r>
            <a:r>
              <a:rPr lang="en-GB" sz="2800" dirty="0">
                <a:solidFill>
                  <a:schemeClr val="bg1"/>
                </a:solidFill>
              </a:rPr>
              <a:t>: shows how movement outcome depends on both parameters of the generalised motor </a:t>
            </a:r>
            <a:r>
              <a:rPr lang="en-GB" sz="2800" dirty="0" smtClean="0">
                <a:solidFill>
                  <a:schemeClr val="bg1"/>
                </a:solidFill>
              </a:rPr>
              <a:t>programme </a:t>
            </a:r>
            <a:r>
              <a:rPr lang="en-GB" sz="2800" dirty="0">
                <a:solidFill>
                  <a:schemeClr val="bg1"/>
                </a:solidFill>
              </a:rPr>
              <a:t>and </a:t>
            </a:r>
            <a:r>
              <a:rPr lang="en-GB" sz="2800" dirty="0" smtClean="0">
                <a:solidFill>
                  <a:schemeClr val="bg1"/>
                </a:solidFill>
              </a:rPr>
              <a:t>initial </a:t>
            </a:r>
            <a:r>
              <a:rPr lang="en-GB" sz="2800" dirty="0">
                <a:solidFill>
                  <a:schemeClr val="bg1"/>
                </a:solidFill>
              </a:rPr>
              <a:t>environmental conditions. 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Recall schema controls motor program used for rapid movement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bg1"/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sz="2800" b="1" dirty="0">
                <a:solidFill>
                  <a:schemeClr val="bg1"/>
                </a:solidFill>
              </a:rPr>
              <a:t>Recognition schema</a:t>
            </a:r>
            <a:r>
              <a:rPr lang="en-GB" sz="2800" dirty="0">
                <a:solidFill>
                  <a:schemeClr val="bg1"/>
                </a:solidFill>
              </a:rPr>
              <a:t>: describes how movement outcomes depend on initial conditions and sensory consequences of movement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Recognition schema used to evaluate the movement-produced feedback.</a:t>
            </a:r>
          </a:p>
          <a:p>
            <a:pPr lvl="1"/>
            <a:endParaRPr lang="en-GB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508366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1003" y="16362"/>
            <a:ext cx="8900718" cy="662748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Cognitive-motor skills</a:t>
            </a:r>
          </a:p>
        </p:txBody>
      </p:sp>
      <p:sp>
        <p:nvSpPr>
          <p:cNvPr id="3" name="Rectangle 2"/>
          <p:cNvSpPr/>
          <p:nvPr/>
        </p:nvSpPr>
        <p:spPr>
          <a:xfrm>
            <a:off x="33555" y="567489"/>
            <a:ext cx="9068499" cy="61863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Schmidt &amp; Lee (1999) provide supportive evidence from empirical work but also highlighting issues….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bg1"/>
                </a:solidFill>
              </a:rPr>
              <a:t>E.g., </a:t>
            </a:r>
            <a:r>
              <a:rPr lang="en-GB" sz="2400" dirty="0">
                <a:solidFill>
                  <a:schemeClr val="bg1"/>
                </a:solidFill>
              </a:rPr>
              <a:t>vague account of how the learning process takes place.</a:t>
            </a:r>
          </a:p>
          <a:p>
            <a:endParaRPr lang="en-GB" sz="24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bg1"/>
                </a:solidFill>
              </a:rPr>
              <a:t>A </a:t>
            </a:r>
            <a:r>
              <a:rPr lang="en-GB" sz="2400" dirty="0">
                <a:solidFill>
                  <a:schemeClr val="bg1"/>
                </a:solidFill>
              </a:rPr>
              <a:t>good account of skill learning needs to </a:t>
            </a:r>
            <a:r>
              <a:rPr lang="en-GB" sz="2400" dirty="0" smtClean="0">
                <a:solidFill>
                  <a:schemeClr val="bg1"/>
                </a:solidFill>
              </a:rPr>
              <a:t>encompass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bg1"/>
                </a:solidFill>
              </a:rPr>
              <a:t>Cognitive and….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bg1"/>
                </a:solidFill>
              </a:rPr>
              <a:t>Motor </a:t>
            </a:r>
            <a:r>
              <a:rPr lang="en-GB" sz="2400" dirty="0">
                <a:solidFill>
                  <a:schemeClr val="bg1"/>
                </a:solidFill>
              </a:rPr>
              <a:t>skills </a:t>
            </a:r>
            <a:endParaRPr lang="en-GB" sz="2400" dirty="0" smtClean="0">
              <a:solidFill>
                <a:schemeClr val="bg1"/>
              </a:solidFill>
            </a:endParaRPr>
          </a:p>
          <a:p>
            <a:pPr marL="1257300" lvl="2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bg1"/>
                </a:solidFill>
              </a:rPr>
              <a:t>This </a:t>
            </a:r>
            <a:r>
              <a:rPr lang="en-GB" sz="2400" dirty="0">
                <a:solidFill>
                  <a:schemeClr val="bg1"/>
                </a:solidFill>
              </a:rPr>
              <a:t>is what many skills use in the real </a:t>
            </a:r>
            <a:r>
              <a:rPr lang="en-GB" sz="2400" dirty="0" smtClean="0">
                <a:solidFill>
                  <a:schemeClr val="bg1"/>
                </a:solidFill>
              </a:rPr>
              <a:t>world.</a:t>
            </a:r>
            <a:endParaRPr lang="en-GB" sz="2400" dirty="0">
              <a:solidFill>
                <a:schemeClr val="bg1"/>
              </a:solidFill>
            </a:endParaRPr>
          </a:p>
          <a:p>
            <a:pPr marL="1714500" lvl="3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Driving, playing sports, operating machinery, etc.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12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bg1"/>
                </a:solidFill>
              </a:rPr>
              <a:t>Important </a:t>
            </a:r>
            <a:r>
              <a:rPr lang="en-GB" sz="2400" dirty="0">
                <a:solidFill>
                  <a:schemeClr val="bg1"/>
                </a:solidFill>
              </a:rPr>
              <a:t>cognitive-motor </a:t>
            </a:r>
            <a:r>
              <a:rPr lang="en-GB" sz="2400" dirty="0" smtClean="0">
                <a:solidFill>
                  <a:schemeClr val="bg1"/>
                </a:solidFill>
              </a:rPr>
              <a:t>skill: interaction </a:t>
            </a:r>
            <a:r>
              <a:rPr lang="en-GB" sz="2400" dirty="0">
                <a:solidFill>
                  <a:schemeClr val="bg1"/>
                </a:solidFill>
              </a:rPr>
              <a:t>with technology.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2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Specifically, </a:t>
            </a:r>
            <a:r>
              <a:rPr lang="en-GB" sz="2400" dirty="0" smtClean="0">
                <a:solidFill>
                  <a:schemeClr val="bg1"/>
                </a:solidFill>
              </a:rPr>
              <a:t>how </a:t>
            </a:r>
            <a:r>
              <a:rPr lang="en-GB" sz="2400" dirty="0">
                <a:solidFill>
                  <a:schemeClr val="bg1"/>
                </a:solidFill>
              </a:rPr>
              <a:t>we use keyboards to type out a passage of </a:t>
            </a:r>
            <a:r>
              <a:rPr lang="en-GB" sz="2400" dirty="0" smtClean="0">
                <a:solidFill>
                  <a:schemeClr val="bg1"/>
                </a:solidFill>
              </a:rPr>
              <a:t>text.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bg1"/>
                </a:solidFill>
              </a:rPr>
              <a:t>This may </a:t>
            </a:r>
            <a:r>
              <a:rPr lang="en-GB" sz="2400" dirty="0">
                <a:solidFill>
                  <a:schemeClr val="bg1"/>
                </a:solidFill>
              </a:rPr>
              <a:t>give us an understanding of how cognitive and motor processes </a:t>
            </a:r>
            <a:r>
              <a:rPr lang="en-GB" sz="2400" dirty="0" smtClean="0">
                <a:solidFill>
                  <a:schemeClr val="bg1"/>
                </a:solidFill>
              </a:rPr>
              <a:t>integrate.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bg1"/>
                </a:solidFill>
              </a:rPr>
              <a:t>It can also give </a:t>
            </a:r>
            <a:r>
              <a:rPr lang="en-GB" sz="2400" dirty="0">
                <a:solidFill>
                  <a:schemeClr val="bg1"/>
                </a:solidFill>
              </a:rPr>
              <a:t>us further insight into the skill theories previously discussed.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424601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1003" y="16362"/>
            <a:ext cx="8900718" cy="662748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Cognitive-motor skills</a:t>
            </a:r>
          </a:p>
        </p:txBody>
      </p:sp>
      <p:sp>
        <p:nvSpPr>
          <p:cNvPr id="3" name="Rectangle 2"/>
          <p:cNvSpPr/>
          <p:nvPr/>
        </p:nvSpPr>
        <p:spPr>
          <a:xfrm>
            <a:off x="33555" y="567489"/>
            <a:ext cx="9068499" cy="57554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bg1"/>
                </a:solidFill>
              </a:rPr>
              <a:t>Someone </a:t>
            </a:r>
            <a:r>
              <a:rPr lang="en-GB" sz="2400" dirty="0">
                <a:solidFill>
                  <a:schemeClr val="bg1"/>
                </a:solidFill>
              </a:rPr>
              <a:t>new to using a keyboard will show </a:t>
            </a:r>
            <a:r>
              <a:rPr lang="en-GB" sz="2400" b="1" i="1" dirty="0">
                <a:solidFill>
                  <a:schemeClr val="bg1"/>
                </a:solidFill>
              </a:rPr>
              <a:t>qualitative</a:t>
            </a:r>
            <a:r>
              <a:rPr lang="en-GB" sz="2400" dirty="0">
                <a:solidFill>
                  <a:schemeClr val="bg1"/>
                </a:solidFill>
              </a:rPr>
              <a:t> and </a:t>
            </a:r>
            <a:r>
              <a:rPr lang="en-GB" sz="2400" b="1" i="1" dirty="0">
                <a:solidFill>
                  <a:schemeClr val="bg1"/>
                </a:solidFill>
              </a:rPr>
              <a:t>quantitative </a:t>
            </a:r>
            <a:r>
              <a:rPr lang="en-GB" sz="2400" dirty="0">
                <a:solidFill>
                  <a:schemeClr val="bg1"/>
                </a:solidFill>
              </a:rPr>
              <a:t>changes in performance with practice.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Performance speed is measured by how many words a person can type in a minute (wpm</a:t>
            </a:r>
            <a:r>
              <a:rPr lang="en-GB" sz="2400" dirty="0" smtClean="0">
                <a:solidFill>
                  <a:schemeClr val="bg1"/>
                </a:solidFill>
              </a:rPr>
              <a:t>).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bg1"/>
                </a:solidFill>
              </a:rPr>
              <a:t>The </a:t>
            </a:r>
            <a:r>
              <a:rPr lang="en-GB" sz="2400" dirty="0">
                <a:solidFill>
                  <a:schemeClr val="bg1"/>
                </a:solidFill>
              </a:rPr>
              <a:t>aim is </a:t>
            </a:r>
            <a:r>
              <a:rPr lang="en-GB" sz="2400" dirty="0" smtClean="0">
                <a:solidFill>
                  <a:schemeClr val="bg1"/>
                </a:solidFill>
              </a:rPr>
              <a:t>examine </a:t>
            </a:r>
            <a:r>
              <a:rPr lang="en-GB" sz="2400" dirty="0">
                <a:solidFill>
                  <a:schemeClr val="bg1"/>
                </a:solidFill>
              </a:rPr>
              <a:t>whether wpm increases and errors decrease over time</a:t>
            </a:r>
            <a:r>
              <a:rPr lang="en-GB" sz="2400" dirty="0" smtClean="0">
                <a:solidFill>
                  <a:schemeClr val="bg1"/>
                </a:solidFill>
              </a:rPr>
              <a:t>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The actual response speed is measured by the median time that elapses or inter-key interval between each key stroke.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In experts this can average to 100ms which is incredibly </a:t>
            </a:r>
            <a:r>
              <a:rPr lang="en-GB" sz="2400" dirty="0" smtClean="0">
                <a:solidFill>
                  <a:schemeClr val="bg1"/>
                </a:solidFill>
              </a:rPr>
              <a:t>fast.</a:t>
            </a:r>
            <a:endParaRPr lang="en-GB" sz="24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bg1"/>
                </a:solidFill>
              </a:rPr>
              <a:t>This </a:t>
            </a:r>
            <a:r>
              <a:rPr lang="en-GB" sz="2400" dirty="0">
                <a:solidFill>
                  <a:schemeClr val="bg1"/>
                </a:solidFill>
              </a:rPr>
              <a:t>finding is important </a:t>
            </a:r>
            <a:r>
              <a:rPr lang="en-GB" sz="2400" dirty="0" smtClean="0">
                <a:solidFill>
                  <a:schemeClr val="bg1"/>
                </a:solidFill>
              </a:rPr>
              <a:t>because </a:t>
            </a:r>
            <a:r>
              <a:rPr lang="en-GB" sz="2400" dirty="0">
                <a:solidFill>
                  <a:schemeClr val="bg1"/>
                </a:solidFill>
              </a:rPr>
              <a:t>it provides support for the idea that there is pre-programming of motor responses as discussed earlier.</a:t>
            </a:r>
          </a:p>
          <a:p>
            <a:endParaRPr lang="en-GB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680476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1003" y="16362"/>
            <a:ext cx="8900718" cy="662748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Cognitive-motor skills</a:t>
            </a:r>
          </a:p>
        </p:txBody>
      </p:sp>
      <p:sp>
        <p:nvSpPr>
          <p:cNvPr id="3" name="Rectangle 2"/>
          <p:cNvSpPr/>
          <p:nvPr/>
        </p:nvSpPr>
        <p:spPr>
          <a:xfrm>
            <a:off x="33555" y="500377"/>
            <a:ext cx="9068499" cy="474745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endParaRPr lang="en-GB" sz="105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Speed is how experts &amp; non-experts differ </a:t>
            </a:r>
            <a:r>
              <a:rPr lang="en-GB" sz="2400" dirty="0" smtClean="0">
                <a:solidFill>
                  <a:schemeClr val="bg1"/>
                </a:solidFill>
              </a:rPr>
              <a:t>in a quantitative way 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bg1"/>
                </a:solidFill>
              </a:rPr>
              <a:t>but </a:t>
            </a:r>
            <a:r>
              <a:rPr lang="en-GB" sz="2400" dirty="0">
                <a:solidFill>
                  <a:schemeClr val="bg1"/>
                </a:solidFill>
              </a:rPr>
              <a:t>they also differ qualitatively by performance being more variable in non-experts, </a:t>
            </a:r>
            <a:endParaRPr lang="en-GB" sz="2400" dirty="0" smtClean="0">
              <a:solidFill>
                <a:schemeClr val="bg1"/>
              </a:solidFill>
            </a:endParaRPr>
          </a:p>
          <a:p>
            <a:pPr marL="1257300" lvl="2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bg1"/>
                </a:solidFill>
              </a:rPr>
              <a:t>e.g</a:t>
            </a:r>
            <a:r>
              <a:rPr lang="en-GB" sz="2400" dirty="0">
                <a:solidFill>
                  <a:schemeClr val="bg1"/>
                </a:solidFill>
              </a:rPr>
              <a:t>., being slower when having to type letters rarely used.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Non-skilled typist </a:t>
            </a:r>
            <a:r>
              <a:rPr lang="en-GB" sz="2400" dirty="0" smtClean="0">
                <a:solidFill>
                  <a:schemeClr val="bg1"/>
                </a:solidFill>
              </a:rPr>
              <a:t>need </a:t>
            </a:r>
            <a:r>
              <a:rPr lang="en-GB" sz="2400" dirty="0">
                <a:solidFill>
                  <a:schemeClr val="bg1"/>
                </a:solidFill>
              </a:rPr>
              <a:t>to finish pressing </a:t>
            </a:r>
            <a:r>
              <a:rPr lang="en-GB" sz="2400" dirty="0" smtClean="0">
                <a:solidFill>
                  <a:schemeClr val="bg1"/>
                </a:solidFill>
              </a:rPr>
              <a:t>the previous </a:t>
            </a:r>
            <a:r>
              <a:rPr lang="en-GB" sz="2400" dirty="0">
                <a:solidFill>
                  <a:schemeClr val="bg1"/>
                </a:solidFill>
              </a:rPr>
              <a:t>key before starting to think about processing the next key, let alone actually pressing </a:t>
            </a:r>
            <a:r>
              <a:rPr lang="en-GB" sz="2400" dirty="0" smtClean="0">
                <a:solidFill>
                  <a:schemeClr val="bg1"/>
                </a:solidFill>
              </a:rPr>
              <a:t>it….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bg1"/>
                </a:solidFill>
              </a:rPr>
              <a:t>whereas </a:t>
            </a:r>
            <a:r>
              <a:rPr lang="en-GB" sz="2400" dirty="0">
                <a:solidFill>
                  <a:schemeClr val="bg1"/>
                </a:solidFill>
              </a:rPr>
              <a:t>processing for skilled typist is automatic.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Typing is </a:t>
            </a:r>
            <a:r>
              <a:rPr lang="en-GB" sz="2400" dirty="0" smtClean="0">
                <a:solidFill>
                  <a:schemeClr val="bg1"/>
                </a:solidFill>
              </a:rPr>
              <a:t>a useful </a:t>
            </a:r>
            <a:r>
              <a:rPr lang="en-GB" sz="2400" dirty="0">
                <a:solidFill>
                  <a:schemeClr val="bg1"/>
                </a:solidFill>
              </a:rPr>
              <a:t>skill to build </a:t>
            </a:r>
            <a:r>
              <a:rPr lang="en-GB" sz="2400" dirty="0" smtClean="0">
                <a:solidFill>
                  <a:schemeClr val="bg1"/>
                </a:solidFill>
              </a:rPr>
              <a:t>a model </a:t>
            </a:r>
            <a:r>
              <a:rPr lang="en-GB" sz="2400" dirty="0">
                <a:solidFill>
                  <a:schemeClr val="bg1"/>
                </a:solidFill>
              </a:rPr>
              <a:t>as it is constrained enough, with component processes that can be linked to an overall architecture.</a:t>
            </a:r>
          </a:p>
        </p:txBody>
      </p:sp>
    </p:spTree>
    <p:extLst>
      <p:ext uri="{BB962C8B-B14F-4D97-AF65-F5344CB8AC3E}">
        <p14:creationId xmlns:p14="http://schemas.microsoft.com/office/powerpoint/2010/main" val="216850937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1003" y="16362"/>
            <a:ext cx="8900718" cy="662748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Cognitive-motor model</a:t>
            </a:r>
          </a:p>
        </p:txBody>
      </p:sp>
      <p:sp>
        <p:nvSpPr>
          <p:cNvPr id="3" name="Rectangle 2"/>
          <p:cNvSpPr/>
          <p:nvPr/>
        </p:nvSpPr>
        <p:spPr>
          <a:xfrm>
            <a:off x="67112" y="617823"/>
            <a:ext cx="9068499" cy="54476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err="1">
                <a:solidFill>
                  <a:schemeClr val="bg1"/>
                </a:solidFill>
              </a:rPr>
              <a:t>Rumelhart</a:t>
            </a:r>
            <a:r>
              <a:rPr lang="en-GB" sz="2400" dirty="0">
                <a:solidFill>
                  <a:schemeClr val="bg1"/>
                </a:solidFill>
              </a:rPr>
              <a:t> and Norman’s (1982) schema activation model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Describes 4 component processes: </a:t>
            </a:r>
            <a:endParaRPr lang="en-GB" sz="2400" dirty="0" smtClean="0">
              <a:solidFill>
                <a:schemeClr val="bg1"/>
              </a:solidFill>
            </a:endParaRPr>
          </a:p>
          <a:p>
            <a:pPr lvl="1"/>
            <a:endParaRPr lang="en-GB" sz="2400" dirty="0">
              <a:solidFill>
                <a:schemeClr val="bg1"/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sz="2400" dirty="0">
                <a:solidFill>
                  <a:schemeClr val="bg1"/>
                </a:solidFill>
              </a:rPr>
              <a:t>Perceptual process: text input is perceived and coded as an individual word </a:t>
            </a:r>
            <a:r>
              <a:rPr lang="en-GB" sz="2400" dirty="0" smtClean="0">
                <a:solidFill>
                  <a:schemeClr val="bg1"/>
                </a:solidFill>
              </a:rPr>
              <a:t>schema</a:t>
            </a:r>
          </a:p>
          <a:p>
            <a:endParaRPr lang="en-GB" sz="2400" dirty="0">
              <a:solidFill>
                <a:schemeClr val="bg1"/>
              </a:solidFill>
            </a:endParaRPr>
          </a:p>
          <a:p>
            <a:pPr marL="457200" indent="-457200">
              <a:buFont typeface="+mj-lt"/>
              <a:buAutoNum type="arabicPeriod" startAt="2"/>
            </a:pPr>
            <a:r>
              <a:rPr lang="en-GB" sz="2400" dirty="0">
                <a:solidFill>
                  <a:schemeClr val="bg1"/>
                </a:solidFill>
              </a:rPr>
              <a:t>Parsing: codes are computed &amp; activated for each letter in the word</a:t>
            </a:r>
            <a:r>
              <a:rPr lang="en-GB" sz="2400" dirty="0" smtClean="0">
                <a:solidFill>
                  <a:schemeClr val="bg1"/>
                </a:solidFill>
              </a:rPr>
              <a:t>.</a:t>
            </a:r>
          </a:p>
          <a:p>
            <a:endParaRPr lang="en-GB" sz="2400" dirty="0" smtClean="0">
              <a:solidFill>
                <a:schemeClr val="bg1"/>
              </a:solidFill>
            </a:endParaRPr>
          </a:p>
          <a:p>
            <a:pPr marL="457200" indent="-457200">
              <a:buFont typeface="+mj-lt"/>
              <a:buAutoNum type="arabicPeriod" startAt="3"/>
            </a:pPr>
            <a:r>
              <a:rPr lang="en-GB" sz="2400" dirty="0" smtClean="0">
                <a:solidFill>
                  <a:schemeClr val="bg1"/>
                </a:solidFill>
              </a:rPr>
              <a:t>A </a:t>
            </a:r>
            <a:r>
              <a:rPr lang="en-GB" sz="2400" dirty="0">
                <a:solidFill>
                  <a:schemeClr val="bg1"/>
                </a:solidFill>
              </a:rPr>
              <a:t>key press schemata is activated by the </a:t>
            </a:r>
            <a:r>
              <a:rPr lang="en-GB" sz="2400" dirty="0" smtClean="0">
                <a:solidFill>
                  <a:schemeClr val="bg1"/>
                </a:solidFill>
              </a:rPr>
              <a:t>parser</a:t>
            </a:r>
          </a:p>
          <a:p>
            <a:endParaRPr lang="en-GB" sz="2400" dirty="0">
              <a:solidFill>
                <a:schemeClr val="bg1"/>
              </a:solidFill>
            </a:endParaRPr>
          </a:p>
          <a:p>
            <a:pPr marL="457200" indent="-457200">
              <a:buFont typeface="+mj-lt"/>
              <a:buAutoNum type="arabicPeriod" startAt="4"/>
            </a:pPr>
            <a:r>
              <a:rPr lang="en-GB" sz="2400" dirty="0">
                <a:solidFill>
                  <a:schemeClr val="bg1"/>
                </a:solidFill>
              </a:rPr>
              <a:t>Response activation: key press schemata activates the appropriate finger and hand muscles to press the key.</a:t>
            </a:r>
          </a:p>
          <a:p>
            <a:pPr marL="457200" indent="-457200">
              <a:buFont typeface="+mj-lt"/>
              <a:buAutoNum type="arabicPeriod" startAt="4"/>
            </a:pPr>
            <a:endParaRPr lang="en-GB" sz="1200" dirty="0">
              <a:solidFill>
                <a:schemeClr val="bg1"/>
              </a:solidFill>
            </a:endParaRPr>
          </a:p>
          <a:p>
            <a:r>
              <a:rPr lang="en-GB" sz="2400" dirty="0" smtClean="0">
                <a:solidFill>
                  <a:schemeClr val="bg1"/>
                </a:solidFill>
              </a:rPr>
              <a:t> </a:t>
            </a:r>
            <a:endParaRPr lang="en-GB" sz="2400" dirty="0">
              <a:solidFill>
                <a:schemeClr val="bg1"/>
              </a:solidFill>
            </a:endParaRPr>
          </a:p>
          <a:p>
            <a:endParaRPr lang="en-GB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040379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1003" y="16362"/>
            <a:ext cx="8900718" cy="662748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Cognitive-motor model</a:t>
            </a:r>
          </a:p>
        </p:txBody>
      </p:sp>
      <p:sp>
        <p:nvSpPr>
          <p:cNvPr id="3" name="Rectangle 2"/>
          <p:cNvSpPr/>
          <p:nvPr/>
        </p:nvSpPr>
        <p:spPr>
          <a:xfrm>
            <a:off x="67112" y="617823"/>
            <a:ext cx="9068499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The researchers programed a simulation which specified in detail how activation was transmitted between different </a:t>
            </a:r>
            <a:r>
              <a:rPr lang="en-GB" sz="2400" dirty="0" smtClean="0">
                <a:solidFill>
                  <a:schemeClr val="bg1"/>
                </a:solidFill>
              </a:rPr>
              <a:t>schemata.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bg1"/>
              </a:solidFill>
            </a:endParaRP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E.g., the most activated key press schemata tends to inhibit other activated schemata, so we don’t end up pressing several keys at once – only the key we want to press</a:t>
            </a:r>
            <a:r>
              <a:rPr lang="en-GB" sz="2400" dirty="0" smtClean="0">
                <a:solidFill>
                  <a:schemeClr val="bg1"/>
                </a:solidFill>
              </a:rPr>
              <a:t>.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bg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Once the target is pressed the schema is </a:t>
            </a:r>
            <a:r>
              <a:rPr lang="en-GB" sz="2400" dirty="0" smtClean="0">
                <a:solidFill>
                  <a:schemeClr val="bg1"/>
                </a:solidFill>
              </a:rPr>
              <a:t>deactivated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bg1"/>
                </a:solidFill>
              </a:rPr>
              <a:t>This allows the </a:t>
            </a:r>
            <a:r>
              <a:rPr lang="en-GB" sz="2400" dirty="0">
                <a:solidFill>
                  <a:schemeClr val="bg1"/>
                </a:solidFill>
              </a:rPr>
              <a:t>next schema in the sequence to be </a:t>
            </a:r>
            <a:r>
              <a:rPr lang="en-GB" sz="2400" dirty="0" smtClean="0">
                <a:solidFill>
                  <a:schemeClr val="bg1"/>
                </a:solidFill>
              </a:rPr>
              <a:t>disinhibited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bg1"/>
                </a:solidFill>
              </a:rPr>
              <a:t>Subsequently it becomes </a:t>
            </a:r>
            <a:r>
              <a:rPr lang="en-GB" sz="2400" dirty="0">
                <a:solidFill>
                  <a:schemeClr val="bg1"/>
                </a:solidFill>
              </a:rPr>
              <a:t>activated in order to make a response, with the schemata and response units operate in parallel.</a:t>
            </a:r>
          </a:p>
          <a:p>
            <a:endParaRPr lang="en-GB" sz="2400" dirty="0">
              <a:solidFill>
                <a:schemeClr val="bg1"/>
              </a:solidFill>
            </a:endParaRPr>
          </a:p>
          <a:p>
            <a:endParaRPr lang="en-GB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662632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1003" y="16362"/>
            <a:ext cx="8900718" cy="662748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Cognitive-motor model</a:t>
            </a:r>
          </a:p>
        </p:txBody>
      </p:sp>
      <p:sp>
        <p:nvSpPr>
          <p:cNvPr id="3" name="Rectangle 2"/>
          <p:cNvSpPr/>
          <p:nvPr/>
        </p:nvSpPr>
        <p:spPr>
          <a:xfrm>
            <a:off x="67112" y="617823"/>
            <a:ext cx="9068499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bg1"/>
                </a:solidFill>
              </a:rPr>
              <a:t>Processing </a:t>
            </a:r>
            <a:r>
              <a:rPr lang="en-GB" sz="2400" dirty="0">
                <a:solidFill>
                  <a:schemeClr val="bg1"/>
                </a:solidFill>
              </a:rPr>
              <a:t>becomes more parallel in nature as a typist gains </a:t>
            </a:r>
            <a:r>
              <a:rPr lang="en-GB" sz="2400" dirty="0" smtClean="0">
                <a:solidFill>
                  <a:schemeClr val="bg1"/>
                </a:solidFill>
              </a:rPr>
              <a:t>expertise.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bg1"/>
                </a:solidFill>
              </a:rPr>
              <a:t>Typists </a:t>
            </a:r>
            <a:r>
              <a:rPr lang="en-GB" sz="2400" dirty="0">
                <a:solidFill>
                  <a:schemeClr val="bg1"/>
                </a:solidFill>
              </a:rPr>
              <a:t>usually look ahead in the text of something they are copying so that the keypress for a given letter is being selected and </a:t>
            </a:r>
            <a:r>
              <a:rPr lang="en-GB" sz="2400" dirty="0" smtClean="0">
                <a:solidFill>
                  <a:schemeClr val="bg1"/>
                </a:solidFill>
              </a:rPr>
              <a:t>executed.</a:t>
            </a:r>
          </a:p>
          <a:p>
            <a:pPr marL="1257300" lvl="2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bg1"/>
                </a:solidFill>
              </a:rPr>
              <a:t>Words </a:t>
            </a:r>
            <a:r>
              <a:rPr lang="en-GB" sz="2400" dirty="0">
                <a:solidFill>
                  <a:schemeClr val="bg1"/>
                </a:solidFill>
              </a:rPr>
              <a:t>and letters further on in the text are being </a:t>
            </a:r>
            <a:r>
              <a:rPr lang="en-GB" sz="2400" dirty="0" smtClean="0">
                <a:solidFill>
                  <a:schemeClr val="bg1"/>
                </a:solidFill>
              </a:rPr>
              <a:t>parsed.</a:t>
            </a:r>
          </a:p>
          <a:p>
            <a:pPr marL="1257300" lvl="2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bg1"/>
                </a:solidFill>
              </a:rPr>
              <a:t>So the </a:t>
            </a:r>
            <a:r>
              <a:rPr lang="en-GB" sz="2400" dirty="0">
                <a:solidFill>
                  <a:schemeClr val="bg1"/>
                </a:solidFill>
              </a:rPr>
              <a:t>response system is already prepared for moving onto the next letter in the sequence.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The number of characters a person is looking ahead to is called the </a:t>
            </a:r>
            <a:r>
              <a:rPr lang="en-GB" sz="2400" b="1" dirty="0">
                <a:solidFill>
                  <a:schemeClr val="bg1"/>
                </a:solidFill>
              </a:rPr>
              <a:t>hand-eye span </a:t>
            </a:r>
            <a:endParaRPr lang="en-GB" sz="2400" b="1" dirty="0" smtClean="0">
              <a:solidFill>
                <a:schemeClr val="bg1"/>
              </a:solidFill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bg1"/>
                </a:solidFill>
              </a:rPr>
              <a:t>It </a:t>
            </a:r>
            <a:r>
              <a:rPr lang="en-GB" sz="2400" dirty="0">
                <a:solidFill>
                  <a:schemeClr val="bg1"/>
                </a:solidFill>
              </a:rPr>
              <a:t>can be measured either by watching eye movements and keypress at the same time or by experimental studies of preview.</a:t>
            </a:r>
          </a:p>
        </p:txBody>
      </p:sp>
    </p:spTree>
    <p:extLst>
      <p:ext uri="{BB962C8B-B14F-4D97-AF65-F5344CB8AC3E}">
        <p14:creationId xmlns:p14="http://schemas.microsoft.com/office/powerpoint/2010/main" val="99646551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1003" y="16362"/>
            <a:ext cx="8900718" cy="662748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Cognitive-motor model</a:t>
            </a:r>
          </a:p>
        </p:txBody>
      </p:sp>
      <p:sp>
        <p:nvSpPr>
          <p:cNvPr id="3" name="Rectangle 2"/>
          <p:cNvSpPr/>
          <p:nvPr/>
        </p:nvSpPr>
        <p:spPr>
          <a:xfrm>
            <a:off x="67112" y="617823"/>
            <a:ext cx="9068499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In preview studies the number of letters the typist is looking ahead to is controlled artificially by presenting the text to be copied on a visual display </a:t>
            </a:r>
            <a:r>
              <a:rPr lang="en-GB" sz="2400" dirty="0" smtClean="0">
                <a:solidFill>
                  <a:schemeClr val="bg1"/>
                </a:solidFill>
              </a:rPr>
              <a:t>unit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bg1"/>
                </a:solidFill>
              </a:rPr>
              <a:t>With </a:t>
            </a:r>
            <a:r>
              <a:rPr lang="en-GB" sz="2400" dirty="0">
                <a:solidFill>
                  <a:schemeClr val="bg1"/>
                </a:solidFill>
              </a:rPr>
              <a:t>a preview of </a:t>
            </a:r>
            <a:r>
              <a:rPr lang="en-GB" sz="2400" dirty="0" smtClean="0">
                <a:solidFill>
                  <a:schemeClr val="bg1"/>
                </a:solidFill>
              </a:rPr>
              <a:t>5, </a:t>
            </a:r>
            <a:r>
              <a:rPr lang="en-GB" sz="2400" dirty="0">
                <a:solidFill>
                  <a:schemeClr val="bg1"/>
                </a:solidFill>
              </a:rPr>
              <a:t>only the next 5 letters are </a:t>
            </a:r>
            <a:r>
              <a:rPr lang="en-GB" sz="2400" dirty="0" smtClean="0">
                <a:solidFill>
                  <a:schemeClr val="bg1"/>
                </a:solidFill>
              </a:rPr>
              <a:t>visible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bg1"/>
                </a:solidFill>
              </a:rPr>
              <a:t>Then </a:t>
            </a:r>
            <a:r>
              <a:rPr lang="en-GB" sz="2400" dirty="0">
                <a:solidFill>
                  <a:schemeClr val="bg1"/>
                </a:solidFill>
              </a:rPr>
              <a:t>as each character is </a:t>
            </a:r>
            <a:r>
              <a:rPr lang="en-GB" sz="2400" dirty="0" smtClean="0">
                <a:solidFill>
                  <a:schemeClr val="bg1"/>
                </a:solidFill>
              </a:rPr>
              <a:t>typed </a:t>
            </a:r>
            <a:r>
              <a:rPr lang="en-GB" sz="2400" dirty="0">
                <a:solidFill>
                  <a:schemeClr val="bg1"/>
                </a:solidFill>
              </a:rPr>
              <a:t>the next letter in the sequence becomes visible.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So, the hand-eye span is measured by reducing preview to a point at which performance is slowed.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A component skill acquired by expert typists is the ability to look ahead in the text so their reliance on parallel processing is far more substantial.</a:t>
            </a:r>
          </a:p>
          <a:p>
            <a:r>
              <a:rPr lang="en-GB" sz="2400" dirty="0">
                <a:solidFill>
                  <a:schemeClr val="bg1"/>
                </a:solidFill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324368911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1003" y="16362"/>
            <a:ext cx="8900718" cy="662748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 brains of experts differ?</a:t>
            </a:r>
            <a:endParaRPr lang="en-GB" sz="3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67112" y="617823"/>
            <a:ext cx="9068499" cy="63709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bg1"/>
                </a:solidFill>
              </a:rPr>
              <a:t>Radiologists knowledge of x-ray is visual and engaged brain areas involved in dealing with visual info.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bg1"/>
                </a:solidFill>
              </a:rPr>
              <a:t>There is no difference between experienced radiologist and medical students in the early visual areas of the occipital cortex.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bg1"/>
                </a:solidFill>
              </a:rPr>
              <a:t>Which processes info for basic characteristics (size, shape).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bg1"/>
                </a:solidFill>
              </a:rPr>
              <a:t>However, later visual areas that deal with complex patterns – e.g., fusiform gyrus, is more activated in radiologists when viewing x-rays. 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bg1"/>
                </a:solidFill>
              </a:rPr>
              <a:t>This area is responsible for holistic processing.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bg1"/>
                </a:solidFill>
              </a:rPr>
              <a:t>For chess experts the neighbouring Para hippocampal gyrus (important for scene perception) and </a:t>
            </a:r>
            <a:r>
              <a:rPr lang="en-GB" sz="2400" dirty="0" err="1" smtClean="0">
                <a:solidFill>
                  <a:schemeClr val="bg1"/>
                </a:solidFill>
              </a:rPr>
              <a:t>retrosplenial</a:t>
            </a:r>
            <a:r>
              <a:rPr lang="en-GB" sz="2400" dirty="0" smtClean="0">
                <a:solidFill>
                  <a:schemeClr val="bg1"/>
                </a:solidFill>
              </a:rPr>
              <a:t> cortex (important for navigation) is also more activated.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bg1"/>
                </a:solidFill>
              </a:rPr>
              <a:t>It allows them to mentally manipulate &amp; simulate a situation of moves in the future.   </a:t>
            </a:r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dirty="0">
                <a:solidFill>
                  <a:schemeClr val="bg1"/>
                </a:solidFill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300903088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1003" y="16362"/>
            <a:ext cx="8900718" cy="662748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 brains of experts differ?</a:t>
            </a:r>
            <a:endParaRPr lang="en-GB" sz="3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67112" y="617823"/>
            <a:ext cx="9068499" cy="67403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bg1"/>
                </a:solidFill>
              </a:rPr>
              <a:t>The brain has different specialist neural mechanisms for dealing with different information.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bg1"/>
                </a:solidFill>
              </a:rPr>
              <a:t>Some researchers suggest that neural activity is reduced in experts performing a task in their domain because it is taken as an index of neural efficiency (i.e., performance is effortless to an expert).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bg1"/>
                </a:solidFill>
              </a:rPr>
              <a:t>However, complex cognitive process require the support of many brain areas.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bg1"/>
                </a:solidFill>
              </a:rPr>
              <a:t>Activation and manipulation of knowledge leads to neural expansion in areas associated with that knowledge. 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bg1"/>
                </a:solidFill>
              </a:rPr>
              <a:t>Also, the same areas in the opposite hemisphere are thought to be engaged with experts – termed the ‘double-take of expertise’.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bg1"/>
                </a:solidFill>
              </a:rPr>
              <a:t>The sharing across hemispheres may support parallel processing.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dirty="0">
                <a:solidFill>
                  <a:schemeClr val="bg1"/>
                </a:solidFill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314900870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1003" y="16362"/>
            <a:ext cx="8900718" cy="662748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 brains of experts differ?</a:t>
            </a:r>
            <a:endParaRPr lang="en-GB" sz="3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67112" y="617823"/>
            <a:ext cx="9068499" cy="58785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bg1"/>
                </a:solidFill>
              </a:rPr>
              <a:t>Although the performance of a tennis player, chess player, and radiologist are different (physically, cognitively, and with the brain regions involved)…..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bg1"/>
                </a:solidFill>
              </a:rPr>
              <a:t>They all employ numerous patterns of activity from their domain to circumvent cognitive and neural limitations.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bg1"/>
                </a:solidFill>
              </a:rPr>
              <a:t>This is also why there is limited transfer between domains.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bg1"/>
                </a:solidFill>
              </a:rPr>
              <a:t>Also, limited transfer within domains</a:t>
            </a:r>
          </a:p>
          <a:p>
            <a:pPr marL="1257300" lvl="2" indent="-342900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bg1"/>
                </a:solidFill>
              </a:rPr>
              <a:t>E.g., an expert tennis player is not likely to be an expert in another type of sport.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dirty="0">
                <a:solidFill>
                  <a:schemeClr val="bg1"/>
                </a:solidFill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196621074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1003" y="16362"/>
            <a:ext cx="8900718" cy="662748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Summary</a:t>
            </a:r>
          </a:p>
        </p:txBody>
      </p:sp>
      <p:sp>
        <p:nvSpPr>
          <p:cNvPr id="3" name="Rectangle 2"/>
          <p:cNvSpPr/>
          <p:nvPr/>
        </p:nvSpPr>
        <p:spPr>
          <a:xfrm>
            <a:off x="67112" y="550711"/>
            <a:ext cx="9068499" cy="61555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Skilled actions are highly complex but critical in order to understand performance in the real-world.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2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Being an expert in a given skill means performance becomes more flexible, fluent, and efficient.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2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Special-purpose routines are learned for encoding and responding to the task/stimuli.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2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Verbal declarative knowledge is replaced with nonverbal procedural knowledge.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2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Models have been developed for simple skills:</a:t>
            </a:r>
          </a:p>
          <a:p>
            <a:pPr lvl="1"/>
            <a:r>
              <a:rPr lang="en-GB" sz="2000" dirty="0">
                <a:solidFill>
                  <a:schemeClr val="bg1"/>
                </a:solidFill>
              </a:rPr>
              <a:t>Anderson’s ACT* model: “IF-THEN” rules. </a:t>
            </a:r>
          </a:p>
          <a:p>
            <a:pPr lvl="1"/>
            <a:endParaRPr lang="en-GB" sz="11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Principles of cognitive skills used to understand motor skills.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</a:rPr>
              <a:t>Pre-existing motor programmes. 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</a:rPr>
              <a:t>Motor-schema theory</a:t>
            </a:r>
          </a:p>
          <a:p>
            <a:pPr lvl="1"/>
            <a:endParaRPr lang="en-GB" sz="11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But real-world tasks involve </a:t>
            </a:r>
            <a:r>
              <a:rPr lang="en-GB" sz="2400" b="1" u="sng" dirty="0">
                <a:solidFill>
                  <a:schemeClr val="bg1"/>
                </a:solidFill>
              </a:rPr>
              <a:t>both</a:t>
            </a:r>
            <a:r>
              <a:rPr lang="en-GB" sz="2400" dirty="0">
                <a:solidFill>
                  <a:schemeClr val="bg1"/>
                </a:solidFill>
              </a:rPr>
              <a:t> cognitive and motor skills.</a:t>
            </a:r>
          </a:p>
        </p:txBody>
      </p:sp>
    </p:spTree>
    <p:extLst>
      <p:ext uri="{BB962C8B-B14F-4D97-AF65-F5344CB8AC3E}">
        <p14:creationId xmlns:p14="http://schemas.microsoft.com/office/powerpoint/2010/main" val="31439906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60" y="105171"/>
            <a:ext cx="7429499" cy="869387"/>
          </a:xfrm>
        </p:spPr>
        <p:txBody>
          <a:bodyPr/>
          <a:lstStyle/>
          <a:p>
            <a:pPr algn="ctr"/>
            <a:r>
              <a:rPr lang="en-GB" b="1" dirty="0" smtClean="0"/>
              <a:t>REFERENCES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104" y="745535"/>
            <a:ext cx="9055769" cy="5430675"/>
          </a:xfrm>
        </p:spPr>
        <p:txBody>
          <a:bodyPr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400" dirty="0" err="1" smtClean="0"/>
              <a:t>Binet</a:t>
            </a:r>
            <a:r>
              <a:rPr lang="en-GB" sz="1400" dirty="0"/>
              <a:t>, A. (1966). Mnemonic virtuosity: A study of chess players [M.L. Simmel &amp; S.B. Barron, Trans.]. Genetic Psychology Monographs. (Original work published 1894</a:t>
            </a:r>
            <a:r>
              <a:rPr lang="en-GB" sz="1400" dirty="0" smtClean="0"/>
              <a:t>).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400" dirty="0"/>
              <a:t/>
            </a:r>
            <a:br>
              <a:rPr lang="en-GB" sz="1400" dirty="0"/>
            </a:br>
            <a:r>
              <a:rPr lang="en-GB" sz="1400" dirty="0" err="1"/>
              <a:t>Bilalić</a:t>
            </a:r>
            <a:r>
              <a:rPr lang="en-GB" sz="1400" dirty="0"/>
              <a:t>. M. (2017). The neuroscience of expertise. Cambridge: Cambridge University Press</a:t>
            </a:r>
            <a:r>
              <a:rPr lang="en-GB" sz="1400" dirty="0" smtClean="0"/>
              <a:t>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400" dirty="0"/>
              <a:t/>
            </a:r>
            <a:br>
              <a:rPr lang="en-GB" sz="1400" dirty="0"/>
            </a:br>
            <a:r>
              <a:rPr lang="en-GB" sz="1400" dirty="0" err="1"/>
              <a:t>Bilalić</a:t>
            </a:r>
            <a:r>
              <a:rPr lang="en-GB" sz="1400" dirty="0"/>
              <a:t>, M., </a:t>
            </a:r>
            <a:r>
              <a:rPr lang="en-GB" sz="1400" dirty="0" err="1"/>
              <a:t>Grottenthaler</a:t>
            </a:r>
            <a:r>
              <a:rPr lang="en-GB" sz="1400" dirty="0"/>
              <a:t>, T., </a:t>
            </a:r>
            <a:r>
              <a:rPr lang="en-GB" sz="1400" dirty="0" err="1"/>
              <a:t>Nägele</a:t>
            </a:r>
            <a:r>
              <a:rPr lang="en-GB" sz="1400" dirty="0"/>
              <a:t>, T. &amp; </a:t>
            </a:r>
            <a:r>
              <a:rPr lang="en-GB" sz="1400" dirty="0" err="1"/>
              <a:t>Lindig</a:t>
            </a:r>
            <a:r>
              <a:rPr lang="en-GB" sz="1400" dirty="0"/>
              <a:t>, T. (2016). The faces in radiological images: Fusiform face area supports radiological expertise. Cerebral Cortex, 26(3), 1004–1014</a:t>
            </a:r>
            <a:r>
              <a:rPr lang="en-GB" sz="1400" dirty="0" smtClean="0"/>
              <a:t>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400" dirty="0"/>
              <a:t/>
            </a:r>
            <a:br>
              <a:rPr lang="en-GB" sz="1400" dirty="0"/>
            </a:br>
            <a:r>
              <a:rPr lang="en-GB" sz="1400" dirty="0" err="1"/>
              <a:t>Bilalić</a:t>
            </a:r>
            <a:r>
              <a:rPr lang="en-GB" sz="1400" dirty="0"/>
              <a:t>, M., </a:t>
            </a:r>
            <a:r>
              <a:rPr lang="en-GB" sz="1400" dirty="0" err="1"/>
              <a:t>Kiesel</a:t>
            </a:r>
            <a:r>
              <a:rPr lang="en-GB" sz="1400" dirty="0"/>
              <a:t>, A., Pohl, C. et al. (2011). It takes two: Skilled recognition of objects engages lateral areas in both hemispheres. </a:t>
            </a:r>
            <a:r>
              <a:rPr lang="en-GB" sz="1400" dirty="0" err="1"/>
              <a:t>PLoS</a:t>
            </a:r>
            <a:r>
              <a:rPr lang="en-GB" sz="1400" dirty="0"/>
              <a:t> ONE, 6(1), e16202</a:t>
            </a:r>
            <a:r>
              <a:rPr lang="en-GB" sz="1400" dirty="0" smtClean="0"/>
              <a:t>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400" dirty="0"/>
              <a:t/>
            </a:r>
            <a:br>
              <a:rPr lang="en-GB" sz="1400" dirty="0"/>
            </a:br>
            <a:r>
              <a:rPr lang="en-GB" sz="1400" dirty="0" err="1"/>
              <a:t>Bilalić</a:t>
            </a:r>
            <a:r>
              <a:rPr lang="en-GB" sz="1400" dirty="0"/>
              <a:t>, M., </a:t>
            </a:r>
            <a:r>
              <a:rPr lang="en-GB" sz="1400" dirty="0" err="1"/>
              <a:t>Langner</a:t>
            </a:r>
            <a:r>
              <a:rPr lang="en-GB" sz="1400" dirty="0"/>
              <a:t>, R., </a:t>
            </a:r>
            <a:r>
              <a:rPr lang="en-GB" sz="1400" dirty="0" err="1"/>
              <a:t>Erb</a:t>
            </a:r>
            <a:r>
              <a:rPr lang="en-GB" sz="1400" dirty="0"/>
              <a:t>, M. &amp; </a:t>
            </a:r>
            <a:r>
              <a:rPr lang="en-GB" sz="1400" dirty="0" err="1"/>
              <a:t>Grodd</a:t>
            </a:r>
            <a:r>
              <a:rPr lang="en-GB" sz="1400" dirty="0"/>
              <a:t>, W. (2010). Mechanisms and neural basis of object and pattern recognition: A study with chess experts. Journal of Experimental Psychology: General, 139(4), 728–742</a:t>
            </a:r>
            <a:r>
              <a:rPr lang="en-GB" sz="1400" dirty="0" smtClean="0"/>
              <a:t>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400" dirty="0"/>
              <a:t/>
            </a:r>
            <a:br>
              <a:rPr lang="en-GB" sz="1400" dirty="0"/>
            </a:br>
            <a:r>
              <a:rPr lang="en-GB" sz="1400" dirty="0" err="1"/>
              <a:t>Bilalić</a:t>
            </a:r>
            <a:r>
              <a:rPr lang="en-GB" sz="1400" dirty="0"/>
              <a:t>, M., </a:t>
            </a:r>
            <a:r>
              <a:rPr lang="en-GB" sz="1400" dirty="0" err="1"/>
              <a:t>Turella</a:t>
            </a:r>
            <a:r>
              <a:rPr lang="en-GB" sz="1400" dirty="0"/>
              <a:t>, L., </a:t>
            </a:r>
            <a:r>
              <a:rPr lang="en-GB" sz="1400" dirty="0" err="1"/>
              <a:t>Campitelli</a:t>
            </a:r>
            <a:r>
              <a:rPr lang="en-GB" sz="1400" dirty="0"/>
              <a:t>, G. et al. (2012). Expertise modulates the neural basis of context dependent recognition of objects and their relations. Human Brain Mapping, 33(11), 2728–2740</a:t>
            </a:r>
            <a:r>
              <a:rPr lang="en-GB" sz="1400" dirty="0" smtClean="0"/>
              <a:t>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400" dirty="0"/>
              <a:t/>
            </a:r>
            <a:br>
              <a:rPr lang="en-GB" sz="1400" dirty="0"/>
            </a:br>
            <a:r>
              <a:rPr lang="en-GB" sz="1400" dirty="0"/>
              <a:t>Ericsson., K.A., Hoffman, R.R., </a:t>
            </a:r>
            <a:r>
              <a:rPr lang="en-GB" sz="1400" dirty="0" err="1"/>
              <a:t>Kozbelt</a:t>
            </a:r>
            <a:r>
              <a:rPr lang="en-GB" sz="1400" dirty="0"/>
              <a:t>, A. &amp; Williams, M.A. (Eds.). (2018). The Cambridge handbook of expertise and expert performance (2nd </a:t>
            </a:r>
            <a:r>
              <a:rPr lang="en-GB" sz="1400" dirty="0" err="1"/>
              <a:t>edn</a:t>
            </a:r>
            <a:r>
              <a:rPr lang="en-GB" sz="1400" dirty="0"/>
              <a:t>). Cambridge: Cambridge University Press</a:t>
            </a:r>
            <a:r>
              <a:rPr lang="en-GB" sz="1400" dirty="0" smtClean="0"/>
              <a:t>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400" dirty="0"/>
              <a:t/>
            </a:r>
            <a:br>
              <a:rPr lang="en-GB" sz="1400" dirty="0"/>
            </a:br>
            <a:r>
              <a:rPr lang="en-GB" sz="1400" dirty="0" err="1"/>
              <a:t>Gobet</a:t>
            </a:r>
            <a:r>
              <a:rPr lang="en-GB" sz="1400" dirty="0"/>
              <a:t>, F. (2015). Understanding expertise: A multi-disciplinary approach. London: Palgrave Macmillan</a:t>
            </a:r>
            <a:r>
              <a:rPr lang="en-GB" sz="1400" dirty="0" smtClean="0"/>
              <a:t>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400" dirty="0"/>
              <a:t/>
            </a:r>
            <a:br>
              <a:rPr lang="en-GB" sz="1400" dirty="0"/>
            </a:br>
            <a:r>
              <a:rPr lang="en-GB" sz="1400" dirty="0" err="1"/>
              <a:t>Hambrick</a:t>
            </a:r>
            <a:r>
              <a:rPr lang="en-GB" sz="1400" dirty="0"/>
              <a:t>, D.Z., </a:t>
            </a:r>
            <a:r>
              <a:rPr lang="en-GB" sz="1400" dirty="0" err="1"/>
              <a:t>Campitelli</a:t>
            </a:r>
            <a:r>
              <a:rPr lang="en-GB" sz="1400" dirty="0"/>
              <a:t>, G. &amp; Brooke N. </a:t>
            </a:r>
            <a:r>
              <a:rPr lang="en-GB" sz="1400" dirty="0" err="1"/>
              <a:t>Macnamara</a:t>
            </a:r>
            <a:r>
              <a:rPr lang="en-GB" sz="1400" dirty="0"/>
              <a:t>, B.N. (Eds.). (2017). The science of expertise: </a:t>
            </a:r>
            <a:r>
              <a:rPr lang="en-GB" sz="1400" dirty="0" err="1"/>
              <a:t>Behavioral</a:t>
            </a:r>
            <a:r>
              <a:rPr lang="en-GB" sz="1400" dirty="0"/>
              <a:t>, neural, and genetic approaches to complex skill. London: Routledge</a:t>
            </a:r>
            <a:r>
              <a:rPr lang="en-GB" sz="1400" dirty="0" smtClean="0"/>
              <a:t>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400" dirty="0"/>
              <a:t/>
            </a:r>
            <a:br>
              <a:rPr lang="en-GB" sz="1400" dirty="0"/>
            </a:br>
            <a:r>
              <a:rPr lang="en-GB" sz="1400" dirty="0" err="1"/>
              <a:t>Nodine</a:t>
            </a:r>
            <a:r>
              <a:rPr lang="en-GB" sz="1400" dirty="0"/>
              <a:t>, C.F. &amp; </a:t>
            </a:r>
            <a:r>
              <a:rPr lang="en-GB" sz="1400" dirty="0" err="1"/>
              <a:t>Krupinski</a:t>
            </a:r>
            <a:r>
              <a:rPr lang="en-GB" sz="1400" dirty="0"/>
              <a:t>, E.A. (1998). Perceptual skill, radiology expertise, and visual test performance with NINA and WALDO. Academic Radiology, 5(9), 603–612.</a:t>
            </a:r>
          </a:p>
        </p:txBody>
      </p:sp>
    </p:spTree>
    <p:extLst>
      <p:ext uri="{BB962C8B-B14F-4D97-AF65-F5344CB8AC3E}">
        <p14:creationId xmlns:p14="http://schemas.microsoft.com/office/powerpoint/2010/main" val="1976906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ppt/theme/theme2.xml><?xml version="1.0" encoding="utf-8"?>
<a:theme xmlns:a="http://schemas.openxmlformats.org/drawingml/2006/main" name="1_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TM04033919[[fn=Circuit]]</Template>
  <TotalTime>428</TotalTime>
  <Words>3275</Words>
  <Application>Microsoft Office PowerPoint</Application>
  <PresentationFormat>On-screen Show (4:3)</PresentationFormat>
  <Paragraphs>419</Paragraphs>
  <Slides>44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44</vt:i4>
      </vt:variant>
    </vt:vector>
  </HeadingPairs>
  <TitlesOfParts>
    <vt:vector size="51" baseType="lpstr">
      <vt:lpstr>Arial</vt:lpstr>
      <vt:lpstr>Sitka Banner</vt:lpstr>
      <vt:lpstr>Times</vt:lpstr>
      <vt:lpstr>Trebuchet MS</vt:lpstr>
      <vt:lpstr>Tw Cen MT</vt:lpstr>
      <vt:lpstr>Circuit</vt:lpstr>
      <vt:lpstr>1_Circuit</vt:lpstr>
      <vt:lpstr>Human performance m6x00915  Lecture 7: learning &amp; expertise</vt:lpstr>
      <vt:lpstr>Skilled performance</vt:lpstr>
      <vt:lpstr>Expertise</vt:lpstr>
      <vt:lpstr>Different experts, same cognitive mechanisms?</vt:lpstr>
      <vt:lpstr>Expertise</vt:lpstr>
      <vt:lpstr>Skilled performance</vt:lpstr>
      <vt:lpstr>Skilled performance</vt:lpstr>
      <vt:lpstr>Skilled performance</vt:lpstr>
      <vt:lpstr>Skilled performance</vt:lpstr>
      <vt:lpstr>Skilled performance</vt:lpstr>
      <vt:lpstr>Skilled performance</vt:lpstr>
      <vt:lpstr>Skilled performance</vt:lpstr>
      <vt:lpstr>Skilled performance</vt:lpstr>
      <vt:lpstr>Theories of skill acquisition </vt:lpstr>
      <vt:lpstr>Theories of skill acquisition </vt:lpstr>
      <vt:lpstr>Theories of skill acquisition </vt:lpstr>
      <vt:lpstr>Theories of skill acquisition </vt:lpstr>
      <vt:lpstr>Theories of skill acquisition </vt:lpstr>
      <vt:lpstr>Theories of skill acquisition </vt:lpstr>
      <vt:lpstr>Modelling skill acquisition </vt:lpstr>
      <vt:lpstr>Modelling skill acquisition </vt:lpstr>
      <vt:lpstr>Modelling skill acquisition </vt:lpstr>
      <vt:lpstr>Modelling skill acquisition </vt:lpstr>
      <vt:lpstr>Modelling skill acquisition </vt:lpstr>
      <vt:lpstr>Modelling skill acquisition </vt:lpstr>
      <vt:lpstr>Modelling skill acquisition </vt:lpstr>
      <vt:lpstr>Modelling skill acquisition </vt:lpstr>
      <vt:lpstr>Motor skills</vt:lpstr>
      <vt:lpstr>Motor skills</vt:lpstr>
      <vt:lpstr>Motor schema</vt:lpstr>
      <vt:lpstr>Motor schema</vt:lpstr>
      <vt:lpstr>Motor schema</vt:lpstr>
      <vt:lpstr>Cognitive-motor skills</vt:lpstr>
      <vt:lpstr>Cognitive-motor skills</vt:lpstr>
      <vt:lpstr>Cognitive-motor skills</vt:lpstr>
      <vt:lpstr>Cognitive-motor model</vt:lpstr>
      <vt:lpstr>Cognitive-motor model</vt:lpstr>
      <vt:lpstr>Cognitive-motor model</vt:lpstr>
      <vt:lpstr>Cognitive-motor model</vt:lpstr>
      <vt:lpstr>Do brains of experts differ?</vt:lpstr>
      <vt:lpstr>Do brains of experts differ?</vt:lpstr>
      <vt:lpstr>Do brains of experts differ?</vt:lpstr>
      <vt:lpstr>Summary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 performance m6x00915  Lecture 7: learning &amp; expertise</dc:title>
  <dc:creator>Home</dc:creator>
  <cp:lastModifiedBy>Kate Williams</cp:lastModifiedBy>
  <cp:revision>53</cp:revision>
  <dcterms:created xsi:type="dcterms:W3CDTF">2017-11-03T13:42:26Z</dcterms:created>
  <dcterms:modified xsi:type="dcterms:W3CDTF">2019-08-12T14:45:10Z</dcterms:modified>
</cp:coreProperties>
</file>