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7" r:id="rId2"/>
    <p:sldId id="258" r:id="rId3"/>
    <p:sldId id="285" r:id="rId4"/>
    <p:sldId id="259" r:id="rId5"/>
    <p:sldId id="260" r:id="rId6"/>
    <p:sldId id="261" r:id="rId7"/>
    <p:sldId id="288" r:id="rId8"/>
    <p:sldId id="262" r:id="rId9"/>
    <p:sldId id="263" r:id="rId10"/>
    <p:sldId id="264" r:id="rId11"/>
    <p:sldId id="265" r:id="rId12"/>
    <p:sldId id="266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86" r:id="rId21"/>
    <p:sldId id="287" r:id="rId22"/>
    <p:sldId id="278" r:id="rId23"/>
    <p:sldId id="279" r:id="rId24"/>
    <p:sldId id="280" r:id="rId25"/>
    <p:sldId id="281" r:id="rId26"/>
    <p:sldId id="283" r:id="rId27"/>
    <p:sldId id="28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7033" autoAdjust="0"/>
    <p:restoredTop sz="94660" autoAdjust="0"/>
  </p:normalViewPr>
  <p:slideViewPr>
    <p:cSldViewPr snapToGrid="0">
      <p:cViewPr varScale="1">
        <p:scale>
          <a:sx n="46" d="100"/>
          <a:sy n="46" d="100"/>
        </p:scale>
        <p:origin x="996" y="4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2571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Times New Roman" panose="02020603050405020304" pitchFamily="18" charset="0"/>
              </a:defRPr>
            </a:pPr>
            <a:r>
              <a:rPr lang="en-US" sz="2000" dirty="0" err="1" smtClean="0"/>
              <a:t>Lefelau</a:t>
            </a:r>
            <a:r>
              <a:rPr lang="en-US" sz="2000" dirty="0" smtClean="0"/>
              <a:t> </a:t>
            </a:r>
            <a:r>
              <a:rPr lang="en-US" sz="2000" dirty="0" err="1" smtClean="0"/>
              <a:t>Hapusrwydd</a:t>
            </a:r>
            <a:r>
              <a:rPr lang="en-US" sz="2000" dirty="0" smtClean="0"/>
              <a:t> (%) – </a:t>
            </a:r>
            <a:r>
              <a:rPr lang="en-US" sz="2000" dirty="0" err="1" smtClean="0"/>
              <a:t>Pobl</a:t>
            </a:r>
            <a:r>
              <a:rPr lang="en-US" sz="2000" dirty="0" smtClean="0"/>
              <a:t> </a:t>
            </a:r>
            <a:r>
              <a:rPr lang="en-US" sz="2000" dirty="0" err="1" smtClean="0"/>
              <a:t>Ifanc</a:t>
            </a:r>
            <a:r>
              <a:rPr lang="en-US" sz="2000" dirty="0" smtClean="0"/>
              <a:t> y DU</a:t>
            </a:r>
            <a:endParaRPr lang="en-US" sz="2000" dirty="0"/>
          </a:p>
        </c:rich>
      </c:tx>
      <c:layout>
        <c:manualLayout>
          <c:xMode val="edge"/>
          <c:yMode val="edge"/>
          <c:x val="0.13220822397200349"/>
          <c:y val="2.777777777777777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Times New Roman" panose="02020603050405020304" pitchFamily="18" charset="0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Sheet1!$A$1:$C$1</c:f>
              <c:strCache>
                <c:ptCount val="3"/>
                <c:pt idx="0">
                  <c:v>15-16 year olds</c:v>
                </c:pt>
                <c:pt idx="1">
                  <c:v>17-18 year olds</c:v>
                </c:pt>
                <c:pt idx="2">
                  <c:v>19-21 year olds</c:v>
                </c:pt>
              </c:strCache>
            </c:strRef>
          </c:cat>
          <c:val>
            <c:numRef>
              <c:f>Sheet1!$A$2:$C$2</c:f>
              <c:numCache>
                <c:formatCode>General</c:formatCode>
                <c:ptCount val="3"/>
                <c:pt idx="0">
                  <c:v>69</c:v>
                </c:pt>
                <c:pt idx="1">
                  <c:v>59</c:v>
                </c:pt>
                <c:pt idx="2">
                  <c:v>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0D8-4089-AC98-442EFC41A31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41261824"/>
        <c:axId val="146565376"/>
      </c:barChart>
      <c:catAx>
        <c:axId val="14126182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146565376"/>
        <c:crosses val="autoZero"/>
        <c:auto val="1"/>
        <c:lblAlgn val="ctr"/>
        <c:lblOffset val="100"/>
        <c:noMultiLvlLbl val="0"/>
      </c:catAx>
      <c:valAx>
        <c:axId val="14656537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Times New Roman" panose="02020603050405020304" pitchFamily="18" charset="0"/>
              </a:defRPr>
            </a:pPr>
            <a:endParaRPr lang="en-US"/>
          </a:p>
        </c:txPr>
        <c:crossAx val="14126182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2000">
          <a:latin typeface="+mn-lt"/>
          <a:cs typeface="Times New Roman" panose="02020603050405020304" pitchFamily="18" charset="0"/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741B1C-BE6F-47D5-B2E9-EC044DF8FFF8}" type="doc">
      <dgm:prSet loTypeId="urn:microsoft.com/office/officeart/2008/layout/Radial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8F5E28-718B-45AF-8C29-9332FC88CE8B}">
      <dgm:prSet phldrT="[Text]" custT="1"/>
      <dgm:spPr/>
      <dgm:t>
        <a:bodyPr/>
        <a:lstStyle/>
        <a:p>
          <a:r>
            <a:rPr lang="cy-GB" sz="2400" noProof="0" dirty="0" smtClean="0"/>
            <a:t>P</a:t>
          </a:r>
          <a:r>
            <a:rPr lang="cy-GB" sz="2400" noProof="0" dirty="0" smtClean="0">
              <a:latin typeface="+mn-lt"/>
              <a:cs typeface="Arial"/>
            </a:rPr>
            <a:t>ŵ</a:t>
          </a:r>
          <a:r>
            <a:rPr lang="cy-GB" sz="2400" noProof="0" dirty="0" smtClean="0"/>
            <a:t>er</a:t>
          </a:r>
          <a:endParaRPr lang="cy-GB" sz="2400" noProof="0" dirty="0"/>
        </a:p>
      </dgm:t>
    </dgm:pt>
    <dgm:pt modelId="{06F24E62-CD9E-4CC9-AFEF-150F90130D6F}" type="parTrans" cxnId="{30A042F1-4B3C-43E5-8759-8D19A266F7C7}">
      <dgm:prSet/>
      <dgm:spPr/>
      <dgm:t>
        <a:bodyPr/>
        <a:lstStyle/>
        <a:p>
          <a:endParaRPr lang="en-US"/>
        </a:p>
      </dgm:t>
    </dgm:pt>
    <dgm:pt modelId="{0C2CC62F-5279-4C95-A4E5-0876446558DD}" type="sibTrans" cxnId="{30A042F1-4B3C-43E5-8759-8D19A266F7C7}">
      <dgm:prSet/>
      <dgm:spPr/>
      <dgm:t>
        <a:bodyPr/>
        <a:lstStyle/>
        <a:p>
          <a:endParaRPr lang="en-US"/>
        </a:p>
      </dgm:t>
    </dgm:pt>
    <dgm:pt modelId="{9EFA74DC-7D48-4202-AC4A-43AA27E293EB}">
      <dgm:prSet phldrT="[Text]" custT="1"/>
      <dgm:spPr/>
      <dgm:t>
        <a:bodyPr/>
        <a:lstStyle/>
        <a:p>
          <a:r>
            <a:rPr lang="cy-GB" sz="2400" noProof="0" dirty="0" smtClean="0"/>
            <a:t>Defnydd o Wybodaeth</a:t>
          </a:r>
          <a:endParaRPr lang="cy-GB" sz="2400" noProof="0" dirty="0"/>
        </a:p>
      </dgm:t>
    </dgm:pt>
    <dgm:pt modelId="{A2AC64EB-2D52-4BC8-9309-D9F874D1831E}" type="parTrans" cxnId="{100510ED-39A8-4B52-A84A-E6F94ADF2E1B}">
      <dgm:prSet/>
      <dgm:spPr/>
      <dgm:t>
        <a:bodyPr/>
        <a:lstStyle/>
        <a:p>
          <a:endParaRPr lang="en-US"/>
        </a:p>
      </dgm:t>
    </dgm:pt>
    <dgm:pt modelId="{F952013B-25EB-4773-A0A0-0263CF6F7F4F}" type="sibTrans" cxnId="{100510ED-39A8-4B52-A84A-E6F94ADF2E1B}">
      <dgm:prSet/>
      <dgm:spPr/>
      <dgm:t>
        <a:bodyPr/>
        <a:lstStyle/>
        <a:p>
          <a:endParaRPr lang="en-US"/>
        </a:p>
      </dgm:t>
    </dgm:pt>
    <dgm:pt modelId="{2D62B563-CC39-43AF-88FF-ECA108BFFC64}">
      <dgm:prSet phldrT="[Text]" custT="1"/>
      <dgm:spPr/>
      <dgm:t>
        <a:bodyPr/>
        <a:lstStyle/>
        <a:p>
          <a:r>
            <a:rPr lang="cy-GB" sz="2400" noProof="0" dirty="0" smtClean="0"/>
            <a:t>Broceriaeth Strategol</a:t>
          </a:r>
          <a:endParaRPr lang="cy-GB" sz="2400" noProof="0" dirty="0"/>
        </a:p>
      </dgm:t>
    </dgm:pt>
    <dgm:pt modelId="{1D56D641-515B-43B8-9FAC-32BF95446356}" type="parTrans" cxnId="{624F24DF-B496-4296-80AC-CC80E363057B}">
      <dgm:prSet/>
      <dgm:spPr/>
      <dgm:t>
        <a:bodyPr/>
        <a:lstStyle/>
        <a:p>
          <a:endParaRPr lang="en-US"/>
        </a:p>
      </dgm:t>
    </dgm:pt>
    <dgm:pt modelId="{014D2B65-B2CB-4EEB-A63F-9156FE59D3D4}" type="sibTrans" cxnId="{624F24DF-B496-4296-80AC-CC80E363057B}">
      <dgm:prSet/>
      <dgm:spPr/>
      <dgm:t>
        <a:bodyPr/>
        <a:lstStyle/>
        <a:p>
          <a:endParaRPr lang="en-US"/>
        </a:p>
      </dgm:t>
    </dgm:pt>
    <dgm:pt modelId="{8F64CB3E-4FD0-43CE-A720-FF5A533C5FF9}">
      <dgm:prSet phldrT="[Text]" custT="1"/>
      <dgm:spPr/>
      <dgm:t>
        <a:bodyPr/>
        <a:lstStyle/>
        <a:p>
          <a:r>
            <a:rPr lang="cy-GB" sz="2400" noProof="0" dirty="0" smtClean="0"/>
            <a:t>Lobïo Gwleidyddol ac Eiriolaeth</a:t>
          </a:r>
          <a:endParaRPr lang="cy-GB" sz="2400" noProof="0" dirty="0"/>
        </a:p>
      </dgm:t>
    </dgm:pt>
    <dgm:pt modelId="{A4ED48CC-26C2-449B-B9FC-E116C5384F06}" type="parTrans" cxnId="{14D3B8C4-C9E7-4100-8AD2-64DAE8510F09}">
      <dgm:prSet/>
      <dgm:spPr/>
      <dgm:t>
        <a:bodyPr/>
        <a:lstStyle/>
        <a:p>
          <a:endParaRPr lang="en-US"/>
        </a:p>
      </dgm:t>
    </dgm:pt>
    <dgm:pt modelId="{E8A1C9DC-8AA3-44E9-9B33-AC591ED11084}" type="sibTrans" cxnId="{14D3B8C4-C9E7-4100-8AD2-64DAE8510F09}">
      <dgm:prSet/>
      <dgm:spPr/>
      <dgm:t>
        <a:bodyPr/>
        <a:lstStyle/>
        <a:p>
          <a:endParaRPr lang="en-US"/>
        </a:p>
      </dgm:t>
    </dgm:pt>
    <dgm:pt modelId="{66D078A2-1EE2-4116-B449-DFCE219EC774}" type="pres">
      <dgm:prSet presAssocID="{A2741B1C-BE6F-47D5-B2E9-EC044DF8FFF8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01214AB8-ECA2-4F8C-BF7D-21CCDA94D6D0}" type="pres">
      <dgm:prSet presAssocID="{588F5E28-718B-45AF-8C29-9332FC88CE8B}" presName="singleCycle" presStyleCnt="0"/>
      <dgm:spPr/>
    </dgm:pt>
    <dgm:pt modelId="{4BB5F1FC-3C82-412E-A444-A32BB7F0FE78}" type="pres">
      <dgm:prSet presAssocID="{588F5E28-718B-45AF-8C29-9332FC88CE8B}" presName="singleCenter" presStyleLbl="node1" presStyleIdx="0" presStyleCnt="4" custScaleX="82636" custScaleY="72770" custLinFactNeighborX="1188" custLinFactNeighborY="-13856">
        <dgm:presLayoutVars>
          <dgm:chMax val="7"/>
          <dgm:chPref val="7"/>
        </dgm:presLayoutVars>
      </dgm:prSet>
      <dgm:spPr/>
      <dgm:t>
        <a:bodyPr/>
        <a:lstStyle/>
        <a:p>
          <a:endParaRPr lang="en-US"/>
        </a:p>
      </dgm:t>
    </dgm:pt>
    <dgm:pt modelId="{22058611-CBBB-4BA4-877B-BCA66C6A77E4}" type="pres">
      <dgm:prSet presAssocID="{A2AC64EB-2D52-4BC8-9309-D9F874D1831E}" presName="Name56" presStyleLbl="parChTrans1D2" presStyleIdx="0" presStyleCnt="3"/>
      <dgm:spPr/>
      <dgm:t>
        <a:bodyPr/>
        <a:lstStyle/>
        <a:p>
          <a:endParaRPr lang="en-US"/>
        </a:p>
      </dgm:t>
    </dgm:pt>
    <dgm:pt modelId="{DB00BBAB-2CCE-4B92-A696-AE66200A335E}" type="pres">
      <dgm:prSet presAssocID="{9EFA74DC-7D48-4202-AC4A-43AA27E293EB}" presName="text0" presStyleLbl="node1" presStyleIdx="1" presStyleCnt="4" custScaleX="181694" custRadScaleRad="889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C7738A-70E2-485B-8726-4161BC17C08F}" type="pres">
      <dgm:prSet presAssocID="{1D56D641-515B-43B8-9FAC-32BF95446356}" presName="Name56" presStyleLbl="parChTrans1D2" presStyleIdx="1" presStyleCnt="3"/>
      <dgm:spPr/>
      <dgm:t>
        <a:bodyPr/>
        <a:lstStyle/>
        <a:p>
          <a:endParaRPr lang="en-US"/>
        </a:p>
      </dgm:t>
    </dgm:pt>
    <dgm:pt modelId="{C126A05A-7F1A-4870-BB65-8BDB14E231D6}" type="pres">
      <dgm:prSet presAssocID="{2D62B563-CC39-43AF-88FF-ECA108BFFC64}" presName="text0" presStyleLbl="node1" presStyleIdx="2" presStyleCnt="4" custScaleX="155996" custRadScaleRad="59303" custRadScaleInc="-1320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862B00-1FD4-4685-909C-DCA0366C298D}" type="pres">
      <dgm:prSet presAssocID="{A4ED48CC-26C2-449B-B9FC-E116C5384F06}" presName="Name56" presStyleLbl="parChTrans1D2" presStyleIdx="2" presStyleCnt="3"/>
      <dgm:spPr/>
      <dgm:t>
        <a:bodyPr/>
        <a:lstStyle/>
        <a:p>
          <a:endParaRPr lang="en-US"/>
        </a:p>
      </dgm:t>
    </dgm:pt>
    <dgm:pt modelId="{36FF0797-3491-447D-A332-8EB8786AB723}" type="pres">
      <dgm:prSet presAssocID="{8F64CB3E-4FD0-43CE-A720-FF5A533C5FF9}" presName="text0" presStyleLbl="node1" presStyleIdx="3" presStyleCnt="4" custScaleX="190460" custRadScaleRad="59282" custRadScaleInc="1319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905ABAB-7D85-4A21-9208-64416596ACAC}" type="presOf" srcId="{A2741B1C-BE6F-47D5-B2E9-EC044DF8FFF8}" destId="{66D078A2-1EE2-4116-B449-DFCE219EC774}" srcOrd="0" destOrd="0" presId="urn:microsoft.com/office/officeart/2008/layout/RadialCluster"/>
    <dgm:cxn modelId="{934A1A1E-5EBA-4D4F-A69B-03DE1EA3FC95}" type="presOf" srcId="{2D62B563-CC39-43AF-88FF-ECA108BFFC64}" destId="{C126A05A-7F1A-4870-BB65-8BDB14E231D6}" srcOrd="0" destOrd="0" presId="urn:microsoft.com/office/officeart/2008/layout/RadialCluster"/>
    <dgm:cxn modelId="{F4679BD9-7D55-4209-8544-711D88AC4369}" type="presOf" srcId="{A2AC64EB-2D52-4BC8-9309-D9F874D1831E}" destId="{22058611-CBBB-4BA4-877B-BCA66C6A77E4}" srcOrd="0" destOrd="0" presId="urn:microsoft.com/office/officeart/2008/layout/RadialCluster"/>
    <dgm:cxn modelId="{8E8E8C4B-D543-450D-9929-C1AC7EDB0443}" type="presOf" srcId="{9EFA74DC-7D48-4202-AC4A-43AA27E293EB}" destId="{DB00BBAB-2CCE-4B92-A696-AE66200A335E}" srcOrd="0" destOrd="0" presId="urn:microsoft.com/office/officeart/2008/layout/RadialCluster"/>
    <dgm:cxn modelId="{9592C8C4-F572-4778-BA2F-C5E6CF030009}" type="presOf" srcId="{8F64CB3E-4FD0-43CE-A720-FF5A533C5FF9}" destId="{36FF0797-3491-447D-A332-8EB8786AB723}" srcOrd="0" destOrd="0" presId="urn:microsoft.com/office/officeart/2008/layout/RadialCluster"/>
    <dgm:cxn modelId="{100510ED-39A8-4B52-A84A-E6F94ADF2E1B}" srcId="{588F5E28-718B-45AF-8C29-9332FC88CE8B}" destId="{9EFA74DC-7D48-4202-AC4A-43AA27E293EB}" srcOrd="0" destOrd="0" parTransId="{A2AC64EB-2D52-4BC8-9309-D9F874D1831E}" sibTransId="{F952013B-25EB-4773-A0A0-0263CF6F7F4F}"/>
    <dgm:cxn modelId="{30A042F1-4B3C-43E5-8759-8D19A266F7C7}" srcId="{A2741B1C-BE6F-47D5-B2E9-EC044DF8FFF8}" destId="{588F5E28-718B-45AF-8C29-9332FC88CE8B}" srcOrd="0" destOrd="0" parTransId="{06F24E62-CD9E-4CC9-AFEF-150F90130D6F}" sibTransId="{0C2CC62F-5279-4C95-A4E5-0876446558DD}"/>
    <dgm:cxn modelId="{624F24DF-B496-4296-80AC-CC80E363057B}" srcId="{588F5E28-718B-45AF-8C29-9332FC88CE8B}" destId="{2D62B563-CC39-43AF-88FF-ECA108BFFC64}" srcOrd="1" destOrd="0" parTransId="{1D56D641-515B-43B8-9FAC-32BF95446356}" sibTransId="{014D2B65-B2CB-4EEB-A63F-9156FE59D3D4}"/>
    <dgm:cxn modelId="{3F6C35FB-FFD1-475C-9B53-8BC992FDFD27}" type="presOf" srcId="{1D56D641-515B-43B8-9FAC-32BF95446356}" destId="{C6C7738A-70E2-485B-8726-4161BC17C08F}" srcOrd="0" destOrd="0" presId="urn:microsoft.com/office/officeart/2008/layout/RadialCluster"/>
    <dgm:cxn modelId="{00BB772A-9417-4110-BBF2-175039B1C1BC}" type="presOf" srcId="{A4ED48CC-26C2-449B-B9FC-E116C5384F06}" destId="{59862B00-1FD4-4685-909C-DCA0366C298D}" srcOrd="0" destOrd="0" presId="urn:microsoft.com/office/officeart/2008/layout/RadialCluster"/>
    <dgm:cxn modelId="{EBD311A3-B09D-42DE-817C-602AC1326CFE}" type="presOf" srcId="{588F5E28-718B-45AF-8C29-9332FC88CE8B}" destId="{4BB5F1FC-3C82-412E-A444-A32BB7F0FE78}" srcOrd="0" destOrd="0" presId="urn:microsoft.com/office/officeart/2008/layout/RadialCluster"/>
    <dgm:cxn modelId="{14D3B8C4-C9E7-4100-8AD2-64DAE8510F09}" srcId="{588F5E28-718B-45AF-8C29-9332FC88CE8B}" destId="{8F64CB3E-4FD0-43CE-A720-FF5A533C5FF9}" srcOrd="2" destOrd="0" parTransId="{A4ED48CC-26C2-449B-B9FC-E116C5384F06}" sibTransId="{E8A1C9DC-8AA3-44E9-9B33-AC591ED11084}"/>
    <dgm:cxn modelId="{4D7A4F00-CE0D-4B6B-AAB2-D17481197CB0}" type="presParOf" srcId="{66D078A2-1EE2-4116-B449-DFCE219EC774}" destId="{01214AB8-ECA2-4F8C-BF7D-21CCDA94D6D0}" srcOrd="0" destOrd="0" presId="urn:microsoft.com/office/officeart/2008/layout/RadialCluster"/>
    <dgm:cxn modelId="{636A9DD3-926F-439D-A649-51CD05E5E2F5}" type="presParOf" srcId="{01214AB8-ECA2-4F8C-BF7D-21CCDA94D6D0}" destId="{4BB5F1FC-3C82-412E-A444-A32BB7F0FE78}" srcOrd="0" destOrd="0" presId="urn:microsoft.com/office/officeart/2008/layout/RadialCluster"/>
    <dgm:cxn modelId="{DBB797E9-F408-4853-B7E5-85921DE5FE3C}" type="presParOf" srcId="{01214AB8-ECA2-4F8C-BF7D-21CCDA94D6D0}" destId="{22058611-CBBB-4BA4-877B-BCA66C6A77E4}" srcOrd="1" destOrd="0" presId="urn:microsoft.com/office/officeart/2008/layout/RadialCluster"/>
    <dgm:cxn modelId="{6E746063-12FD-4B60-9BD6-D4798B7295E5}" type="presParOf" srcId="{01214AB8-ECA2-4F8C-BF7D-21CCDA94D6D0}" destId="{DB00BBAB-2CCE-4B92-A696-AE66200A335E}" srcOrd="2" destOrd="0" presId="urn:microsoft.com/office/officeart/2008/layout/RadialCluster"/>
    <dgm:cxn modelId="{50568A2C-DF17-4CDD-822E-C62FD5BB8A58}" type="presParOf" srcId="{01214AB8-ECA2-4F8C-BF7D-21CCDA94D6D0}" destId="{C6C7738A-70E2-485B-8726-4161BC17C08F}" srcOrd="3" destOrd="0" presId="urn:microsoft.com/office/officeart/2008/layout/RadialCluster"/>
    <dgm:cxn modelId="{82F4D921-6A5E-4D6F-9A08-5C6CAEB4C525}" type="presParOf" srcId="{01214AB8-ECA2-4F8C-BF7D-21CCDA94D6D0}" destId="{C126A05A-7F1A-4870-BB65-8BDB14E231D6}" srcOrd="4" destOrd="0" presId="urn:microsoft.com/office/officeart/2008/layout/RadialCluster"/>
    <dgm:cxn modelId="{C1A49D35-3E94-4721-8052-4C21A8A2C643}" type="presParOf" srcId="{01214AB8-ECA2-4F8C-BF7D-21CCDA94D6D0}" destId="{59862B00-1FD4-4685-909C-DCA0366C298D}" srcOrd="5" destOrd="0" presId="urn:microsoft.com/office/officeart/2008/layout/RadialCluster"/>
    <dgm:cxn modelId="{6464214D-0D41-4A55-9D90-35B623423761}" type="presParOf" srcId="{01214AB8-ECA2-4F8C-BF7D-21CCDA94D6D0}" destId="{36FF0797-3491-447D-A332-8EB8786AB723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B5F1FC-3C82-412E-A444-A32BB7F0FE78}">
      <dsp:nvSpPr>
        <dsp:cNvPr id="0" name=""/>
        <dsp:cNvSpPr/>
      </dsp:nvSpPr>
      <dsp:spPr>
        <a:xfrm>
          <a:off x="2302380" y="2185801"/>
          <a:ext cx="1411713" cy="12431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400" kern="1200" noProof="0" dirty="0" smtClean="0"/>
            <a:t>P</a:t>
          </a:r>
          <a:r>
            <a:rPr lang="cy-GB" sz="2400" kern="1200" noProof="0" dirty="0" smtClean="0">
              <a:latin typeface="+mn-lt"/>
              <a:cs typeface="Arial"/>
            </a:rPr>
            <a:t>ŵ</a:t>
          </a:r>
          <a:r>
            <a:rPr lang="cy-GB" sz="2400" kern="1200" noProof="0" dirty="0" smtClean="0"/>
            <a:t>er</a:t>
          </a:r>
          <a:endParaRPr lang="cy-GB" sz="2400" kern="1200" noProof="0" dirty="0"/>
        </a:p>
      </dsp:txBody>
      <dsp:txXfrm>
        <a:off x="2363066" y="2246487"/>
        <a:ext cx="1290341" cy="1121795"/>
      </dsp:txXfrm>
    </dsp:sp>
    <dsp:sp modelId="{22058611-CBBB-4BA4-877B-BCA66C6A77E4}">
      <dsp:nvSpPr>
        <dsp:cNvPr id="0" name=""/>
        <dsp:cNvSpPr/>
      </dsp:nvSpPr>
      <dsp:spPr>
        <a:xfrm rot="16066612">
          <a:off x="2769625" y="1979484"/>
          <a:ext cx="41294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12945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00BBAB-2CCE-4B92-A696-AE66200A335E}">
      <dsp:nvSpPr>
        <dsp:cNvPr id="0" name=""/>
        <dsp:cNvSpPr/>
      </dsp:nvSpPr>
      <dsp:spPr>
        <a:xfrm>
          <a:off x="1906040" y="628571"/>
          <a:ext cx="2079662" cy="1144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400" kern="1200" noProof="0" dirty="0" smtClean="0"/>
            <a:t>Defnydd o Wybodaeth</a:t>
          </a:r>
          <a:endParaRPr lang="cy-GB" sz="2400" kern="1200" noProof="0" dirty="0"/>
        </a:p>
      </dsp:txBody>
      <dsp:txXfrm>
        <a:off x="1961915" y="684446"/>
        <a:ext cx="1967912" cy="1032845"/>
      </dsp:txXfrm>
    </dsp:sp>
    <dsp:sp modelId="{C6C7738A-70E2-485B-8726-4161BC17C08F}">
      <dsp:nvSpPr>
        <dsp:cNvPr id="0" name=""/>
        <dsp:cNvSpPr/>
      </dsp:nvSpPr>
      <dsp:spPr>
        <a:xfrm rot="2613632">
          <a:off x="3638180" y="3488246"/>
          <a:ext cx="17203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72037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26A05A-7F1A-4870-BB65-8BDB14E231D6}">
      <dsp:nvSpPr>
        <dsp:cNvPr id="0" name=""/>
        <dsp:cNvSpPr/>
      </dsp:nvSpPr>
      <dsp:spPr>
        <a:xfrm>
          <a:off x="3495572" y="3547524"/>
          <a:ext cx="1785523" cy="1144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400" kern="1200" noProof="0" dirty="0" smtClean="0"/>
            <a:t>Broceriaeth Strategol</a:t>
          </a:r>
          <a:endParaRPr lang="cy-GB" sz="2400" kern="1200" noProof="0" dirty="0"/>
        </a:p>
      </dsp:txBody>
      <dsp:txXfrm>
        <a:off x="3551447" y="3603399"/>
        <a:ext cx="1673773" cy="1032845"/>
      </dsp:txXfrm>
    </dsp:sp>
    <dsp:sp modelId="{59862B00-1FD4-4685-909C-DCA0366C298D}">
      <dsp:nvSpPr>
        <dsp:cNvPr id="0" name=""/>
        <dsp:cNvSpPr/>
      </dsp:nvSpPr>
      <dsp:spPr>
        <a:xfrm rot="8333746">
          <a:off x="2136642" y="3485374"/>
          <a:ext cx="18903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89035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FF0797-3491-447D-A332-8EB8786AB723}">
      <dsp:nvSpPr>
        <dsp:cNvPr id="0" name=""/>
        <dsp:cNvSpPr/>
      </dsp:nvSpPr>
      <dsp:spPr>
        <a:xfrm>
          <a:off x="414001" y="3547513"/>
          <a:ext cx="2179997" cy="1144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400" kern="1200" noProof="0" dirty="0" smtClean="0"/>
            <a:t>Lobïo Gwleidyddol ac Eiriolaeth</a:t>
          </a:r>
          <a:endParaRPr lang="cy-GB" sz="2400" kern="1200" noProof="0" dirty="0"/>
        </a:p>
      </dsp:txBody>
      <dsp:txXfrm>
        <a:off x="469876" y="3603388"/>
        <a:ext cx="2068247" cy="10328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3B461-EC76-49CD-99B7-526F6874053B}" type="datetimeFigureOut">
              <a:rPr lang="cy-GB" smtClean="0"/>
              <a:t>09/10/2019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2BE95E-3A59-477E-8F86-BED773F0DBF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86092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6089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682576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458327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047599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046918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500121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48465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2873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252791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37963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049385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809281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03437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431623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259948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376538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669815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58950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19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370603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71668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21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58925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22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0279499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23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9857917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24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470148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25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5299783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26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834414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2BE95E-3A59-477E-8F86-BED773F0DBF9}" type="slidenum">
              <a:rPr lang="cy-GB" smtClean="0"/>
              <a:t>27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076880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684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175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446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60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042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913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343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791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403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423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081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56ACED-BC4E-4B63-B35D-92D6B9E06A8E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73E593-11EC-47FE-9280-1D47ED9074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758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uturegenerations.wales/wp-content/uploads/2017/02/150623-guide-to-the-fg-act-en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-S9Qv29fOLY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682yvl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202941838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ecdbetterlifeindex.org/" TargetMode="External"/><Relationship Id="rId13" Type="http://schemas.openxmlformats.org/officeDocument/2006/relationships/hyperlink" Target="https://gov.wales/statistics-and-research/youth-services/?lang=en" TargetMode="External"/><Relationship Id="rId3" Type="http://schemas.openxmlformats.org/officeDocument/2006/relationships/hyperlink" Target="http://www.youthimpact.uk/evaluation" TargetMode="External"/><Relationship Id="rId7" Type="http://schemas.openxmlformats.org/officeDocument/2006/relationships/hyperlink" Target="http://www.oecd.org/social/family/PF1_6_Public_spending_by_age_of_children.pdf" TargetMode="External"/><Relationship Id="rId12" Type="http://schemas.openxmlformats.org/officeDocument/2006/relationships/hyperlink" Target="https://www.varkeyfoundation.org/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tionalaccountsofwellbeing.org/learn/what-is-well-being.html" TargetMode="External"/><Relationship Id="rId11" Type="http://schemas.openxmlformats.org/officeDocument/2006/relationships/hyperlink" Target="https://www.margaretthatcher.org/document/106689" TargetMode="External"/><Relationship Id="rId5" Type="http://schemas.openxmlformats.org/officeDocument/2006/relationships/hyperlink" Target="http://www.assembly.wales/" TargetMode="External"/><Relationship Id="rId10" Type="http://schemas.openxmlformats.org/officeDocument/2006/relationships/hyperlink" Target="https://www.publichealthnetwork.cymru/en/topics/sexual-health/teenage-conception/" TargetMode="External"/><Relationship Id="rId4" Type="http://schemas.openxmlformats.org/officeDocument/2006/relationships/hyperlink" Target="https://www.theguardian.com/books/2016/apr/15/neoliberalism-ideology-problem-george-monbiot" TargetMode="External"/><Relationship Id="rId9" Type="http://schemas.openxmlformats.org/officeDocument/2006/relationships/hyperlink" Target="https://www.oecd.org/pisa/pisa-2015-results-in-focu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475657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cy-GB" noProof="0" dirty="0" smtClean="0"/>
              <a:t>Plant a Phobl Ifanc, </a:t>
            </a:r>
            <a:r>
              <a:rPr lang="cy-GB" noProof="0" dirty="0" err="1" smtClean="0"/>
              <a:t>Cydnerthedd</a:t>
            </a:r>
            <a:r>
              <a:rPr lang="cy-GB" noProof="0" dirty="0" smtClean="0"/>
              <a:t> a Llesiant:</a:t>
            </a:r>
            <a:endParaRPr lang="cy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246276"/>
            <a:ext cx="9144000" cy="1655762"/>
          </a:xfrm>
        </p:spPr>
        <p:txBody>
          <a:bodyPr/>
          <a:lstStyle/>
          <a:p>
            <a:r>
              <a:rPr lang="cy-GB" noProof="0" dirty="0" smtClean="0"/>
              <a:t>Cyflwyniad i drafodaethau cyfoes.</a:t>
            </a:r>
          </a:p>
          <a:p>
            <a:endParaRPr lang="cy-GB" noProof="0" dirty="0" smtClean="0"/>
          </a:p>
        </p:txBody>
      </p:sp>
    </p:spTree>
    <p:extLst>
      <p:ext uri="{BB962C8B-B14F-4D97-AF65-F5344CB8AC3E}">
        <p14:creationId xmlns:p14="http://schemas.microsoft.com/office/powerpoint/2010/main" val="20801222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Golwg Gyfannol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46532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noProof="0" dirty="0" smtClean="0"/>
              <a:t>Fel ymarferwyr rydym mewn safle unigryw o fewn yr ystod gyfan o sefydliadau sy’n ceisio gweithio gyda phlant a phobl ifanc. Mae’n rhaid i ni </a:t>
            </a:r>
            <a:r>
              <a:rPr lang="cy-GB" noProof="0" dirty="0" err="1" smtClean="0"/>
              <a:t>geisio</a:t>
            </a:r>
            <a:r>
              <a:rPr lang="cy-GB" noProof="0" dirty="0" smtClean="0"/>
              <a:t> deall y plentyn a’r person ifanc yng nghyd-destun eu grwpiau, eu teulu, eu cymuned a’r gymdeithas ehangach. Mae oblygiadau i hyn o ran ein gwaith gyda nhw.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86846" y="1088631"/>
            <a:ext cx="5199249" cy="5088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186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Materion cyfoes sy’n wynebu teuluoedd, plant a phobl ifanc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 smtClean="0"/>
              <a:t>Mewn grwpiau bach treuliwch 30 munud yn trafod ac yn llunio rhestr o faterion sy’n wynebu teuluoedd, plant a phobl ifanc rydych </a:t>
            </a:r>
            <a:r>
              <a:rPr lang="cy-GB" noProof="0" dirty="0" err="1" smtClean="0"/>
              <a:t>chi’n</a:t>
            </a:r>
            <a:r>
              <a:rPr lang="cy-GB" noProof="0" dirty="0" smtClean="0"/>
              <a:t> gyfarwydd â nhw.</a:t>
            </a:r>
          </a:p>
          <a:p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noProof="0" dirty="0" err="1" smtClean="0"/>
              <a:t>Calder</a:t>
            </a:r>
            <a:r>
              <a:rPr lang="cy-GB" noProof="0" dirty="0" smtClean="0"/>
              <a:t>, G. </a:t>
            </a:r>
            <a:r>
              <a:rPr lang="cy-GB" i="1" noProof="0" dirty="0" err="1" smtClean="0"/>
              <a:t>Soundings</a:t>
            </a:r>
            <a:r>
              <a:rPr lang="cy-GB" i="1" noProof="0" dirty="0" smtClean="0"/>
              <a:t>, ‘</a:t>
            </a:r>
            <a:r>
              <a:rPr lang="cy-GB" noProof="0" dirty="0" smtClean="0"/>
              <a:t>Of </a:t>
            </a:r>
            <a:r>
              <a:rPr lang="cy-GB" noProof="0" dirty="0" err="1" smtClean="0"/>
              <a:t>course</a:t>
            </a:r>
            <a:r>
              <a:rPr lang="cy-GB" noProof="0" dirty="0" smtClean="0"/>
              <a:t> we do’: </a:t>
            </a:r>
            <a:r>
              <a:rPr lang="cy-GB" noProof="0" dirty="0" err="1" smtClean="0"/>
              <a:t>inequality</a:t>
            </a:r>
            <a:r>
              <a:rPr lang="cy-GB" noProof="0" dirty="0" smtClean="0"/>
              <a:t>, the </a:t>
            </a:r>
            <a:r>
              <a:rPr lang="cy-GB" noProof="0" dirty="0" err="1" smtClean="0"/>
              <a:t>family</a:t>
            </a:r>
            <a:r>
              <a:rPr lang="cy-GB" noProof="0" dirty="0" smtClean="0"/>
              <a:t>,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spell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mobility</a:t>
            </a:r>
            <a:r>
              <a:rPr lang="cy-GB" noProof="0" dirty="0" smtClean="0"/>
              <a:t>. </a:t>
            </a:r>
            <a:r>
              <a:rPr lang="cy-GB" noProof="0" dirty="0" err="1" smtClean="0"/>
              <a:t>Iss</a:t>
            </a:r>
            <a:r>
              <a:rPr lang="cy-GB" noProof="0" dirty="0" smtClean="0"/>
              <a:t> 64 (</a:t>
            </a:r>
            <a:r>
              <a:rPr lang="cy-GB" noProof="0" dirty="0" err="1" smtClean="0"/>
              <a:t>Winter</a:t>
            </a:r>
            <a:r>
              <a:rPr lang="cy-GB" noProof="0" dirty="0" smtClean="0"/>
              <a:t>, 2016) 117-127.</a:t>
            </a:r>
          </a:p>
          <a:p>
            <a:pPr marL="0" indent="0">
              <a:buNone/>
            </a:pPr>
            <a:endParaRPr lang="cy-GB" noProof="0" dirty="0" smtClean="0"/>
          </a:p>
          <a:p>
            <a:pPr marL="0" indent="0">
              <a:buNone/>
            </a:pPr>
            <a:r>
              <a:rPr lang="cy-GB" noProof="0" dirty="0" err="1" smtClean="0"/>
              <a:t>Dimitra</a:t>
            </a:r>
            <a:r>
              <a:rPr lang="cy-GB" noProof="0" dirty="0" smtClean="0"/>
              <a:t>. </a:t>
            </a:r>
            <a:r>
              <a:rPr lang="cy-GB" noProof="0" dirty="0" err="1" smtClean="0"/>
              <a:t>Hartas</a:t>
            </a:r>
            <a:r>
              <a:rPr lang="cy-GB" noProof="0" dirty="0" smtClean="0"/>
              <a:t> (2014) </a:t>
            </a:r>
            <a:r>
              <a:rPr lang="cy-GB" i="1" noProof="0" dirty="0" err="1" smtClean="0"/>
              <a:t>Parenting</a:t>
            </a:r>
            <a:r>
              <a:rPr lang="cy-GB" i="1" noProof="0" dirty="0" smtClean="0"/>
              <a:t>, </a:t>
            </a:r>
            <a:r>
              <a:rPr lang="cy-GB" i="1" noProof="0" dirty="0" err="1" smtClean="0"/>
              <a:t>Family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Policy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and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Children’s</a:t>
            </a:r>
            <a:r>
              <a:rPr lang="cy-GB" i="1" noProof="0" dirty="0" smtClean="0"/>
              <a:t> Well-</a:t>
            </a:r>
            <a:r>
              <a:rPr lang="cy-GB" i="1" noProof="0" dirty="0" err="1" smtClean="0"/>
              <a:t>Being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in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an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Unequal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society</a:t>
            </a:r>
            <a:r>
              <a:rPr lang="cy-GB" i="1" noProof="0" dirty="0" smtClean="0"/>
              <a:t> A New </a:t>
            </a:r>
            <a:r>
              <a:rPr lang="cy-GB" i="1" noProof="0" dirty="0" err="1" smtClean="0"/>
              <a:t>Culture</a:t>
            </a:r>
            <a:r>
              <a:rPr lang="cy-GB" i="1" noProof="0" dirty="0" smtClean="0"/>
              <a:t> War </a:t>
            </a:r>
            <a:r>
              <a:rPr lang="cy-GB" i="1" noProof="0" dirty="0" err="1" smtClean="0"/>
              <a:t>for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Parents</a:t>
            </a:r>
            <a:r>
              <a:rPr lang="cy-GB" i="1" noProof="0" dirty="0" smtClean="0"/>
              <a:t>. </a:t>
            </a:r>
            <a:r>
              <a:rPr lang="cy-GB" noProof="0" dirty="0" smtClean="0"/>
              <a:t>London: </a:t>
            </a:r>
            <a:r>
              <a:rPr lang="cy-GB" noProof="0" dirty="0" err="1" smtClean="0"/>
              <a:t>Palgrave</a:t>
            </a:r>
            <a:r>
              <a:rPr lang="cy-GB" noProof="0" dirty="0" smtClean="0"/>
              <a:t>.</a:t>
            </a:r>
          </a:p>
          <a:p>
            <a:pPr marL="0" indent="0">
              <a:buNone/>
            </a:pPr>
            <a:endParaRPr lang="cy-GB" b="1" noProof="0" dirty="0" smtClean="0"/>
          </a:p>
          <a:p>
            <a:pPr marL="0" indent="0">
              <a:buNone/>
            </a:pPr>
            <a:r>
              <a:rPr lang="cy-GB" noProof="0" dirty="0" err="1" smtClean="0"/>
              <a:t>Patton</a:t>
            </a:r>
            <a:r>
              <a:rPr lang="cy-GB" noProof="0" dirty="0" smtClean="0"/>
              <a:t>, P. </a:t>
            </a:r>
            <a:r>
              <a:rPr lang="cy-GB" i="1" noProof="0" dirty="0" smtClean="0"/>
              <a:t>New </a:t>
            </a:r>
            <a:r>
              <a:rPr lang="cy-GB" i="1" noProof="0" dirty="0" err="1" smtClean="0"/>
              <a:t>Formations</a:t>
            </a:r>
            <a:r>
              <a:rPr lang="cy-GB" i="1" noProof="0" dirty="0" smtClean="0"/>
              <a:t>. </a:t>
            </a:r>
            <a:r>
              <a:rPr lang="cy-GB" noProof="0" dirty="0" err="1" smtClean="0"/>
              <a:t>Foucault’s</a:t>
            </a:r>
            <a:r>
              <a:rPr lang="cy-GB" noProof="0" dirty="0" smtClean="0"/>
              <a:t> ‘</a:t>
            </a:r>
            <a:r>
              <a:rPr lang="cy-GB" noProof="0" dirty="0" err="1" smtClean="0"/>
              <a:t>Critique</a:t>
            </a:r>
            <a:r>
              <a:rPr lang="cy-GB" noProof="0" dirty="0" smtClean="0"/>
              <a:t>’ of </a:t>
            </a:r>
            <a:r>
              <a:rPr lang="cy-GB" noProof="0" dirty="0" err="1" smtClean="0"/>
              <a:t>neoliberalism</a:t>
            </a:r>
            <a:r>
              <a:rPr lang="cy-GB" noProof="0" dirty="0" smtClean="0"/>
              <a:t>: </a:t>
            </a:r>
            <a:r>
              <a:rPr lang="cy-GB" noProof="0" dirty="0" err="1" smtClean="0"/>
              <a:t>Rawls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Genealogy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Public</a:t>
            </a:r>
            <a:r>
              <a:rPr lang="cy-GB" noProof="0" dirty="0" smtClean="0"/>
              <a:t> </a:t>
            </a:r>
            <a:r>
              <a:rPr lang="cy-GB" noProof="0" dirty="0" err="1" smtClean="0"/>
              <a:t>Reason</a:t>
            </a:r>
            <a:r>
              <a:rPr lang="cy-GB" noProof="0" dirty="0" smtClean="0"/>
              <a:t>. 80/81 (2013), 39-51.</a:t>
            </a:r>
          </a:p>
          <a:p>
            <a:pPr marL="0" indent="0">
              <a:buNone/>
            </a:pPr>
            <a:endParaRPr lang="cy-GB" b="1" noProof="0" dirty="0"/>
          </a:p>
        </p:txBody>
      </p:sp>
    </p:spTree>
    <p:extLst>
      <p:ext uri="{BB962C8B-B14F-4D97-AF65-F5344CB8AC3E}">
        <p14:creationId xmlns:p14="http://schemas.microsoft.com/office/powerpoint/2010/main" val="3313711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Esboniad ar lesiant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 smtClean="0"/>
              <a:t>The well-</a:t>
            </a:r>
            <a:r>
              <a:rPr lang="cy-GB" noProof="0" dirty="0" err="1" smtClean="0"/>
              <a:t>being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important</a:t>
            </a:r>
            <a:r>
              <a:rPr lang="cy-GB" noProof="0" dirty="0" smtClean="0"/>
              <a:t> not </a:t>
            </a:r>
            <a:r>
              <a:rPr lang="cy-GB" noProof="0" dirty="0" err="1" smtClean="0"/>
              <a:t>only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own</a:t>
            </a:r>
            <a:r>
              <a:rPr lang="cy-GB" noProof="0" dirty="0" smtClean="0"/>
              <a:t> </a:t>
            </a:r>
            <a:r>
              <a:rPr lang="cy-GB" noProof="0" dirty="0" err="1" smtClean="0"/>
              <a:t>sake</a:t>
            </a:r>
            <a:r>
              <a:rPr lang="cy-GB" noProof="0" dirty="0" smtClean="0"/>
              <a:t>, </a:t>
            </a:r>
            <a:r>
              <a:rPr lang="cy-GB" noProof="0" dirty="0" err="1" smtClean="0"/>
              <a:t>but</a:t>
            </a:r>
            <a:r>
              <a:rPr lang="cy-GB" noProof="0" dirty="0" smtClean="0"/>
              <a:t> </a:t>
            </a:r>
            <a:r>
              <a:rPr lang="cy-GB" noProof="0" dirty="0" err="1" smtClean="0"/>
              <a:t>also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future</a:t>
            </a:r>
            <a:r>
              <a:rPr lang="cy-GB" noProof="0" dirty="0" smtClean="0"/>
              <a:t> </a:t>
            </a:r>
            <a:r>
              <a:rPr lang="cy-GB" noProof="0" dirty="0" err="1" smtClean="0"/>
              <a:t>health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society</a:t>
            </a:r>
            <a:r>
              <a:rPr lang="cy-GB" noProof="0" dirty="0" smtClean="0"/>
              <a:t>. The </a:t>
            </a:r>
            <a:r>
              <a:rPr lang="cy-GB" noProof="0" dirty="0" err="1" smtClean="0"/>
              <a:t>debate</a:t>
            </a:r>
            <a:r>
              <a:rPr lang="cy-GB" noProof="0" dirty="0" smtClean="0"/>
              <a:t> </a:t>
            </a:r>
            <a:r>
              <a:rPr lang="cy-GB" noProof="0" dirty="0" err="1" smtClean="0"/>
              <a:t>around</a:t>
            </a:r>
            <a:r>
              <a:rPr lang="cy-GB" noProof="0" dirty="0" smtClean="0"/>
              <a:t> </a:t>
            </a:r>
            <a:r>
              <a:rPr lang="cy-GB" noProof="0" dirty="0" err="1" smtClean="0"/>
              <a:t>patterns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trends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people’s</a:t>
            </a:r>
            <a:r>
              <a:rPr lang="cy-GB" noProof="0" dirty="0" smtClean="0"/>
              <a:t> well-</a:t>
            </a:r>
            <a:r>
              <a:rPr lang="cy-GB" noProof="0" dirty="0" err="1" smtClean="0"/>
              <a:t>being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causes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marked</a:t>
            </a:r>
            <a:r>
              <a:rPr lang="cy-GB" noProof="0" dirty="0" smtClean="0"/>
              <a:t> </a:t>
            </a:r>
            <a:r>
              <a:rPr lang="cy-GB" noProof="0" dirty="0" err="1" smtClean="0"/>
              <a:t>by</a:t>
            </a:r>
            <a:r>
              <a:rPr lang="cy-GB" noProof="0" dirty="0" smtClean="0"/>
              <a:t> </a:t>
            </a:r>
            <a:r>
              <a:rPr lang="cy-GB" noProof="0" dirty="0" err="1" smtClean="0"/>
              <a:t>uncertainty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contradiction</a:t>
            </a:r>
            <a:r>
              <a:rPr lang="cy-GB" noProof="0" dirty="0" smtClean="0"/>
              <a:t>.</a:t>
            </a:r>
          </a:p>
          <a:p>
            <a:endParaRPr lang="cy-GB" noProof="0" dirty="0" smtClean="0"/>
          </a:p>
          <a:p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changes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last</a:t>
            </a:r>
            <a:r>
              <a:rPr lang="cy-GB" noProof="0" dirty="0" smtClean="0"/>
              <a:t> </a:t>
            </a:r>
            <a:r>
              <a:rPr lang="cy-GB" noProof="0" dirty="0" err="1" smtClean="0"/>
              <a:t>half</a:t>
            </a:r>
            <a:r>
              <a:rPr lang="cy-GB" noProof="0" dirty="0" smtClean="0"/>
              <a:t> </a:t>
            </a:r>
            <a:r>
              <a:rPr lang="cy-GB" noProof="0" dirty="0" err="1" smtClean="0"/>
              <a:t>century</a:t>
            </a:r>
            <a:r>
              <a:rPr lang="cy-GB" noProof="0" dirty="0" smtClean="0"/>
              <a:t> </a:t>
            </a:r>
            <a:r>
              <a:rPr lang="cy-GB" noProof="0" dirty="0" err="1" smtClean="0"/>
              <a:t>have</a:t>
            </a:r>
            <a:r>
              <a:rPr lang="cy-GB" noProof="0" dirty="0" smtClean="0"/>
              <a:t> </a:t>
            </a:r>
            <a:r>
              <a:rPr lang="cy-GB" noProof="0" dirty="0" err="1" smtClean="0"/>
              <a:t>harmed</a:t>
            </a:r>
            <a:r>
              <a:rPr lang="cy-GB" noProof="0" dirty="0" smtClean="0"/>
              <a:t> </a:t>
            </a:r>
            <a:r>
              <a:rPr lang="cy-GB" noProof="0" dirty="0" err="1" smtClean="0"/>
              <a:t>successive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generations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because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developmental</a:t>
            </a:r>
            <a:r>
              <a:rPr lang="cy-GB" noProof="0" dirty="0" smtClean="0"/>
              <a:t> </a:t>
            </a:r>
            <a:r>
              <a:rPr lang="cy-GB" noProof="0" dirty="0" err="1" smtClean="0"/>
              <a:t>vulnerability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these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carrying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burdens</a:t>
            </a:r>
            <a:r>
              <a:rPr lang="cy-GB" noProof="0" dirty="0" smtClean="0"/>
              <a:t> </a:t>
            </a:r>
            <a:r>
              <a:rPr lang="cy-GB" noProof="0" dirty="0" err="1" smtClean="0"/>
              <a:t>into</a:t>
            </a:r>
            <a:r>
              <a:rPr lang="cy-GB" noProof="0" dirty="0" smtClean="0"/>
              <a:t> </a:t>
            </a:r>
            <a:r>
              <a:rPr lang="cy-GB" noProof="0" dirty="0" err="1" smtClean="0"/>
              <a:t>later</a:t>
            </a:r>
            <a:r>
              <a:rPr lang="cy-GB" noProof="0" dirty="0" smtClean="0"/>
              <a:t> </a:t>
            </a:r>
            <a:r>
              <a:rPr lang="cy-GB" noProof="0" dirty="0" err="1" smtClean="0"/>
              <a:t>life</a:t>
            </a:r>
            <a:r>
              <a:rPr lang="cy-GB" noProof="0" dirty="0" smtClean="0"/>
              <a:t>.</a:t>
            </a:r>
          </a:p>
          <a:p>
            <a:pPr marL="0" indent="0" algn="r">
              <a:buNone/>
            </a:pPr>
            <a:r>
              <a:rPr lang="cy-GB" noProof="0" dirty="0" err="1" smtClean="0"/>
              <a:t>Eckersley</a:t>
            </a:r>
            <a:r>
              <a:rPr lang="cy-GB" noProof="0" dirty="0" smtClean="0"/>
              <a:t>, 2010.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122699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y-GB" altLang="en-US" noProof="0" dirty="0" smtClean="0">
                <a:latin typeface="Calibri" panose="020F0502020204030204" pitchFamily="34" charset="0"/>
                <a:cs typeface="Calibri" panose="020F0502020204030204" pitchFamily="34" charset="0"/>
              </a:rPr>
              <a:t>Llesiant, beth yw e?</a:t>
            </a:r>
            <a:endParaRPr lang="cy-GB" altLang="en-US" noProof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0200"/>
            <a:ext cx="9372600" cy="48006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4100" noProof="0" dirty="0" smtClean="0"/>
              <a:t>Well-</a:t>
            </a:r>
            <a:r>
              <a:rPr lang="cy-GB" sz="4100" noProof="0" dirty="0" err="1" smtClean="0"/>
              <a:t>being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has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been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defined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as</a:t>
            </a:r>
            <a:r>
              <a:rPr lang="cy-GB" sz="4100" noProof="0" dirty="0" smtClean="0"/>
              <a:t> a </a:t>
            </a:r>
            <a:r>
              <a:rPr lang="cy-GB" sz="4100" noProof="0" dirty="0" err="1" smtClean="0"/>
              <a:t>dynamic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process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that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gives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people</a:t>
            </a:r>
            <a:r>
              <a:rPr lang="cy-GB" sz="4100" noProof="0" dirty="0" smtClean="0"/>
              <a:t> a </a:t>
            </a:r>
            <a:r>
              <a:rPr lang="cy-GB" sz="4100" noProof="0" dirty="0" err="1" smtClean="0"/>
              <a:t>sense</a:t>
            </a:r>
            <a:r>
              <a:rPr lang="cy-GB" sz="4100" noProof="0" dirty="0" smtClean="0"/>
              <a:t> of </a:t>
            </a:r>
            <a:r>
              <a:rPr lang="cy-GB" sz="4100" noProof="0" dirty="0" err="1" smtClean="0"/>
              <a:t>how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their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lives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are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going</a:t>
            </a:r>
            <a:r>
              <a:rPr lang="cy-GB" sz="4100" noProof="0" dirty="0" smtClean="0"/>
              <a:t>, </a:t>
            </a:r>
            <a:r>
              <a:rPr lang="cy-GB" sz="4100" noProof="0" dirty="0" err="1" smtClean="0"/>
              <a:t>through</a:t>
            </a:r>
            <a:r>
              <a:rPr lang="cy-GB" sz="4100" noProof="0" dirty="0" smtClean="0"/>
              <a:t> the </a:t>
            </a:r>
            <a:r>
              <a:rPr lang="cy-GB" sz="4100" noProof="0" dirty="0" err="1" smtClean="0"/>
              <a:t>interaction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between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their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circumstances</a:t>
            </a:r>
            <a:r>
              <a:rPr lang="cy-GB" sz="4100" noProof="0" dirty="0" smtClean="0"/>
              <a:t>, </a:t>
            </a:r>
            <a:r>
              <a:rPr lang="cy-GB" sz="4100" noProof="0" dirty="0" err="1" smtClean="0"/>
              <a:t>activities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and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psychological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resources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or</a:t>
            </a:r>
            <a:r>
              <a:rPr lang="cy-GB" sz="4100" noProof="0" dirty="0" smtClean="0"/>
              <a:t> ‘</a:t>
            </a:r>
            <a:r>
              <a:rPr lang="cy-GB" sz="4100" noProof="0" dirty="0" err="1" smtClean="0"/>
              <a:t>mental</a:t>
            </a:r>
            <a:r>
              <a:rPr lang="cy-GB" sz="4100" noProof="0" dirty="0" smtClean="0"/>
              <a:t> </a:t>
            </a:r>
            <a:r>
              <a:rPr lang="cy-GB" sz="4100" noProof="0" dirty="0" err="1" smtClean="0"/>
              <a:t>capital</a:t>
            </a:r>
            <a:r>
              <a:rPr lang="cy-GB" sz="4100" noProof="0" dirty="0" smtClean="0"/>
              <a:t>’</a:t>
            </a:r>
          </a:p>
          <a:p>
            <a:pPr marL="0" indent="0">
              <a:buNone/>
              <a:defRPr/>
            </a:pPr>
            <a:endParaRPr lang="cy-GB" sz="3600" noProof="0" dirty="0" smtClean="0"/>
          </a:p>
          <a:p>
            <a:pPr marL="0" indent="0" algn="r">
              <a:buNone/>
              <a:defRPr/>
            </a:pPr>
            <a:r>
              <a:rPr lang="cy-GB" noProof="0" dirty="0" smtClean="0"/>
              <a:t>New </a:t>
            </a:r>
            <a:r>
              <a:rPr lang="cy-GB" noProof="0" dirty="0" err="1" smtClean="0"/>
              <a:t>Economics</a:t>
            </a:r>
            <a:r>
              <a:rPr lang="cy-GB" noProof="0" dirty="0" smtClean="0"/>
              <a:t> </a:t>
            </a:r>
            <a:r>
              <a:rPr lang="cy-GB" noProof="0" dirty="0" err="1" smtClean="0"/>
              <a:t>Foundation</a:t>
            </a:r>
            <a:r>
              <a:rPr lang="cy-GB" noProof="0" dirty="0" smtClean="0"/>
              <a:t> (dim dyddiad)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560597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Llesiant ac </a:t>
            </a:r>
            <a:r>
              <a:rPr lang="cy-GB" noProof="0" dirty="0" err="1" smtClean="0"/>
              <a:t>Aflesiant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Llesiant materol: meddu ar ddigon</a:t>
            </a:r>
          </a:p>
          <a:p>
            <a:r>
              <a:rPr lang="cy-GB" noProof="0" dirty="0" smtClean="0"/>
              <a:t>Llesiant corfforol: edrych yn dda ac yn mwynhau iechyd da</a:t>
            </a:r>
          </a:p>
          <a:p>
            <a:r>
              <a:rPr lang="cy-GB" noProof="0" dirty="0" smtClean="0"/>
              <a:t>Llesiant cymdeithasol</a:t>
            </a:r>
          </a:p>
          <a:p>
            <a:r>
              <a:rPr lang="cy-GB" dirty="0" smtClean="0"/>
              <a:t>Llesiant meddyliol </a:t>
            </a:r>
          </a:p>
          <a:p>
            <a:r>
              <a:rPr lang="cy-GB" noProof="0" dirty="0" smtClean="0"/>
              <a:t>Llesiant goddrychol: bodlonrwydd â bywyd a hapusrwydd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err="1" smtClean="0"/>
              <a:t>Aflesiant</a:t>
            </a:r>
            <a:r>
              <a:rPr lang="cy-GB" noProof="0" dirty="0" smtClean="0"/>
              <a:t> corfforol: newyn, poen, anghysur</a:t>
            </a:r>
          </a:p>
          <a:p>
            <a:r>
              <a:rPr lang="cy-GB" noProof="0" dirty="0" smtClean="0"/>
              <a:t>Allgau cymdeithasol: methu elwa o ddaioni cymdeithasol</a:t>
            </a:r>
          </a:p>
          <a:p>
            <a:r>
              <a:rPr lang="cy-GB" noProof="0" dirty="0" smtClean="0"/>
              <a:t>Ansicrwydd</a:t>
            </a:r>
            <a:r>
              <a:rPr lang="cy-GB" dirty="0" smtClean="0">
                <a:solidFill>
                  <a:srgbClr val="000000"/>
                </a:solidFill>
              </a:rPr>
              <a:t>, teimlo’n fregus, </a:t>
            </a:r>
            <a:r>
              <a:rPr lang="cy-GB" dirty="0">
                <a:solidFill>
                  <a:srgbClr val="000000"/>
                </a:solidFill>
              </a:rPr>
              <a:t>pryder ac ofn </a:t>
            </a:r>
            <a:endParaRPr lang="cy-GB" dirty="0" smtClean="0">
              <a:solidFill>
                <a:srgbClr val="000000"/>
              </a:solidFill>
            </a:endParaRPr>
          </a:p>
          <a:p>
            <a:r>
              <a:rPr lang="cy-GB" dirty="0" smtClean="0">
                <a:solidFill>
                  <a:srgbClr val="000000"/>
                </a:solidFill>
              </a:rPr>
              <a:t>Teimlo’n ddi-rym</a:t>
            </a:r>
            <a:endParaRPr lang="cy-GB" noProof="0" dirty="0" smtClean="0"/>
          </a:p>
          <a:p>
            <a:r>
              <a:rPr lang="cy-GB" noProof="0" dirty="0" err="1" smtClean="0"/>
              <a:t>Aflesiant</a:t>
            </a:r>
            <a:r>
              <a:rPr lang="cy-GB" noProof="0" dirty="0" smtClean="0"/>
              <a:t> meddyliol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713278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Darllen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 smtClean="0"/>
              <a:t>Erthygl </a:t>
            </a:r>
            <a:r>
              <a:rPr lang="cy-GB" noProof="0" dirty="0" err="1" smtClean="0"/>
              <a:t>Danny</a:t>
            </a:r>
            <a:r>
              <a:rPr lang="cy-GB" noProof="0" dirty="0" smtClean="0"/>
              <a:t> </a:t>
            </a:r>
            <a:r>
              <a:rPr lang="cy-GB" noProof="0" dirty="0" err="1" smtClean="0"/>
              <a:t>Dorling</a:t>
            </a:r>
            <a:r>
              <a:rPr lang="cy-GB" noProof="0" dirty="0" smtClean="0"/>
              <a:t> – </a:t>
            </a:r>
            <a:r>
              <a:rPr lang="cy-GB" dirty="0">
                <a:solidFill>
                  <a:srgbClr val="000000"/>
                </a:solidFill>
              </a:rPr>
              <a:t>pam mae anghydraddoldebau'n </a:t>
            </a:r>
            <a:r>
              <a:rPr lang="cy-GB" dirty="0" smtClean="0">
                <a:solidFill>
                  <a:srgbClr val="000000"/>
                </a:solidFill>
              </a:rPr>
              <a:t>parhau</a:t>
            </a:r>
            <a:endParaRPr lang="cy-GB" noProof="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742" y="2838889"/>
            <a:ext cx="7019058" cy="350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882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noProof="0" dirty="0" smtClean="0"/>
              <a:t>Deddf Llesiant Cenedlaethau’r Dyfodol (Cymru) 2015</a:t>
            </a:r>
            <a:endParaRPr lang="cy-GB" sz="36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noProof="0" dirty="0" smtClean="0"/>
              <a:t>Mewn parau, cymerwch 30 munud a thrafodwch ofynion craidd y Ddeddf. Lluniwch restr o oblygiadau ar gyfer arfer. Gallwch weld crynodeb yma. </a:t>
            </a:r>
            <a:r>
              <a:rPr lang="cy-GB" noProof="0" dirty="0" smtClean="0">
                <a:hlinkClick r:id="rId3"/>
              </a:rPr>
              <a:t>://futuregenerations.wales/wp-content/uploads/2017/02/150623-guide-to-the-fg-act-en.pdf</a:t>
            </a:r>
            <a:r>
              <a:rPr lang="cy-GB" noProof="0" dirty="0" smtClean="0"/>
              <a:t> </a:t>
            </a:r>
          </a:p>
          <a:p>
            <a:pPr marL="0" indent="0">
              <a:buNone/>
            </a:pPr>
            <a:endParaRPr lang="cy-GB" noProof="0" dirty="0" smtClean="0"/>
          </a:p>
          <a:p>
            <a:pPr lvl="1"/>
            <a:r>
              <a:rPr lang="cy-GB" sz="3200" noProof="0" dirty="0" smtClean="0"/>
              <a:t>Bydd meithrin pobl ifanc </a:t>
            </a:r>
            <a:r>
              <a:rPr lang="cy-GB" sz="3200" noProof="0" dirty="0" err="1" smtClean="0"/>
              <a:t>hapusach</a:t>
            </a:r>
            <a:r>
              <a:rPr lang="cy-GB" sz="3200" noProof="0" dirty="0" smtClean="0"/>
              <a:t> yn cyfrannu at:</a:t>
            </a:r>
          </a:p>
          <a:p>
            <a:pPr lvl="1"/>
            <a:r>
              <a:rPr lang="cy-GB" sz="3200" noProof="0" dirty="0" smtClean="0"/>
              <a:t>Cymru gydnerth</a:t>
            </a:r>
          </a:p>
          <a:p>
            <a:pPr lvl="1"/>
            <a:r>
              <a:rPr lang="cy-GB" sz="3200" noProof="0" dirty="0" smtClean="0"/>
              <a:t>Cymru </a:t>
            </a:r>
            <a:r>
              <a:rPr lang="cy-GB" sz="3200" noProof="0" dirty="0" err="1" smtClean="0"/>
              <a:t>iachach</a:t>
            </a:r>
            <a:endParaRPr lang="cy-GB" sz="3200" noProof="0" dirty="0" smtClean="0"/>
          </a:p>
          <a:p>
            <a:pPr lvl="1"/>
            <a:r>
              <a:rPr lang="cy-GB" sz="3200" noProof="0" dirty="0" smtClean="0"/>
              <a:t>Cymru sy’n fwy cyfartal</a:t>
            </a:r>
          </a:p>
          <a:p>
            <a:pPr lvl="1"/>
            <a:r>
              <a:rPr lang="cy-GB" sz="3200" noProof="0" dirty="0" smtClean="0"/>
              <a:t>Cymru o </a:t>
            </a:r>
            <a:r>
              <a:rPr lang="cy-GB" sz="3200" dirty="0" smtClean="0"/>
              <a:t>gymunedau </a:t>
            </a:r>
            <a:r>
              <a:rPr lang="cy-GB" sz="3200" dirty="0" err="1" smtClean="0"/>
              <a:t>cydlynus</a:t>
            </a:r>
            <a:endParaRPr lang="cy-GB" sz="3200" noProof="0" dirty="0"/>
          </a:p>
        </p:txBody>
      </p:sp>
    </p:spTree>
    <p:extLst>
      <p:ext uri="{BB962C8B-B14F-4D97-AF65-F5344CB8AC3E}">
        <p14:creationId xmlns:p14="http://schemas.microsoft.com/office/powerpoint/2010/main" val="322786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Agenda Polisi </a:t>
            </a:r>
            <a:r>
              <a:rPr lang="cy-GB" noProof="0" dirty="0" err="1" smtClean="0"/>
              <a:t>Neo-ryddfrydol</a:t>
            </a:r>
            <a:endParaRPr lang="cy-GB" noProof="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942110" y="1825624"/>
            <a:ext cx="4918364" cy="4575175"/>
          </a:xfrm>
        </p:spPr>
        <p:txBody>
          <a:bodyPr/>
          <a:lstStyle/>
          <a:p>
            <a:pPr marL="0" indent="0">
              <a:buNone/>
            </a:pPr>
            <a:r>
              <a:rPr lang="cy-GB" noProof="0" dirty="0" err="1" smtClean="0"/>
              <a:t>There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no</a:t>
            </a:r>
            <a:r>
              <a:rPr lang="cy-GB" noProof="0" dirty="0" smtClean="0"/>
              <a:t> </a:t>
            </a:r>
            <a:r>
              <a:rPr lang="cy-GB" noProof="0" dirty="0" err="1" smtClean="0"/>
              <a:t>such</a:t>
            </a:r>
            <a:r>
              <a:rPr lang="cy-GB" noProof="0" dirty="0" smtClean="0"/>
              <a:t> </a:t>
            </a:r>
            <a:r>
              <a:rPr lang="cy-GB" noProof="0" dirty="0" err="1" smtClean="0"/>
              <a:t>thing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as</a:t>
            </a:r>
            <a:r>
              <a:rPr lang="cy-GB" noProof="0" dirty="0" smtClean="0"/>
              <a:t> </a:t>
            </a:r>
            <a:r>
              <a:rPr lang="cy-GB" noProof="0" dirty="0" err="1" smtClean="0"/>
              <a:t>society</a:t>
            </a:r>
            <a:r>
              <a:rPr lang="cy-GB" noProof="0" dirty="0" smtClean="0"/>
              <a:t>.  </a:t>
            </a:r>
            <a:r>
              <a:rPr lang="cy-GB" noProof="0" dirty="0" err="1" smtClean="0"/>
              <a:t>There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individual</a:t>
            </a:r>
            <a:r>
              <a:rPr lang="cy-GB" noProof="0" dirty="0" smtClean="0"/>
              <a:t> </a:t>
            </a:r>
            <a:r>
              <a:rPr lang="cy-GB" noProof="0" dirty="0" err="1" smtClean="0"/>
              <a:t>men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women</a:t>
            </a:r>
            <a:r>
              <a:rPr lang="cy-GB" noProof="0" dirty="0" smtClean="0"/>
              <a:t>,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families</a:t>
            </a:r>
            <a:r>
              <a:rPr lang="cy-GB" noProof="0" dirty="0" smtClean="0"/>
              <a:t>,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no</a:t>
            </a:r>
            <a:r>
              <a:rPr lang="cy-GB" noProof="0" dirty="0" smtClean="0"/>
              <a:t> </a:t>
            </a:r>
            <a:r>
              <a:rPr lang="cy-GB" noProof="0" dirty="0" err="1" smtClean="0"/>
              <a:t>Government</a:t>
            </a:r>
            <a:r>
              <a:rPr lang="cy-GB" noProof="0" dirty="0" smtClean="0"/>
              <a:t> can do </a:t>
            </a:r>
            <a:r>
              <a:rPr lang="cy-GB" noProof="0" dirty="0" err="1" smtClean="0"/>
              <a:t>anything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except</a:t>
            </a:r>
            <a:r>
              <a:rPr lang="cy-GB" noProof="0" dirty="0" smtClean="0"/>
              <a:t> </a:t>
            </a:r>
            <a:r>
              <a:rPr lang="cy-GB" noProof="0" dirty="0" err="1" smtClean="0"/>
              <a:t>through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,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must</a:t>
            </a:r>
            <a:r>
              <a:rPr lang="cy-GB" noProof="0" dirty="0" smtClean="0"/>
              <a:t> </a:t>
            </a:r>
            <a:r>
              <a:rPr lang="cy-GB" noProof="0" dirty="0" err="1" smtClean="0"/>
              <a:t>look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themselves</a:t>
            </a:r>
            <a:r>
              <a:rPr lang="cy-GB" noProof="0" dirty="0" smtClean="0"/>
              <a:t>.  </a:t>
            </a:r>
            <a:r>
              <a:rPr lang="cy-GB" noProof="0" dirty="0" err="1" smtClean="0"/>
              <a:t>It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our</a:t>
            </a:r>
            <a:r>
              <a:rPr lang="cy-GB" noProof="0" dirty="0" smtClean="0"/>
              <a:t> </a:t>
            </a:r>
            <a:r>
              <a:rPr lang="cy-GB" noProof="0" dirty="0" err="1" smtClean="0"/>
              <a:t>duty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look</a:t>
            </a:r>
            <a:r>
              <a:rPr lang="cy-GB" noProof="0" dirty="0" smtClean="0"/>
              <a:t> </a:t>
            </a:r>
            <a:r>
              <a:rPr lang="cy-GB" noProof="0" dirty="0" err="1" smtClean="0"/>
              <a:t>after</a:t>
            </a:r>
            <a:r>
              <a:rPr lang="cy-GB" noProof="0" dirty="0" smtClean="0"/>
              <a:t> </a:t>
            </a:r>
            <a:r>
              <a:rPr lang="cy-GB" noProof="0" dirty="0" err="1" smtClean="0"/>
              <a:t>ourselves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then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look</a:t>
            </a:r>
            <a:r>
              <a:rPr lang="cy-GB" noProof="0" dirty="0" smtClean="0"/>
              <a:t> </a:t>
            </a:r>
            <a:r>
              <a:rPr lang="cy-GB" noProof="0" dirty="0" err="1" smtClean="0"/>
              <a:t>after</a:t>
            </a:r>
            <a:r>
              <a:rPr lang="cy-GB" noProof="0" dirty="0" smtClean="0"/>
              <a:t> </a:t>
            </a:r>
            <a:r>
              <a:rPr lang="cy-GB" noProof="0" dirty="0" err="1" smtClean="0"/>
              <a:t>our</a:t>
            </a:r>
            <a:r>
              <a:rPr lang="cy-GB" noProof="0" dirty="0" smtClean="0"/>
              <a:t> </a:t>
            </a:r>
            <a:r>
              <a:rPr lang="cy-GB" noProof="0" dirty="0" err="1" smtClean="0"/>
              <a:t>neighbour</a:t>
            </a:r>
            <a:r>
              <a:rPr lang="cy-GB" noProof="0" dirty="0" smtClean="0"/>
              <a:t> (Thatcher, 1987)</a:t>
            </a:r>
          </a:p>
          <a:p>
            <a:pPr marL="0" indent="0">
              <a:buNone/>
            </a:pPr>
            <a:endParaRPr lang="cy-GB" noProof="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381185" y="1303109"/>
            <a:ext cx="3966826" cy="5287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682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Canlyniadau </a:t>
            </a:r>
            <a:r>
              <a:rPr lang="cy-GB" noProof="0" dirty="0" err="1" smtClean="0"/>
              <a:t>Neo</a:t>
            </a:r>
            <a:r>
              <a:rPr lang="cy-GB" noProof="0" dirty="0" smtClean="0"/>
              <a:t>-ryddfrydiaeth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315691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noProof="0" dirty="0" err="1" smtClean="0"/>
              <a:t>Resulting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von</a:t>
            </a:r>
            <a:r>
              <a:rPr lang="cy-GB" noProof="0" dirty="0" smtClean="0"/>
              <a:t> </a:t>
            </a:r>
            <a:r>
              <a:rPr lang="cy-GB" noProof="0" dirty="0" err="1" smtClean="0"/>
              <a:t>Mises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Hayek</a:t>
            </a:r>
            <a:r>
              <a:rPr lang="cy-GB" noProof="0" dirty="0" smtClean="0"/>
              <a:t>, the </a:t>
            </a:r>
            <a:r>
              <a:rPr lang="cy-GB" noProof="0" dirty="0" err="1" smtClean="0"/>
              <a:t>effects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which</a:t>
            </a:r>
            <a:r>
              <a:rPr lang="cy-GB" noProof="0" dirty="0" smtClean="0"/>
              <a:t> </a:t>
            </a:r>
            <a:r>
              <a:rPr lang="cy-GB" noProof="0" dirty="0" err="1" smtClean="0"/>
              <a:t>have</a:t>
            </a:r>
            <a:r>
              <a:rPr lang="cy-GB" noProof="0" dirty="0" smtClean="0"/>
              <a:t> </a:t>
            </a:r>
            <a:r>
              <a:rPr lang="cy-GB" noProof="0" dirty="0" err="1" smtClean="0"/>
              <a:t>been</a:t>
            </a:r>
            <a:r>
              <a:rPr lang="cy-GB" noProof="0" dirty="0" smtClean="0"/>
              <a:t> </a:t>
            </a:r>
            <a:r>
              <a:rPr lang="cy-GB" noProof="0" dirty="0" err="1" smtClean="0"/>
              <a:t>summed</a:t>
            </a:r>
            <a:r>
              <a:rPr lang="cy-GB" noProof="0" dirty="0" smtClean="0"/>
              <a:t> </a:t>
            </a:r>
            <a:r>
              <a:rPr lang="cy-GB" noProof="0" dirty="0" err="1" smtClean="0"/>
              <a:t>up</a:t>
            </a:r>
            <a:r>
              <a:rPr lang="cy-GB" noProof="0" dirty="0" smtClean="0"/>
              <a:t> </a:t>
            </a:r>
            <a:r>
              <a:rPr lang="cy-GB" noProof="0" dirty="0" err="1" smtClean="0"/>
              <a:t>as</a:t>
            </a:r>
            <a:r>
              <a:rPr lang="cy-GB" noProof="0" dirty="0" smtClean="0"/>
              <a:t> ‘</a:t>
            </a:r>
            <a:r>
              <a:rPr lang="cy-GB" noProof="0" dirty="0" err="1" smtClean="0"/>
              <a:t>massive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tax</a:t>
            </a:r>
            <a:r>
              <a:rPr lang="cy-GB" noProof="0" dirty="0" smtClean="0"/>
              <a:t> </a:t>
            </a:r>
            <a:r>
              <a:rPr lang="cy-GB" noProof="0" dirty="0" err="1" smtClean="0"/>
              <a:t>cuts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rich</a:t>
            </a:r>
            <a:r>
              <a:rPr lang="cy-GB" noProof="0" dirty="0" smtClean="0"/>
              <a:t>, the </a:t>
            </a:r>
            <a:r>
              <a:rPr lang="cy-GB" noProof="0" dirty="0" err="1" smtClean="0"/>
              <a:t>crushing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trade</a:t>
            </a:r>
            <a:r>
              <a:rPr lang="cy-GB" noProof="0" dirty="0" smtClean="0"/>
              <a:t> </a:t>
            </a:r>
            <a:r>
              <a:rPr lang="cy-GB" noProof="0" dirty="0" err="1" smtClean="0"/>
              <a:t>unions</a:t>
            </a:r>
            <a:r>
              <a:rPr lang="cy-GB" noProof="0" dirty="0" smtClean="0"/>
              <a:t>, </a:t>
            </a:r>
            <a:r>
              <a:rPr lang="cy-GB" noProof="0" dirty="0" err="1" smtClean="0"/>
              <a:t>deregulation</a:t>
            </a:r>
            <a:r>
              <a:rPr lang="cy-GB" noProof="0" dirty="0" smtClean="0"/>
              <a:t>, </a:t>
            </a:r>
            <a:r>
              <a:rPr lang="cy-GB" noProof="0" dirty="0" err="1" smtClean="0"/>
              <a:t>privatisation</a:t>
            </a:r>
            <a:r>
              <a:rPr lang="cy-GB" noProof="0" dirty="0" smtClean="0"/>
              <a:t>, </a:t>
            </a:r>
            <a:r>
              <a:rPr lang="cy-GB" noProof="0" dirty="0" err="1" smtClean="0"/>
              <a:t>outsourcing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competition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public</a:t>
            </a:r>
            <a:r>
              <a:rPr lang="cy-GB" noProof="0" dirty="0" smtClean="0"/>
              <a:t> </a:t>
            </a:r>
            <a:r>
              <a:rPr lang="cy-GB" noProof="0" dirty="0" err="1" smtClean="0"/>
              <a:t>services</a:t>
            </a:r>
            <a:r>
              <a:rPr lang="cy-GB" noProof="0" dirty="0" smtClean="0"/>
              <a:t>’ </a:t>
            </a:r>
          </a:p>
          <a:p>
            <a:pPr marL="0" indent="0">
              <a:buNone/>
            </a:pPr>
            <a:r>
              <a:rPr lang="cy-GB" noProof="0" dirty="0" smtClean="0"/>
              <a:t>(</a:t>
            </a:r>
            <a:r>
              <a:rPr lang="cy-GB" noProof="0" dirty="0" err="1" smtClean="0"/>
              <a:t>Monbiot</a:t>
            </a:r>
            <a:r>
              <a:rPr lang="cy-GB" noProof="0" dirty="0" smtClean="0"/>
              <a:t>, 2016, </a:t>
            </a:r>
            <a:r>
              <a:rPr lang="cy-GB" noProof="0" dirty="0" err="1" smtClean="0"/>
              <a:t>np</a:t>
            </a:r>
            <a:r>
              <a:rPr lang="cy-GB" noProof="0" dirty="0" smtClean="0"/>
              <a:t>).</a:t>
            </a:r>
          </a:p>
          <a:p>
            <a:pPr marL="0" indent="0">
              <a:buNone/>
            </a:pPr>
            <a:endParaRPr lang="cy-GB" noProof="0" dirty="0"/>
          </a:p>
        </p:txBody>
      </p:sp>
      <p:pic>
        <p:nvPicPr>
          <p:cNvPr id="2050" name="Picture 2" descr="Image result for NEOLIBER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193" y="1825625"/>
            <a:ext cx="6400545" cy="378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861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2169714"/>
            <a:ext cx="5181600" cy="36631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4956"/>
            <a:ext cx="10515600" cy="1325563"/>
          </a:xfrm>
        </p:spPr>
        <p:txBody>
          <a:bodyPr/>
          <a:lstStyle/>
          <a:p>
            <a:r>
              <a:rPr lang="cy-GB" noProof="0" dirty="0" smtClean="0"/>
              <a:t>Effeithiau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1101425"/>
            <a:ext cx="7266710" cy="51954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400" dirty="0">
                <a:solidFill>
                  <a:srgbClr val="000000"/>
                </a:solidFill>
              </a:rPr>
              <a:t>Mae dylanwadau, y </a:t>
            </a:r>
            <a:r>
              <a:rPr lang="cy-GB" sz="2400" dirty="0" err="1">
                <a:solidFill>
                  <a:srgbClr val="000000"/>
                </a:solidFill>
              </a:rPr>
              <a:t>gellir</a:t>
            </a:r>
            <a:r>
              <a:rPr lang="cy-GB" sz="2400" dirty="0">
                <a:solidFill>
                  <a:srgbClr val="000000"/>
                </a:solidFill>
              </a:rPr>
              <a:t> dadlau eu bod yn deillio o'r farchnad rydd ac anghydraddoldeb </a:t>
            </a:r>
            <a:r>
              <a:rPr lang="cy-GB" sz="2400" dirty="0" smtClean="0">
                <a:solidFill>
                  <a:srgbClr val="000000"/>
                </a:solidFill>
              </a:rPr>
              <a:t>cyllidol, </a:t>
            </a:r>
            <a:r>
              <a:rPr lang="cy-GB" sz="2400" dirty="0">
                <a:solidFill>
                  <a:srgbClr val="000000"/>
                </a:solidFill>
              </a:rPr>
              <a:t>yn cael effaith </a:t>
            </a:r>
            <a:r>
              <a:rPr lang="cy-GB" sz="2400" dirty="0" smtClean="0">
                <a:solidFill>
                  <a:srgbClr val="000000"/>
                </a:solidFill>
              </a:rPr>
              <a:t>ormodol </a:t>
            </a:r>
            <a:r>
              <a:rPr lang="cy-GB" sz="2400" dirty="0">
                <a:solidFill>
                  <a:srgbClr val="000000"/>
                </a:solidFill>
              </a:rPr>
              <a:t>ar gymdeithas ac felly, plant a phobl ifanc sy'n tyfu i fyny yn y cyd-destun hwn</a:t>
            </a:r>
            <a:r>
              <a:rPr lang="cy-GB" sz="2400" dirty="0" smtClean="0">
                <a:solidFill>
                  <a:srgbClr val="000000"/>
                </a:solidFill>
              </a:rPr>
              <a:t>.</a:t>
            </a:r>
            <a:r>
              <a:rPr lang="cy-GB" sz="2200" noProof="0" dirty="0" smtClean="0"/>
              <a:t> </a:t>
            </a:r>
          </a:p>
          <a:p>
            <a:pPr marL="0" indent="0">
              <a:buNone/>
            </a:pPr>
            <a:r>
              <a:rPr lang="cy-GB" sz="2200" noProof="0" dirty="0" smtClean="0"/>
              <a:t>Rhwng 2012 a 2016 gwelwyd cynnydd o 100% yn y galw am wasanaethau CAMHS yng Nghymru</a:t>
            </a:r>
          </a:p>
          <a:p>
            <a:pPr marL="0" indent="0">
              <a:buNone/>
            </a:pPr>
            <a:r>
              <a:rPr lang="cy-GB" sz="2200" dirty="0" smtClean="0"/>
              <a:t>Pobl </a:t>
            </a:r>
            <a:r>
              <a:rPr lang="cy-GB" sz="2200" dirty="0"/>
              <a:t>ifanc sy'n aros am driniaeth cleifion allanol </a:t>
            </a:r>
            <a:r>
              <a:rPr lang="cy-GB" sz="2200" dirty="0" smtClean="0"/>
              <a:t>yw’r nifer fwyaf (</a:t>
            </a:r>
            <a:r>
              <a:rPr lang="cy-GB" sz="2200" dirty="0"/>
              <a:t>2,410) o gymharu ag oedolion (1,291) a'r rhai </a:t>
            </a:r>
            <a:r>
              <a:rPr lang="cy-GB" sz="2200" dirty="0" smtClean="0"/>
              <a:t>sydd yng nghyfnod hwyrach eu bywyd </a:t>
            </a:r>
            <a:r>
              <a:rPr lang="cy-GB" sz="2200" dirty="0"/>
              <a:t>(682)</a:t>
            </a:r>
          </a:p>
          <a:p>
            <a:pPr marL="0" indent="0">
              <a:buNone/>
            </a:pPr>
            <a:r>
              <a:rPr lang="cy-GB" sz="2200" dirty="0"/>
              <a:t>Dangosodd ystadegau Llywodraeth Cymru ar wariant y pen yn 2012-13 </a:t>
            </a:r>
            <a:r>
              <a:rPr lang="cy-GB" sz="2200" dirty="0" smtClean="0"/>
              <a:t>fod y gwariant yn </a:t>
            </a:r>
            <a:r>
              <a:rPr lang="cy-GB" sz="2200" dirty="0"/>
              <a:t>£ 200.87 y pen ar broblemau iechyd meddwl. </a:t>
            </a:r>
            <a:r>
              <a:rPr lang="cy-GB" sz="2200" dirty="0" smtClean="0"/>
              <a:t>Gwariwyd </a:t>
            </a:r>
            <a:r>
              <a:rPr lang="cy-GB" sz="2200" dirty="0"/>
              <a:t>£ 13.94 </a:t>
            </a:r>
            <a:r>
              <a:rPr lang="cy-GB" sz="2200" dirty="0" smtClean="0"/>
              <a:t>o hyn ar </a:t>
            </a:r>
            <a:r>
              <a:rPr lang="cy-GB" sz="2200" dirty="0"/>
              <a:t>iechyd meddwl plant a'r glasoed</a:t>
            </a:r>
          </a:p>
          <a:p>
            <a:pPr marL="0" indent="0">
              <a:buNone/>
            </a:pPr>
            <a:r>
              <a:rPr lang="cy-GB" sz="2200" dirty="0"/>
              <a:t>Rhwng 2013 a 2014 cafodd mwy na 1,500 o gleifion 10-19 oed eu trin yn ysbytai Cymru gyda 1,223 o ferched yn cael eu trin am hunan-niweidio o gymharu â 319 o fechgyn</a:t>
            </a:r>
            <a:r>
              <a:rPr lang="cy-GB" sz="2200" dirty="0" smtClean="0"/>
              <a:t>.</a:t>
            </a:r>
            <a:endParaRPr lang="cy-GB" sz="2200" noProof="0" dirty="0" smtClean="0"/>
          </a:p>
          <a:p>
            <a:pPr marL="0" indent="0">
              <a:buNone/>
            </a:pPr>
            <a:endParaRPr lang="cy-GB" sz="2200" noProof="0" dirty="0"/>
          </a:p>
        </p:txBody>
      </p:sp>
      <p:sp>
        <p:nvSpPr>
          <p:cNvPr id="4" name="TextBox 3"/>
          <p:cNvSpPr txBox="1"/>
          <p:nvPr/>
        </p:nvSpPr>
        <p:spPr>
          <a:xfrm>
            <a:off x="8104909" y="6180375"/>
            <a:ext cx="28999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Mental Health Foundation, (2016, pg 6).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39536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Effaith</a:t>
            </a:r>
            <a:endParaRPr lang="cy-GB" noProof="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94025193"/>
              </p:ext>
            </p:extLst>
          </p:nvPr>
        </p:nvGraphicFramePr>
        <p:xfrm>
          <a:off x="838200" y="1986145"/>
          <a:ext cx="5033012" cy="34207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58253">
                  <a:extLst>
                    <a:ext uri="{9D8B030D-6E8A-4147-A177-3AD203B41FA5}">
                      <a16:colId xmlns:a16="http://schemas.microsoft.com/office/drawing/2014/main" val="2161584534"/>
                    </a:ext>
                  </a:extLst>
                </a:gridCol>
                <a:gridCol w="1258253">
                  <a:extLst>
                    <a:ext uri="{9D8B030D-6E8A-4147-A177-3AD203B41FA5}">
                      <a16:colId xmlns:a16="http://schemas.microsoft.com/office/drawing/2014/main" val="3478988732"/>
                    </a:ext>
                  </a:extLst>
                </a:gridCol>
                <a:gridCol w="1258253">
                  <a:extLst>
                    <a:ext uri="{9D8B030D-6E8A-4147-A177-3AD203B41FA5}">
                      <a16:colId xmlns:a16="http://schemas.microsoft.com/office/drawing/2014/main" val="1838517304"/>
                    </a:ext>
                  </a:extLst>
                </a:gridCol>
                <a:gridCol w="1258253">
                  <a:extLst>
                    <a:ext uri="{9D8B030D-6E8A-4147-A177-3AD203B41FA5}">
                      <a16:colId xmlns:a16="http://schemas.microsoft.com/office/drawing/2014/main" val="430037785"/>
                    </a:ext>
                  </a:extLst>
                </a:gridCol>
              </a:tblGrid>
              <a:tr h="713509"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en-GB" sz="2600" noProof="1" smtClean="0">
                          <a:effectLst/>
                        </a:rPr>
                        <a:t>Mathe-mateg</a:t>
                      </a:r>
                      <a:endParaRPr lang="en-GB" sz="2600" noProof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en-GB" sz="2600" noProof="1" smtClean="0">
                          <a:effectLst/>
                        </a:rPr>
                        <a:t>Darllen</a:t>
                      </a:r>
                      <a:endParaRPr lang="en-GB" sz="2600" noProof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en-GB" sz="2600" noProof="1" smtClean="0">
                          <a:effectLst/>
                        </a:rPr>
                        <a:t>Gwydd-oniaeth</a:t>
                      </a:r>
                      <a:endParaRPr lang="en-GB" sz="2600" noProof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897167"/>
                  </a:ext>
                </a:extLst>
              </a:tr>
              <a:tr h="713509"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cy-GB" sz="2400" noProof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Cymru</a:t>
                      </a:r>
                      <a:endParaRPr lang="cy-GB" sz="24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</a:rPr>
                        <a:t>478 (30+)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</a:rPr>
                        <a:t>477 (30+)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</a:rPr>
                        <a:t>485 (30+)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33638820"/>
                  </a:ext>
                </a:extLst>
              </a:tr>
              <a:tr h="713509"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cy-GB" sz="2400" noProof="0" dirty="0" smtClean="0">
                          <a:effectLst/>
                        </a:rPr>
                        <a:t>Norwy</a:t>
                      </a:r>
                      <a:endParaRPr lang="cy-GB" sz="24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</a:rPr>
                        <a:t>502 (19th)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</a:rPr>
                        <a:t>513 (9th)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</a:rPr>
                        <a:t>498</a:t>
                      </a:r>
                      <a:r>
                        <a:rPr lang="en-GB" sz="2800" baseline="0" dirty="0" smtClean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 (24th)</a:t>
                      </a:r>
                      <a:endParaRPr lang="en-GB" sz="2800" dirty="0" smtClean="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87730189"/>
                  </a:ext>
                </a:extLst>
              </a:tr>
              <a:tr h="713509">
                <a:tc gridSpan="4"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r>
                        <a:rPr lang="cy-GB" sz="2400" noProof="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OECD</a:t>
                      </a:r>
                      <a:r>
                        <a:rPr lang="cy-GB" sz="2400" baseline="0" noProof="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(2018) </a:t>
                      </a:r>
                      <a:r>
                        <a:rPr lang="cy-GB" sz="2400" i="1" baseline="0" noProof="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Pisa </a:t>
                      </a:r>
                      <a:r>
                        <a:rPr lang="cy-GB" sz="2400" i="1" baseline="0" noProof="0" dirty="0" err="1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Results</a:t>
                      </a:r>
                      <a:r>
                        <a:rPr lang="cy-GB" sz="2400" i="1" baseline="0" noProof="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(Programme </a:t>
                      </a:r>
                      <a:r>
                        <a:rPr lang="cy-GB" sz="2400" i="1" baseline="0" noProof="0" dirty="0" err="1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</a:t>
                      </a:r>
                      <a:r>
                        <a:rPr lang="cy-GB" sz="2400" i="1" baseline="0" noProof="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International Student </a:t>
                      </a:r>
                      <a:r>
                        <a:rPr lang="cy-GB" sz="2400" i="1" baseline="0" noProof="0" dirty="0" err="1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</a:t>
                      </a:r>
                      <a:r>
                        <a:rPr lang="cy-GB" sz="2400" i="1" baseline="0" noProof="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). </a:t>
                      </a:r>
                      <a:endParaRPr lang="cy-GB" sz="24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Bef>
                          <a:spcPts val="1350"/>
                        </a:spcBef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2579074"/>
                  </a:ext>
                </a:extLst>
              </a:tr>
            </a:tbl>
          </a:graphicData>
        </a:graphic>
      </p:graphicFrame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23406"/>
            <a:ext cx="5181600" cy="5053557"/>
          </a:xfrm>
        </p:spPr>
        <p:txBody>
          <a:bodyPr>
            <a:normAutofit fontScale="92500" lnSpcReduction="10000"/>
          </a:bodyPr>
          <a:lstStyle/>
          <a:p>
            <a:r>
              <a:rPr lang="cy-GB" noProof="0" dirty="0" smtClean="0"/>
              <a:t>Beirniadaeth – gormod o ffocws ar gyrhaeddiad.  Mae hyn yn ffynhonnell cryn bryder i blant a phobl ifanc yng Nghymru.</a:t>
            </a:r>
          </a:p>
          <a:p>
            <a:pPr marL="0" indent="0">
              <a:buNone/>
            </a:pPr>
            <a:endParaRPr lang="cy-GB" noProof="0" dirty="0" smtClean="0"/>
          </a:p>
          <a:p>
            <a:r>
              <a:rPr lang="cy-GB" i="1" noProof="0" dirty="0" smtClean="0"/>
              <a:t>Pan rydyn </a:t>
            </a:r>
            <a:r>
              <a:rPr lang="cy-GB" i="1" noProof="0" dirty="0" err="1" smtClean="0"/>
              <a:t>ni’n</a:t>
            </a:r>
            <a:r>
              <a:rPr lang="cy-GB" i="1" noProof="0" dirty="0" smtClean="0"/>
              <a:t> rhoi ein plant a’n pobl ifanc drwy hyn?</a:t>
            </a:r>
          </a:p>
          <a:p>
            <a:endParaRPr lang="cy-GB" i="1" noProof="0" dirty="0" smtClean="0"/>
          </a:p>
          <a:p>
            <a:r>
              <a:rPr lang="cy-GB" i="1" noProof="0" dirty="0" smtClean="0"/>
              <a:t>Mewn grwpiau bach, cymerwch 15 munud i drafod ble a phryd mae pobl ifanc yn cael eu cynorthwyo i fod yn hapus o’i gyferbynnu â chael eu hannog i gael canlyniadau cadarnhaol.</a:t>
            </a:r>
            <a:endParaRPr lang="cy-GB" i="1" noProof="0" dirty="0"/>
          </a:p>
        </p:txBody>
      </p:sp>
    </p:spTree>
    <p:extLst>
      <p:ext uri="{BB962C8B-B14F-4D97-AF65-F5344CB8AC3E}">
        <p14:creationId xmlns:p14="http://schemas.microsoft.com/office/powerpoint/2010/main" val="601711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Pa dystiolaeth sydd?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noProof="0" dirty="0" smtClean="0"/>
              <a:t>Dadansoddiadau tueddiadau amser, anniddigrwydd, cyfraddau hunanladdiad pobl ifanc, atgyfeiriadau i </a:t>
            </a:r>
            <a:r>
              <a:rPr lang="cy-GB" dirty="0" smtClean="0">
                <a:solidFill>
                  <a:srgbClr val="000000"/>
                </a:solidFill>
              </a:rPr>
              <a:t>wasanaethau </a:t>
            </a:r>
            <a:r>
              <a:rPr lang="cy-GB" dirty="0">
                <a:solidFill>
                  <a:srgbClr val="000000"/>
                </a:solidFill>
              </a:rPr>
              <a:t>iechyd meddwl a thrallod seicolegol cyffredinol. </a:t>
            </a:r>
            <a:endParaRPr lang="cy-GB" dirty="0" smtClean="0">
              <a:solidFill>
                <a:srgbClr val="000000"/>
              </a:solidFill>
            </a:endParaRPr>
          </a:p>
          <a:p>
            <a:endParaRPr lang="cy-GB" dirty="0" smtClean="0">
              <a:solidFill>
                <a:srgbClr val="000000"/>
              </a:solidFill>
            </a:endParaRPr>
          </a:p>
          <a:p>
            <a:r>
              <a:rPr lang="cy-GB" dirty="0" smtClean="0">
                <a:solidFill>
                  <a:srgbClr val="000000"/>
                </a:solidFill>
              </a:rPr>
              <a:t>Astudiaethau trawstoriadol</a:t>
            </a:r>
            <a:r>
              <a:rPr lang="cy-GB" dirty="0">
                <a:solidFill>
                  <a:srgbClr val="000000"/>
                </a:solidFill>
              </a:rPr>
              <a:t>, hunan-niweidio; problemau iechyd meddwl; anhwylderau </a:t>
            </a:r>
            <a:r>
              <a:rPr lang="cy-GB" dirty="0" smtClean="0">
                <a:solidFill>
                  <a:srgbClr val="000000"/>
                </a:solidFill>
              </a:rPr>
              <a:t>meddwl, sef y prif </a:t>
            </a:r>
            <a:r>
              <a:rPr lang="cy-GB" dirty="0">
                <a:solidFill>
                  <a:srgbClr val="000000"/>
                </a:solidFill>
              </a:rPr>
              <a:t>faich afiechyd ymysg pobl ifanc</a:t>
            </a:r>
            <a:r>
              <a:rPr lang="cy-GB" dirty="0" smtClean="0">
                <a:solidFill>
                  <a:srgbClr val="000000"/>
                </a:solidFill>
              </a:rPr>
              <a:t>.</a:t>
            </a:r>
            <a:endParaRPr lang="cy-GB" noProof="0" dirty="0" smtClean="0"/>
          </a:p>
          <a:p>
            <a:pPr marL="0" indent="0">
              <a:buNone/>
            </a:pPr>
            <a:endParaRPr lang="cy-GB" noProof="0" dirty="0" smtClean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13765" y="1309255"/>
            <a:ext cx="4831746" cy="5258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077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1" smtClean="0"/>
              <a:t>Dilema </a:t>
            </a:r>
            <a:r>
              <a:rPr lang="cy-GB" noProof="0" dirty="0" smtClean="0"/>
              <a:t>o ran data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672142"/>
            <a:ext cx="5334000" cy="4837839"/>
          </a:xfrm>
        </p:spPr>
        <p:txBody>
          <a:bodyPr>
            <a:normAutofit fontScale="85000" lnSpcReduction="20000"/>
          </a:bodyPr>
          <a:lstStyle/>
          <a:p>
            <a:r>
              <a:rPr lang="cy-GB" dirty="0" smtClean="0">
                <a:solidFill>
                  <a:srgbClr val="000000"/>
                </a:solidFill>
                <a:ea typeface="+mj-ea"/>
                <a:cs typeface="+mj-cs"/>
              </a:rPr>
              <a:t>Mae’r chwilio am ddata a thystiolaeth yn gyrru ymagwedd y gellid ei hystyried yn wasanaethau goddefol sy'n parhau’r </a:t>
            </a:r>
            <a:r>
              <a:rPr lang="cy-GB" dirty="0" err="1" smtClean="0">
                <a:solidFill>
                  <a:srgbClr val="000000"/>
                </a:solidFill>
                <a:ea typeface="+mj-ea"/>
                <a:cs typeface="+mj-cs"/>
              </a:rPr>
              <a:t>disgwrs</a:t>
            </a:r>
            <a:r>
              <a:rPr lang="cy-GB" dirty="0" smtClean="0">
                <a:solidFill>
                  <a:srgbClr val="000000"/>
                </a:solidFill>
                <a:ea typeface="+mj-ea"/>
                <a:cs typeface="+mj-cs"/>
              </a:rPr>
              <a:t> fod plant a phobl ifanc a'u cymunedau yn ddiffygiol, bod angen swydd arnynt, bod angen ymyrraeth arnynt, a bod angen gorwelion ehangach arnynt.</a:t>
            </a:r>
            <a:endParaRPr lang="cy-GB" noProof="0" dirty="0" smtClean="0"/>
          </a:p>
          <a:p>
            <a:r>
              <a:rPr lang="cy-GB" noProof="0" dirty="0" smtClean="0"/>
              <a:t>Dyma oedd y brif </a:t>
            </a:r>
            <a:r>
              <a:rPr lang="cy-GB" noProof="0" dirty="0" err="1" smtClean="0"/>
              <a:t>ddisgwrs</a:t>
            </a:r>
            <a:r>
              <a:rPr lang="cy-GB" noProof="0" dirty="0" smtClean="0"/>
              <a:t> gymdeithasol dros y 30 mlynedd diwethaf.</a:t>
            </a:r>
          </a:p>
          <a:p>
            <a:pPr marL="0" indent="0">
              <a:buNone/>
            </a:pPr>
            <a:endParaRPr lang="cy-GB" noProof="0" dirty="0" smtClean="0"/>
          </a:p>
          <a:p>
            <a:r>
              <a:rPr lang="cy-GB" noProof="0" dirty="0" smtClean="0"/>
              <a:t>Pa mor rhesymol ydyw i ddisgwyl newid radical, ymagwedd drawsnewidiol bragmatig  at brofiadau bywyd plant a phobl ifanc?</a:t>
            </a:r>
          </a:p>
          <a:p>
            <a:pPr marL="0" indent="0">
              <a:buNone/>
            </a:pPr>
            <a:endParaRPr lang="cy-GB" noProof="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91745" y="1685929"/>
            <a:ext cx="4788594" cy="3800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3315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Pwy sy’n gofyn cwestiynau ar ran plant a phobl ifanc?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err="1" smtClean="0"/>
              <a:t>Something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happening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society</a:t>
            </a:r>
            <a:r>
              <a:rPr lang="cy-GB" noProof="0" dirty="0" smtClean="0"/>
              <a:t> </a:t>
            </a:r>
            <a:r>
              <a:rPr lang="cy-GB" noProof="0" dirty="0" err="1" smtClean="0"/>
              <a:t>which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impacting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lives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many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, </a:t>
            </a:r>
            <a:r>
              <a:rPr lang="cy-GB" noProof="0" dirty="0" err="1" smtClean="0"/>
              <a:t>that</a:t>
            </a:r>
            <a:r>
              <a:rPr lang="cy-GB" noProof="0" dirty="0" smtClean="0"/>
              <a:t> all </a:t>
            </a:r>
            <a:r>
              <a:rPr lang="cy-GB" noProof="0" dirty="0" err="1" smtClean="0"/>
              <a:t>this</a:t>
            </a:r>
            <a:r>
              <a:rPr lang="cy-GB" noProof="0" dirty="0" smtClean="0"/>
              <a:t> </a:t>
            </a:r>
            <a:r>
              <a:rPr lang="cy-GB" noProof="0" dirty="0" err="1" smtClean="0"/>
              <a:t>despite</a:t>
            </a:r>
            <a:r>
              <a:rPr lang="cy-GB" noProof="0" dirty="0" smtClean="0"/>
              <a:t> </a:t>
            </a:r>
            <a:r>
              <a:rPr lang="cy-GB" noProof="0" dirty="0" err="1" smtClean="0"/>
              <a:t>apparent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material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progress</a:t>
            </a:r>
            <a:r>
              <a:rPr lang="cy-GB" noProof="0" dirty="0" smtClean="0"/>
              <a:t> ‘real GDP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the UK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</a:t>
            </a:r>
            <a:r>
              <a:rPr lang="cy-GB" noProof="0" dirty="0" err="1" smtClean="0"/>
              <a:t>typically</a:t>
            </a:r>
            <a:r>
              <a:rPr lang="cy-GB" noProof="0" dirty="0" smtClean="0"/>
              <a:t> </a:t>
            </a:r>
            <a:r>
              <a:rPr lang="cy-GB" noProof="0" dirty="0" err="1" smtClean="0"/>
              <a:t>increased</a:t>
            </a:r>
            <a:r>
              <a:rPr lang="cy-GB" noProof="0" dirty="0" smtClean="0"/>
              <a:t> </a:t>
            </a:r>
            <a:r>
              <a:rPr lang="cy-GB" noProof="0" dirty="0" err="1" smtClean="0"/>
              <a:t>every</a:t>
            </a:r>
            <a:r>
              <a:rPr lang="cy-GB" noProof="0" dirty="0" smtClean="0"/>
              <a:t> </a:t>
            </a:r>
            <a:r>
              <a:rPr lang="cy-GB" noProof="0" dirty="0" err="1" smtClean="0"/>
              <a:t>year</a:t>
            </a:r>
            <a:r>
              <a:rPr lang="cy-GB" noProof="0" dirty="0" smtClean="0"/>
              <a:t>.. the UK </a:t>
            </a:r>
            <a:r>
              <a:rPr lang="cy-GB" noProof="0" dirty="0" err="1" smtClean="0"/>
              <a:t>economy</a:t>
            </a:r>
            <a:r>
              <a:rPr lang="cy-GB" noProof="0" dirty="0" smtClean="0"/>
              <a:t> </a:t>
            </a:r>
            <a:r>
              <a:rPr lang="cy-GB" noProof="0" dirty="0" err="1" smtClean="0"/>
              <a:t>experienced</a:t>
            </a:r>
            <a:r>
              <a:rPr lang="cy-GB" noProof="0" dirty="0" smtClean="0"/>
              <a:t> </a:t>
            </a:r>
            <a:r>
              <a:rPr lang="cy-GB" noProof="0" dirty="0" err="1" smtClean="0"/>
              <a:t>sixteen</a:t>
            </a:r>
            <a:r>
              <a:rPr lang="cy-GB" noProof="0" dirty="0" smtClean="0"/>
              <a:t> </a:t>
            </a:r>
            <a:r>
              <a:rPr lang="cy-GB" noProof="0" dirty="0" err="1" smtClean="0"/>
              <a:t>consecutive</a:t>
            </a:r>
            <a:r>
              <a:rPr lang="cy-GB" noProof="0" dirty="0" smtClean="0"/>
              <a:t> </a:t>
            </a:r>
            <a:r>
              <a:rPr lang="cy-GB" noProof="0" dirty="0" err="1" smtClean="0"/>
              <a:t>years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growth</a:t>
            </a:r>
            <a:r>
              <a:rPr lang="cy-GB" noProof="0" dirty="0" smtClean="0"/>
              <a:t> </a:t>
            </a:r>
            <a:r>
              <a:rPr lang="cy-GB" noProof="0" dirty="0" err="1" smtClean="0"/>
              <a:t>before</a:t>
            </a:r>
            <a:r>
              <a:rPr lang="cy-GB" noProof="0" dirty="0" smtClean="0"/>
              <a:t> </a:t>
            </a:r>
            <a:r>
              <a:rPr lang="cy-GB" noProof="0" dirty="0" err="1" smtClean="0"/>
              <a:t>output</a:t>
            </a:r>
            <a:r>
              <a:rPr lang="cy-GB" noProof="0" dirty="0" smtClean="0"/>
              <a:t> </a:t>
            </a:r>
            <a:r>
              <a:rPr lang="cy-GB" noProof="0" dirty="0" err="1" smtClean="0"/>
              <a:t>fell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2008’ (Office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National </a:t>
            </a:r>
            <a:r>
              <a:rPr lang="cy-GB" noProof="0" dirty="0" err="1" smtClean="0"/>
              <a:t>Statistics</a:t>
            </a:r>
            <a:r>
              <a:rPr lang="cy-GB" noProof="0" dirty="0" smtClean="0"/>
              <a:t>, 2015).</a:t>
            </a:r>
          </a:p>
          <a:p>
            <a:pPr marL="0" indent="0">
              <a:buNone/>
            </a:pPr>
            <a:endParaRPr lang="cy-GB" noProof="0" dirty="0"/>
          </a:p>
        </p:txBody>
      </p:sp>
      <p:graphicFrame>
        <p:nvGraphicFramePr>
          <p:cNvPr id="30" name="Content Placeholder 29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14088758"/>
              </p:ext>
            </p:extLst>
          </p:nvPr>
        </p:nvGraphicFramePr>
        <p:xfrm>
          <a:off x="6213475" y="789709"/>
          <a:ext cx="5694507" cy="5757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1" name="TextBox 30"/>
          <p:cNvSpPr txBox="1"/>
          <p:nvPr/>
        </p:nvSpPr>
        <p:spPr>
          <a:xfrm>
            <a:off x="6380018" y="5860473"/>
            <a:ext cx="4973782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 smtClean="0"/>
              <a:t>Addaswyd</a:t>
            </a:r>
            <a:r>
              <a:rPr lang="en-GB" sz="1100" dirty="0" smtClean="0"/>
              <a:t> o : </a:t>
            </a:r>
            <a:r>
              <a:rPr lang="en-GB" sz="1100" dirty="0"/>
              <a:t>Stanton-Salazar, R.D. A Social Capital Framework for the Study of Institutional Agents and Their Role in the Empowerment of Low-Status Students and Youth. </a:t>
            </a:r>
            <a:r>
              <a:rPr lang="en-GB" sz="1100" i="1" dirty="0"/>
              <a:t>Youth &amp; Society</a:t>
            </a:r>
            <a:r>
              <a:rPr lang="en-GB" sz="1100" dirty="0"/>
              <a:t>, 2011,</a:t>
            </a:r>
            <a:r>
              <a:rPr lang="en-GB" sz="1100" i="1" dirty="0"/>
              <a:t> </a:t>
            </a:r>
            <a:r>
              <a:rPr lang="en-GB" sz="1100" dirty="0"/>
              <a:t>43(3) 1066–1109.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3289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Pwy sy’n llywio’r llong?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741430"/>
          </a:xfrm>
        </p:spPr>
        <p:txBody>
          <a:bodyPr>
            <a:normAutofit fontScale="92500"/>
          </a:bodyPr>
          <a:lstStyle/>
          <a:p>
            <a:r>
              <a:rPr lang="cy-GB" noProof="0" dirty="0" smtClean="0"/>
              <a:t>Mae’r MA yn amserol – llawer o sôn am hawliau plant a llesiant plant a phobl ifanc mewn trafodaethau polisi.</a:t>
            </a:r>
          </a:p>
          <a:p>
            <a:pPr marL="0" indent="0">
              <a:buNone/>
            </a:pPr>
            <a:endParaRPr lang="cy-GB" noProof="0" dirty="0" smtClean="0"/>
          </a:p>
          <a:p>
            <a:r>
              <a:rPr lang="cy-GB" noProof="0" dirty="0" smtClean="0"/>
              <a:t>Y cefndir, gostyngiad o 30% mewn gwariant ar rai gwasanaethau rhwng 2010 a 2017 ar yr un pryd â gostyngiad o 23% yn y nifer o bobl ifanc sydd mewn cysylltiad </a:t>
            </a:r>
            <a:r>
              <a:rPr lang="cy-GB" noProof="0" dirty="0" err="1" smtClean="0"/>
              <a:t>â’r</a:t>
            </a:r>
            <a:r>
              <a:rPr lang="cy-GB" noProof="0" dirty="0" smtClean="0"/>
              <a:t> gwasanaeth dan sylw (Llywodraeth Cymru, 2018)</a:t>
            </a:r>
          </a:p>
          <a:p>
            <a:endParaRPr lang="cy-GB" noProof="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07182" y="1825625"/>
            <a:ext cx="5729382" cy="4055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9310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Bod yn Bragmatig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475509"/>
            <a:ext cx="4904394" cy="4778248"/>
          </a:xfrm>
        </p:spPr>
        <p:txBody>
          <a:bodyPr/>
          <a:lstStyle/>
          <a:p>
            <a:pPr marL="0" indent="0">
              <a:buNone/>
            </a:pPr>
            <a:r>
              <a:rPr lang="cy-GB" noProof="0" dirty="0" smtClean="0"/>
              <a:t>The </a:t>
            </a:r>
            <a:r>
              <a:rPr lang="cy-GB" noProof="0" dirty="0" err="1" smtClean="0"/>
              <a:t>pragmatist</a:t>
            </a:r>
            <a:r>
              <a:rPr lang="cy-GB" noProof="0" dirty="0" smtClean="0"/>
              <a:t> </a:t>
            </a:r>
            <a:r>
              <a:rPr lang="cy-GB" noProof="0" dirty="0" err="1" smtClean="0"/>
              <a:t>turns</a:t>
            </a:r>
            <a:r>
              <a:rPr lang="cy-GB" noProof="0" dirty="0" smtClean="0"/>
              <a:t> </a:t>
            </a:r>
            <a:r>
              <a:rPr lang="cy-GB" noProof="0" dirty="0" err="1" smtClean="0"/>
              <a:t>away</a:t>
            </a:r>
            <a:r>
              <a:rPr lang="cy-GB" noProof="0" dirty="0" smtClean="0"/>
              <a:t>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</a:t>
            </a:r>
            <a:r>
              <a:rPr lang="cy-GB" noProof="0" dirty="0" err="1" smtClean="0"/>
              <a:t>abstraction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insufficiency</a:t>
            </a:r>
            <a:r>
              <a:rPr lang="cy-GB" noProof="0" dirty="0" smtClean="0"/>
              <a:t>,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</a:t>
            </a:r>
            <a:r>
              <a:rPr lang="cy-GB" noProof="0" dirty="0" err="1" smtClean="0"/>
              <a:t>verbal</a:t>
            </a:r>
            <a:r>
              <a:rPr lang="cy-GB" noProof="0" dirty="0" smtClean="0"/>
              <a:t> </a:t>
            </a:r>
            <a:r>
              <a:rPr lang="cy-GB" noProof="0" dirty="0" err="1" smtClean="0"/>
              <a:t>solutions</a:t>
            </a:r>
            <a:r>
              <a:rPr lang="cy-GB" noProof="0" dirty="0" smtClean="0"/>
              <a:t>,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bad </a:t>
            </a:r>
            <a:r>
              <a:rPr lang="cy-GB" i="1" noProof="0" dirty="0" smtClean="0"/>
              <a:t>a </a:t>
            </a:r>
            <a:r>
              <a:rPr lang="cy-GB" i="1" noProof="0" dirty="0" err="1" smtClean="0"/>
              <a:t>priori</a:t>
            </a:r>
            <a:r>
              <a:rPr lang="cy-GB" noProof="0" dirty="0" smtClean="0"/>
              <a:t> </a:t>
            </a:r>
            <a:r>
              <a:rPr lang="cy-GB" noProof="0" dirty="0" err="1" smtClean="0"/>
              <a:t>reasons</a:t>
            </a:r>
            <a:r>
              <a:rPr lang="cy-GB" noProof="0" dirty="0" smtClean="0"/>
              <a:t>,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</a:t>
            </a:r>
            <a:r>
              <a:rPr lang="cy-GB" noProof="0" dirty="0" err="1" smtClean="0"/>
              <a:t>fixed</a:t>
            </a:r>
            <a:r>
              <a:rPr lang="cy-GB" noProof="0" dirty="0" smtClean="0"/>
              <a:t> </a:t>
            </a:r>
            <a:r>
              <a:rPr lang="cy-GB" noProof="0" dirty="0" err="1" smtClean="0"/>
              <a:t>principles</a:t>
            </a:r>
            <a:r>
              <a:rPr lang="cy-GB" noProof="0" dirty="0" smtClean="0"/>
              <a:t>, </a:t>
            </a:r>
            <a:r>
              <a:rPr lang="cy-GB" noProof="0" dirty="0" err="1" smtClean="0"/>
              <a:t>closed</a:t>
            </a:r>
            <a:r>
              <a:rPr lang="cy-GB" noProof="0" dirty="0" smtClean="0"/>
              <a:t> </a:t>
            </a:r>
            <a:r>
              <a:rPr lang="cy-GB" noProof="0" dirty="0" err="1" smtClean="0"/>
              <a:t>systems</a:t>
            </a:r>
            <a:r>
              <a:rPr lang="cy-GB" noProof="0" dirty="0" smtClean="0"/>
              <a:t>,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pretended</a:t>
            </a:r>
            <a:r>
              <a:rPr lang="cy-GB" noProof="0" dirty="0" smtClean="0"/>
              <a:t> </a:t>
            </a:r>
            <a:r>
              <a:rPr lang="cy-GB" noProof="0" dirty="0" err="1" smtClean="0"/>
              <a:t>absolutes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origins</a:t>
            </a:r>
            <a:r>
              <a:rPr lang="cy-GB" noProof="0" dirty="0" smtClean="0"/>
              <a:t>. He </a:t>
            </a:r>
            <a:r>
              <a:rPr lang="cy-GB" noProof="0" dirty="0" err="1" smtClean="0"/>
              <a:t>turns</a:t>
            </a:r>
            <a:r>
              <a:rPr lang="cy-GB" noProof="0" dirty="0" smtClean="0"/>
              <a:t> </a:t>
            </a:r>
            <a:r>
              <a:rPr lang="cy-GB" noProof="0" dirty="0" err="1" smtClean="0"/>
              <a:t>towards</a:t>
            </a:r>
            <a:r>
              <a:rPr lang="cy-GB" noProof="0" dirty="0" smtClean="0"/>
              <a:t> </a:t>
            </a:r>
            <a:r>
              <a:rPr lang="cy-GB" noProof="0" dirty="0" err="1" smtClean="0"/>
              <a:t>concreteness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adequacy</a:t>
            </a:r>
            <a:r>
              <a:rPr lang="cy-GB" noProof="0" dirty="0" smtClean="0"/>
              <a:t>, </a:t>
            </a:r>
            <a:r>
              <a:rPr lang="cy-GB" noProof="0" dirty="0" err="1" smtClean="0"/>
              <a:t>towards</a:t>
            </a:r>
            <a:r>
              <a:rPr lang="cy-GB" noProof="0" dirty="0" smtClean="0"/>
              <a:t> </a:t>
            </a:r>
            <a:r>
              <a:rPr lang="cy-GB" noProof="0" dirty="0" err="1" smtClean="0"/>
              <a:t>facts</a:t>
            </a:r>
            <a:r>
              <a:rPr lang="cy-GB" noProof="0" dirty="0" smtClean="0"/>
              <a:t>, </a:t>
            </a:r>
            <a:r>
              <a:rPr lang="cy-GB" noProof="0" dirty="0" err="1" smtClean="0"/>
              <a:t>towards</a:t>
            </a:r>
            <a:r>
              <a:rPr lang="cy-GB" noProof="0" dirty="0" smtClean="0"/>
              <a:t> action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towards</a:t>
            </a:r>
            <a:r>
              <a:rPr lang="cy-GB" noProof="0" dirty="0" smtClean="0"/>
              <a:t> </a:t>
            </a:r>
            <a:r>
              <a:rPr lang="cy-GB" noProof="0" dirty="0" err="1" smtClean="0"/>
              <a:t>power</a:t>
            </a:r>
            <a:r>
              <a:rPr lang="cy-GB" noProof="0" dirty="0" smtClean="0"/>
              <a:t> (James, 1904). </a:t>
            </a:r>
            <a:endParaRPr lang="cy-GB" noProof="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63147" y="851583"/>
            <a:ext cx="4170100" cy="5402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047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Pwy sydd </a:t>
            </a:r>
            <a:r>
              <a:rPr lang="cy-GB" noProof="0" dirty="0" err="1" smtClean="0"/>
              <a:t>â’r</a:t>
            </a:r>
            <a:r>
              <a:rPr lang="cy-GB" noProof="0" dirty="0" smtClean="0"/>
              <a:t> weledigaeth?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9543" y="1437696"/>
            <a:ext cx="4876803" cy="4907685"/>
          </a:xfrm>
        </p:spPr>
        <p:txBody>
          <a:bodyPr>
            <a:normAutofit fontScale="92500" lnSpcReduction="20000"/>
          </a:bodyPr>
          <a:lstStyle/>
          <a:p>
            <a:r>
              <a:rPr lang="cy-GB" noProof="0" dirty="0" err="1" smtClean="0"/>
              <a:t>Often</a:t>
            </a:r>
            <a:r>
              <a:rPr lang="cy-GB" noProof="0" dirty="0" smtClean="0"/>
              <a:t>,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relation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policy</a:t>
            </a:r>
            <a:r>
              <a:rPr lang="cy-GB" noProof="0" dirty="0" smtClean="0"/>
              <a:t> </a:t>
            </a:r>
            <a:r>
              <a:rPr lang="cy-GB" noProof="0" dirty="0" err="1" smtClean="0"/>
              <a:t>making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subsequent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resource</a:t>
            </a:r>
            <a:r>
              <a:rPr lang="cy-GB" noProof="0" dirty="0" smtClean="0"/>
              <a:t> </a:t>
            </a:r>
            <a:r>
              <a:rPr lang="cy-GB" noProof="0" dirty="0" err="1" smtClean="0"/>
              <a:t>allocation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dominant</a:t>
            </a:r>
            <a:r>
              <a:rPr lang="cy-GB" noProof="0" dirty="0" smtClean="0"/>
              <a:t> </a:t>
            </a:r>
            <a:r>
              <a:rPr lang="cy-GB" noProof="0" dirty="0" err="1" smtClean="0"/>
              <a:t>paradigm</a:t>
            </a:r>
            <a:r>
              <a:rPr lang="cy-GB" noProof="0" dirty="0" smtClean="0"/>
              <a:t> </a:t>
            </a:r>
            <a:r>
              <a:rPr lang="cy-GB" noProof="0" dirty="0" err="1" smtClean="0"/>
              <a:t>which</a:t>
            </a:r>
            <a:r>
              <a:rPr lang="cy-GB" noProof="0" dirty="0" smtClean="0"/>
              <a:t> </a:t>
            </a:r>
            <a:r>
              <a:rPr lang="cy-GB" noProof="0" dirty="0" err="1" smtClean="0"/>
              <a:t>guides</a:t>
            </a:r>
            <a:r>
              <a:rPr lang="cy-GB" noProof="0" dirty="0" smtClean="0"/>
              <a:t> </a:t>
            </a:r>
            <a:r>
              <a:rPr lang="cy-GB" noProof="0" dirty="0" err="1" smtClean="0"/>
              <a:t>investment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one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achievement</a:t>
            </a:r>
            <a:r>
              <a:rPr lang="cy-GB" noProof="0" dirty="0" smtClean="0"/>
              <a:t>, </a:t>
            </a:r>
            <a:r>
              <a:rPr lang="cy-GB" noProof="0" dirty="0" err="1" smtClean="0"/>
              <a:t>or</a:t>
            </a:r>
            <a:r>
              <a:rPr lang="cy-GB" noProof="0" dirty="0" smtClean="0"/>
              <a:t> </a:t>
            </a:r>
            <a:r>
              <a:rPr lang="cy-GB" noProof="0" dirty="0" err="1" smtClean="0"/>
              <a:t>risk</a:t>
            </a:r>
            <a:r>
              <a:rPr lang="cy-GB" noProof="0" dirty="0" smtClean="0"/>
              <a:t> </a:t>
            </a:r>
            <a:r>
              <a:rPr lang="cy-GB" noProof="0" dirty="0" err="1" smtClean="0"/>
              <a:t>assessment</a:t>
            </a:r>
            <a:r>
              <a:rPr lang="cy-GB" noProof="0" dirty="0" smtClean="0"/>
              <a:t>, </a:t>
            </a:r>
            <a:r>
              <a:rPr lang="cy-GB" noProof="0" dirty="0" err="1" smtClean="0"/>
              <a:t>where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investment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put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place</a:t>
            </a:r>
            <a:r>
              <a:rPr lang="cy-GB" noProof="0" dirty="0" smtClean="0"/>
              <a:t> </a:t>
            </a:r>
            <a:r>
              <a:rPr lang="cy-GB" noProof="0" dirty="0" err="1" smtClean="0"/>
              <a:t>if</a:t>
            </a:r>
            <a:r>
              <a:rPr lang="cy-GB" noProof="0" dirty="0" smtClean="0"/>
              <a:t> </a:t>
            </a:r>
            <a:r>
              <a:rPr lang="cy-GB" noProof="0" dirty="0" err="1" smtClean="0"/>
              <a:t>results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judged</a:t>
            </a:r>
            <a:r>
              <a:rPr lang="cy-GB" noProof="0" dirty="0" smtClean="0"/>
              <a:t> to be </a:t>
            </a:r>
            <a:r>
              <a:rPr lang="cy-GB" noProof="0" dirty="0" err="1" smtClean="0"/>
              <a:t>potentially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worth</a:t>
            </a:r>
            <a:r>
              <a:rPr lang="cy-GB" noProof="0" dirty="0" smtClean="0"/>
              <a:t> </a:t>
            </a:r>
            <a:r>
              <a:rPr lang="cy-GB" noProof="0" dirty="0" err="1" smtClean="0"/>
              <a:t>that</a:t>
            </a:r>
            <a:r>
              <a:rPr lang="cy-GB" noProof="0" dirty="0" smtClean="0"/>
              <a:t> </a:t>
            </a:r>
            <a:r>
              <a:rPr lang="cy-GB" noProof="0" dirty="0" err="1" smtClean="0"/>
              <a:t>investment</a:t>
            </a:r>
            <a:r>
              <a:rPr lang="cy-GB" noProof="0" dirty="0" smtClean="0"/>
              <a:t> (</a:t>
            </a:r>
            <a:r>
              <a:rPr lang="cy-GB" noProof="0" dirty="0" err="1" smtClean="0"/>
              <a:t>Piper</a:t>
            </a:r>
            <a:r>
              <a:rPr lang="cy-GB" noProof="0" dirty="0" smtClean="0"/>
              <a:t>, 2008).</a:t>
            </a:r>
          </a:p>
          <a:p>
            <a:endParaRPr lang="cy-GB" noProof="0" dirty="0" smtClean="0"/>
          </a:p>
          <a:p>
            <a:r>
              <a:rPr lang="cy-GB" dirty="0" smtClean="0"/>
              <a:t>Mewn</a:t>
            </a:r>
            <a:r>
              <a:rPr lang="cy-GB" noProof="0" dirty="0" smtClean="0"/>
              <a:t> parau, ystyriwch sut mae’r ymagwedd hon yn cysylltu ag ymagwedd at ffurfio polisi sy’n seiliedig ar hawliau plant.</a:t>
            </a:r>
            <a:endParaRPr lang="cy-GB" noProof="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546893" y="1870365"/>
            <a:ext cx="5806907" cy="326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446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/>
            </a:r>
            <a:br>
              <a:rPr lang="cy-GB" noProof="0" dirty="0" smtClean="0"/>
            </a:br>
            <a:r>
              <a:rPr lang="cy-GB" noProof="0" dirty="0" smtClean="0"/>
              <a:t>Astudiaeth achos ar effaith – beichiogrwydd ifanc</a:t>
            </a:r>
            <a:br>
              <a:rPr lang="cy-GB" noProof="0" dirty="0" smtClean="0"/>
            </a:b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844143" cy="4679084"/>
          </a:xfrm>
        </p:spPr>
        <p:txBody>
          <a:bodyPr>
            <a:normAutofit fontScale="62500" lnSpcReduction="20000"/>
          </a:bodyPr>
          <a:lstStyle/>
          <a:p>
            <a:r>
              <a:rPr lang="cy-GB" sz="3200" noProof="0" dirty="0" smtClean="0"/>
              <a:t>Ystyrir yn gyffredinol fod rhai pobl ifanc yn gwneud dewis ymwybodol i feichiogi, fodd bynnag mae beichiogrwydd yn yr </a:t>
            </a:r>
            <a:r>
              <a:rPr lang="cy-GB" sz="3200" noProof="0" dirty="0" err="1" smtClean="0"/>
              <a:t>arddegau</a:t>
            </a:r>
            <a:r>
              <a:rPr lang="cy-GB" sz="3200" noProof="0" dirty="0" smtClean="0"/>
              <a:t> wedi’i gysylltu â chanlyniadau gwael i’r </a:t>
            </a:r>
            <a:r>
              <a:rPr lang="cy-GB" sz="3200" noProof="0" dirty="0" err="1" smtClean="0"/>
              <a:t>fam</a:t>
            </a:r>
            <a:r>
              <a:rPr lang="cy-GB" sz="3200" noProof="0" dirty="0" smtClean="0"/>
              <a:t> a’r plentyn.</a:t>
            </a:r>
          </a:p>
          <a:p>
            <a:pPr marL="0" indent="0">
              <a:buNone/>
            </a:pPr>
            <a:endParaRPr lang="cy-GB" sz="3200" noProof="0" dirty="0" smtClean="0"/>
          </a:p>
          <a:p>
            <a:r>
              <a:rPr lang="cy-GB" sz="3200" noProof="0" dirty="0" smtClean="0"/>
              <a:t>Ymateb polisi?</a:t>
            </a:r>
          </a:p>
          <a:p>
            <a:pPr marL="0" indent="0">
              <a:buNone/>
            </a:pPr>
            <a:endParaRPr lang="cy-GB" sz="3200" noProof="0" dirty="0" smtClean="0"/>
          </a:p>
          <a:p>
            <a:r>
              <a:rPr lang="cy-GB" sz="3200" noProof="0" dirty="0" smtClean="0"/>
              <a:t>Mae nifer o bartneriaid yn cydweithio’n agos ac yn darparu cymorth i gyflwyno cynlluniau megis; gwasanaethau ieuenctid, gwasanaethau allgymorth, timau troseddwyr ifanc, meddygon teulu, nyrsys ysgol ac o fewn colegau (</a:t>
            </a:r>
            <a:r>
              <a:rPr lang="cy-GB" sz="3200" noProof="0" dirty="0" err="1" smtClean="0"/>
              <a:t>Șimșek</a:t>
            </a:r>
            <a:r>
              <a:rPr lang="cy-GB" sz="3200" noProof="0" dirty="0" smtClean="0"/>
              <a:t>, 2014, </a:t>
            </a:r>
            <a:r>
              <a:rPr lang="cy-GB" sz="3200" noProof="0" dirty="0" err="1" smtClean="0"/>
              <a:t>tud</a:t>
            </a:r>
            <a:r>
              <a:rPr lang="cy-GB" sz="3200" noProof="0" dirty="0" smtClean="0"/>
              <a:t>. 8). </a:t>
            </a:r>
          </a:p>
          <a:p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690688"/>
            <a:ext cx="5382491" cy="4959493"/>
          </a:xfrm>
        </p:spPr>
        <p:txBody>
          <a:bodyPr>
            <a:normAutofit fontScale="62500" lnSpcReduction="20000"/>
          </a:bodyPr>
          <a:lstStyle/>
          <a:p>
            <a:r>
              <a:rPr lang="cy-GB" sz="3100" noProof="0" dirty="0" smtClean="0"/>
              <a:t>Tystiolaeth o effaith:</a:t>
            </a:r>
          </a:p>
          <a:p>
            <a:pPr marL="0" indent="0">
              <a:buNone/>
            </a:pPr>
            <a:endParaRPr lang="cy-GB" sz="3100" noProof="0" dirty="0" smtClean="0"/>
          </a:p>
          <a:p>
            <a:r>
              <a:rPr lang="cy-GB" sz="3100" dirty="0" err="1"/>
              <a:t>Y</a:t>
            </a:r>
            <a:r>
              <a:rPr lang="cy-GB" sz="3100" noProof="0" dirty="0" smtClean="0"/>
              <a:t>n 1997, y DU oedd </a:t>
            </a:r>
            <a:r>
              <a:rPr lang="cy-GB" sz="3100" noProof="0" dirty="0" err="1" smtClean="0"/>
              <a:t>â’r</a:t>
            </a:r>
            <a:r>
              <a:rPr lang="cy-GB" sz="3100" noProof="0" dirty="0" smtClean="0"/>
              <a:t> gyfradd </a:t>
            </a:r>
            <a:r>
              <a:rPr lang="cy-GB" sz="2400" dirty="0" smtClean="0">
                <a:solidFill>
                  <a:srgbClr val="000000"/>
                </a:solidFill>
              </a:rPr>
              <a:t>uchaf o feichiogrwydd yn yr </a:t>
            </a:r>
            <a:r>
              <a:rPr lang="cy-GB" sz="2400" dirty="0" err="1" smtClean="0">
                <a:solidFill>
                  <a:srgbClr val="000000"/>
                </a:solidFill>
              </a:rPr>
              <a:t>arddegau</a:t>
            </a:r>
            <a:r>
              <a:rPr lang="cy-GB" sz="2400" dirty="0" smtClean="0">
                <a:solidFill>
                  <a:srgbClr val="000000"/>
                </a:solidFill>
              </a:rPr>
              <a:t> ymhlith </a:t>
            </a:r>
            <a:r>
              <a:rPr lang="cy-GB" sz="2400" dirty="0">
                <a:solidFill>
                  <a:srgbClr val="000000"/>
                </a:solidFill>
              </a:rPr>
              <a:t>gwledydd yr Undeb </a:t>
            </a:r>
            <a:r>
              <a:rPr lang="cy-GB" sz="2400" dirty="0" smtClean="0">
                <a:solidFill>
                  <a:srgbClr val="000000"/>
                </a:solidFill>
              </a:rPr>
              <a:t>Ewropeaidd</a:t>
            </a:r>
            <a:r>
              <a:rPr lang="cy-GB" sz="3100" noProof="0" dirty="0" smtClean="0"/>
              <a:t>.</a:t>
            </a:r>
          </a:p>
          <a:p>
            <a:pPr marL="0" indent="0">
              <a:buNone/>
            </a:pPr>
            <a:endParaRPr lang="cy-GB" sz="3100" noProof="0" dirty="0" smtClean="0"/>
          </a:p>
          <a:p>
            <a:r>
              <a:rPr lang="cy-GB" sz="3100" noProof="0" dirty="0" smtClean="0"/>
              <a:t>Gwelwyd gostyngiad o 50% mewn beichiogrwydd ymysg merched dan 16 oed yng Nghymru, o ryw 11 ym mhob mil o ferched 13-15 oed yn niwedd y 1990au i 5.5 yn 2013.</a:t>
            </a:r>
          </a:p>
          <a:p>
            <a:pPr marL="0" indent="0">
              <a:buNone/>
            </a:pPr>
            <a:endParaRPr lang="cy-GB" sz="3100" noProof="0" dirty="0" smtClean="0"/>
          </a:p>
          <a:p>
            <a:r>
              <a:rPr lang="cy-GB" sz="3100" noProof="0" dirty="0" smtClean="0"/>
              <a:t>Ymysg merched dan 18, gwelwyd gostyngiad o bron 27%, o bron 37 ym mhob mil rhwng 15-17 oed yn 2010, i 27.3 yn 2013.</a:t>
            </a:r>
          </a:p>
          <a:p>
            <a:pPr marL="0" indent="0" algn="r">
              <a:buNone/>
            </a:pPr>
            <a:endParaRPr lang="cy-GB" i="1" noProof="0" dirty="0" smtClean="0"/>
          </a:p>
          <a:p>
            <a:pPr marL="0" indent="0" algn="r">
              <a:buNone/>
            </a:pPr>
            <a:r>
              <a:rPr lang="cy-GB" noProof="0" dirty="0" smtClean="0"/>
              <a:t>Rhwydwaith Iechyd Cyhoeddus Cymru (2015)</a:t>
            </a:r>
            <a:endParaRPr lang="cy-GB" sz="3100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6824155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Charles Murray a’r Isddosbarth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 smtClean="0">
                <a:hlinkClick r:id="rId3"/>
              </a:rPr>
              <a:t>https://youtu.be/-S9Qv29fOLY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873736" y="1690688"/>
            <a:ext cx="3780606" cy="4618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8349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Lleisiau amgen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noProof="0" dirty="0" smtClean="0">
                <a:hlinkClick r:id="rId3"/>
              </a:rPr>
              <a:t>https://www.bbc.co.uk/programmes/p0682yvl</a:t>
            </a:r>
            <a:r>
              <a:rPr lang="cy-GB" noProof="0" dirty="0" smtClean="0"/>
              <a:t> </a:t>
            </a:r>
          </a:p>
          <a:p>
            <a:pPr marL="0" indent="0">
              <a:buNone/>
            </a:pPr>
            <a:endParaRPr lang="cy-GB" noProof="0" dirty="0" smtClean="0"/>
          </a:p>
          <a:p>
            <a:pPr marL="0" indent="0">
              <a:buNone/>
            </a:pPr>
            <a:r>
              <a:rPr lang="cy-GB" noProof="0" dirty="0" err="1" smtClean="0"/>
              <a:t>Britain’s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Forgotten</a:t>
            </a:r>
            <a:r>
              <a:rPr lang="cy-GB" noProof="0" dirty="0" smtClean="0"/>
              <a:t> </a:t>
            </a:r>
            <a:r>
              <a:rPr lang="cy-GB" noProof="0" dirty="0" err="1" smtClean="0"/>
              <a:t>Men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noProof="0" dirty="0" err="1" smtClean="0"/>
              <a:t>Lavalette</a:t>
            </a:r>
            <a:r>
              <a:rPr lang="cy-GB" noProof="0" dirty="0" smtClean="0"/>
              <a:t>, M.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Crisis</a:t>
            </a:r>
            <a:r>
              <a:rPr lang="cy-GB" noProof="0" dirty="0" smtClean="0"/>
              <a:t> </a:t>
            </a:r>
            <a:r>
              <a:rPr lang="cy-GB" noProof="0" dirty="0" err="1" smtClean="0"/>
              <a:t>During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Crisis</a:t>
            </a:r>
            <a:r>
              <a:rPr lang="cy-GB" noProof="0" dirty="0" smtClean="0"/>
              <a:t>: </a:t>
            </a:r>
            <a:r>
              <a:rPr lang="cy-GB" noProof="0" dirty="0" err="1" smtClean="0"/>
              <a:t>Whose</a:t>
            </a:r>
            <a:r>
              <a:rPr lang="cy-GB" noProof="0" dirty="0" smtClean="0"/>
              <a:t> </a:t>
            </a:r>
            <a:r>
              <a:rPr lang="cy-GB" noProof="0" dirty="0" err="1" smtClean="0"/>
              <a:t>side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we </a:t>
            </a:r>
            <a:r>
              <a:rPr lang="cy-GB" noProof="0" dirty="0" err="1" smtClean="0"/>
              <a:t>on</a:t>
            </a:r>
            <a:r>
              <a:rPr lang="cy-GB" noProof="0" dirty="0" smtClean="0"/>
              <a:t>? </a:t>
            </a:r>
            <a:r>
              <a:rPr lang="cy-GB" i="1" noProof="0" dirty="0" smtClean="0"/>
              <a:t>Canadian </a:t>
            </a:r>
            <a:r>
              <a:rPr lang="cy-GB" i="1" noProof="0" dirty="0" err="1" smtClean="0"/>
              <a:t>Social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Work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Review</a:t>
            </a:r>
            <a:r>
              <a:rPr lang="cy-GB" i="1" noProof="0" dirty="0" smtClean="0"/>
              <a:t>. </a:t>
            </a:r>
            <a:r>
              <a:rPr lang="cy-GB" noProof="0" dirty="0" err="1" smtClean="0"/>
              <a:t>Vol</a:t>
            </a:r>
            <a:r>
              <a:rPr lang="cy-GB" noProof="0" dirty="0" smtClean="0"/>
              <a:t>. 28. </a:t>
            </a:r>
            <a:r>
              <a:rPr lang="cy-GB" noProof="0" dirty="0" err="1" smtClean="0"/>
              <a:t>Issue</a:t>
            </a:r>
            <a:r>
              <a:rPr lang="cy-GB" noProof="0" dirty="0" smtClean="0"/>
              <a:t> 1 (2011) 7-24.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599196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Paradocs	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73200"/>
            <a:ext cx="10515600" cy="49784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noProof="0" dirty="0" smtClean="0"/>
              <a:t>Felly, mae gennym dystiolaeth o effeithiau effeithiolrwydd newid cymdeithasol, polisi ac arfer diweddar</a:t>
            </a:r>
            <a:r>
              <a:rPr lang="cy-GB" dirty="0" smtClean="0"/>
              <a:t>. Fel cenedl rydym yn gwybod bellach faint rydym yn ei wario ar ein plant a’n pobl ifanc.</a:t>
            </a:r>
            <a:r>
              <a:rPr lang="cy-GB" noProof="0" dirty="0" smtClean="0"/>
              <a:t> </a:t>
            </a:r>
          </a:p>
          <a:p>
            <a:pPr marL="0" indent="0">
              <a:buNone/>
            </a:pPr>
            <a:endParaRPr lang="cy-GB" noProof="0" dirty="0" smtClean="0"/>
          </a:p>
          <a:p>
            <a:pPr marL="0" indent="0">
              <a:buNone/>
            </a:pPr>
            <a:r>
              <a:rPr lang="cy-GB" sz="2900" dirty="0">
                <a:solidFill>
                  <a:srgbClr val="000000"/>
                </a:solidFill>
              </a:rPr>
              <a:t>Rydym yn </a:t>
            </a:r>
            <a:r>
              <a:rPr lang="cy-GB" sz="2900" i="1" dirty="0">
                <a:solidFill>
                  <a:srgbClr val="000000"/>
                </a:solidFill>
              </a:rPr>
              <a:t>gwybod </a:t>
            </a:r>
            <a:r>
              <a:rPr lang="cy-GB" sz="2900" dirty="0">
                <a:solidFill>
                  <a:srgbClr val="000000"/>
                </a:solidFill>
              </a:rPr>
              <a:t>fwyfwy pa effaith y mae hyn yn ei chael ar ein plant a'n pobl ifanc</a:t>
            </a:r>
            <a:r>
              <a:rPr lang="cy-GB" sz="2900" dirty="0" smtClean="0">
                <a:solidFill>
                  <a:srgbClr val="000000"/>
                </a:solidFill>
              </a:rPr>
              <a:t>.</a:t>
            </a:r>
            <a:endParaRPr lang="cy-GB" noProof="0" dirty="0" smtClean="0"/>
          </a:p>
          <a:p>
            <a:pPr marL="0" indent="0">
              <a:buNone/>
            </a:pPr>
            <a:endParaRPr lang="cy-GB" noProof="0" dirty="0" smtClean="0"/>
          </a:p>
          <a:p>
            <a:pPr marL="0" indent="0">
              <a:buNone/>
            </a:pPr>
            <a:r>
              <a:rPr lang="cy-GB" sz="2600" dirty="0">
                <a:solidFill>
                  <a:srgbClr val="000000"/>
                </a:solidFill>
              </a:rPr>
              <a:t>Mae bwlch rhwng ein </a:t>
            </a:r>
            <a:r>
              <a:rPr lang="cy-GB" sz="2600" i="1" dirty="0">
                <a:solidFill>
                  <a:srgbClr val="000000"/>
                </a:solidFill>
              </a:rPr>
              <a:t>buddsoddiad </a:t>
            </a:r>
            <a:r>
              <a:rPr lang="cy-GB" sz="2600" dirty="0">
                <a:solidFill>
                  <a:srgbClr val="000000"/>
                </a:solidFill>
              </a:rPr>
              <a:t>mewn plant a phobl ifanc a'r enillion ar y buddsoddiad </a:t>
            </a:r>
            <a:r>
              <a:rPr lang="cy-GB" sz="2600" dirty="0" smtClean="0">
                <a:solidFill>
                  <a:srgbClr val="000000"/>
                </a:solidFill>
              </a:rPr>
              <a:t>hwnnw. </a:t>
            </a:r>
            <a:r>
              <a:rPr lang="cy-GB" noProof="0" dirty="0" smtClean="0"/>
              <a:t>(PISA, ONS, Young </a:t>
            </a:r>
            <a:r>
              <a:rPr lang="cy-GB" noProof="0" dirty="0" err="1" smtClean="0"/>
              <a:t>Minds</a:t>
            </a:r>
            <a:r>
              <a:rPr lang="cy-GB" noProof="0" dirty="0" smtClean="0"/>
              <a:t>). </a:t>
            </a:r>
          </a:p>
          <a:p>
            <a:pPr marL="0" indent="0">
              <a:buNone/>
            </a:pPr>
            <a:endParaRPr lang="cy-GB" noProof="0" dirty="0" smtClean="0"/>
          </a:p>
          <a:p>
            <a:pPr marL="0" indent="0">
              <a:buNone/>
            </a:pPr>
            <a:r>
              <a:rPr lang="cy-GB" dirty="0" smtClean="0">
                <a:solidFill>
                  <a:srgbClr val="000000"/>
                </a:solidFill>
              </a:rPr>
              <a:t>Mewn </a:t>
            </a:r>
            <a:r>
              <a:rPr lang="cy-GB" dirty="0">
                <a:solidFill>
                  <a:srgbClr val="000000"/>
                </a:solidFill>
              </a:rPr>
              <a:t>perthynas â </a:t>
            </a:r>
            <a:r>
              <a:rPr lang="cy-GB" dirty="0" smtClean="0">
                <a:solidFill>
                  <a:srgbClr val="000000"/>
                </a:solidFill>
              </a:rPr>
              <a:t>llesiant </a:t>
            </a:r>
            <a:r>
              <a:rPr lang="cy-GB" dirty="0">
                <a:solidFill>
                  <a:srgbClr val="000000"/>
                </a:solidFill>
              </a:rPr>
              <a:t>ein plant a'n pobl ifanc a hefyd eu cyrhaeddiad addysgol, mae tystiolaeth yn dangos sut mae sgorau PISA Cymru wedi methu â gwella mewn Mathemateg a Darllen </a:t>
            </a:r>
            <a:r>
              <a:rPr lang="cy-GB" dirty="0" smtClean="0">
                <a:solidFill>
                  <a:srgbClr val="000000"/>
                </a:solidFill>
              </a:rPr>
              <a:t>er </a:t>
            </a:r>
            <a:r>
              <a:rPr lang="cy-GB" dirty="0">
                <a:solidFill>
                  <a:srgbClr val="000000"/>
                </a:solidFill>
              </a:rPr>
              <a:t>10 mlynedd, gan ddisgyn yn ôl yn sylweddol mewn Gwyddoniaeth (OECD, 2011; OECD, 2016).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52229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800" noProof="0" dirty="0" smtClean="0"/>
              <a:t>Buddsoddiad Cyhoeddus y DU mewn Plant a Phobl Ifanc</a:t>
            </a:r>
            <a:endParaRPr lang="cy-GB" sz="38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906055"/>
          </a:xfrm>
        </p:spPr>
        <p:txBody>
          <a:bodyPr>
            <a:normAutofit fontScale="77500" lnSpcReduction="20000"/>
          </a:bodyPr>
          <a:lstStyle/>
          <a:p>
            <a:r>
              <a:rPr lang="cy-GB" noProof="0" dirty="0" smtClean="0"/>
              <a:t>Gosododd adroddiad UNICEF yn 2007 y DU ar waelod y tabl cynghrair am lesiant plant ar draws 21 o wledydd diwydiannol ac er bod allbwn economaidd wedi dyblu bron yn y 30 mlynedd diwethaf, mae lefelau bodlonrwydd â bywyd yn y DU wedi parhau’n gyson (UNICEF, 2007). Mae gwariant cyhoeddus uchel ar lesiant ac addysg plant yn y DU yn methu â esgor ar ganlyniadau mewn nifer o feysydd allweddol (OECD, 2009, t1), yn benodol: </a:t>
            </a:r>
          </a:p>
          <a:p>
            <a:endParaRPr lang="cy-GB" noProof="0" dirty="0" smtClean="0"/>
          </a:p>
          <a:p>
            <a:r>
              <a:rPr lang="cy-GB" noProof="0" dirty="0" smtClean="0"/>
              <a:t>Dangosodd astudiaeth yr OECD </a:t>
            </a:r>
            <a:r>
              <a:rPr lang="cy-GB" i="1" noProof="0" dirty="0" err="1" smtClean="0"/>
              <a:t>Doing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better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for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families</a:t>
            </a:r>
            <a:r>
              <a:rPr lang="cy-GB" i="1" noProof="0" dirty="0" smtClean="0"/>
              <a:t> </a:t>
            </a:r>
            <a:r>
              <a:rPr lang="cy-GB" noProof="0" dirty="0" smtClean="0"/>
              <a:t>fod : </a:t>
            </a:r>
          </a:p>
          <a:p>
            <a:endParaRPr lang="cy-GB" noProof="0" dirty="0" smtClean="0"/>
          </a:p>
          <a:p>
            <a:r>
              <a:rPr lang="cy-GB" noProof="0" dirty="0" smtClean="0"/>
              <a:t>Y DU yn gwario mwy ar bob plentyn na’r rhan fwyaf o wledydd eraill yr OECD, mwy na £138,000 o enedigaeth i 18 oed, o’i gymharu â chyfartaledd yr OECD o £95,000  (OECD, 2011).</a:t>
            </a:r>
          </a:p>
          <a:p>
            <a:pPr marL="0" indent="0">
              <a:buNone/>
            </a:pPr>
            <a:endParaRPr lang="cy-GB" noProof="0" dirty="0" smtClean="0"/>
          </a:p>
          <a:p>
            <a:r>
              <a:rPr lang="cy-GB" noProof="0" dirty="0" smtClean="0"/>
              <a:t>Mae’r gwariant, fodd bynnag, yn gamarweiniol oherwydd o ran safle, mae’r DU yn 4ydd </a:t>
            </a:r>
            <a:r>
              <a:rPr lang="cy-GB" dirty="0" smtClean="0"/>
              <a:t>o ran gwariant cyhoeddus mewn perthynas â phlant </a:t>
            </a:r>
            <a:r>
              <a:rPr lang="cy-GB" noProof="0" dirty="0" smtClean="0"/>
              <a:t>0-5 oed, 7fed o ran gwariant ar blant 6-11 oed ac yn syrthio i’r 10fed safle am wariant ar bobl ifanc 12-17 oed (OECD, 2011).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071198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Gwledydd Hapus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noProof="0" dirty="0" smtClean="0">
                <a:hlinkClick r:id="rId3"/>
              </a:rPr>
              <a:t>https://vimeo.com/202941838</a:t>
            </a:r>
            <a:r>
              <a:rPr lang="cy-GB" noProof="0" dirty="0" smtClean="0"/>
              <a:t> </a:t>
            </a:r>
          </a:p>
          <a:p>
            <a:pPr marL="0" indent="0">
              <a:buNone/>
            </a:pPr>
            <a:endParaRPr lang="cy-GB" noProof="0" dirty="0" smtClean="0"/>
          </a:p>
          <a:p>
            <a:pPr marL="0" indent="0">
              <a:buNone/>
            </a:pPr>
            <a:r>
              <a:rPr lang="cy-GB" dirty="0" smtClean="0"/>
              <a:t>Y</a:t>
            </a:r>
            <a:r>
              <a:rPr lang="cy-GB" noProof="0" dirty="0" smtClean="0"/>
              <a:t>n y DU, dywedodd 57% o bobl ifanc Cenhedlaeth Z a </a:t>
            </a:r>
            <a:r>
              <a:rPr lang="cy-GB" noProof="0" dirty="0" err="1" smtClean="0"/>
              <a:t>gafodd</a:t>
            </a:r>
            <a:r>
              <a:rPr lang="cy-GB" noProof="0" dirty="0" smtClean="0"/>
              <a:t> eu cynnwys mewn arolwg  eu bod yn ‘Hapus’. </a:t>
            </a:r>
          </a:p>
          <a:p>
            <a:pPr marL="0" indent="0">
              <a:buNone/>
            </a:pPr>
            <a:endParaRPr lang="cy-GB" i="1" noProof="0" dirty="0" smtClean="0"/>
          </a:p>
          <a:p>
            <a:pPr marL="0" indent="0">
              <a:buNone/>
            </a:pPr>
            <a:r>
              <a:rPr lang="cy-GB" i="1" noProof="0" dirty="0" smtClean="0"/>
              <a:t>Beth am y 43% arall?</a:t>
            </a:r>
          </a:p>
          <a:p>
            <a:pPr marL="0" indent="0">
              <a:buNone/>
            </a:pPr>
            <a:endParaRPr lang="cy-GB" noProof="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844233" y="2286000"/>
            <a:ext cx="5496393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2083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Beth sy’n gwneud i bobl ifanc deimlo’n anhapus?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04552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3200" noProof="0" dirty="0" smtClean="0"/>
              <a:t>More than </a:t>
            </a:r>
            <a:r>
              <a:rPr lang="cy-GB" sz="3200" noProof="0" dirty="0" err="1" smtClean="0"/>
              <a:t>half</a:t>
            </a:r>
            <a:r>
              <a:rPr lang="cy-GB" sz="3200" noProof="0" dirty="0" smtClean="0"/>
              <a:t> of </a:t>
            </a:r>
            <a:r>
              <a:rPr lang="cy-GB" sz="3200" noProof="0" dirty="0" err="1" smtClean="0"/>
              <a:t>young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people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in</a:t>
            </a:r>
            <a:r>
              <a:rPr lang="cy-GB" sz="3200" noProof="0" dirty="0" smtClean="0"/>
              <a:t> the UK (54%) </a:t>
            </a:r>
            <a:r>
              <a:rPr lang="cy-GB" sz="3200" noProof="0" dirty="0" err="1" smtClean="0"/>
              <a:t>said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money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worries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were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among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their</a:t>
            </a:r>
            <a:r>
              <a:rPr lang="cy-GB" sz="3200" noProof="0" dirty="0" smtClean="0"/>
              <a:t> top </a:t>
            </a:r>
            <a:r>
              <a:rPr lang="cy-GB" sz="3200" noProof="0" dirty="0" err="1" smtClean="0"/>
              <a:t>three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causes</a:t>
            </a:r>
            <a:r>
              <a:rPr lang="cy-GB" sz="3200" noProof="0" dirty="0" smtClean="0"/>
              <a:t> of </a:t>
            </a:r>
            <a:r>
              <a:rPr lang="cy-GB" sz="3200" noProof="0" dirty="0" err="1" smtClean="0"/>
              <a:t>anxiety</a:t>
            </a:r>
            <a:r>
              <a:rPr lang="cy-GB" sz="3200" noProof="0" dirty="0" smtClean="0"/>
              <a:t>.  </a:t>
            </a:r>
            <a:r>
              <a:rPr lang="cy-GB" sz="3200" noProof="0" dirty="0" err="1" smtClean="0"/>
              <a:t>Next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stressors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were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school</a:t>
            </a:r>
            <a:r>
              <a:rPr lang="cy-GB" sz="3200" noProof="0" dirty="0" smtClean="0"/>
              <a:t>, </a:t>
            </a:r>
            <a:r>
              <a:rPr lang="cy-GB" sz="3200" noProof="0" dirty="0" err="1" smtClean="0"/>
              <a:t>and</a:t>
            </a:r>
            <a:r>
              <a:rPr lang="cy-GB" sz="3200" noProof="0" dirty="0" smtClean="0"/>
              <a:t> </a:t>
            </a:r>
            <a:r>
              <a:rPr lang="cy-GB" sz="3200" noProof="0" dirty="0" err="1" smtClean="0"/>
              <a:t>health</a:t>
            </a:r>
            <a:r>
              <a:rPr lang="cy-GB" sz="3200" noProof="0" dirty="0" smtClean="0"/>
              <a:t>.</a:t>
            </a:r>
          </a:p>
          <a:p>
            <a:pPr marL="0" indent="0" algn="r">
              <a:buNone/>
            </a:pPr>
            <a:r>
              <a:rPr lang="cy-GB" noProof="0" dirty="0" smtClean="0"/>
              <a:t>(</a:t>
            </a:r>
            <a:r>
              <a:rPr lang="cy-GB" noProof="0" dirty="0" err="1" smtClean="0"/>
              <a:t>Varkey</a:t>
            </a:r>
            <a:r>
              <a:rPr lang="cy-GB" noProof="0" dirty="0" smtClean="0"/>
              <a:t> </a:t>
            </a:r>
            <a:r>
              <a:rPr lang="cy-GB" noProof="0" dirty="0" err="1" smtClean="0"/>
              <a:t>Foundation</a:t>
            </a:r>
            <a:r>
              <a:rPr lang="cy-GB" noProof="0" dirty="0" smtClean="0"/>
              <a:t>, 2017)</a:t>
            </a:r>
            <a:endParaRPr lang="cy-GB" noProof="0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0223795"/>
              </p:ext>
            </p:extLst>
          </p:nvPr>
        </p:nvGraphicFramePr>
        <p:xfrm>
          <a:off x="5278582" y="1825625"/>
          <a:ext cx="6075218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0878862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Crynodeb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1690688"/>
            <a:ext cx="5614851" cy="4932181"/>
          </a:xfrm>
        </p:spPr>
        <p:txBody>
          <a:bodyPr>
            <a:normAutofit fontScale="85000" lnSpcReduction="20000"/>
          </a:bodyPr>
          <a:lstStyle/>
          <a:p>
            <a:r>
              <a:rPr lang="cy-GB" noProof="0" dirty="0" smtClean="0"/>
              <a:t>Mae rhan fwyaf y bobl ifanc yng Nghymru yn hapus, gyda lefelau llesiant da</a:t>
            </a:r>
          </a:p>
          <a:p>
            <a:r>
              <a:rPr lang="cy-GB" noProof="0" dirty="0" smtClean="0"/>
              <a:t>Mae cymdeithas yn gosod gofynion a phwysau newydd ar blant a phobl ifanc </a:t>
            </a:r>
            <a:r>
              <a:rPr lang="cy-GB" dirty="0" smtClean="0">
                <a:solidFill>
                  <a:srgbClr val="000000"/>
                </a:solidFill>
              </a:rPr>
              <a:t>nad </a:t>
            </a:r>
            <a:r>
              <a:rPr lang="cy-GB" dirty="0">
                <a:solidFill>
                  <a:srgbClr val="000000"/>
                </a:solidFill>
              </a:rPr>
              <a:t>oes dealltwriaeth ddigonol </a:t>
            </a:r>
            <a:r>
              <a:rPr lang="cy-GB" dirty="0" smtClean="0">
                <a:solidFill>
                  <a:srgbClr val="000000"/>
                </a:solidFill>
              </a:rPr>
              <a:t>ohonynt.</a:t>
            </a:r>
          </a:p>
          <a:p>
            <a:r>
              <a:rPr lang="cy-GB" noProof="0" dirty="0" smtClean="0">
                <a:solidFill>
                  <a:srgbClr val="000000"/>
                </a:solidFill>
              </a:rPr>
              <a:t>Mae angen ymagwedd </a:t>
            </a:r>
            <a:r>
              <a:rPr lang="cy-GB" noProof="0" dirty="0" smtClean="0"/>
              <a:t>radical i gynrychioli plant a phobl ifanc yn rymus</a:t>
            </a:r>
          </a:p>
          <a:p>
            <a:r>
              <a:rPr lang="cy-GB" noProof="0" dirty="0" smtClean="0"/>
              <a:t>Mae gan </a:t>
            </a:r>
            <a:r>
              <a:rPr lang="cy-GB" noProof="0" dirty="0" err="1" smtClean="0"/>
              <a:t>Praxis</a:t>
            </a:r>
            <a:r>
              <a:rPr lang="cy-GB" noProof="0" dirty="0" smtClean="0"/>
              <a:t> bwynt gwerthu unigryw, gallwn gynnig i blant a phobl ifanc ‘brofiadau  plentyndod a glasoed ffafriol’, hygyrch a fforddiadwy</a:t>
            </a:r>
            <a:endParaRPr lang="cy-GB" i="1" noProof="0" dirty="0" smtClean="0"/>
          </a:p>
          <a:p>
            <a:r>
              <a:rPr lang="cy-GB" noProof="0" dirty="0" smtClean="0"/>
              <a:t>Mae angen i’r sector ymgysylltu’n fwy effeithiol, gan fabwysiadu dull </a:t>
            </a:r>
            <a:r>
              <a:rPr lang="cy-GB" dirty="0" smtClean="0"/>
              <a:t>pragmatig radical i fynd </a:t>
            </a:r>
            <a:r>
              <a:rPr lang="cy-GB" dirty="0" err="1" smtClean="0"/>
              <a:t>ati’n</a:t>
            </a:r>
            <a:r>
              <a:rPr lang="cy-GB" dirty="0" smtClean="0"/>
              <a:t> fwy effeithiol i wneud trefniadau ar gyfer plant a phobl ifanc Cymru</a:t>
            </a:r>
            <a:endParaRPr lang="cy-GB" noProof="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62056" y="1690688"/>
            <a:ext cx="5016837" cy="426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620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9439"/>
          </a:xfrm>
        </p:spPr>
        <p:txBody>
          <a:bodyPr>
            <a:normAutofit/>
          </a:bodyPr>
          <a:lstStyle/>
          <a:p>
            <a:r>
              <a:rPr lang="cy-GB" sz="2000" noProof="0" dirty="0" smtClean="0"/>
              <a:t>Llyfryddiaeth</a:t>
            </a:r>
            <a:endParaRPr lang="cy-GB" sz="20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84565"/>
            <a:ext cx="10515600" cy="5424054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3200" dirty="0" smtClean="0"/>
              <a:t>Conger </a:t>
            </a:r>
            <a:r>
              <a:rPr lang="en-GB" sz="3200" dirty="0"/>
              <a:t>R.D., Conger K.J. (2008) Understanding the processes through which economic hardship influences families and children, </a:t>
            </a:r>
            <a:r>
              <a:rPr lang="en-GB" sz="3200" i="1" dirty="0"/>
              <a:t>Handbook of families and poverty</a:t>
            </a:r>
            <a:r>
              <a:rPr lang="en-GB" sz="3200" dirty="0"/>
              <a:t>. Crane DR, Heaton TB, editors. Thousand Oaks, CA: Sage.</a:t>
            </a:r>
          </a:p>
          <a:p>
            <a:pPr marL="0" indent="0">
              <a:buNone/>
            </a:pPr>
            <a:r>
              <a:rPr lang="en-GB" sz="3200" dirty="0"/>
              <a:t>Eckersley, R. Commentary on </a:t>
            </a:r>
            <a:r>
              <a:rPr lang="en-GB" sz="3200" dirty="0" err="1"/>
              <a:t>Trzesniewski</a:t>
            </a:r>
            <a:r>
              <a:rPr lang="en-GB" sz="3200" dirty="0"/>
              <a:t> and Donnellan (2010): A Transdisciplinary Perspective on Young People’s Well-Being. </a:t>
            </a:r>
            <a:r>
              <a:rPr lang="en-GB" sz="3200" i="1" dirty="0"/>
              <a:t>Perspectives on Psychological Science, </a:t>
            </a:r>
            <a:r>
              <a:rPr lang="en-GB" sz="3200" dirty="0"/>
              <a:t>5(1) pp. 76-80.</a:t>
            </a:r>
          </a:p>
          <a:p>
            <a:pPr marL="0" indent="0">
              <a:buNone/>
            </a:pPr>
            <a:r>
              <a:rPr lang="en-GB" sz="3200" dirty="0"/>
              <a:t>James, W. (1904) What is Pragmatism, from series of eight lectures dedicated to the memory of John Stuart Mill, </a:t>
            </a:r>
            <a:r>
              <a:rPr lang="en-GB" sz="3200" i="1" dirty="0"/>
              <a:t>A New Name for Some Old Ways of Thinking</a:t>
            </a:r>
            <a:r>
              <a:rPr lang="en-GB" sz="3200" dirty="0"/>
              <a:t>, in December 1904, from William James, Writings 1902-1920, The Library of America.</a:t>
            </a:r>
            <a:r>
              <a:rPr lang="en-GB" sz="3200" i="1" dirty="0"/>
              <a:t> </a:t>
            </a:r>
            <a:endParaRPr lang="en-GB" sz="3200" i="1" dirty="0" smtClean="0"/>
          </a:p>
          <a:p>
            <a:pPr marL="0" indent="0">
              <a:buNone/>
            </a:pPr>
            <a:r>
              <a:rPr lang="en-GB" sz="3200" i="1" dirty="0" smtClean="0"/>
              <a:t>Maitland </a:t>
            </a:r>
            <a:r>
              <a:rPr lang="en-GB" sz="3200" i="1" dirty="0"/>
              <a:t>Hudson, G. (2017) The ins and outs of evidence: making sense of different perspectives on impact measurement. Centre for Youth Impact. </a:t>
            </a:r>
            <a:r>
              <a:rPr lang="en-GB" sz="3200" i="1" u="sng" dirty="0">
                <a:hlinkClick r:id="rId3"/>
              </a:rPr>
              <a:t>http://www.youthimpact.uk/evaluation</a:t>
            </a:r>
            <a:r>
              <a:rPr lang="en-GB" sz="3200" i="1" dirty="0"/>
              <a:t> </a:t>
            </a:r>
          </a:p>
          <a:p>
            <a:pPr marL="0" indent="0">
              <a:buNone/>
            </a:pPr>
            <a:r>
              <a:rPr lang="en-GB" sz="3200" dirty="0" smtClean="0"/>
              <a:t>Mental Health Foundation (2016) </a:t>
            </a:r>
            <a:r>
              <a:rPr lang="en-GB" sz="3200" i="1" dirty="0" smtClean="0"/>
              <a:t>Mental Health in Wales, Fundamental Facts 2016. </a:t>
            </a:r>
            <a:endParaRPr lang="en-GB" sz="3200" dirty="0" smtClean="0"/>
          </a:p>
          <a:p>
            <a:pPr marL="0" indent="0">
              <a:buNone/>
            </a:pPr>
            <a:r>
              <a:rPr lang="en-GB" sz="3200" i="1" dirty="0" smtClean="0"/>
              <a:t>Monbiot</a:t>
            </a:r>
            <a:r>
              <a:rPr lang="en-GB" sz="3200" i="1" dirty="0"/>
              <a:t>, G. (2016) Neoliberalism, the ideology at the root of all our problems. The Guardian (online) </a:t>
            </a:r>
            <a:r>
              <a:rPr lang="en-GB" sz="3200" i="1" u="sng" dirty="0">
                <a:hlinkClick r:id="rId4"/>
              </a:rPr>
              <a:t>https://www.theguardian.com/books/2016/apr/15/neoliberalism-ideology-problem-george-monbiot</a:t>
            </a:r>
            <a:r>
              <a:rPr lang="en-GB" sz="3200" i="1" dirty="0"/>
              <a:t> (Accessed 05.01.17)</a:t>
            </a:r>
          </a:p>
          <a:p>
            <a:pPr marL="0" indent="0">
              <a:buNone/>
            </a:pPr>
            <a:r>
              <a:rPr lang="en-GB" sz="3200" i="1" dirty="0"/>
              <a:t>National Assembly for Wales, Children, Young People and Education Committee. (2014). Inquiry into Child and Adolescent Mental Health Services (CAMHS), [Online] Available at: http:// </a:t>
            </a:r>
            <a:r>
              <a:rPr lang="en-GB" sz="3200" i="1" u="sng" dirty="0">
                <a:hlinkClick r:id="rId5"/>
              </a:rPr>
              <a:t>www.assembly.wales</a:t>
            </a:r>
            <a:r>
              <a:rPr lang="en-GB" sz="3200" i="1" dirty="0"/>
              <a:t> [Accessed: 19/08/2016]. </a:t>
            </a:r>
          </a:p>
          <a:p>
            <a:pPr marL="0" indent="0">
              <a:buNone/>
            </a:pPr>
            <a:r>
              <a:rPr lang="en-GB" sz="3200" i="1" dirty="0"/>
              <a:t>New Economics Foundation (no date) National Accounts of Wellbeing (online) </a:t>
            </a:r>
            <a:r>
              <a:rPr lang="en-GB" sz="3200" i="1" u="sng" dirty="0">
                <a:hlinkClick r:id="rId6"/>
              </a:rPr>
              <a:t>http://www.nationalaccountsofwellbeing.org/learn/what-is-well-being.html</a:t>
            </a:r>
            <a:r>
              <a:rPr lang="en-GB" sz="3200" i="1" dirty="0"/>
              <a:t> </a:t>
            </a:r>
          </a:p>
          <a:p>
            <a:pPr marL="0" indent="0">
              <a:buNone/>
            </a:pPr>
            <a:r>
              <a:rPr lang="en-GB" sz="3200" i="1" dirty="0" smtClean="0"/>
              <a:t>OECD (2009) ‘Doing better for Children, UK Country Highlights’, [Online]. Available at www.oecd.org/els/social/childwellbeing (Accessed 31 October 2009).</a:t>
            </a:r>
          </a:p>
          <a:p>
            <a:pPr marL="0" indent="0">
              <a:buNone/>
            </a:pPr>
            <a:r>
              <a:rPr lang="en-GB" sz="3200" i="1" dirty="0" smtClean="0"/>
              <a:t>Organisation </a:t>
            </a:r>
            <a:r>
              <a:rPr lang="en-GB" sz="3200" i="1" dirty="0"/>
              <a:t>for Economic Cooperation and Development (2011).  PF1.6: Public spending by age of children (Online) Available at: </a:t>
            </a:r>
            <a:r>
              <a:rPr lang="en-GB" sz="3200" i="1" u="sng" dirty="0">
                <a:hlinkClick r:id="rId7"/>
              </a:rPr>
              <a:t>http://www.oecd.org/social/family/PF1_6_Public_spending_by_age_of_children.pdf</a:t>
            </a:r>
            <a:r>
              <a:rPr lang="en-GB" sz="3200" i="1" dirty="0"/>
              <a:t> </a:t>
            </a:r>
          </a:p>
          <a:p>
            <a:pPr marL="0" indent="0">
              <a:buNone/>
            </a:pPr>
            <a:r>
              <a:rPr lang="en-GB" sz="3200" i="1" dirty="0"/>
              <a:t>Organisations for Economic Cooperation and Development (2013). Your Better Life Index Data access: http://stats.oecd.org/Index.aspx?DataSetCode=BLI Index website: </a:t>
            </a:r>
            <a:r>
              <a:rPr lang="en-GB" sz="3200" i="1" u="sng" dirty="0">
                <a:hlinkClick r:id="rId8"/>
              </a:rPr>
              <a:t>http://www.oecdbetterlifeindex.org/</a:t>
            </a:r>
            <a:r>
              <a:rPr lang="en-GB" sz="3200" i="1" dirty="0"/>
              <a:t> </a:t>
            </a:r>
          </a:p>
          <a:p>
            <a:pPr marL="0" indent="0">
              <a:buNone/>
            </a:pPr>
            <a:r>
              <a:rPr lang="en-GB" sz="3200" i="1" dirty="0"/>
              <a:t>OECD (2018) PISA Results [Online] </a:t>
            </a:r>
            <a:r>
              <a:rPr lang="en-GB" sz="3200" i="1" u="sng" dirty="0">
                <a:hlinkClick r:id="rId9"/>
              </a:rPr>
              <a:t>https://www.oecd.org/pisa/pisa-2015-results-in-focus.pdf</a:t>
            </a:r>
            <a:r>
              <a:rPr lang="en-GB" sz="3200" i="1" dirty="0"/>
              <a:t> </a:t>
            </a:r>
          </a:p>
          <a:p>
            <a:pPr marL="0" indent="0">
              <a:buNone/>
            </a:pPr>
            <a:r>
              <a:rPr lang="en-GB" sz="3200" i="1" dirty="0"/>
              <a:t>Piper, C. (2008) Investing in Children, Policy, law and practice in context. Devon: </a:t>
            </a:r>
            <a:r>
              <a:rPr lang="en-GB" sz="3200" i="1" dirty="0" err="1"/>
              <a:t>Willan</a:t>
            </a:r>
            <a:r>
              <a:rPr lang="en-GB" sz="3200" i="1" dirty="0"/>
              <a:t> Publishing.</a:t>
            </a:r>
          </a:p>
          <a:p>
            <a:pPr marL="0" indent="0">
              <a:buNone/>
            </a:pPr>
            <a:r>
              <a:rPr lang="en-GB" sz="3200" i="1" dirty="0"/>
              <a:t>Public Health Network Cymru (2015) Teenage Conception. [Online] </a:t>
            </a:r>
            <a:r>
              <a:rPr lang="en-GB" sz="3200" i="1" u="sng" dirty="0">
                <a:hlinkClick r:id="rId10"/>
              </a:rPr>
              <a:t>https://www.publichealthnetwork.cymru/en/topics/sexual-health/teenage-conception/</a:t>
            </a:r>
            <a:r>
              <a:rPr lang="en-GB" sz="3200" i="1" dirty="0"/>
              <a:t> </a:t>
            </a:r>
          </a:p>
          <a:p>
            <a:pPr marL="0" indent="0">
              <a:buNone/>
            </a:pPr>
            <a:r>
              <a:rPr lang="en-GB" sz="3200" i="1" dirty="0" err="1"/>
              <a:t>Șimșek</a:t>
            </a:r>
            <a:r>
              <a:rPr lang="en-GB" sz="3200" i="1" dirty="0"/>
              <a:t>, A. (2014) An Evaluation of the All Wales C-Card Standards, Public Health Wales.</a:t>
            </a:r>
          </a:p>
          <a:p>
            <a:pPr marL="0" indent="0">
              <a:buNone/>
            </a:pPr>
            <a:r>
              <a:rPr lang="en-GB" sz="3200" i="1" dirty="0"/>
              <a:t>Thatcher, M. (1987) Interview with Woman’s Own. [Online] Available at: </a:t>
            </a:r>
            <a:r>
              <a:rPr lang="en-GB" sz="3200" i="1" u="sng" dirty="0">
                <a:hlinkClick r:id="rId11"/>
              </a:rPr>
              <a:t>https://www.margaretthatcher.org/document/106689</a:t>
            </a:r>
            <a:r>
              <a:rPr lang="en-GB" sz="3200" i="1" dirty="0"/>
              <a:t> </a:t>
            </a:r>
          </a:p>
          <a:p>
            <a:pPr marL="0" indent="0">
              <a:buNone/>
            </a:pPr>
            <a:r>
              <a:rPr lang="en-GB" sz="3200" i="1" dirty="0" err="1"/>
              <a:t>Varkey</a:t>
            </a:r>
            <a:r>
              <a:rPr lang="en-GB" sz="3200" i="1" dirty="0"/>
              <a:t> Foundation (2017) What the World’s Young People Think and Feel. [Online] </a:t>
            </a:r>
            <a:r>
              <a:rPr lang="en-GB" sz="3200" i="1" u="sng" dirty="0">
                <a:hlinkClick r:id="rId12"/>
              </a:rPr>
              <a:t>https://www.varkeyfoundation.org</a:t>
            </a:r>
            <a:r>
              <a:rPr lang="en-GB" sz="3200" i="1" dirty="0"/>
              <a:t> </a:t>
            </a:r>
          </a:p>
          <a:p>
            <a:pPr marL="0" indent="0">
              <a:buNone/>
            </a:pPr>
            <a:r>
              <a:rPr lang="en-GB" sz="3200" i="1" dirty="0"/>
              <a:t>Welsh Government. (2015) Talk to Me 2: Suicide and Self Harm reduction strategy for Wales Suicide and Self Harm Prevention Strategy for Wales 2015-2020, [Online] Available at: http://gov. wales/docs/</a:t>
            </a:r>
            <a:r>
              <a:rPr lang="en-GB" sz="3200" i="1" dirty="0" err="1"/>
              <a:t>dhss</a:t>
            </a:r>
            <a:r>
              <a:rPr lang="en-GB" sz="3200" i="1" dirty="0"/>
              <a:t>/publications/150716strategyen.pdf  [Accessed on: 18/07/2016].</a:t>
            </a:r>
          </a:p>
          <a:p>
            <a:pPr marL="0" indent="0">
              <a:buNone/>
            </a:pPr>
            <a:r>
              <a:rPr lang="en-GB" sz="3200" i="1" dirty="0"/>
              <a:t>Welsh Government (2018) Youth Work, [Online] </a:t>
            </a:r>
            <a:r>
              <a:rPr lang="en-GB" sz="3200" i="1" u="sng" dirty="0">
                <a:hlinkClick r:id="rId13"/>
              </a:rPr>
              <a:t>https://gov.wales/statistics-and-research/youth-services/?lang=en</a:t>
            </a:r>
            <a:r>
              <a:rPr lang="en-GB" sz="3200" i="1" dirty="0"/>
              <a:t> </a:t>
            </a:r>
          </a:p>
          <a:p>
            <a:pPr marL="0" indent="0">
              <a:buNone/>
            </a:pPr>
            <a:r>
              <a:rPr lang="en-GB" sz="3200" i="1" dirty="0"/>
              <a:t>Wylie, T. (2010) Youth Work in a Cold Climate, Youth and Policy, No. 105, 1-8, November 2010. Blaydon on Tyne: Youth and Policy.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267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777</TotalTime>
  <Words>2110</Words>
  <Application>Microsoft Office PowerPoint</Application>
  <PresentationFormat>Widescreen</PresentationFormat>
  <Paragraphs>200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Calibri Light</vt:lpstr>
      <vt:lpstr>Times New Roman</vt:lpstr>
      <vt:lpstr>Office Theme</vt:lpstr>
      <vt:lpstr>  Plant a Phobl Ifanc, Cydnerthedd a Llesiant:</vt:lpstr>
      <vt:lpstr>Golwg Gyfannol</vt:lpstr>
      <vt:lpstr>Materion cyfoes sy’n wynebu teuluoedd, plant a phobl ifanc</vt:lpstr>
      <vt:lpstr>Esboniad ar lesiant</vt:lpstr>
      <vt:lpstr>Llesiant, beth yw e?</vt:lpstr>
      <vt:lpstr>Llesiant ac Aflesiant</vt:lpstr>
      <vt:lpstr>Darllen</vt:lpstr>
      <vt:lpstr>Deddf Llesiant Cenedlaethau’r Dyfodol (Cymru) 2015</vt:lpstr>
      <vt:lpstr>Agenda Polisi Neo-ryddfrydol</vt:lpstr>
      <vt:lpstr>Canlyniadau Neo-ryddfrydiaeth</vt:lpstr>
      <vt:lpstr>Effeithiau</vt:lpstr>
      <vt:lpstr>Effaith</vt:lpstr>
      <vt:lpstr>Pa dystiolaeth sydd?</vt:lpstr>
      <vt:lpstr>Dilema o ran data</vt:lpstr>
      <vt:lpstr>Pwy sy’n gofyn cwestiynau ar ran plant a phobl ifanc? </vt:lpstr>
      <vt:lpstr>Pwy sy’n llywio’r llong?</vt:lpstr>
      <vt:lpstr>Bod yn Bragmatig</vt:lpstr>
      <vt:lpstr>Pwy sydd â’r weledigaeth?</vt:lpstr>
      <vt:lpstr> Astudiaeth achos ar effaith – beichiogrwydd ifanc </vt:lpstr>
      <vt:lpstr>Charles Murray a’r Isddosbarth</vt:lpstr>
      <vt:lpstr>Lleisiau amgen</vt:lpstr>
      <vt:lpstr>Paradocs </vt:lpstr>
      <vt:lpstr>Buddsoddiad Cyhoeddus y DU mewn Plant a Phobl Ifanc</vt:lpstr>
      <vt:lpstr>Gwledydd Hapus</vt:lpstr>
      <vt:lpstr>Beth sy’n gwneud i bobl ifanc deimlo’n anhapus? </vt:lpstr>
      <vt:lpstr>Crynodeb</vt:lpstr>
      <vt:lpstr>Llyfryddiaeth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People, Resilience and Well-being: Issues for contemporary practice</dc:title>
  <dc:creator>Darrel Williams</dc:creator>
  <cp:lastModifiedBy>Darrel Williams</cp:lastModifiedBy>
  <cp:revision>94</cp:revision>
  <dcterms:created xsi:type="dcterms:W3CDTF">2018-10-03T06:12:51Z</dcterms:created>
  <dcterms:modified xsi:type="dcterms:W3CDTF">2019-10-09T07:27:51Z</dcterms:modified>
</cp:coreProperties>
</file>