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15"/>
  </p:notesMasterIdLst>
  <p:sldIdLst>
    <p:sldId id="256" r:id="rId3"/>
    <p:sldId id="257" r:id="rId4"/>
    <p:sldId id="258" r:id="rId5"/>
    <p:sldId id="277" r:id="rId6"/>
    <p:sldId id="288" r:id="rId7"/>
    <p:sldId id="264" r:id="rId8"/>
    <p:sldId id="292" r:id="rId9"/>
    <p:sldId id="261" r:id="rId10"/>
    <p:sldId id="281" r:id="rId11"/>
    <p:sldId id="290" r:id="rId12"/>
    <p:sldId id="291" r:id="rId13"/>
    <p:sldId id="27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05/8/layout/vList6" loCatId="list" qsTypeId="urn:microsoft.com/office/officeart/2005/8/quickstyle/simple1" qsCatId="simple" csTypeId="urn:microsoft.com/office/officeart/2005/8/colors/accent3_5" csCatId="accent3" phldr="1"/>
      <dgm:spPr/>
      <dgm:t>
        <a:bodyPr rtlCol="0"/>
        <a:lstStyle/>
        <a:p>
          <a:pPr rtl="0"/>
          <a:endParaRPr lang="en-US"/>
        </a:p>
      </dgm:t>
    </dgm:pt>
    <dgm:pt modelId="{73D947E0-108F-4D20-A71E-3CF329F97212}">
      <dgm:prSet phldr="0"/>
      <dgm:spPr/>
      <dgm:t>
        <a:bodyPr rtlCol="0"/>
        <a:lstStyle/>
        <a:p>
          <a:pPr marL="0" algn="ctr" rtl="0">
            <a:buNone/>
          </a:pPr>
          <a:r>
            <a:rPr lang="en-GB" sz="2000" noProof="0" dirty="0">
              <a:latin typeface="Tenorite" pitchFamily="2" charset="0"/>
            </a:rPr>
            <a:t>Power Distance</a:t>
          </a:r>
        </a:p>
      </dgm:t>
    </dgm:pt>
    <dgm:pt modelId="{9D249532-A24D-4D8F-848A-9F42F2E486C9}" type="par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E813459-65AB-4FA9-B717-330DDA6DFA4E}" type="sib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1AFA1AF-0FF8-45B3-A6D0-0E255A2F637D}">
      <dgm:prSet phldr="0" custT="1"/>
      <dgm:spPr/>
      <dgm:t>
        <a:bodyPr rtlCol="0"/>
        <a:lstStyle/>
        <a:p>
          <a:pPr marL="0" algn="ctr" rtl="0">
            <a:buNone/>
          </a:pPr>
          <a:r>
            <a:rPr lang="en-GB" sz="2000" noProof="0" dirty="0">
              <a:latin typeface="Tenorite" pitchFamily="2" charset="0"/>
            </a:rPr>
            <a:t>Individualism vs Collectivism</a:t>
          </a:r>
        </a:p>
      </dgm:t>
    </dgm:pt>
    <dgm:pt modelId="{10C68AF5-481C-45AA-A216-8BBBB04515B9}" type="par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88649F7A-400B-4056-965D-C9AC0B3AD942}" type="sib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E9682B4F-0217-4B50-923E-C104AA24290F}">
      <dgm:prSet phldr="0"/>
      <dgm:spPr/>
      <dgm:t>
        <a:bodyPr rtlCol="0"/>
        <a:lstStyle/>
        <a:p>
          <a:pPr marL="0" algn="ctr" rtl="0">
            <a:buNone/>
          </a:pPr>
          <a:r>
            <a:rPr lang="en-GB" sz="2000" noProof="0" dirty="0">
              <a:latin typeface="Tenorite" pitchFamily="2" charset="0"/>
            </a:rPr>
            <a:t>Masculinity vs Femininity </a:t>
          </a:r>
        </a:p>
      </dgm:t>
    </dgm:pt>
    <dgm:pt modelId="{E0F6C4AF-9BBB-4698-91D7-F9AE3EACBD5D}" type="par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8632E42-D7EB-4C31-877E-6F1B2801851A}" type="sib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2322D3A-7AC2-4C5C-9D7E-EAB2313D47D4}">
      <dgm:prSet phldr="0"/>
      <dgm:spPr/>
      <dgm:t>
        <a:bodyPr rtlCol="0"/>
        <a:lstStyle/>
        <a:p>
          <a:pPr marL="0" algn="ctr" rtl="0"/>
          <a:r>
            <a:rPr lang="en-GB" sz="2000" noProof="0" dirty="0">
              <a:latin typeface="Tenorite" pitchFamily="2" charset="0"/>
            </a:rPr>
            <a:t>Long-term vs short-term orientation </a:t>
          </a:r>
        </a:p>
      </dgm:t>
    </dgm:pt>
    <dgm:pt modelId="{4A8C15D4-B36F-4764-B4FF-F2AF790D3E17}" type="parTrans" cxnId="{179FAFCF-F878-464E-A8A6-1185EFA0E38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84DE1C3A-3FC7-4DB3-88ED-33F65A71557A}" type="sibTrans" cxnId="{179FAFCF-F878-464E-A8A6-1185EFA0E38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4F85505A-81B6-4FDA-A144-900B71DAD946}">
      <dgm:prSet phldr="0"/>
      <dgm:spPr/>
      <dgm:t>
        <a:bodyPr rtlCol="0"/>
        <a:lstStyle/>
        <a:p>
          <a:pPr marL="0" algn="ctr" rtl="0">
            <a:buNone/>
          </a:pPr>
          <a:r>
            <a:rPr lang="en-GB" sz="2000" noProof="0" dirty="0">
              <a:latin typeface="Tenorite" pitchFamily="2" charset="0"/>
            </a:rPr>
            <a:t>Uncertainty Avoidance</a:t>
          </a:r>
        </a:p>
      </dgm:t>
    </dgm:pt>
    <dgm:pt modelId="{D9A96E25-7BBE-4DDD-8DDE-B4970D4340A8}" type="parTrans" cxnId="{2D633B56-E147-4EFC-B9EE-6C0413F329B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68F74A88-49DC-44B1-BC0D-220A7B97601C}" type="sibTrans" cxnId="{2D633B56-E147-4EFC-B9EE-6C0413F329B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FEB2D867-E6F0-4A58-B4AD-438F9F1CB0B2}">
      <dgm:prSet phldr="0"/>
      <dgm:spPr/>
      <dgm:t>
        <a:bodyPr rtlCol="0"/>
        <a:lstStyle/>
        <a:p>
          <a:pPr rtl="0"/>
          <a:r>
            <a:rPr lang="en-GB" noProof="0" dirty="0">
              <a:latin typeface="Tenorite" pitchFamily="2" charset="0"/>
            </a:rPr>
            <a:t>Indulgence vs Restraint</a:t>
          </a:r>
        </a:p>
      </dgm:t>
    </dgm:pt>
    <dgm:pt modelId="{45EABF6F-1941-4720-8DB3-12F519FDAE50}" type="parTrans" cxnId="{DC5D05C7-C108-4BB9-9986-854DC7B7EB06}">
      <dgm:prSet/>
      <dgm:spPr/>
      <dgm:t>
        <a:bodyPr/>
        <a:lstStyle/>
        <a:p>
          <a:endParaRPr lang="en-GB"/>
        </a:p>
      </dgm:t>
    </dgm:pt>
    <dgm:pt modelId="{1A55CEB7-A7C2-4B49-A85F-9828A3544B40}" type="sibTrans" cxnId="{DC5D05C7-C108-4BB9-9986-854DC7B7EB06}">
      <dgm:prSet/>
      <dgm:spPr/>
      <dgm:t>
        <a:bodyPr/>
        <a:lstStyle/>
        <a:p>
          <a:endParaRPr lang="en-GB"/>
        </a:p>
      </dgm:t>
    </dgm:pt>
    <dgm:pt modelId="{51F4D225-CFE1-445D-A116-ADE6D4EE9203}" type="pres">
      <dgm:prSet presAssocID="{0DD8915E-DC14-41D6-9BB5-F49E1C265163}" presName="Name0" presStyleCnt="0">
        <dgm:presLayoutVars>
          <dgm:dir/>
          <dgm:animLvl val="lvl"/>
          <dgm:resizeHandles/>
        </dgm:presLayoutVars>
      </dgm:prSet>
      <dgm:spPr/>
    </dgm:pt>
    <dgm:pt modelId="{CDC6548C-BF68-49A0-8CBD-3C05B8F50688}" type="pres">
      <dgm:prSet presAssocID="{73D947E0-108F-4D20-A71E-3CF329F97212}" presName="linNode" presStyleCnt="0"/>
      <dgm:spPr/>
    </dgm:pt>
    <dgm:pt modelId="{24542DEF-40FB-4CD5-8B78-7482ACC09412}" type="pres">
      <dgm:prSet presAssocID="{73D947E0-108F-4D20-A71E-3CF329F97212}" presName="parentShp" presStyleLbl="node1" presStyleIdx="0" presStyleCnt="6">
        <dgm:presLayoutVars>
          <dgm:bulletEnabled val="1"/>
        </dgm:presLayoutVars>
      </dgm:prSet>
      <dgm:spPr/>
    </dgm:pt>
    <dgm:pt modelId="{EBE453DB-E0BD-494C-898C-7E424C7B50E9}" type="pres">
      <dgm:prSet presAssocID="{73D947E0-108F-4D20-A71E-3CF329F97212}" presName="childShp" presStyleLbl="bgAccFollowNode1" presStyleIdx="0" presStyleCnt="6">
        <dgm:presLayoutVars>
          <dgm:bulletEnabled val="1"/>
        </dgm:presLayoutVars>
      </dgm:prSet>
      <dgm:spPr/>
    </dgm:pt>
    <dgm:pt modelId="{3EC44D32-72A4-41CC-8E41-5AC26E423E89}" type="pres">
      <dgm:prSet presAssocID="{AE813459-65AB-4FA9-B717-330DDA6DFA4E}" presName="spacing" presStyleCnt="0"/>
      <dgm:spPr/>
    </dgm:pt>
    <dgm:pt modelId="{D0062C30-8F99-4485-86F0-F743637DDFF9}" type="pres">
      <dgm:prSet presAssocID="{B1AFA1AF-0FF8-45B3-A6D0-0E255A2F637D}" presName="linNode" presStyleCnt="0"/>
      <dgm:spPr/>
    </dgm:pt>
    <dgm:pt modelId="{93A0D900-7067-47DE-9296-CCBAA7F932F5}" type="pres">
      <dgm:prSet presAssocID="{B1AFA1AF-0FF8-45B3-A6D0-0E255A2F637D}" presName="parentShp" presStyleLbl="node1" presStyleIdx="1" presStyleCnt="6">
        <dgm:presLayoutVars>
          <dgm:bulletEnabled val="1"/>
        </dgm:presLayoutVars>
      </dgm:prSet>
      <dgm:spPr/>
    </dgm:pt>
    <dgm:pt modelId="{8C84F8D4-45D7-4495-9B50-1880928D55DF}" type="pres">
      <dgm:prSet presAssocID="{B1AFA1AF-0FF8-45B3-A6D0-0E255A2F637D}" presName="childShp" presStyleLbl="bgAccFollowNode1" presStyleIdx="1" presStyleCnt="6">
        <dgm:presLayoutVars>
          <dgm:bulletEnabled val="1"/>
        </dgm:presLayoutVars>
      </dgm:prSet>
      <dgm:spPr/>
    </dgm:pt>
    <dgm:pt modelId="{0735BA14-246D-4DBA-AEB3-628733E58CB0}" type="pres">
      <dgm:prSet presAssocID="{88649F7A-400B-4056-965D-C9AC0B3AD942}" presName="spacing" presStyleCnt="0"/>
      <dgm:spPr/>
    </dgm:pt>
    <dgm:pt modelId="{C9AA9C05-F2BB-4584-A98B-560590ECCB93}" type="pres">
      <dgm:prSet presAssocID="{E9682B4F-0217-4B50-923E-C104AA24290F}" presName="linNode" presStyleCnt="0"/>
      <dgm:spPr/>
    </dgm:pt>
    <dgm:pt modelId="{AB9107C6-26B6-4D8D-9901-5BAF7689F8E7}" type="pres">
      <dgm:prSet presAssocID="{E9682B4F-0217-4B50-923E-C104AA24290F}" presName="parentShp" presStyleLbl="node1" presStyleIdx="2" presStyleCnt="6">
        <dgm:presLayoutVars>
          <dgm:bulletEnabled val="1"/>
        </dgm:presLayoutVars>
      </dgm:prSet>
      <dgm:spPr/>
    </dgm:pt>
    <dgm:pt modelId="{8469F3BC-E2CF-4F73-9B8D-73D28F1D8CC3}" type="pres">
      <dgm:prSet presAssocID="{E9682B4F-0217-4B50-923E-C104AA24290F}" presName="childShp" presStyleLbl="bgAccFollowNode1" presStyleIdx="2" presStyleCnt="6">
        <dgm:presLayoutVars>
          <dgm:bulletEnabled val="1"/>
        </dgm:presLayoutVars>
      </dgm:prSet>
      <dgm:spPr/>
    </dgm:pt>
    <dgm:pt modelId="{BDE21092-8E59-4CFB-98D5-A39F11A3D7F7}" type="pres">
      <dgm:prSet presAssocID="{B8632E42-D7EB-4C31-877E-6F1B2801851A}" presName="spacing" presStyleCnt="0"/>
      <dgm:spPr/>
    </dgm:pt>
    <dgm:pt modelId="{24BEAB07-152D-4BED-B1AF-CF5703E5A607}" type="pres">
      <dgm:prSet presAssocID="{4F85505A-81B6-4FDA-A144-900B71DAD946}" presName="linNode" presStyleCnt="0"/>
      <dgm:spPr/>
    </dgm:pt>
    <dgm:pt modelId="{6853C3EB-E6E5-4509-B449-84003AE88D7C}" type="pres">
      <dgm:prSet presAssocID="{4F85505A-81B6-4FDA-A144-900B71DAD946}" presName="parentShp" presStyleLbl="node1" presStyleIdx="3" presStyleCnt="6">
        <dgm:presLayoutVars>
          <dgm:bulletEnabled val="1"/>
        </dgm:presLayoutVars>
      </dgm:prSet>
      <dgm:spPr/>
    </dgm:pt>
    <dgm:pt modelId="{AA5022CE-514F-4539-B80B-9C21739AB1A9}" type="pres">
      <dgm:prSet presAssocID="{4F85505A-81B6-4FDA-A144-900B71DAD946}" presName="childShp" presStyleLbl="bgAccFollowNode1" presStyleIdx="3" presStyleCnt="6">
        <dgm:presLayoutVars>
          <dgm:bulletEnabled val="1"/>
        </dgm:presLayoutVars>
      </dgm:prSet>
      <dgm:spPr/>
    </dgm:pt>
    <dgm:pt modelId="{969F9404-BC78-49F4-8BE8-8EC113F0DE20}" type="pres">
      <dgm:prSet presAssocID="{68F74A88-49DC-44B1-BC0D-220A7B97601C}" presName="spacing" presStyleCnt="0"/>
      <dgm:spPr/>
    </dgm:pt>
    <dgm:pt modelId="{489494D7-03D8-42B6-B581-5CF806AF9E2A}" type="pres">
      <dgm:prSet presAssocID="{A2322D3A-7AC2-4C5C-9D7E-EAB2313D47D4}" presName="linNode" presStyleCnt="0"/>
      <dgm:spPr/>
    </dgm:pt>
    <dgm:pt modelId="{AC2D8D3E-665C-4940-BFA7-2A48486CD3AE}" type="pres">
      <dgm:prSet presAssocID="{A2322D3A-7AC2-4C5C-9D7E-EAB2313D47D4}" presName="parentShp" presStyleLbl="node1" presStyleIdx="4" presStyleCnt="6">
        <dgm:presLayoutVars>
          <dgm:bulletEnabled val="1"/>
        </dgm:presLayoutVars>
      </dgm:prSet>
      <dgm:spPr/>
    </dgm:pt>
    <dgm:pt modelId="{B649C2FA-FA96-4930-9E49-6D634B4B4121}" type="pres">
      <dgm:prSet presAssocID="{A2322D3A-7AC2-4C5C-9D7E-EAB2313D47D4}" presName="childShp" presStyleLbl="bgAccFollowNode1" presStyleIdx="4" presStyleCnt="6">
        <dgm:presLayoutVars>
          <dgm:bulletEnabled val="1"/>
        </dgm:presLayoutVars>
      </dgm:prSet>
      <dgm:spPr/>
    </dgm:pt>
    <dgm:pt modelId="{7B509AAE-B593-4369-9F71-2E4BBA1A0AE2}" type="pres">
      <dgm:prSet presAssocID="{84DE1C3A-3FC7-4DB3-88ED-33F65A71557A}" presName="spacing" presStyleCnt="0"/>
      <dgm:spPr/>
    </dgm:pt>
    <dgm:pt modelId="{AAF2C619-5C58-406E-9AE8-05C2C8959FBF}" type="pres">
      <dgm:prSet presAssocID="{FEB2D867-E6F0-4A58-B4AD-438F9F1CB0B2}" presName="linNode" presStyleCnt="0"/>
      <dgm:spPr/>
    </dgm:pt>
    <dgm:pt modelId="{CD142ABF-FCA1-4EF6-BA10-B0EFCC2D5194}" type="pres">
      <dgm:prSet presAssocID="{FEB2D867-E6F0-4A58-B4AD-438F9F1CB0B2}" presName="parentShp" presStyleLbl="node1" presStyleIdx="5" presStyleCnt="6">
        <dgm:presLayoutVars>
          <dgm:bulletEnabled val="1"/>
        </dgm:presLayoutVars>
      </dgm:prSet>
      <dgm:spPr/>
    </dgm:pt>
    <dgm:pt modelId="{F9295028-8AE8-40AA-9879-1388CA8D4955}" type="pres">
      <dgm:prSet presAssocID="{FEB2D867-E6F0-4A58-B4AD-438F9F1CB0B2}" presName="childShp" presStyleLbl="bgAccFollowNode1" presStyleIdx="5" presStyleCnt="6">
        <dgm:presLayoutVars>
          <dgm:bulletEnabled val="1"/>
        </dgm:presLayoutVars>
      </dgm:prSet>
      <dgm:spPr/>
    </dgm:pt>
  </dgm:ptLst>
  <dgm:cxnLst>
    <dgm:cxn modelId="{F28D7702-2FC3-49BD-BB13-C989E5EE622A}" srcId="{0DD8915E-DC14-41D6-9BB5-F49E1C265163}" destId="{B1AFA1AF-0FF8-45B3-A6D0-0E255A2F637D}" srcOrd="1" destOrd="0" parTransId="{10C68AF5-481C-45AA-A216-8BBBB04515B9}" sibTransId="{88649F7A-400B-4056-965D-C9AC0B3AD942}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778D5E14-D003-4560-BCA2-9518284B31F2}" type="presOf" srcId="{4F85505A-81B6-4FDA-A144-900B71DAD946}" destId="{6853C3EB-E6E5-4509-B449-84003AE88D7C}" srcOrd="0" destOrd="0" presId="urn:microsoft.com/office/officeart/2005/8/layout/vList6"/>
    <dgm:cxn modelId="{DEC2FD26-5E26-45B9-8ED2-FA0812E65B66}" type="presOf" srcId="{0DD8915E-DC14-41D6-9BB5-F49E1C265163}" destId="{51F4D225-CFE1-445D-A116-ADE6D4EE9203}" srcOrd="0" destOrd="0" presId="urn:microsoft.com/office/officeart/2005/8/layout/vList6"/>
    <dgm:cxn modelId="{EC40562C-E0E9-4E8B-9858-BB107B9CCF83}" type="presOf" srcId="{FEB2D867-E6F0-4A58-B4AD-438F9F1CB0B2}" destId="{CD142ABF-FCA1-4EF6-BA10-B0EFCC2D5194}" srcOrd="0" destOrd="0" presId="urn:microsoft.com/office/officeart/2005/8/layout/vList6"/>
    <dgm:cxn modelId="{F0531C5B-76EC-440A-864E-7663807BE92A}" type="presOf" srcId="{E9682B4F-0217-4B50-923E-C104AA24290F}" destId="{AB9107C6-26B6-4D8D-9901-5BAF7689F8E7}" srcOrd="0" destOrd="0" presId="urn:microsoft.com/office/officeart/2005/8/layout/vList6"/>
    <dgm:cxn modelId="{8A9E3643-8261-46FD-8FF0-270A5095FF76}" type="presOf" srcId="{B1AFA1AF-0FF8-45B3-A6D0-0E255A2F637D}" destId="{93A0D900-7067-47DE-9296-CCBAA7F932F5}" srcOrd="0" destOrd="0" presId="urn:microsoft.com/office/officeart/2005/8/layout/vList6"/>
    <dgm:cxn modelId="{9BEA046D-85CD-4A01-9262-8F3F6D81C4F1}" type="presOf" srcId="{A2322D3A-7AC2-4C5C-9D7E-EAB2313D47D4}" destId="{AC2D8D3E-665C-4940-BFA7-2A48486CD3AE}" srcOrd="0" destOrd="0" presId="urn:microsoft.com/office/officeart/2005/8/layout/vList6"/>
    <dgm:cxn modelId="{2D633B56-E147-4EFC-B9EE-6C0413F329B0}" srcId="{0DD8915E-DC14-41D6-9BB5-F49E1C265163}" destId="{4F85505A-81B6-4FDA-A144-900B71DAD946}" srcOrd="3" destOrd="0" parTransId="{D9A96E25-7BBE-4DDD-8DDE-B4970D4340A8}" sibTransId="{68F74A88-49DC-44B1-BC0D-220A7B97601C}"/>
    <dgm:cxn modelId="{D289ECC1-475A-4DC9-80A3-4AED90BF69AE}" type="presOf" srcId="{73D947E0-108F-4D20-A71E-3CF329F97212}" destId="{24542DEF-40FB-4CD5-8B78-7482ACC09412}" srcOrd="0" destOrd="0" presId="urn:microsoft.com/office/officeart/2005/8/layout/vList6"/>
    <dgm:cxn modelId="{DC5D05C7-C108-4BB9-9986-854DC7B7EB06}" srcId="{0DD8915E-DC14-41D6-9BB5-F49E1C265163}" destId="{FEB2D867-E6F0-4A58-B4AD-438F9F1CB0B2}" srcOrd="5" destOrd="0" parTransId="{45EABF6F-1941-4720-8DB3-12F519FDAE50}" sibTransId="{1A55CEB7-A7C2-4B49-A85F-9828A3544B40}"/>
    <dgm:cxn modelId="{6C23D0C9-74B2-4C8B-AB2F-A03B3B0EBE56}" srcId="{0DD8915E-DC14-41D6-9BB5-F49E1C265163}" destId="{E9682B4F-0217-4B50-923E-C104AA24290F}" srcOrd="2" destOrd="0" parTransId="{E0F6C4AF-9BBB-4698-91D7-F9AE3EACBD5D}" sibTransId="{B8632E42-D7EB-4C31-877E-6F1B2801851A}"/>
    <dgm:cxn modelId="{179FAFCF-F878-464E-A8A6-1185EFA0E380}" srcId="{0DD8915E-DC14-41D6-9BB5-F49E1C265163}" destId="{A2322D3A-7AC2-4C5C-9D7E-EAB2313D47D4}" srcOrd="4" destOrd="0" parTransId="{4A8C15D4-B36F-4764-B4FF-F2AF790D3E17}" sibTransId="{84DE1C3A-3FC7-4DB3-88ED-33F65A71557A}"/>
    <dgm:cxn modelId="{BBDF8DBE-6E67-431D-BFEB-7FF39C7E4121}" type="presParOf" srcId="{51F4D225-CFE1-445D-A116-ADE6D4EE9203}" destId="{CDC6548C-BF68-49A0-8CBD-3C05B8F50688}" srcOrd="0" destOrd="0" presId="urn:microsoft.com/office/officeart/2005/8/layout/vList6"/>
    <dgm:cxn modelId="{4F63B351-12B1-41C5-A45F-B3BAC862E3CA}" type="presParOf" srcId="{CDC6548C-BF68-49A0-8CBD-3C05B8F50688}" destId="{24542DEF-40FB-4CD5-8B78-7482ACC09412}" srcOrd="0" destOrd="0" presId="urn:microsoft.com/office/officeart/2005/8/layout/vList6"/>
    <dgm:cxn modelId="{3607B535-A048-4B5B-92E1-F72D55027A92}" type="presParOf" srcId="{CDC6548C-BF68-49A0-8CBD-3C05B8F50688}" destId="{EBE453DB-E0BD-494C-898C-7E424C7B50E9}" srcOrd="1" destOrd="0" presId="urn:microsoft.com/office/officeart/2005/8/layout/vList6"/>
    <dgm:cxn modelId="{E9F61D77-BBD1-4EAE-B67B-B97B12A10D9E}" type="presParOf" srcId="{51F4D225-CFE1-445D-A116-ADE6D4EE9203}" destId="{3EC44D32-72A4-41CC-8E41-5AC26E423E89}" srcOrd="1" destOrd="0" presId="urn:microsoft.com/office/officeart/2005/8/layout/vList6"/>
    <dgm:cxn modelId="{F1415CDF-DB15-4468-8F3B-2DA8C3DE2BE5}" type="presParOf" srcId="{51F4D225-CFE1-445D-A116-ADE6D4EE9203}" destId="{D0062C30-8F99-4485-86F0-F743637DDFF9}" srcOrd="2" destOrd="0" presId="urn:microsoft.com/office/officeart/2005/8/layout/vList6"/>
    <dgm:cxn modelId="{DFD754DE-F9AF-48C2-B42D-042B6295188B}" type="presParOf" srcId="{D0062C30-8F99-4485-86F0-F743637DDFF9}" destId="{93A0D900-7067-47DE-9296-CCBAA7F932F5}" srcOrd="0" destOrd="0" presId="urn:microsoft.com/office/officeart/2005/8/layout/vList6"/>
    <dgm:cxn modelId="{84E548BC-C831-4F98-BA17-180EA26FF3F8}" type="presParOf" srcId="{D0062C30-8F99-4485-86F0-F743637DDFF9}" destId="{8C84F8D4-45D7-4495-9B50-1880928D55DF}" srcOrd="1" destOrd="0" presId="urn:microsoft.com/office/officeart/2005/8/layout/vList6"/>
    <dgm:cxn modelId="{37CBD20B-E385-4DD2-BF3B-A4AC5805D507}" type="presParOf" srcId="{51F4D225-CFE1-445D-A116-ADE6D4EE9203}" destId="{0735BA14-246D-4DBA-AEB3-628733E58CB0}" srcOrd="3" destOrd="0" presId="urn:microsoft.com/office/officeart/2005/8/layout/vList6"/>
    <dgm:cxn modelId="{DAD9D9FB-D7DA-43EA-AFA6-2549196526D8}" type="presParOf" srcId="{51F4D225-CFE1-445D-A116-ADE6D4EE9203}" destId="{C9AA9C05-F2BB-4584-A98B-560590ECCB93}" srcOrd="4" destOrd="0" presId="urn:microsoft.com/office/officeart/2005/8/layout/vList6"/>
    <dgm:cxn modelId="{B611F890-568A-48F0-8907-048958FE7BD4}" type="presParOf" srcId="{C9AA9C05-F2BB-4584-A98B-560590ECCB93}" destId="{AB9107C6-26B6-4D8D-9901-5BAF7689F8E7}" srcOrd="0" destOrd="0" presId="urn:microsoft.com/office/officeart/2005/8/layout/vList6"/>
    <dgm:cxn modelId="{A1295195-A328-4B0D-ACCF-9106101B6D5B}" type="presParOf" srcId="{C9AA9C05-F2BB-4584-A98B-560590ECCB93}" destId="{8469F3BC-E2CF-4F73-9B8D-73D28F1D8CC3}" srcOrd="1" destOrd="0" presId="urn:microsoft.com/office/officeart/2005/8/layout/vList6"/>
    <dgm:cxn modelId="{B41E71A1-FF62-43A5-A601-3C21D44B5A0B}" type="presParOf" srcId="{51F4D225-CFE1-445D-A116-ADE6D4EE9203}" destId="{BDE21092-8E59-4CFB-98D5-A39F11A3D7F7}" srcOrd="5" destOrd="0" presId="urn:microsoft.com/office/officeart/2005/8/layout/vList6"/>
    <dgm:cxn modelId="{4BA3D6EA-C2EA-4ABF-9718-844B22340089}" type="presParOf" srcId="{51F4D225-CFE1-445D-A116-ADE6D4EE9203}" destId="{24BEAB07-152D-4BED-B1AF-CF5703E5A607}" srcOrd="6" destOrd="0" presId="urn:microsoft.com/office/officeart/2005/8/layout/vList6"/>
    <dgm:cxn modelId="{A15D913E-34A5-4FBE-A371-2CD943C65C79}" type="presParOf" srcId="{24BEAB07-152D-4BED-B1AF-CF5703E5A607}" destId="{6853C3EB-E6E5-4509-B449-84003AE88D7C}" srcOrd="0" destOrd="0" presId="urn:microsoft.com/office/officeart/2005/8/layout/vList6"/>
    <dgm:cxn modelId="{EBE86BC0-B86F-4EC9-A5A6-B9CFEA22654C}" type="presParOf" srcId="{24BEAB07-152D-4BED-B1AF-CF5703E5A607}" destId="{AA5022CE-514F-4539-B80B-9C21739AB1A9}" srcOrd="1" destOrd="0" presId="urn:microsoft.com/office/officeart/2005/8/layout/vList6"/>
    <dgm:cxn modelId="{FECB9A54-E0E3-46DA-B8AA-E11593CCDE1B}" type="presParOf" srcId="{51F4D225-CFE1-445D-A116-ADE6D4EE9203}" destId="{969F9404-BC78-49F4-8BE8-8EC113F0DE20}" srcOrd="7" destOrd="0" presId="urn:microsoft.com/office/officeart/2005/8/layout/vList6"/>
    <dgm:cxn modelId="{2527FA9E-7748-477D-855D-DD809281E498}" type="presParOf" srcId="{51F4D225-CFE1-445D-A116-ADE6D4EE9203}" destId="{489494D7-03D8-42B6-B581-5CF806AF9E2A}" srcOrd="8" destOrd="0" presId="urn:microsoft.com/office/officeart/2005/8/layout/vList6"/>
    <dgm:cxn modelId="{48CA0E6B-B4F9-4429-8674-3407A520C336}" type="presParOf" srcId="{489494D7-03D8-42B6-B581-5CF806AF9E2A}" destId="{AC2D8D3E-665C-4940-BFA7-2A48486CD3AE}" srcOrd="0" destOrd="0" presId="urn:microsoft.com/office/officeart/2005/8/layout/vList6"/>
    <dgm:cxn modelId="{4BE96C1C-95FC-42FC-8FCC-6D49090B8661}" type="presParOf" srcId="{489494D7-03D8-42B6-B581-5CF806AF9E2A}" destId="{B649C2FA-FA96-4930-9E49-6D634B4B4121}" srcOrd="1" destOrd="0" presId="urn:microsoft.com/office/officeart/2005/8/layout/vList6"/>
    <dgm:cxn modelId="{510C003B-99EC-4FD1-9244-1A79CB74C645}" type="presParOf" srcId="{51F4D225-CFE1-445D-A116-ADE6D4EE9203}" destId="{7B509AAE-B593-4369-9F71-2E4BBA1A0AE2}" srcOrd="9" destOrd="0" presId="urn:microsoft.com/office/officeart/2005/8/layout/vList6"/>
    <dgm:cxn modelId="{1E0ACD4D-6DF8-4C5D-9E83-2DD0F0169958}" type="presParOf" srcId="{51F4D225-CFE1-445D-A116-ADE6D4EE9203}" destId="{AAF2C619-5C58-406E-9AE8-05C2C8959FBF}" srcOrd="10" destOrd="0" presId="urn:microsoft.com/office/officeart/2005/8/layout/vList6"/>
    <dgm:cxn modelId="{8C8D67B1-5CE3-4855-9D55-F536BF28B384}" type="presParOf" srcId="{AAF2C619-5C58-406E-9AE8-05C2C8959FBF}" destId="{CD142ABF-FCA1-4EF6-BA10-B0EFCC2D5194}" srcOrd="0" destOrd="0" presId="urn:microsoft.com/office/officeart/2005/8/layout/vList6"/>
    <dgm:cxn modelId="{4BAA9C2A-AA4B-43EC-8905-533851A0A2F0}" type="presParOf" srcId="{AAF2C619-5C58-406E-9AE8-05C2C8959FBF}" destId="{F9295028-8AE8-40AA-9879-1388CA8D495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05/8/layout/vList6" loCatId="list" qsTypeId="urn:microsoft.com/office/officeart/2005/8/quickstyle/simple1" qsCatId="simple" csTypeId="urn:microsoft.com/office/officeart/2005/8/colors/accent2_5" csCatId="accent2" phldr="1"/>
      <dgm:spPr/>
      <dgm:t>
        <a:bodyPr rtlCol="0"/>
        <a:lstStyle/>
        <a:p>
          <a:pPr rtl="0"/>
          <a:endParaRPr lang="en-US"/>
        </a:p>
      </dgm:t>
    </dgm:pt>
    <dgm:pt modelId="{73D947E0-108F-4D20-A71E-3CF329F97212}">
      <dgm:prSet phldr="0"/>
      <dgm:spPr/>
      <dgm:t>
        <a:bodyPr rtlCol="0"/>
        <a:lstStyle/>
        <a:p>
          <a:pPr marL="0" algn="ctr" rtl="0">
            <a:buNone/>
          </a:pPr>
          <a:r>
            <a:rPr lang="en-GB" sz="2000" noProof="0" dirty="0">
              <a:latin typeface="Tenorite" pitchFamily="2" charset="0"/>
            </a:rPr>
            <a:t>Universalism vs Particularism</a:t>
          </a:r>
        </a:p>
      </dgm:t>
    </dgm:pt>
    <dgm:pt modelId="{9D249532-A24D-4D8F-848A-9F42F2E486C9}" type="par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E813459-65AB-4FA9-B717-330DDA6DFA4E}" type="sib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1AFA1AF-0FF8-45B3-A6D0-0E255A2F637D}">
      <dgm:prSet phldr="0" custT="1"/>
      <dgm:spPr/>
      <dgm:t>
        <a:bodyPr rtlCol="0"/>
        <a:lstStyle/>
        <a:p>
          <a:pPr marL="0" algn="ctr" rtl="0">
            <a:buNone/>
          </a:pPr>
          <a:r>
            <a:rPr lang="en-GB" sz="2000" noProof="0">
              <a:latin typeface="Tenorite" pitchFamily="2" charset="0"/>
            </a:rPr>
            <a:t>Individualism vs Communication</a:t>
          </a:r>
          <a:endParaRPr lang="en-GB" sz="2000" noProof="0" dirty="0">
            <a:latin typeface="Tenorite" pitchFamily="2" charset="0"/>
          </a:endParaRPr>
        </a:p>
      </dgm:t>
    </dgm:pt>
    <dgm:pt modelId="{10C68AF5-481C-45AA-A216-8BBBB04515B9}" type="par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88649F7A-400B-4056-965D-C9AC0B3AD942}" type="sib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E9682B4F-0217-4B50-923E-C104AA24290F}">
      <dgm:prSet phldr="0"/>
      <dgm:spPr/>
      <dgm:t>
        <a:bodyPr rtlCol="0"/>
        <a:lstStyle/>
        <a:p>
          <a:pPr marL="0" algn="ctr" rtl="0">
            <a:buNone/>
          </a:pPr>
          <a:r>
            <a:rPr lang="en-GB" sz="2000" noProof="0">
              <a:latin typeface="Tenorite" pitchFamily="2" charset="0"/>
            </a:rPr>
            <a:t>Specific vs Diffuse Cultures</a:t>
          </a:r>
          <a:endParaRPr lang="en-GB" sz="2000" noProof="0" dirty="0">
            <a:latin typeface="Tenorite" pitchFamily="2" charset="0"/>
          </a:endParaRPr>
        </a:p>
      </dgm:t>
    </dgm:pt>
    <dgm:pt modelId="{E0F6C4AF-9BBB-4698-91D7-F9AE3EACBD5D}" type="par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8632E42-D7EB-4C31-877E-6F1B2801851A}" type="sib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2322D3A-7AC2-4C5C-9D7E-EAB2313D47D4}">
      <dgm:prSet phldr="0"/>
      <dgm:spPr/>
      <dgm:t>
        <a:bodyPr rtlCol="0"/>
        <a:lstStyle/>
        <a:p>
          <a:pPr marL="0" algn="ctr" rtl="0"/>
          <a:r>
            <a:rPr lang="en-GB" sz="2000" noProof="0">
              <a:latin typeface="Tenorite" pitchFamily="2" charset="0"/>
            </a:rPr>
            <a:t>Sequential vs Synchronic Time</a:t>
          </a:r>
          <a:endParaRPr lang="en-GB" sz="2000" noProof="0" dirty="0">
            <a:latin typeface="Tenorite" pitchFamily="2" charset="0"/>
          </a:endParaRPr>
        </a:p>
      </dgm:t>
    </dgm:pt>
    <dgm:pt modelId="{4A8C15D4-B36F-4764-B4FF-F2AF790D3E17}" type="parTrans" cxnId="{179FAFCF-F878-464E-A8A6-1185EFA0E38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84DE1C3A-3FC7-4DB3-88ED-33F65A71557A}" type="sibTrans" cxnId="{179FAFCF-F878-464E-A8A6-1185EFA0E38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4F85505A-81B6-4FDA-A144-900B71DAD946}">
      <dgm:prSet phldr="0"/>
      <dgm:spPr/>
      <dgm:t>
        <a:bodyPr rtlCol="0"/>
        <a:lstStyle/>
        <a:p>
          <a:pPr marL="0" algn="ctr" rtl="0">
            <a:buNone/>
          </a:pPr>
          <a:r>
            <a:rPr lang="en-GB" sz="2000" noProof="0">
              <a:latin typeface="Tenorite" pitchFamily="2" charset="0"/>
            </a:rPr>
            <a:t>Achievement vs Ascription</a:t>
          </a:r>
          <a:endParaRPr lang="en-GB" sz="2000" noProof="0" dirty="0">
            <a:latin typeface="Tenorite" pitchFamily="2" charset="0"/>
          </a:endParaRPr>
        </a:p>
      </dgm:t>
    </dgm:pt>
    <dgm:pt modelId="{D9A96E25-7BBE-4DDD-8DDE-B4970D4340A8}" type="parTrans" cxnId="{2D633B56-E147-4EFC-B9EE-6C0413F329B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68F74A88-49DC-44B1-BC0D-220A7B97601C}" type="sibTrans" cxnId="{2D633B56-E147-4EFC-B9EE-6C0413F329B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FEB2D867-E6F0-4A58-B4AD-438F9F1CB0B2}">
      <dgm:prSet phldr="0"/>
      <dgm:spPr/>
      <dgm:t>
        <a:bodyPr rtlCol="0"/>
        <a:lstStyle/>
        <a:p>
          <a:pPr rtl="0"/>
          <a:r>
            <a:rPr lang="en-GB" noProof="0">
              <a:latin typeface="Tenorite" pitchFamily="2" charset="0"/>
            </a:rPr>
            <a:t>Internal vs External Control</a:t>
          </a:r>
          <a:endParaRPr lang="en-GB" noProof="0" dirty="0">
            <a:latin typeface="Tenorite" pitchFamily="2" charset="0"/>
          </a:endParaRPr>
        </a:p>
      </dgm:t>
    </dgm:pt>
    <dgm:pt modelId="{45EABF6F-1941-4720-8DB3-12F519FDAE50}" type="parTrans" cxnId="{DC5D05C7-C108-4BB9-9986-854DC7B7EB06}">
      <dgm:prSet/>
      <dgm:spPr/>
      <dgm:t>
        <a:bodyPr/>
        <a:lstStyle/>
        <a:p>
          <a:endParaRPr lang="en-GB"/>
        </a:p>
      </dgm:t>
    </dgm:pt>
    <dgm:pt modelId="{1A55CEB7-A7C2-4B49-A85F-9828A3544B40}" type="sibTrans" cxnId="{DC5D05C7-C108-4BB9-9986-854DC7B7EB06}">
      <dgm:prSet/>
      <dgm:spPr/>
      <dgm:t>
        <a:bodyPr/>
        <a:lstStyle/>
        <a:p>
          <a:endParaRPr lang="en-GB"/>
        </a:p>
      </dgm:t>
    </dgm:pt>
    <dgm:pt modelId="{23C930A7-34AF-4B24-81B5-E7A5748DB9C7}">
      <dgm:prSet phldr="0"/>
      <dgm:spPr/>
      <dgm:t>
        <a:bodyPr rtlCol="0"/>
        <a:lstStyle/>
        <a:p>
          <a:pPr rtl="0"/>
          <a:r>
            <a:rPr lang="en-GB" noProof="0">
              <a:latin typeface="Tenorite" pitchFamily="2" charset="0"/>
            </a:rPr>
            <a:t>Risk-taking vs Security</a:t>
          </a:r>
          <a:endParaRPr lang="en-GB" noProof="0" dirty="0">
            <a:latin typeface="Tenorite" pitchFamily="2" charset="0"/>
          </a:endParaRPr>
        </a:p>
      </dgm:t>
    </dgm:pt>
    <dgm:pt modelId="{09BFBB4A-F2D2-4A6F-9BC5-7E1E3D6DFC5F}" type="parTrans" cxnId="{244D5D55-B474-42FD-A0DE-4B5BC1AB04DD}">
      <dgm:prSet/>
      <dgm:spPr/>
      <dgm:t>
        <a:bodyPr/>
        <a:lstStyle/>
        <a:p>
          <a:endParaRPr lang="en-GB"/>
        </a:p>
      </dgm:t>
    </dgm:pt>
    <dgm:pt modelId="{16B97095-46DA-4A16-B45E-F2EF221415FB}" type="sibTrans" cxnId="{244D5D55-B474-42FD-A0DE-4B5BC1AB04DD}">
      <dgm:prSet/>
      <dgm:spPr/>
      <dgm:t>
        <a:bodyPr/>
        <a:lstStyle/>
        <a:p>
          <a:endParaRPr lang="en-GB"/>
        </a:p>
      </dgm:t>
    </dgm:pt>
    <dgm:pt modelId="{51F4D225-CFE1-445D-A116-ADE6D4EE9203}" type="pres">
      <dgm:prSet presAssocID="{0DD8915E-DC14-41D6-9BB5-F49E1C265163}" presName="Name0" presStyleCnt="0">
        <dgm:presLayoutVars>
          <dgm:dir/>
          <dgm:animLvl val="lvl"/>
          <dgm:resizeHandles/>
        </dgm:presLayoutVars>
      </dgm:prSet>
      <dgm:spPr/>
    </dgm:pt>
    <dgm:pt modelId="{CDC6548C-BF68-49A0-8CBD-3C05B8F50688}" type="pres">
      <dgm:prSet presAssocID="{73D947E0-108F-4D20-A71E-3CF329F97212}" presName="linNode" presStyleCnt="0"/>
      <dgm:spPr/>
    </dgm:pt>
    <dgm:pt modelId="{24542DEF-40FB-4CD5-8B78-7482ACC09412}" type="pres">
      <dgm:prSet presAssocID="{73D947E0-108F-4D20-A71E-3CF329F97212}" presName="parentShp" presStyleLbl="node1" presStyleIdx="0" presStyleCnt="7">
        <dgm:presLayoutVars>
          <dgm:bulletEnabled val="1"/>
        </dgm:presLayoutVars>
      </dgm:prSet>
      <dgm:spPr/>
    </dgm:pt>
    <dgm:pt modelId="{EBE453DB-E0BD-494C-898C-7E424C7B50E9}" type="pres">
      <dgm:prSet presAssocID="{73D947E0-108F-4D20-A71E-3CF329F97212}" presName="childShp" presStyleLbl="bgAccFollowNode1" presStyleIdx="0" presStyleCnt="7">
        <dgm:presLayoutVars>
          <dgm:bulletEnabled val="1"/>
        </dgm:presLayoutVars>
      </dgm:prSet>
      <dgm:spPr/>
    </dgm:pt>
    <dgm:pt modelId="{3EC44D32-72A4-41CC-8E41-5AC26E423E89}" type="pres">
      <dgm:prSet presAssocID="{AE813459-65AB-4FA9-B717-330DDA6DFA4E}" presName="spacing" presStyleCnt="0"/>
      <dgm:spPr/>
    </dgm:pt>
    <dgm:pt modelId="{D0062C30-8F99-4485-86F0-F743637DDFF9}" type="pres">
      <dgm:prSet presAssocID="{B1AFA1AF-0FF8-45B3-A6D0-0E255A2F637D}" presName="linNode" presStyleCnt="0"/>
      <dgm:spPr/>
    </dgm:pt>
    <dgm:pt modelId="{93A0D900-7067-47DE-9296-CCBAA7F932F5}" type="pres">
      <dgm:prSet presAssocID="{B1AFA1AF-0FF8-45B3-A6D0-0E255A2F637D}" presName="parentShp" presStyleLbl="node1" presStyleIdx="1" presStyleCnt="7">
        <dgm:presLayoutVars>
          <dgm:bulletEnabled val="1"/>
        </dgm:presLayoutVars>
      </dgm:prSet>
      <dgm:spPr/>
    </dgm:pt>
    <dgm:pt modelId="{8C84F8D4-45D7-4495-9B50-1880928D55DF}" type="pres">
      <dgm:prSet presAssocID="{B1AFA1AF-0FF8-45B3-A6D0-0E255A2F637D}" presName="childShp" presStyleLbl="bgAccFollowNode1" presStyleIdx="1" presStyleCnt="7">
        <dgm:presLayoutVars>
          <dgm:bulletEnabled val="1"/>
        </dgm:presLayoutVars>
      </dgm:prSet>
      <dgm:spPr/>
    </dgm:pt>
    <dgm:pt modelId="{0735BA14-246D-4DBA-AEB3-628733E58CB0}" type="pres">
      <dgm:prSet presAssocID="{88649F7A-400B-4056-965D-C9AC0B3AD942}" presName="spacing" presStyleCnt="0"/>
      <dgm:spPr/>
    </dgm:pt>
    <dgm:pt modelId="{C9AA9C05-F2BB-4584-A98B-560590ECCB93}" type="pres">
      <dgm:prSet presAssocID="{E9682B4F-0217-4B50-923E-C104AA24290F}" presName="linNode" presStyleCnt="0"/>
      <dgm:spPr/>
    </dgm:pt>
    <dgm:pt modelId="{AB9107C6-26B6-4D8D-9901-5BAF7689F8E7}" type="pres">
      <dgm:prSet presAssocID="{E9682B4F-0217-4B50-923E-C104AA24290F}" presName="parentShp" presStyleLbl="node1" presStyleIdx="2" presStyleCnt="7">
        <dgm:presLayoutVars>
          <dgm:bulletEnabled val="1"/>
        </dgm:presLayoutVars>
      </dgm:prSet>
      <dgm:spPr/>
    </dgm:pt>
    <dgm:pt modelId="{8469F3BC-E2CF-4F73-9B8D-73D28F1D8CC3}" type="pres">
      <dgm:prSet presAssocID="{E9682B4F-0217-4B50-923E-C104AA24290F}" presName="childShp" presStyleLbl="bgAccFollowNode1" presStyleIdx="2" presStyleCnt="7">
        <dgm:presLayoutVars>
          <dgm:bulletEnabled val="1"/>
        </dgm:presLayoutVars>
      </dgm:prSet>
      <dgm:spPr/>
    </dgm:pt>
    <dgm:pt modelId="{BDE21092-8E59-4CFB-98D5-A39F11A3D7F7}" type="pres">
      <dgm:prSet presAssocID="{B8632E42-D7EB-4C31-877E-6F1B2801851A}" presName="spacing" presStyleCnt="0"/>
      <dgm:spPr/>
    </dgm:pt>
    <dgm:pt modelId="{24BEAB07-152D-4BED-B1AF-CF5703E5A607}" type="pres">
      <dgm:prSet presAssocID="{4F85505A-81B6-4FDA-A144-900B71DAD946}" presName="linNode" presStyleCnt="0"/>
      <dgm:spPr/>
    </dgm:pt>
    <dgm:pt modelId="{6853C3EB-E6E5-4509-B449-84003AE88D7C}" type="pres">
      <dgm:prSet presAssocID="{4F85505A-81B6-4FDA-A144-900B71DAD946}" presName="parentShp" presStyleLbl="node1" presStyleIdx="3" presStyleCnt="7">
        <dgm:presLayoutVars>
          <dgm:bulletEnabled val="1"/>
        </dgm:presLayoutVars>
      </dgm:prSet>
      <dgm:spPr/>
    </dgm:pt>
    <dgm:pt modelId="{AA5022CE-514F-4539-B80B-9C21739AB1A9}" type="pres">
      <dgm:prSet presAssocID="{4F85505A-81B6-4FDA-A144-900B71DAD946}" presName="childShp" presStyleLbl="bgAccFollowNode1" presStyleIdx="3" presStyleCnt="7">
        <dgm:presLayoutVars>
          <dgm:bulletEnabled val="1"/>
        </dgm:presLayoutVars>
      </dgm:prSet>
      <dgm:spPr/>
    </dgm:pt>
    <dgm:pt modelId="{969F9404-BC78-49F4-8BE8-8EC113F0DE20}" type="pres">
      <dgm:prSet presAssocID="{68F74A88-49DC-44B1-BC0D-220A7B97601C}" presName="spacing" presStyleCnt="0"/>
      <dgm:spPr/>
    </dgm:pt>
    <dgm:pt modelId="{489494D7-03D8-42B6-B581-5CF806AF9E2A}" type="pres">
      <dgm:prSet presAssocID="{A2322D3A-7AC2-4C5C-9D7E-EAB2313D47D4}" presName="linNode" presStyleCnt="0"/>
      <dgm:spPr/>
    </dgm:pt>
    <dgm:pt modelId="{AC2D8D3E-665C-4940-BFA7-2A48486CD3AE}" type="pres">
      <dgm:prSet presAssocID="{A2322D3A-7AC2-4C5C-9D7E-EAB2313D47D4}" presName="parentShp" presStyleLbl="node1" presStyleIdx="4" presStyleCnt="7">
        <dgm:presLayoutVars>
          <dgm:bulletEnabled val="1"/>
        </dgm:presLayoutVars>
      </dgm:prSet>
      <dgm:spPr/>
    </dgm:pt>
    <dgm:pt modelId="{B649C2FA-FA96-4930-9E49-6D634B4B4121}" type="pres">
      <dgm:prSet presAssocID="{A2322D3A-7AC2-4C5C-9D7E-EAB2313D47D4}" presName="childShp" presStyleLbl="bgAccFollowNode1" presStyleIdx="4" presStyleCnt="7">
        <dgm:presLayoutVars>
          <dgm:bulletEnabled val="1"/>
        </dgm:presLayoutVars>
      </dgm:prSet>
      <dgm:spPr/>
    </dgm:pt>
    <dgm:pt modelId="{7B509AAE-B593-4369-9F71-2E4BBA1A0AE2}" type="pres">
      <dgm:prSet presAssocID="{84DE1C3A-3FC7-4DB3-88ED-33F65A71557A}" presName="spacing" presStyleCnt="0"/>
      <dgm:spPr/>
    </dgm:pt>
    <dgm:pt modelId="{AAF2C619-5C58-406E-9AE8-05C2C8959FBF}" type="pres">
      <dgm:prSet presAssocID="{FEB2D867-E6F0-4A58-B4AD-438F9F1CB0B2}" presName="linNode" presStyleCnt="0"/>
      <dgm:spPr/>
    </dgm:pt>
    <dgm:pt modelId="{CD142ABF-FCA1-4EF6-BA10-B0EFCC2D5194}" type="pres">
      <dgm:prSet presAssocID="{FEB2D867-E6F0-4A58-B4AD-438F9F1CB0B2}" presName="parentShp" presStyleLbl="node1" presStyleIdx="5" presStyleCnt="7">
        <dgm:presLayoutVars>
          <dgm:bulletEnabled val="1"/>
        </dgm:presLayoutVars>
      </dgm:prSet>
      <dgm:spPr/>
    </dgm:pt>
    <dgm:pt modelId="{F9295028-8AE8-40AA-9879-1388CA8D4955}" type="pres">
      <dgm:prSet presAssocID="{FEB2D867-E6F0-4A58-B4AD-438F9F1CB0B2}" presName="childShp" presStyleLbl="bgAccFollowNode1" presStyleIdx="5" presStyleCnt="7">
        <dgm:presLayoutVars>
          <dgm:bulletEnabled val="1"/>
        </dgm:presLayoutVars>
      </dgm:prSet>
      <dgm:spPr/>
    </dgm:pt>
    <dgm:pt modelId="{67D1F279-8AFD-46CB-A63D-323842D7764A}" type="pres">
      <dgm:prSet presAssocID="{1A55CEB7-A7C2-4B49-A85F-9828A3544B40}" presName="spacing" presStyleCnt="0"/>
      <dgm:spPr/>
    </dgm:pt>
    <dgm:pt modelId="{919E180C-1DB0-4D20-9926-867206E5D341}" type="pres">
      <dgm:prSet presAssocID="{23C930A7-34AF-4B24-81B5-E7A5748DB9C7}" presName="linNode" presStyleCnt="0"/>
      <dgm:spPr/>
    </dgm:pt>
    <dgm:pt modelId="{0F9854D8-BC0B-464F-BEEF-2B24A5583FDC}" type="pres">
      <dgm:prSet presAssocID="{23C930A7-34AF-4B24-81B5-E7A5748DB9C7}" presName="parentShp" presStyleLbl="node1" presStyleIdx="6" presStyleCnt="7">
        <dgm:presLayoutVars>
          <dgm:bulletEnabled val="1"/>
        </dgm:presLayoutVars>
      </dgm:prSet>
      <dgm:spPr/>
    </dgm:pt>
    <dgm:pt modelId="{CED2EBEA-FCE0-47CF-91F9-32675F16D5D5}" type="pres">
      <dgm:prSet presAssocID="{23C930A7-34AF-4B24-81B5-E7A5748DB9C7}" presName="childShp" presStyleLbl="bgAccFollowNode1" presStyleIdx="6" presStyleCnt="7">
        <dgm:presLayoutVars>
          <dgm:bulletEnabled val="1"/>
        </dgm:presLayoutVars>
      </dgm:prSet>
      <dgm:spPr/>
    </dgm:pt>
  </dgm:ptLst>
  <dgm:cxnLst>
    <dgm:cxn modelId="{F28D7702-2FC3-49BD-BB13-C989E5EE622A}" srcId="{0DD8915E-DC14-41D6-9BB5-F49E1C265163}" destId="{B1AFA1AF-0FF8-45B3-A6D0-0E255A2F637D}" srcOrd="1" destOrd="0" parTransId="{10C68AF5-481C-45AA-A216-8BBBB04515B9}" sibTransId="{88649F7A-400B-4056-965D-C9AC0B3AD942}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778D5E14-D003-4560-BCA2-9518284B31F2}" type="presOf" srcId="{4F85505A-81B6-4FDA-A144-900B71DAD946}" destId="{6853C3EB-E6E5-4509-B449-84003AE88D7C}" srcOrd="0" destOrd="0" presId="urn:microsoft.com/office/officeart/2005/8/layout/vList6"/>
    <dgm:cxn modelId="{DEC2FD26-5E26-45B9-8ED2-FA0812E65B66}" type="presOf" srcId="{0DD8915E-DC14-41D6-9BB5-F49E1C265163}" destId="{51F4D225-CFE1-445D-A116-ADE6D4EE9203}" srcOrd="0" destOrd="0" presId="urn:microsoft.com/office/officeart/2005/8/layout/vList6"/>
    <dgm:cxn modelId="{EC40562C-E0E9-4E8B-9858-BB107B9CCF83}" type="presOf" srcId="{FEB2D867-E6F0-4A58-B4AD-438F9F1CB0B2}" destId="{CD142ABF-FCA1-4EF6-BA10-B0EFCC2D5194}" srcOrd="0" destOrd="0" presId="urn:microsoft.com/office/officeart/2005/8/layout/vList6"/>
    <dgm:cxn modelId="{602EDA39-0429-4787-83FD-4F99BE400F4D}" type="presOf" srcId="{23C930A7-34AF-4B24-81B5-E7A5748DB9C7}" destId="{0F9854D8-BC0B-464F-BEEF-2B24A5583FDC}" srcOrd="0" destOrd="0" presId="urn:microsoft.com/office/officeart/2005/8/layout/vList6"/>
    <dgm:cxn modelId="{F0531C5B-76EC-440A-864E-7663807BE92A}" type="presOf" srcId="{E9682B4F-0217-4B50-923E-C104AA24290F}" destId="{AB9107C6-26B6-4D8D-9901-5BAF7689F8E7}" srcOrd="0" destOrd="0" presId="urn:microsoft.com/office/officeart/2005/8/layout/vList6"/>
    <dgm:cxn modelId="{8A9E3643-8261-46FD-8FF0-270A5095FF76}" type="presOf" srcId="{B1AFA1AF-0FF8-45B3-A6D0-0E255A2F637D}" destId="{93A0D900-7067-47DE-9296-CCBAA7F932F5}" srcOrd="0" destOrd="0" presId="urn:microsoft.com/office/officeart/2005/8/layout/vList6"/>
    <dgm:cxn modelId="{9BEA046D-85CD-4A01-9262-8F3F6D81C4F1}" type="presOf" srcId="{A2322D3A-7AC2-4C5C-9D7E-EAB2313D47D4}" destId="{AC2D8D3E-665C-4940-BFA7-2A48486CD3AE}" srcOrd="0" destOrd="0" presId="urn:microsoft.com/office/officeart/2005/8/layout/vList6"/>
    <dgm:cxn modelId="{244D5D55-B474-42FD-A0DE-4B5BC1AB04DD}" srcId="{0DD8915E-DC14-41D6-9BB5-F49E1C265163}" destId="{23C930A7-34AF-4B24-81B5-E7A5748DB9C7}" srcOrd="6" destOrd="0" parTransId="{09BFBB4A-F2D2-4A6F-9BC5-7E1E3D6DFC5F}" sibTransId="{16B97095-46DA-4A16-B45E-F2EF221415FB}"/>
    <dgm:cxn modelId="{2D633B56-E147-4EFC-B9EE-6C0413F329B0}" srcId="{0DD8915E-DC14-41D6-9BB5-F49E1C265163}" destId="{4F85505A-81B6-4FDA-A144-900B71DAD946}" srcOrd="3" destOrd="0" parTransId="{D9A96E25-7BBE-4DDD-8DDE-B4970D4340A8}" sibTransId="{68F74A88-49DC-44B1-BC0D-220A7B97601C}"/>
    <dgm:cxn modelId="{D289ECC1-475A-4DC9-80A3-4AED90BF69AE}" type="presOf" srcId="{73D947E0-108F-4D20-A71E-3CF329F97212}" destId="{24542DEF-40FB-4CD5-8B78-7482ACC09412}" srcOrd="0" destOrd="0" presId="urn:microsoft.com/office/officeart/2005/8/layout/vList6"/>
    <dgm:cxn modelId="{DC5D05C7-C108-4BB9-9986-854DC7B7EB06}" srcId="{0DD8915E-DC14-41D6-9BB5-F49E1C265163}" destId="{FEB2D867-E6F0-4A58-B4AD-438F9F1CB0B2}" srcOrd="5" destOrd="0" parTransId="{45EABF6F-1941-4720-8DB3-12F519FDAE50}" sibTransId="{1A55CEB7-A7C2-4B49-A85F-9828A3544B40}"/>
    <dgm:cxn modelId="{6C23D0C9-74B2-4C8B-AB2F-A03B3B0EBE56}" srcId="{0DD8915E-DC14-41D6-9BB5-F49E1C265163}" destId="{E9682B4F-0217-4B50-923E-C104AA24290F}" srcOrd="2" destOrd="0" parTransId="{E0F6C4AF-9BBB-4698-91D7-F9AE3EACBD5D}" sibTransId="{B8632E42-D7EB-4C31-877E-6F1B2801851A}"/>
    <dgm:cxn modelId="{179FAFCF-F878-464E-A8A6-1185EFA0E380}" srcId="{0DD8915E-DC14-41D6-9BB5-F49E1C265163}" destId="{A2322D3A-7AC2-4C5C-9D7E-EAB2313D47D4}" srcOrd="4" destOrd="0" parTransId="{4A8C15D4-B36F-4764-B4FF-F2AF790D3E17}" sibTransId="{84DE1C3A-3FC7-4DB3-88ED-33F65A71557A}"/>
    <dgm:cxn modelId="{BBDF8DBE-6E67-431D-BFEB-7FF39C7E4121}" type="presParOf" srcId="{51F4D225-CFE1-445D-A116-ADE6D4EE9203}" destId="{CDC6548C-BF68-49A0-8CBD-3C05B8F50688}" srcOrd="0" destOrd="0" presId="urn:microsoft.com/office/officeart/2005/8/layout/vList6"/>
    <dgm:cxn modelId="{4F63B351-12B1-41C5-A45F-B3BAC862E3CA}" type="presParOf" srcId="{CDC6548C-BF68-49A0-8CBD-3C05B8F50688}" destId="{24542DEF-40FB-4CD5-8B78-7482ACC09412}" srcOrd="0" destOrd="0" presId="urn:microsoft.com/office/officeart/2005/8/layout/vList6"/>
    <dgm:cxn modelId="{3607B535-A048-4B5B-92E1-F72D55027A92}" type="presParOf" srcId="{CDC6548C-BF68-49A0-8CBD-3C05B8F50688}" destId="{EBE453DB-E0BD-494C-898C-7E424C7B50E9}" srcOrd="1" destOrd="0" presId="urn:microsoft.com/office/officeart/2005/8/layout/vList6"/>
    <dgm:cxn modelId="{E9F61D77-BBD1-4EAE-B67B-B97B12A10D9E}" type="presParOf" srcId="{51F4D225-CFE1-445D-A116-ADE6D4EE9203}" destId="{3EC44D32-72A4-41CC-8E41-5AC26E423E89}" srcOrd="1" destOrd="0" presId="urn:microsoft.com/office/officeart/2005/8/layout/vList6"/>
    <dgm:cxn modelId="{F1415CDF-DB15-4468-8F3B-2DA8C3DE2BE5}" type="presParOf" srcId="{51F4D225-CFE1-445D-A116-ADE6D4EE9203}" destId="{D0062C30-8F99-4485-86F0-F743637DDFF9}" srcOrd="2" destOrd="0" presId="urn:microsoft.com/office/officeart/2005/8/layout/vList6"/>
    <dgm:cxn modelId="{DFD754DE-F9AF-48C2-B42D-042B6295188B}" type="presParOf" srcId="{D0062C30-8F99-4485-86F0-F743637DDFF9}" destId="{93A0D900-7067-47DE-9296-CCBAA7F932F5}" srcOrd="0" destOrd="0" presId="urn:microsoft.com/office/officeart/2005/8/layout/vList6"/>
    <dgm:cxn modelId="{84E548BC-C831-4F98-BA17-180EA26FF3F8}" type="presParOf" srcId="{D0062C30-8F99-4485-86F0-F743637DDFF9}" destId="{8C84F8D4-45D7-4495-9B50-1880928D55DF}" srcOrd="1" destOrd="0" presId="urn:microsoft.com/office/officeart/2005/8/layout/vList6"/>
    <dgm:cxn modelId="{37CBD20B-E385-4DD2-BF3B-A4AC5805D507}" type="presParOf" srcId="{51F4D225-CFE1-445D-A116-ADE6D4EE9203}" destId="{0735BA14-246D-4DBA-AEB3-628733E58CB0}" srcOrd="3" destOrd="0" presId="urn:microsoft.com/office/officeart/2005/8/layout/vList6"/>
    <dgm:cxn modelId="{DAD9D9FB-D7DA-43EA-AFA6-2549196526D8}" type="presParOf" srcId="{51F4D225-CFE1-445D-A116-ADE6D4EE9203}" destId="{C9AA9C05-F2BB-4584-A98B-560590ECCB93}" srcOrd="4" destOrd="0" presId="urn:microsoft.com/office/officeart/2005/8/layout/vList6"/>
    <dgm:cxn modelId="{B611F890-568A-48F0-8907-048958FE7BD4}" type="presParOf" srcId="{C9AA9C05-F2BB-4584-A98B-560590ECCB93}" destId="{AB9107C6-26B6-4D8D-9901-5BAF7689F8E7}" srcOrd="0" destOrd="0" presId="urn:microsoft.com/office/officeart/2005/8/layout/vList6"/>
    <dgm:cxn modelId="{A1295195-A328-4B0D-ACCF-9106101B6D5B}" type="presParOf" srcId="{C9AA9C05-F2BB-4584-A98B-560590ECCB93}" destId="{8469F3BC-E2CF-4F73-9B8D-73D28F1D8CC3}" srcOrd="1" destOrd="0" presId="urn:microsoft.com/office/officeart/2005/8/layout/vList6"/>
    <dgm:cxn modelId="{B41E71A1-FF62-43A5-A601-3C21D44B5A0B}" type="presParOf" srcId="{51F4D225-CFE1-445D-A116-ADE6D4EE9203}" destId="{BDE21092-8E59-4CFB-98D5-A39F11A3D7F7}" srcOrd="5" destOrd="0" presId="urn:microsoft.com/office/officeart/2005/8/layout/vList6"/>
    <dgm:cxn modelId="{4BA3D6EA-C2EA-4ABF-9718-844B22340089}" type="presParOf" srcId="{51F4D225-CFE1-445D-A116-ADE6D4EE9203}" destId="{24BEAB07-152D-4BED-B1AF-CF5703E5A607}" srcOrd="6" destOrd="0" presId="urn:microsoft.com/office/officeart/2005/8/layout/vList6"/>
    <dgm:cxn modelId="{A15D913E-34A5-4FBE-A371-2CD943C65C79}" type="presParOf" srcId="{24BEAB07-152D-4BED-B1AF-CF5703E5A607}" destId="{6853C3EB-E6E5-4509-B449-84003AE88D7C}" srcOrd="0" destOrd="0" presId="urn:microsoft.com/office/officeart/2005/8/layout/vList6"/>
    <dgm:cxn modelId="{EBE86BC0-B86F-4EC9-A5A6-B9CFEA22654C}" type="presParOf" srcId="{24BEAB07-152D-4BED-B1AF-CF5703E5A607}" destId="{AA5022CE-514F-4539-B80B-9C21739AB1A9}" srcOrd="1" destOrd="0" presId="urn:microsoft.com/office/officeart/2005/8/layout/vList6"/>
    <dgm:cxn modelId="{FECB9A54-E0E3-46DA-B8AA-E11593CCDE1B}" type="presParOf" srcId="{51F4D225-CFE1-445D-A116-ADE6D4EE9203}" destId="{969F9404-BC78-49F4-8BE8-8EC113F0DE20}" srcOrd="7" destOrd="0" presId="urn:microsoft.com/office/officeart/2005/8/layout/vList6"/>
    <dgm:cxn modelId="{2527FA9E-7748-477D-855D-DD809281E498}" type="presParOf" srcId="{51F4D225-CFE1-445D-A116-ADE6D4EE9203}" destId="{489494D7-03D8-42B6-B581-5CF806AF9E2A}" srcOrd="8" destOrd="0" presId="urn:microsoft.com/office/officeart/2005/8/layout/vList6"/>
    <dgm:cxn modelId="{48CA0E6B-B4F9-4429-8674-3407A520C336}" type="presParOf" srcId="{489494D7-03D8-42B6-B581-5CF806AF9E2A}" destId="{AC2D8D3E-665C-4940-BFA7-2A48486CD3AE}" srcOrd="0" destOrd="0" presId="urn:microsoft.com/office/officeart/2005/8/layout/vList6"/>
    <dgm:cxn modelId="{4BE96C1C-95FC-42FC-8FCC-6D49090B8661}" type="presParOf" srcId="{489494D7-03D8-42B6-B581-5CF806AF9E2A}" destId="{B649C2FA-FA96-4930-9E49-6D634B4B4121}" srcOrd="1" destOrd="0" presId="urn:microsoft.com/office/officeart/2005/8/layout/vList6"/>
    <dgm:cxn modelId="{510C003B-99EC-4FD1-9244-1A79CB74C645}" type="presParOf" srcId="{51F4D225-CFE1-445D-A116-ADE6D4EE9203}" destId="{7B509AAE-B593-4369-9F71-2E4BBA1A0AE2}" srcOrd="9" destOrd="0" presId="urn:microsoft.com/office/officeart/2005/8/layout/vList6"/>
    <dgm:cxn modelId="{1E0ACD4D-6DF8-4C5D-9E83-2DD0F0169958}" type="presParOf" srcId="{51F4D225-CFE1-445D-A116-ADE6D4EE9203}" destId="{AAF2C619-5C58-406E-9AE8-05C2C8959FBF}" srcOrd="10" destOrd="0" presId="urn:microsoft.com/office/officeart/2005/8/layout/vList6"/>
    <dgm:cxn modelId="{8C8D67B1-5CE3-4855-9D55-F536BF28B384}" type="presParOf" srcId="{AAF2C619-5C58-406E-9AE8-05C2C8959FBF}" destId="{CD142ABF-FCA1-4EF6-BA10-B0EFCC2D5194}" srcOrd="0" destOrd="0" presId="urn:microsoft.com/office/officeart/2005/8/layout/vList6"/>
    <dgm:cxn modelId="{4BAA9C2A-AA4B-43EC-8905-533851A0A2F0}" type="presParOf" srcId="{AAF2C619-5C58-406E-9AE8-05C2C8959FBF}" destId="{F9295028-8AE8-40AA-9879-1388CA8D4955}" srcOrd="1" destOrd="0" presId="urn:microsoft.com/office/officeart/2005/8/layout/vList6"/>
    <dgm:cxn modelId="{3BD2C828-91B7-41BF-8AEA-125BC5B0F69F}" type="presParOf" srcId="{51F4D225-CFE1-445D-A116-ADE6D4EE9203}" destId="{67D1F279-8AFD-46CB-A63D-323842D7764A}" srcOrd="11" destOrd="0" presId="urn:microsoft.com/office/officeart/2005/8/layout/vList6"/>
    <dgm:cxn modelId="{5588094B-B8FE-4EEF-9BDD-881E69DC4334}" type="presParOf" srcId="{51F4D225-CFE1-445D-A116-ADE6D4EE9203}" destId="{919E180C-1DB0-4D20-9926-867206E5D341}" srcOrd="12" destOrd="0" presId="urn:microsoft.com/office/officeart/2005/8/layout/vList6"/>
    <dgm:cxn modelId="{54792769-7205-45AE-A650-6E3444794D52}" type="presParOf" srcId="{919E180C-1DB0-4D20-9926-867206E5D341}" destId="{0F9854D8-BC0B-464F-BEEF-2B24A5583FDC}" srcOrd="0" destOrd="0" presId="urn:microsoft.com/office/officeart/2005/8/layout/vList6"/>
    <dgm:cxn modelId="{5BBCDA84-22B4-4C1D-8B27-1E59845F197E}" type="presParOf" srcId="{919E180C-1DB0-4D20-9926-867206E5D341}" destId="{CED2EBEA-FCE0-47CF-91F9-32675F16D5D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05/8/layout/hList7" loCatId="list" qsTypeId="urn:microsoft.com/office/officeart/2005/8/quickstyle/simple1" qsCatId="simple" csTypeId="urn:microsoft.com/office/officeart/2005/8/colors/colorful4" csCatId="colorful" phldr="1"/>
      <dgm:spPr/>
      <dgm:t>
        <a:bodyPr rtlCol="0"/>
        <a:lstStyle/>
        <a:p>
          <a:pPr rtl="0"/>
          <a:endParaRPr lang="en-US"/>
        </a:p>
      </dgm:t>
    </dgm:pt>
    <dgm:pt modelId="{8FE81FEC-2664-411F-AEB3-065F29F52751}">
      <dgm:prSet custT="1"/>
      <dgm:spPr>
        <a:solidFill>
          <a:schemeClr val="accent2">
            <a:lumMod val="50000"/>
          </a:schemeClr>
        </a:solidFill>
      </dgm:spPr>
      <dgm:t>
        <a:bodyPr lIns="182880" tIns="182880" rIns="182880" bIns="182880" rtlCol="0"/>
        <a:lstStyle/>
        <a:p>
          <a:pPr marL="0" algn="ctr" rtl="0">
            <a:buNone/>
          </a:pPr>
          <a:r>
            <a:rPr lang="en-GB" sz="1400" noProof="0" dirty="0">
              <a:latin typeface="Tenorite" pitchFamily="2" charset="0"/>
            </a:rPr>
            <a:t>Train Negotiation team in Chinese cultural norms and etiquette</a:t>
          </a:r>
        </a:p>
      </dgm:t>
    </dgm:pt>
    <dgm:pt modelId="{BCBC007E-0269-421B-9C41-DE26D5C3A822}" type="parTrans" cxnId="{711E093C-AD42-45A4-8D40-A2D39702062E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80230EB7-7230-4881-A631-309C07417378}" type="sibTrans" cxnId="{711E093C-AD42-45A4-8D40-A2D39702062E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73D947E0-108F-4D20-A71E-3CF329F97212}">
      <dgm:prSet phldr="0" custT="1"/>
      <dgm:spPr>
        <a:solidFill>
          <a:schemeClr val="accent2">
            <a:lumMod val="20000"/>
            <a:lumOff val="80000"/>
          </a:schemeClr>
        </a:solidFill>
      </dgm:spPr>
      <dgm:t>
        <a:bodyPr rtlCol="0"/>
        <a:lstStyle/>
        <a:p>
          <a:pPr marL="0" algn="ctr" rtl="0">
            <a:buNone/>
          </a:pPr>
          <a:r>
            <a:rPr lang="en-GB" sz="1800" noProof="0" dirty="0">
              <a:solidFill>
                <a:schemeClr val="accent1"/>
              </a:solidFill>
              <a:latin typeface="Tenorite" pitchFamily="2" charset="0"/>
            </a:rPr>
            <a:t>Build Trust</a:t>
          </a:r>
        </a:p>
      </dgm:t>
    </dgm:pt>
    <dgm:pt modelId="{9D249532-A24D-4D8F-848A-9F42F2E486C9}" type="par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E813459-65AB-4FA9-B717-330DDA6DFA4E}" type="sib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30A490C8-22B4-4D68-875C-0F0DE2FF864D}">
      <dgm:prSet custT="1"/>
      <dgm:spPr>
        <a:solidFill>
          <a:schemeClr val="accent2">
            <a:lumMod val="20000"/>
            <a:lumOff val="80000"/>
          </a:schemeClr>
        </a:solidFill>
      </dgm:spPr>
      <dgm:t>
        <a:bodyPr rtlCol="0"/>
        <a:lstStyle/>
        <a:p>
          <a:pPr marL="0" algn="ctr" rtl="0">
            <a:buNone/>
          </a:pPr>
          <a:r>
            <a:rPr lang="en-GB" sz="1400" noProof="0" dirty="0">
              <a:solidFill>
                <a:schemeClr val="accent1"/>
              </a:solidFill>
              <a:latin typeface="Tenorite" pitchFamily="2" charset="0"/>
            </a:rPr>
            <a:t>Invest time in relationship-building before formal talks.</a:t>
          </a:r>
        </a:p>
      </dgm:t>
    </dgm:pt>
    <dgm:pt modelId="{035C64B0-4F0C-4FD1-BD23-B1D4C9887CBE}" type="parTrans" cxnId="{381FE1CC-8184-4745-8EB3-6DE11655998D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45495DA8-8707-41E3-A12B-FA5766269C44}" type="sibTrans" cxnId="{381FE1CC-8184-4745-8EB3-6DE11655998D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1AFA1AF-0FF8-45B3-A6D0-0E255A2F637D}">
      <dgm:prSet phldr="0" custT="1"/>
      <dgm:spPr>
        <a:solidFill>
          <a:schemeClr val="accent2">
            <a:lumMod val="40000"/>
            <a:lumOff val="60000"/>
          </a:schemeClr>
        </a:solidFill>
      </dgm:spPr>
      <dgm:t>
        <a:bodyPr rtlCol="0"/>
        <a:lstStyle/>
        <a:p>
          <a:pPr marL="0" algn="ctr" rtl="0">
            <a:buNone/>
          </a:pPr>
          <a:r>
            <a:rPr lang="en-GB" sz="1800" noProof="0" dirty="0">
              <a:solidFill>
                <a:schemeClr val="accent1"/>
              </a:solidFill>
              <a:latin typeface="Tenorite" pitchFamily="2" charset="0"/>
            </a:rPr>
            <a:t>High Context Communication tactics</a:t>
          </a:r>
        </a:p>
      </dgm:t>
    </dgm:pt>
    <dgm:pt modelId="{10C68AF5-481C-45AA-A216-8BBBB04515B9}" type="par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88649F7A-400B-4056-965D-C9AC0B3AD942}" type="sib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50418D2B-9486-42DE-AFDD-1D31420040FF}">
      <dgm:prSet custT="1"/>
      <dgm:spPr>
        <a:solidFill>
          <a:schemeClr val="accent2">
            <a:lumMod val="40000"/>
            <a:lumOff val="60000"/>
          </a:schemeClr>
        </a:solidFill>
      </dgm:spPr>
      <dgm:t>
        <a:bodyPr rtlCol="0"/>
        <a:lstStyle/>
        <a:p>
          <a:pPr marL="0" algn="ctr" rtl="0">
            <a:buNone/>
          </a:pPr>
          <a:r>
            <a:rPr lang="en-GB" sz="1200" b="0" i="0" dirty="0">
              <a:solidFill>
                <a:schemeClr val="accent1"/>
              </a:solidFill>
            </a:rPr>
            <a:t>Read between the lines. </a:t>
          </a:r>
          <a:br>
            <a:rPr lang="en-GB" sz="1200" b="0" i="0" dirty="0">
              <a:solidFill>
                <a:schemeClr val="accent1"/>
              </a:solidFill>
            </a:rPr>
          </a:br>
          <a:r>
            <a:rPr lang="en-GB" sz="1200" b="0" i="0" dirty="0">
              <a:solidFill>
                <a:schemeClr val="accent1"/>
              </a:solidFill>
            </a:rPr>
            <a:t>Interpret non-verbal cues and indirect responses. (Trompenaars, 2012)</a:t>
          </a:r>
          <a:endParaRPr lang="en-GB" sz="1200" noProof="0" dirty="0">
            <a:solidFill>
              <a:schemeClr val="accent1"/>
            </a:solidFill>
            <a:latin typeface="Tenorite" pitchFamily="2" charset="0"/>
          </a:endParaRPr>
        </a:p>
      </dgm:t>
    </dgm:pt>
    <dgm:pt modelId="{D5A17F6B-93F5-442B-938A-0F38C281BE88}" type="parTrans" cxnId="{5A5BA622-5DEB-48B9-88D9-C1DE36C711E5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1D87A0A5-8024-4710-846B-D5BFAC785107}" type="sibTrans" cxnId="{5A5BA622-5DEB-48B9-88D9-C1DE36C711E5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E9682B4F-0217-4B50-923E-C104AA24290F}">
      <dgm:prSet phldr="0" custT="1"/>
      <dgm:spPr>
        <a:solidFill>
          <a:schemeClr val="accent2">
            <a:lumMod val="60000"/>
            <a:lumOff val="40000"/>
          </a:schemeClr>
        </a:solidFill>
      </dgm:spPr>
      <dgm:t>
        <a:bodyPr rtlCol="0"/>
        <a:lstStyle/>
        <a:p>
          <a:pPr marL="0" algn="ctr" rtl="0">
            <a:buNone/>
          </a:pPr>
          <a:r>
            <a:rPr lang="en-GB" sz="1800" noProof="0" dirty="0">
              <a:solidFill>
                <a:schemeClr val="accent1"/>
              </a:solidFill>
              <a:latin typeface="Tenorite" pitchFamily="2" charset="0"/>
            </a:rPr>
            <a:t>Long-term commitment </a:t>
          </a:r>
        </a:p>
      </dgm:t>
    </dgm:pt>
    <dgm:pt modelId="{E0F6C4AF-9BBB-4698-91D7-F9AE3EACBD5D}" type="par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8632E42-D7EB-4C31-877E-6F1B2801851A}" type="sib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0EC0C300-11E4-45CF-8418-973585107209}">
      <dgm:prSet phldr="0" custT="1"/>
      <dgm:spPr>
        <a:solidFill>
          <a:schemeClr val="accent2">
            <a:lumMod val="60000"/>
            <a:lumOff val="40000"/>
          </a:schemeClr>
        </a:solidFill>
      </dgm:spPr>
      <dgm:t>
        <a:bodyPr rtlCol="0"/>
        <a:lstStyle/>
        <a:p>
          <a:pPr marL="0" algn="ctr" rtl="0">
            <a:buNone/>
          </a:pPr>
          <a:r>
            <a:rPr lang="en-GB" sz="1400" noProof="0" dirty="0">
              <a:solidFill>
                <a:schemeClr val="accent1"/>
              </a:solidFill>
              <a:latin typeface="Tenorite" pitchFamily="2" charset="0"/>
            </a:rPr>
            <a:t>Emphasize a vision of shared growth. </a:t>
          </a:r>
        </a:p>
      </dgm:t>
    </dgm:pt>
    <dgm:pt modelId="{1E4DD98E-100E-46B7-B24A-408BBF69E9FA}" type="parTrans" cxnId="{51563A4F-C0EB-47D6-B5BC-47A4E599AD4B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90FAB5D1-62B3-4FF6-A07D-EE607F529C32}" type="sibTrans" cxnId="{51563A4F-C0EB-47D6-B5BC-47A4E599AD4B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FEB4A941-E9FA-4A86-A673-85FF34B35F20}">
      <dgm:prSet phldr="0" custT="1"/>
      <dgm:spPr>
        <a:solidFill>
          <a:schemeClr val="accent2">
            <a:lumMod val="75000"/>
          </a:schemeClr>
        </a:solidFill>
      </dgm:spPr>
      <dgm:t>
        <a:bodyPr rtlCol="0"/>
        <a:lstStyle/>
        <a:p>
          <a:pPr marL="0" algn="ctr" rtl="0">
            <a:buNone/>
          </a:pPr>
          <a:r>
            <a:rPr lang="en-GB" sz="1400" noProof="0" dirty="0">
              <a:latin typeface="Tenorite" pitchFamily="2" charset="0"/>
            </a:rPr>
            <a:t>Allow longer negotiation cycles. Avoid aggressive bargaining tactics (Trompenaars, 2012)</a:t>
          </a:r>
        </a:p>
      </dgm:t>
    </dgm:pt>
    <dgm:pt modelId="{39522508-BC4E-4DD5-A744-AFEFFE36DB74}" type="parTrans" cxnId="{F942F56C-9025-4AA1-9B36-C5AE0A93B0F5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97624CC8-6315-4683-B26C-C30D552DA5A6}" type="sibTrans" cxnId="{F942F56C-9025-4AA1-9B36-C5AE0A93B0F5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2322D3A-7AC2-4C5C-9D7E-EAB2313D47D4}">
      <dgm:prSet phldr="0" custT="1"/>
      <dgm:spPr>
        <a:solidFill>
          <a:schemeClr val="accent2">
            <a:lumMod val="50000"/>
          </a:schemeClr>
        </a:solidFill>
      </dgm:spPr>
      <dgm:t>
        <a:bodyPr rtlCol="0"/>
        <a:lstStyle/>
        <a:p>
          <a:pPr marL="0" algn="ctr" rtl="0"/>
          <a:r>
            <a:rPr lang="en-GB" sz="1800" noProof="0" dirty="0">
              <a:latin typeface="Tenorite" pitchFamily="2" charset="0"/>
            </a:rPr>
            <a:t>Develop Cultural Intelligence</a:t>
          </a:r>
        </a:p>
      </dgm:t>
    </dgm:pt>
    <dgm:pt modelId="{4A8C15D4-B36F-4764-B4FF-F2AF790D3E17}" type="parTrans" cxnId="{179FAFCF-F878-464E-A8A6-1185EFA0E38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84DE1C3A-3FC7-4DB3-88ED-33F65A71557A}" type="sibTrans" cxnId="{179FAFCF-F878-464E-A8A6-1185EFA0E38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4F85505A-81B6-4FDA-A144-900B71DAD946}">
      <dgm:prSet phldr="0" custT="1"/>
      <dgm:spPr>
        <a:solidFill>
          <a:schemeClr val="accent2">
            <a:lumMod val="75000"/>
          </a:schemeClr>
        </a:solidFill>
      </dgm:spPr>
      <dgm:t>
        <a:bodyPr rtlCol="0"/>
        <a:lstStyle/>
        <a:p>
          <a:pPr marL="0" algn="ctr" rtl="0">
            <a:buNone/>
          </a:pPr>
          <a:r>
            <a:rPr lang="en-GB" sz="1800" noProof="0" dirty="0">
              <a:latin typeface="Tenorite" pitchFamily="2" charset="0"/>
            </a:rPr>
            <a:t>Patience and Flexibility</a:t>
          </a:r>
        </a:p>
      </dgm:t>
    </dgm:pt>
    <dgm:pt modelId="{D9A96E25-7BBE-4DDD-8DDE-B4970D4340A8}" type="parTrans" cxnId="{2D633B56-E147-4EFC-B9EE-6C0413F329B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68F74A88-49DC-44B1-BC0D-220A7B97601C}" type="sibTrans" cxnId="{2D633B56-E147-4EFC-B9EE-6C0413F329B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DB7D6DCB-C4FB-417F-891F-15D1842FA517}">
      <dgm:prSet custT="1"/>
      <dgm:spPr>
        <a:solidFill>
          <a:schemeClr val="accent2">
            <a:lumMod val="20000"/>
            <a:lumOff val="80000"/>
          </a:schemeClr>
        </a:solidFill>
      </dgm:spPr>
      <dgm:t>
        <a:bodyPr rtlCol="0"/>
        <a:lstStyle/>
        <a:p>
          <a:pPr marL="0" algn="ctr" rtl="0">
            <a:buNone/>
          </a:pPr>
          <a:r>
            <a:rPr lang="en-GB" sz="1400" noProof="0" dirty="0">
              <a:solidFill>
                <a:schemeClr val="accent1"/>
              </a:solidFill>
              <a:latin typeface="Tenorite" pitchFamily="2" charset="0"/>
            </a:rPr>
            <a:t>Use local advisors.</a:t>
          </a:r>
        </a:p>
      </dgm:t>
    </dgm:pt>
    <dgm:pt modelId="{A18F8DD3-F5B0-4FBB-B7FF-D8AE5BD54FEB}" type="parTrans" cxnId="{96F60DF3-3E8C-47C1-A942-EDB43D7BD0AB}">
      <dgm:prSet/>
      <dgm:spPr/>
      <dgm:t>
        <a:bodyPr/>
        <a:lstStyle/>
        <a:p>
          <a:endParaRPr lang="en-GB"/>
        </a:p>
      </dgm:t>
    </dgm:pt>
    <dgm:pt modelId="{066449F5-D518-4486-8DC3-7874C266F2CB}" type="sibTrans" cxnId="{96F60DF3-3E8C-47C1-A942-EDB43D7BD0AB}">
      <dgm:prSet/>
      <dgm:spPr/>
      <dgm:t>
        <a:bodyPr/>
        <a:lstStyle/>
        <a:p>
          <a:endParaRPr lang="en-GB"/>
        </a:p>
      </dgm:t>
    </dgm:pt>
    <dgm:pt modelId="{5022374F-52A1-45B3-8653-DF4935E57095}">
      <dgm:prSet phldr="0" custT="1"/>
      <dgm:spPr>
        <a:solidFill>
          <a:schemeClr val="accent2">
            <a:lumMod val="60000"/>
            <a:lumOff val="40000"/>
          </a:schemeClr>
        </a:solidFill>
      </dgm:spPr>
      <dgm:t>
        <a:bodyPr rtlCol="0"/>
        <a:lstStyle/>
        <a:p>
          <a:pPr marL="0" algn="ctr" rtl="0">
            <a:buNone/>
          </a:pPr>
          <a:r>
            <a:rPr lang="en-GB" sz="1400" noProof="0" dirty="0">
              <a:solidFill>
                <a:schemeClr val="accent1"/>
              </a:solidFill>
              <a:latin typeface="Tenorite" pitchFamily="2" charset="0"/>
            </a:rPr>
            <a:t>Offer knowledge exchange and joint opportunities. </a:t>
          </a:r>
        </a:p>
      </dgm:t>
    </dgm:pt>
    <dgm:pt modelId="{DAA23DDF-179C-4D2F-A293-C3B656F7F946}" type="parTrans" cxnId="{C44E4A74-931B-441B-A51C-63D6A4D4A4EC}">
      <dgm:prSet/>
      <dgm:spPr/>
      <dgm:t>
        <a:bodyPr/>
        <a:lstStyle/>
        <a:p>
          <a:endParaRPr lang="en-GB"/>
        </a:p>
      </dgm:t>
    </dgm:pt>
    <dgm:pt modelId="{9FD2C0B1-0795-46A2-9F2A-D54092F13985}" type="sibTrans" cxnId="{C44E4A74-931B-441B-A51C-63D6A4D4A4EC}">
      <dgm:prSet/>
      <dgm:spPr/>
      <dgm:t>
        <a:bodyPr/>
        <a:lstStyle/>
        <a:p>
          <a:endParaRPr lang="en-GB"/>
        </a:p>
      </dgm:t>
    </dgm:pt>
    <dgm:pt modelId="{A3C03DF6-8155-46E2-A398-215E866AFC38}">
      <dgm:prSet phldr="0" custT="1"/>
      <dgm:spPr>
        <a:solidFill>
          <a:schemeClr val="accent2">
            <a:lumMod val="75000"/>
          </a:schemeClr>
        </a:solidFill>
      </dgm:spPr>
      <dgm:t>
        <a:bodyPr/>
        <a:lstStyle/>
        <a:p>
          <a:pPr marL="0" algn="ctr" rtl="0">
            <a:buNone/>
          </a:pPr>
          <a:endParaRPr lang="en-GB" sz="1400" noProof="0" dirty="0">
            <a:latin typeface="Tenorite" pitchFamily="2" charset="0"/>
          </a:endParaRPr>
        </a:p>
      </dgm:t>
    </dgm:pt>
    <dgm:pt modelId="{FEAE658F-ACDA-46B5-A079-ADCBC8C2FA27}" type="parTrans" cxnId="{BF5BE870-D063-4EB2-97B3-899683463680}">
      <dgm:prSet/>
      <dgm:spPr/>
      <dgm:t>
        <a:bodyPr/>
        <a:lstStyle/>
        <a:p>
          <a:endParaRPr lang="en-GB"/>
        </a:p>
      </dgm:t>
    </dgm:pt>
    <dgm:pt modelId="{90B5453D-33F7-40DB-B72B-7BDC31A2AE99}" type="sibTrans" cxnId="{BF5BE870-D063-4EB2-97B3-899683463680}">
      <dgm:prSet/>
      <dgm:spPr/>
      <dgm:t>
        <a:bodyPr/>
        <a:lstStyle/>
        <a:p>
          <a:endParaRPr lang="en-GB"/>
        </a:p>
      </dgm:t>
    </dgm:pt>
    <dgm:pt modelId="{90C86C0E-903D-411C-A0FE-421B3CAEF147}">
      <dgm:prSet phldr="0" custT="1"/>
      <dgm:spPr>
        <a:solidFill>
          <a:schemeClr val="accent2">
            <a:lumMod val="75000"/>
          </a:schemeClr>
        </a:solidFill>
      </dgm:spPr>
      <dgm:t>
        <a:bodyPr rtlCol="0"/>
        <a:lstStyle/>
        <a:p>
          <a:pPr marL="0" algn="ctr" rtl="0">
            <a:buNone/>
          </a:pPr>
          <a:r>
            <a:rPr lang="en-GB" sz="1400" noProof="0">
              <a:latin typeface="Tenorite" pitchFamily="2" charset="0"/>
            </a:rPr>
            <a:t>.</a:t>
          </a:r>
          <a:endParaRPr lang="en-GB" sz="1400" noProof="0" dirty="0">
            <a:latin typeface="Tenorite" pitchFamily="2" charset="0"/>
          </a:endParaRPr>
        </a:p>
      </dgm:t>
    </dgm:pt>
    <dgm:pt modelId="{F3F45030-3239-4941-BE5F-9C954EE3D35F}" type="parTrans" cxnId="{3F719753-E922-4046-9115-C043AB97A8CC}">
      <dgm:prSet/>
      <dgm:spPr/>
      <dgm:t>
        <a:bodyPr/>
        <a:lstStyle/>
        <a:p>
          <a:endParaRPr lang="en-GB"/>
        </a:p>
      </dgm:t>
    </dgm:pt>
    <dgm:pt modelId="{42CC299A-EFAE-4E63-ACB0-84BC5759B963}" type="sibTrans" cxnId="{3F719753-E922-4046-9115-C043AB97A8CC}">
      <dgm:prSet/>
      <dgm:spPr/>
      <dgm:t>
        <a:bodyPr/>
        <a:lstStyle/>
        <a:p>
          <a:endParaRPr lang="en-GB"/>
        </a:p>
      </dgm:t>
    </dgm:pt>
    <dgm:pt modelId="{A34AE8AA-FDF7-FA40-BADC-6B62C2B1DE88}" type="pres">
      <dgm:prSet presAssocID="{0DD8915E-DC14-41D6-9BB5-F49E1C265163}" presName="Name0" presStyleCnt="0">
        <dgm:presLayoutVars>
          <dgm:dir/>
          <dgm:resizeHandles val="exact"/>
        </dgm:presLayoutVars>
      </dgm:prSet>
      <dgm:spPr/>
    </dgm:pt>
    <dgm:pt modelId="{2107607C-A87A-3347-81F6-106C527DBD58}" type="pres">
      <dgm:prSet presAssocID="{0DD8915E-DC14-41D6-9BB5-F49E1C265163}" presName="fgShape" presStyleLbl="fgShp" presStyleIdx="0" presStyleCnt="1" custAng="16366850" custFlipVert="1" custFlipHor="1" custScaleX="513" custScaleY="39099" custLinFactY="16288" custLinFactNeighborX="0" custLinFactNeighborY="100000"/>
      <dgm:spPr/>
    </dgm:pt>
    <dgm:pt modelId="{0955960D-7F7D-E54C-8843-B1DBEEBFB364}" type="pres">
      <dgm:prSet presAssocID="{0DD8915E-DC14-41D6-9BB5-F49E1C265163}" presName="linComp" presStyleCnt="0"/>
      <dgm:spPr/>
    </dgm:pt>
    <dgm:pt modelId="{81155D12-3CC8-3D49-B0F3-3C84AC48510A}" type="pres">
      <dgm:prSet presAssocID="{73D947E0-108F-4D20-A71E-3CF329F97212}" presName="compNode" presStyleCnt="0"/>
      <dgm:spPr/>
    </dgm:pt>
    <dgm:pt modelId="{8F8B275D-8553-0846-A316-484B7B291C97}" type="pres">
      <dgm:prSet presAssocID="{73D947E0-108F-4D20-A71E-3CF329F97212}" presName="bkgdShape" presStyleLbl="node1" presStyleIdx="0" presStyleCnt="5" custLinFactNeighborX="-757"/>
      <dgm:spPr>
        <a:prstGeom prst="rect">
          <a:avLst/>
        </a:prstGeom>
      </dgm:spPr>
    </dgm:pt>
    <dgm:pt modelId="{7DA281F5-0265-2048-A63A-727E19796F79}" type="pres">
      <dgm:prSet presAssocID="{73D947E0-108F-4D20-A71E-3CF329F97212}" presName="nodeTx" presStyleLbl="node1" presStyleIdx="0" presStyleCnt="5">
        <dgm:presLayoutVars>
          <dgm:bulletEnabled val="1"/>
        </dgm:presLayoutVars>
      </dgm:prSet>
      <dgm:spPr/>
    </dgm:pt>
    <dgm:pt modelId="{79A13FEB-C61A-0346-824D-E0457CC5B4C9}" type="pres">
      <dgm:prSet presAssocID="{73D947E0-108F-4D20-A71E-3CF329F97212}" presName="invisiNode" presStyleLbl="node1" presStyleIdx="0" presStyleCnt="5"/>
      <dgm:spPr/>
    </dgm:pt>
    <dgm:pt modelId="{A126BA88-D0F9-AF4A-A7BA-0638E32B45F8}" type="pres">
      <dgm:prSet presAssocID="{73D947E0-108F-4D20-A71E-3CF329F97212}" presName="imagNode" presStyleLbl="fgImgPlace1" presStyleIdx="0" presStyleCnt="5" custScaleX="63106" custScaleY="6310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 with solid fill"/>
        </a:ext>
      </dgm:extLst>
    </dgm:pt>
    <dgm:pt modelId="{DF3C77F5-32F3-5845-BEE2-529229516397}" type="pres">
      <dgm:prSet presAssocID="{AE813459-65AB-4FA9-B717-330DDA6DFA4E}" presName="sibTrans" presStyleLbl="sibTrans2D1" presStyleIdx="0" presStyleCnt="0"/>
      <dgm:spPr/>
    </dgm:pt>
    <dgm:pt modelId="{16FC6348-B601-E348-A50F-7576C3DDD207}" type="pres">
      <dgm:prSet presAssocID="{B1AFA1AF-0FF8-45B3-A6D0-0E255A2F637D}" presName="compNode" presStyleCnt="0"/>
      <dgm:spPr/>
    </dgm:pt>
    <dgm:pt modelId="{4DFF6703-D32F-9E47-96B8-A304C47CCB78}" type="pres">
      <dgm:prSet presAssocID="{B1AFA1AF-0FF8-45B3-A6D0-0E255A2F637D}" presName="bkgdShape" presStyleLbl="node1" presStyleIdx="1" presStyleCnt="5" custLinFactNeighborX="-129"/>
      <dgm:spPr>
        <a:prstGeom prst="rect">
          <a:avLst/>
        </a:prstGeom>
      </dgm:spPr>
    </dgm:pt>
    <dgm:pt modelId="{BA2077AD-A827-784F-87A6-E8E29A836D84}" type="pres">
      <dgm:prSet presAssocID="{B1AFA1AF-0FF8-45B3-A6D0-0E255A2F637D}" presName="nodeTx" presStyleLbl="node1" presStyleIdx="1" presStyleCnt="5">
        <dgm:presLayoutVars>
          <dgm:bulletEnabled val="1"/>
        </dgm:presLayoutVars>
      </dgm:prSet>
      <dgm:spPr/>
    </dgm:pt>
    <dgm:pt modelId="{47276A48-75DE-FE4F-B4C6-8B77CF2957C3}" type="pres">
      <dgm:prSet presAssocID="{B1AFA1AF-0FF8-45B3-A6D0-0E255A2F637D}" presName="invisiNode" presStyleLbl="node1" presStyleIdx="1" presStyleCnt="5"/>
      <dgm:spPr/>
    </dgm:pt>
    <dgm:pt modelId="{EFEB790C-BD5C-F54D-9993-F81422A8AD8E}" type="pres">
      <dgm:prSet presAssocID="{B1AFA1AF-0FF8-45B3-A6D0-0E255A2F637D}" presName="imagNode" presStyleLbl="fgImgPlace1" presStyleIdx="1" presStyleCnt="5" custScaleX="63106" custScaleY="6310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 with solid fill"/>
        </a:ext>
      </dgm:extLst>
    </dgm:pt>
    <dgm:pt modelId="{56C7F139-002F-DF46-BB7F-23A563E7CE98}" type="pres">
      <dgm:prSet presAssocID="{88649F7A-400B-4056-965D-C9AC0B3AD942}" presName="sibTrans" presStyleLbl="sibTrans2D1" presStyleIdx="0" presStyleCnt="0"/>
      <dgm:spPr/>
    </dgm:pt>
    <dgm:pt modelId="{91E3D51E-7AB8-6349-A1D0-02F993052AB3}" type="pres">
      <dgm:prSet presAssocID="{E9682B4F-0217-4B50-923E-C104AA24290F}" presName="compNode" presStyleCnt="0"/>
      <dgm:spPr/>
    </dgm:pt>
    <dgm:pt modelId="{434ABADC-97F5-A547-823D-7594A86D79D3}" type="pres">
      <dgm:prSet presAssocID="{E9682B4F-0217-4B50-923E-C104AA24290F}" presName="bkgdShape" presStyleLbl="node1" presStyleIdx="2" presStyleCnt="5" custLinFactNeighborX="182"/>
      <dgm:spPr>
        <a:prstGeom prst="rect">
          <a:avLst/>
        </a:prstGeom>
      </dgm:spPr>
    </dgm:pt>
    <dgm:pt modelId="{BC636E4B-34B9-8543-A308-00E0D1B0D2F9}" type="pres">
      <dgm:prSet presAssocID="{E9682B4F-0217-4B50-923E-C104AA24290F}" presName="nodeTx" presStyleLbl="node1" presStyleIdx="2" presStyleCnt="5">
        <dgm:presLayoutVars>
          <dgm:bulletEnabled val="1"/>
        </dgm:presLayoutVars>
      </dgm:prSet>
      <dgm:spPr/>
    </dgm:pt>
    <dgm:pt modelId="{073A77BB-E8BD-4B4C-BFA2-7B530A2B3199}" type="pres">
      <dgm:prSet presAssocID="{E9682B4F-0217-4B50-923E-C104AA24290F}" presName="invisiNode" presStyleLbl="node1" presStyleIdx="2" presStyleCnt="5"/>
      <dgm:spPr/>
    </dgm:pt>
    <dgm:pt modelId="{CC076D56-4BB0-7246-9039-788AB439DAF0}" type="pres">
      <dgm:prSet presAssocID="{E9682B4F-0217-4B50-923E-C104AA24290F}" presName="imagNode" presStyleLbl="fgImgPlace1" presStyleIdx="2" presStyleCnt="5" custScaleX="63106" custScaleY="6310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uble Tap Gesture with solid fill"/>
        </a:ext>
      </dgm:extLst>
    </dgm:pt>
    <dgm:pt modelId="{9BFD88E3-0F90-7143-8807-6B030CF54283}" type="pres">
      <dgm:prSet presAssocID="{B8632E42-D7EB-4C31-877E-6F1B2801851A}" presName="sibTrans" presStyleLbl="sibTrans2D1" presStyleIdx="0" presStyleCnt="0"/>
      <dgm:spPr/>
    </dgm:pt>
    <dgm:pt modelId="{900296CF-6A25-E746-A345-792DBE36F92C}" type="pres">
      <dgm:prSet presAssocID="{4F85505A-81B6-4FDA-A144-900B71DAD946}" presName="compNode" presStyleCnt="0"/>
      <dgm:spPr/>
    </dgm:pt>
    <dgm:pt modelId="{028C9BA8-C3B3-F947-915F-EE2FD2FCA9A5}" type="pres">
      <dgm:prSet presAssocID="{4F85505A-81B6-4FDA-A144-900B71DAD946}" presName="bkgdShape" presStyleLbl="node1" presStyleIdx="3" presStyleCnt="5" custLinFactNeighborX="0"/>
      <dgm:spPr>
        <a:prstGeom prst="rect">
          <a:avLst/>
        </a:prstGeom>
      </dgm:spPr>
    </dgm:pt>
    <dgm:pt modelId="{9312E8E2-BBD1-104A-9F74-B0103AF69816}" type="pres">
      <dgm:prSet presAssocID="{4F85505A-81B6-4FDA-A144-900B71DAD946}" presName="nodeTx" presStyleLbl="node1" presStyleIdx="3" presStyleCnt="5">
        <dgm:presLayoutVars>
          <dgm:bulletEnabled val="1"/>
        </dgm:presLayoutVars>
      </dgm:prSet>
      <dgm:spPr/>
    </dgm:pt>
    <dgm:pt modelId="{A0D6F489-540A-D44E-B596-6A182486B777}" type="pres">
      <dgm:prSet presAssocID="{4F85505A-81B6-4FDA-A144-900B71DAD946}" presName="invisiNode" presStyleLbl="node1" presStyleIdx="3" presStyleCnt="5"/>
      <dgm:spPr/>
    </dgm:pt>
    <dgm:pt modelId="{FDF2BC93-305C-D94B-A6C2-ED9CE7F40C2F}" type="pres">
      <dgm:prSet presAssocID="{4F85505A-81B6-4FDA-A144-900B71DAD946}" presName="imagNode" presStyleLbl="fgImgPlace1" presStyleIdx="3" presStyleCnt="5" custScaleX="63106" custScaleY="63106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rcles with arrows with solid fill"/>
        </a:ext>
      </dgm:extLst>
    </dgm:pt>
    <dgm:pt modelId="{849C45A5-41B7-C14C-8FCB-1F684E015BD4}" type="pres">
      <dgm:prSet presAssocID="{68F74A88-49DC-44B1-BC0D-220A7B97601C}" presName="sibTrans" presStyleLbl="sibTrans2D1" presStyleIdx="0" presStyleCnt="0"/>
      <dgm:spPr/>
    </dgm:pt>
    <dgm:pt modelId="{CFB52331-3A90-8741-B893-154B21972CAC}" type="pres">
      <dgm:prSet presAssocID="{A2322D3A-7AC2-4C5C-9D7E-EAB2313D47D4}" presName="compNode" presStyleCnt="0"/>
      <dgm:spPr/>
    </dgm:pt>
    <dgm:pt modelId="{73C20AF0-FA1E-3C4A-AD07-551A27BE2B92}" type="pres">
      <dgm:prSet presAssocID="{A2322D3A-7AC2-4C5C-9D7E-EAB2313D47D4}" presName="bkgdShape" presStyleLbl="node1" presStyleIdx="4" presStyleCnt="5" custLinFactNeighborX="757"/>
      <dgm:spPr>
        <a:prstGeom prst="rect">
          <a:avLst/>
        </a:prstGeom>
      </dgm:spPr>
    </dgm:pt>
    <dgm:pt modelId="{AF3E8B43-0466-2941-94BF-5E057B356E82}" type="pres">
      <dgm:prSet presAssocID="{A2322D3A-7AC2-4C5C-9D7E-EAB2313D47D4}" presName="nodeTx" presStyleLbl="node1" presStyleIdx="4" presStyleCnt="5">
        <dgm:presLayoutVars>
          <dgm:bulletEnabled val="1"/>
        </dgm:presLayoutVars>
      </dgm:prSet>
      <dgm:spPr/>
    </dgm:pt>
    <dgm:pt modelId="{D1AAA287-E1AF-9946-AA96-77AD6193B1DD}" type="pres">
      <dgm:prSet presAssocID="{A2322D3A-7AC2-4C5C-9D7E-EAB2313D47D4}" presName="invisiNode" presStyleLbl="node1" presStyleIdx="4" presStyleCnt="5"/>
      <dgm:spPr/>
    </dgm:pt>
    <dgm:pt modelId="{916140F0-4F43-9F45-8310-FCCA12DDE514}" type="pres">
      <dgm:prSet presAssocID="{A2322D3A-7AC2-4C5C-9D7E-EAB2313D47D4}" presName="imagNode" presStyleLbl="fgImgPlace1" presStyleIdx="4" presStyleCnt="5" custScaleX="63106" custScaleY="63106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ood Idea with solid fill"/>
        </a:ext>
      </dgm:extLst>
    </dgm:pt>
  </dgm:ptLst>
  <dgm:cxnLst>
    <dgm:cxn modelId="{F28D7702-2FC3-49BD-BB13-C989E5EE622A}" srcId="{0DD8915E-DC14-41D6-9BB5-F49E1C265163}" destId="{B1AFA1AF-0FF8-45B3-A6D0-0E255A2F637D}" srcOrd="1" destOrd="0" parTransId="{10C68AF5-481C-45AA-A216-8BBBB04515B9}" sibTransId="{88649F7A-400B-4056-965D-C9AC0B3AD942}"/>
    <dgm:cxn modelId="{21770405-F975-4439-A206-3B9AB2CC8557}" type="presOf" srcId="{A3C03DF6-8155-46E2-A398-215E866AFC38}" destId="{9312E8E2-BBD1-104A-9F74-B0103AF69816}" srcOrd="1" destOrd="2" presId="urn:microsoft.com/office/officeart/2005/8/layout/hList7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A345920C-DD48-40BC-A2F9-5354BE969780}" type="presOf" srcId="{DB7D6DCB-C4FB-417F-891F-15D1842FA517}" destId="{7DA281F5-0265-2048-A63A-727E19796F79}" srcOrd="1" destOrd="2" presId="urn:microsoft.com/office/officeart/2005/8/layout/hList7"/>
    <dgm:cxn modelId="{8994D20D-699B-6A45-8026-8CCE203E1BB5}" type="presOf" srcId="{73D947E0-108F-4D20-A71E-3CF329F97212}" destId="{7DA281F5-0265-2048-A63A-727E19796F79}" srcOrd="1" destOrd="0" presId="urn:microsoft.com/office/officeart/2005/8/layout/hList7"/>
    <dgm:cxn modelId="{F280AB1F-2993-9D47-BFDD-242B41F1F2AC}" type="presOf" srcId="{0EC0C300-11E4-45CF-8418-973585107209}" destId="{434ABADC-97F5-A547-823D-7594A86D79D3}" srcOrd="0" destOrd="1" presId="urn:microsoft.com/office/officeart/2005/8/layout/hList7"/>
    <dgm:cxn modelId="{E5D9CC1F-E58D-2F49-A249-EA553AC96459}" type="presOf" srcId="{50418D2B-9486-42DE-AFDD-1D31420040FF}" destId="{4DFF6703-D32F-9E47-96B8-A304C47CCB78}" srcOrd="0" destOrd="1" presId="urn:microsoft.com/office/officeart/2005/8/layout/hList7"/>
    <dgm:cxn modelId="{5A5BA622-5DEB-48B9-88D9-C1DE36C711E5}" srcId="{B1AFA1AF-0FF8-45B3-A6D0-0E255A2F637D}" destId="{50418D2B-9486-42DE-AFDD-1D31420040FF}" srcOrd="0" destOrd="0" parTransId="{D5A17F6B-93F5-442B-938A-0F38C281BE88}" sibTransId="{1D87A0A5-8024-4710-846B-D5BFAC785107}"/>
    <dgm:cxn modelId="{7A85F729-0A5A-4E7D-BE46-C3EE26BD090F}" type="presOf" srcId="{90C86C0E-903D-411C-A0FE-421B3CAEF147}" destId="{9312E8E2-BBD1-104A-9F74-B0103AF69816}" srcOrd="1" destOrd="3" presId="urn:microsoft.com/office/officeart/2005/8/layout/hList7"/>
    <dgm:cxn modelId="{029E4233-DBFE-C64A-B874-B5F720CDE974}" type="presOf" srcId="{FEB4A941-E9FA-4A86-A673-85FF34B35F20}" destId="{9312E8E2-BBD1-104A-9F74-B0103AF69816}" srcOrd="1" destOrd="1" presId="urn:microsoft.com/office/officeart/2005/8/layout/hList7"/>
    <dgm:cxn modelId="{711E093C-AD42-45A4-8D40-A2D39702062E}" srcId="{A2322D3A-7AC2-4C5C-9D7E-EAB2313D47D4}" destId="{8FE81FEC-2664-411F-AEB3-065F29F52751}" srcOrd="0" destOrd="0" parTransId="{BCBC007E-0269-421B-9C41-DE26D5C3A822}" sibTransId="{80230EB7-7230-4881-A631-309C07417378}"/>
    <dgm:cxn modelId="{F4196061-8F22-F64C-80CC-9FC99308DC40}" type="presOf" srcId="{A2322D3A-7AC2-4C5C-9D7E-EAB2313D47D4}" destId="{AF3E8B43-0466-2941-94BF-5E057B356E82}" srcOrd="1" destOrd="0" presId="urn:microsoft.com/office/officeart/2005/8/layout/hList7"/>
    <dgm:cxn modelId="{71549A62-CAF4-BE45-851A-4CCE70CE64C3}" type="presOf" srcId="{4F85505A-81B6-4FDA-A144-900B71DAD946}" destId="{028C9BA8-C3B3-F947-915F-EE2FD2FCA9A5}" srcOrd="0" destOrd="0" presId="urn:microsoft.com/office/officeart/2005/8/layout/hList7"/>
    <dgm:cxn modelId="{5368DE64-FD22-024A-86AC-2607350C890A}" type="presOf" srcId="{AE813459-65AB-4FA9-B717-330DDA6DFA4E}" destId="{DF3C77F5-32F3-5845-BEE2-529229516397}" srcOrd="0" destOrd="0" presId="urn:microsoft.com/office/officeart/2005/8/layout/hList7"/>
    <dgm:cxn modelId="{0CDD0345-B9D9-564F-9C2A-594661BD7D44}" type="presOf" srcId="{73D947E0-108F-4D20-A71E-3CF329F97212}" destId="{8F8B275D-8553-0846-A316-484B7B291C97}" srcOrd="0" destOrd="0" presId="urn:microsoft.com/office/officeart/2005/8/layout/hList7"/>
    <dgm:cxn modelId="{80DC2967-0B8E-9442-A9E2-4F58C113FDCA}" type="presOf" srcId="{B1AFA1AF-0FF8-45B3-A6D0-0E255A2F637D}" destId="{4DFF6703-D32F-9E47-96B8-A304C47CCB78}" srcOrd="0" destOrd="0" presId="urn:microsoft.com/office/officeart/2005/8/layout/hList7"/>
    <dgm:cxn modelId="{FFD46F48-1601-3B48-AC95-844EF8053475}" type="presOf" srcId="{8FE81FEC-2664-411F-AEB3-065F29F52751}" destId="{73C20AF0-FA1E-3C4A-AD07-551A27BE2B92}" srcOrd="0" destOrd="1" presId="urn:microsoft.com/office/officeart/2005/8/layout/hList7"/>
    <dgm:cxn modelId="{FF82E56C-0E90-E648-A4FD-33776C71CA80}" type="presOf" srcId="{8FE81FEC-2664-411F-AEB3-065F29F52751}" destId="{AF3E8B43-0466-2941-94BF-5E057B356E82}" srcOrd="1" destOrd="1" presId="urn:microsoft.com/office/officeart/2005/8/layout/hList7"/>
    <dgm:cxn modelId="{F942F56C-9025-4AA1-9B36-C5AE0A93B0F5}" srcId="{4F85505A-81B6-4FDA-A144-900B71DAD946}" destId="{FEB4A941-E9FA-4A86-A673-85FF34B35F20}" srcOrd="0" destOrd="0" parTransId="{39522508-BC4E-4DD5-A744-AFEFFE36DB74}" sibTransId="{97624CC8-6315-4683-B26C-C30D552DA5A6}"/>
    <dgm:cxn modelId="{51563A4F-C0EB-47D6-B5BC-47A4E599AD4B}" srcId="{E9682B4F-0217-4B50-923E-C104AA24290F}" destId="{0EC0C300-11E4-45CF-8418-973585107209}" srcOrd="0" destOrd="0" parTransId="{1E4DD98E-100E-46B7-B24A-408BBF69E9FA}" sibTransId="{90FAB5D1-62B3-4FF6-A07D-EE607F529C32}"/>
    <dgm:cxn modelId="{BF5BE870-D063-4EB2-97B3-899683463680}" srcId="{4F85505A-81B6-4FDA-A144-900B71DAD946}" destId="{A3C03DF6-8155-46E2-A398-215E866AFC38}" srcOrd="1" destOrd="0" parTransId="{FEAE658F-ACDA-46B5-A079-ADCBC8C2FA27}" sibTransId="{90B5453D-33F7-40DB-B72B-7BDC31A2AE99}"/>
    <dgm:cxn modelId="{D7846C52-051C-7E4A-8666-A7FC857AC117}" type="presOf" srcId="{4F85505A-81B6-4FDA-A144-900B71DAD946}" destId="{9312E8E2-BBD1-104A-9F74-B0103AF69816}" srcOrd="1" destOrd="0" presId="urn:microsoft.com/office/officeart/2005/8/layout/hList7"/>
    <dgm:cxn modelId="{3F719753-E922-4046-9115-C043AB97A8CC}" srcId="{4F85505A-81B6-4FDA-A144-900B71DAD946}" destId="{90C86C0E-903D-411C-A0FE-421B3CAEF147}" srcOrd="2" destOrd="0" parTransId="{F3F45030-3239-4941-BE5F-9C954EE3D35F}" sibTransId="{42CC299A-EFAE-4E63-ACB0-84BC5759B963}"/>
    <dgm:cxn modelId="{C44E4A74-931B-441B-A51C-63D6A4D4A4EC}" srcId="{E9682B4F-0217-4B50-923E-C104AA24290F}" destId="{5022374F-52A1-45B3-8653-DF4935E57095}" srcOrd="1" destOrd="0" parTransId="{DAA23DDF-179C-4D2F-A293-C3B656F7F946}" sibTransId="{9FD2C0B1-0795-46A2-9F2A-D54092F13985}"/>
    <dgm:cxn modelId="{2D633B56-E147-4EFC-B9EE-6C0413F329B0}" srcId="{0DD8915E-DC14-41D6-9BB5-F49E1C265163}" destId="{4F85505A-81B6-4FDA-A144-900B71DAD946}" srcOrd="3" destOrd="0" parTransId="{D9A96E25-7BBE-4DDD-8DDE-B4970D4340A8}" sibTransId="{68F74A88-49DC-44B1-BC0D-220A7B97601C}"/>
    <dgm:cxn modelId="{28690183-A8F8-5D4A-A0A0-F1EAC1F67584}" type="presOf" srcId="{E9682B4F-0217-4B50-923E-C104AA24290F}" destId="{BC636E4B-34B9-8543-A308-00E0D1B0D2F9}" srcOrd="1" destOrd="0" presId="urn:microsoft.com/office/officeart/2005/8/layout/hList7"/>
    <dgm:cxn modelId="{982C4584-ADB4-6A42-88C0-8DDE5CF3D3B6}" type="presOf" srcId="{FEB4A941-E9FA-4A86-A673-85FF34B35F20}" destId="{028C9BA8-C3B3-F947-915F-EE2FD2FCA9A5}" srcOrd="0" destOrd="1" presId="urn:microsoft.com/office/officeart/2005/8/layout/hList7"/>
    <dgm:cxn modelId="{50244797-5DF3-42C0-9B22-867B415B4F05}" type="presOf" srcId="{5022374F-52A1-45B3-8653-DF4935E57095}" destId="{434ABADC-97F5-A547-823D-7594A86D79D3}" srcOrd="0" destOrd="2" presId="urn:microsoft.com/office/officeart/2005/8/layout/hList7"/>
    <dgm:cxn modelId="{C6485397-44AD-F347-A313-AE5F356648F1}" type="presOf" srcId="{50418D2B-9486-42DE-AFDD-1D31420040FF}" destId="{BA2077AD-A827-784F-87A6-E8E29A836D84}" srcOrd="1" destOrd="1" presId="urn:microsoft.com/office/officeart/2005/8/layout/hList7"/>
    <dgm:cxn modelId="{E5959797-76DF-4BB4-ADD9-1D7FE89700EE}" type="presOf" srcId="{90C86C0E-903D-411C-A0FE-421B3CAEF147}" destId="{028C9BA8-C3B3-F947-915F-EE2FD2FCA9A5}" srcOrd="0" destOrd="3" presId="urn:microsoft.com/office/officeart/2005/8/layout/hList7"/>
    <dgm:cxn modelId="{781B6FA0-0F00-0D41-8C2E-EA6A255C6967}" type="presOf" srcId="{0DD8915E-DC14-41D6-9BB5-F49E1C265163}" destId="{A34AE8AA-FDF7-FA40-BADC-6B62C2B1DE88}" srcOrd="0" destOrd="0" presId="urn:microsoft.com/office/officeart/2005/8/layout/hList7"/>
    <dgm:cxn modelId="{4AE39AA3-98A5-FD4F-B305-423319AE4156}" type="presOf" srcId="{0EC0C300-11E4-45CF-8418-973585107209}" destId="{BC636E4B-34B9-8543-A308-00E0D1B0D2F9}" srcOrd="1" destOrd="1" presId="urn:microsoft.com/office/officeart/2005/8/layout/hList7"/>
    <dgm:cxn modelId="{956B0EA6-B0CC-A04C-AAC4-2F46E14A46D0}" type="presOf" srcId="{E9682B4F-0217-4B50-923E-C104AA24290F}" destId="{434ABADC-97F5-A547-823D-7594A86D79D3}" srcOrd="0" destOrd="0" presId="urn:microsoft.com/office/officeart/2005/8/layout/hList7"/>
    <dgm:cxn modelId="{C85286A9-EA95-7947-BBAE-BB43E3CA7A09}" type="presOf" srcId="{30A490C8-22B4-4D68-875C-0F0DE2FF864D}" destId="{8F8B275D-8553-0846-A316-484B7B291C97}" srcOrd="0" destOrd="1" presId="urn:microsoft.com/office/officeart/2005/8/layout/hList7"/>
    <dgm:cxn modelId="{161425B1-9CC1-5A46-A6FE-66DDFF22F4E9}" type="presOf" srcId="{B1AFA1AF-0FF8-45B3-A6D0-0E255A2F637D}" destId="{BA2077AD-A827-784F-87A6-E8E29A836D84}" srcOrd="1" destOrd="0" presId="urn:microsoft.com/office/officeart/2005/8/layout/hList7"/>
    <dgm:cxn modelId="{E40FE5B2-B423-4007-81FE-60A9C098E9F8}" type="presOf" srcId="{5022374F-52A1-45B3-8653-DF4935E57095}" destId="{BC636E4B-34B9-8543-A308-00E0D1B0D2F9}" srcOrd="1" destOrd="2" presId="urn:microsoft.com/office/officeart/2005/8/layout/hList7"/>
    <dgm:cxn modelId="{E65110B9-3148-A843-8CC8-BF37AE44F247}" type="presOf" srcId="{A2322D3A-7AC2-4C5C-9D7E-EAB2313D47D4}" destId="{73C20AF0-FA1E-3C4A-AD07-551A27BE2B92}" srcOrd="0" destOrd="0" presId="urn:microsoft.com/office/officeart/2005/8/layout/hList7"/>
    <dgm:cxn modelId="{6C23D0C9-74B2-4C8B-AB2F-A03B3B0EBE56}" srcId="{0DD8915E-DC14-41D6-9BB5-F49E1C265163}" destId="{E9682B4F-0217-4B50-923E-C104AA24290F}" srcOrd="2" destOrd="0" parTransId="{E0F6C4AF-9BBB-4698-91D7-F9AE3EACBD5D}" sibTransId="{B8632E42-D7EB-4C31-877E-6F1B2801851A}"/>
    <dgm:cxn modelId="{DA4075CC-BAD9-4BE8-A87D-61D82F3B3908}" type="presOf" srcId="{DB7D6DCB-C4FB-417F-891F-15D1842FA517}" destId="{8F8B275D-8553-0846-A316-484B7B291C97}" srcOrd="0" destOrd="2" presId="urn:microsoft.com/office/officeart/2005/8/layout/hList7"/>
    <dgm:cxn modelId="{381FE1CC-8184-4745-8EB3-6DE11655998D}" srcId="{73D947E0-108F-4D20-A71E-3CF329F97212}" destId="{30A490C8-22B4-4D68-875C-0F0DE2FF864D}" srcOrd="0" destOrd="0" parTransId="{035C64B0-4F0C-4FD1-BD23-B1D4C9887CBE}" sibTransId="{45495DA8-8707-41E3-A12B-FA5766269C44}"/>
    <dgm:cxn modelId="{179FAFCF-F878-464E-A8A6-1185EFA0E380}" srcId="{0DD8915E-DC14-41D6-9BB5-F49E1C265163}" destId="{A2322D3A-7AC2-4C5C-9D7E-EAB2313D47D4}" srcOrd="4" destOrd="0" parTransId="{4A8C15D4-B36F-4764-B4FF-F2AF790D3E17}" sibTransId="{84DE1C3A-3FC7-4DB3-88ED-33F65A71557A}"/>
    <dgm:cxn modelId="{FA1B16D5-5FB5-2047-9831-030AE6F3EAE9}" type="presOf" srcId="{30A490C8-22B4-4D68-875C-0F0DE2FF864D}" destId="{7DA281F5-0265-2048-A63A-727E19796F79}" srcOrd="1" destOrd="1" presId="urn:microsoft.com/office/officeart/2005/8/layout/hList7"/>
    <dgm:cxn modelId="{F1B56DD8-8FEA-344A-B6E7-D10401E3F2E3}" type="presOf" srcId="{B8632E42-D7EB-4C31-877E-6F1B2801851A}" destId="{9BFD88E3-0F90-7143-8807-6B030CF54283}" srcOrd="0" destOrd="0" presId="urn:microsoft.com/office/officeart/2005/8/layout/hList7"/>
    <dgm:cxn modelId="{96F60DF3-3E8C-47C1-A942-EDB43D7BD0AB}" srcId="{73D947E0-108F-4D20-A71E-3CF329F97212}" destId="{DB7D6DCB-C4FB-417F-891F-15D1842FA517}" srcOrd="1" destOrd="0" parTransId="{A18F8DD3-F5B0-4FBB-B7FF-D8AE5BD54FEB}" sibTransId="{066449F5-D518-4486-8DC3-7874C266F2CB}"/>
    <dgm:cxn modelId="{7B012CF3-9916-9C42-A389-6EC30575190C}" type="presOf" srcId="{88649F7A-400B-4056-965D-C9AC0B3AD942}" destId="{56C7F139-002F-DF46-BB7F-23A563E7CE98}" srcOrd="0" destOrd="0" presId="urn:microsoft.com/office/officeart/2005/8/layout/hList7"/>
    <dgm:cxn modelId="{AB9B77F3-E113-9F42-AD26-5199BE35195A}" type="presOf" srcId="{68F74A88-49DC-44B1-BC0D-220A7B97601C}" destId="{849C45A5-41B7-C14C-8FCB-1F684E015BD4}" srcOrd="0" destOrd="0" presId="urn:microsoft.com/office/officeart/2005/8/layout/hList7"/>
    <dgm:cxn modelId="{1C6DC9FA-8554-4A2B-AC91-9E532832394F}" type="presOf" srcId="{A3C03DF6-8155-46E2-A398-215E866AFC38}" destId="{028C9BA8-C3B3-F947-915F-EE2FD2FCA9A5}" srcOrd="0" destOrd="2" presId="urn:microsoft.com/office/officeart/2005/8/layout/hList7"/>
    <dgm:cxn modelId="{E225472C-E3EE-2149-B941-7817CA44471E}" type="presParOf" srcId="{A34AE8AA-FDF7-FA40-BADC-6B62C2B1DE88}" destId="{2107607C-A87A-3347-81F6-106C527DBD58}" srcOrd="0" destOrd="0" presId="urn:microsoft.com/office/officeart/2005/8/layout/hList7"/>
    <dgm:cxn modelId="{F943B65C-83A1-794F-8716-82D6E9B90BCD}" type="presParOf" srcId="{A34AE8AA-FDF7-FA40-BADC-6B62C2B1DE88}" destId="{0955960D-7F7D-E54C-8843-B1DBEEBFB364}" srcOrd="1" destOrd="0" presId="urn:microsoft.com/office/officeart/2005/8/layout/hList7"/>
    <dgm:cxn modelId="{001D4585-DEB8-A543-8A40-05E8ABC28C57}" type="presParOf" srcId="{0955960D-7F7D-E54C-8843-B1DBEEBFB364}" destId="{81155D12-3CC8-3D49-B0F3-3C84AC48510A}" srcOrd="0" destOrd="0" presId="urn:microsoft.com/office/officeart/2005/8/layout/hList7"/>
    <dgm:cxn modelId="{1580EBFB-09CE-F344-8C03-5CB3CBE5AC98}" type="presParOf" srcId="{81155D12-3CC8-3D49-B0F3-3C84AC48510A}" destId="{8F8B275D-8553-0846-A316-484B7B291C97}" srcOrd="0" destOrd="0" presId="urn:microsoft.com/office/officeart/2005/8/layout/hList7"/>
    <dgm:cxn modelId="{842F04B3-A619-A54C-B547-B6C38B4FB951}" type="presParOf" srcId="{81155D12-3CC8-3D49-B0F3-3C84AC48510A}" destId="{7DA281F5-0265-2048-A63A-727E19796F79}" srcOrd="1" destOrd="0" presId="urn:microsoft.com/office/officeart/2005/8/layout/hList7"/>
    <dgm:cxn modelId="{08E39789-DE12-C44D-B363-AFAA969CE1E8}" type="presParOf" srcId="{81155D12-3CC8-3D49-B0F3-3C84AC48510A}" destId="{79A13FEB-C61A-0346-824D-E0457CC5B4C9}" srcOrd="2" destOrd="0" presId="urn:microsoft.com/office/officeart/2005/8/layout/hList7"/>
    <dgm:cxn modelId="{B88ECEE4-BA18-F649-9EFE-5FE2A1375A58}" type="presParOf" srcId="{81155D12-3CC8-3D49-B0F3-3C84AC48510A}" destId="{A126BA88-D0F9-AF4A-A7BA-0638E32B45F8}" srcOrd="3" destOrd="0" presId="urn:microsoft.com/office/officeart/2005/8/layout/hList7"/>
    <dgm:cxn modelId="{9B673E09-6E30-B544-9BA9-85CCFB26FC2F}" type="presParOf" srcId="{0955960D-7F7D-E54C-8843-B1DBEEBFB364}" destId="{DF3C77F5-32F3-5845-BEE2-529229516397}" srcOrd="1" destOrd="0" presId="urn:microsoft.com/office/officeart/2005/8/layout/hList7"/>
    <dgm:cxn modelId="{196FFE95-C277-344C-94D6-9114A085054E}" type="presParOf" srcId="{0955960D-7F7D-E54C-8843-B1DBEEBFB364}" destId="{16FC6348-B601-E348-A50F-7576C3DDD207}" srcOrd="2" destOrd="0" presId="urn:microsoft.com/office/officeart/2005/8/layout/hList7"/>
    <dgm:cxn modelId="{2BE2AAA5-6ADF-8C4D-955F-3EB733D7C5EB}" type="presParOf" srcId="{16FC6348-B601-E348-A50F-7576C3DDD207}" destId="{4DFF6703-D32F-9E47-96B8-A304C47CCB78}" srcOrd="0" destOrd="0" presId="urn:microsoft.com/office/officeart/2005/8/layout/hList7"/>
    <dgm:cxn modelId="{17073BDD-1BB2-3E40-B5F3-DB2DD27B70C8}" type="presParOf" srcId="{16FC6348-B601-E348-A50F-7576C3DDD207}" destId="{BA2077AD-A827-784F-87A6-E8E29A836D84}" srcOrd="1" destOrd="0" presId="urn:microsoft.com/office/officeart/2005/8/layout/hList7"/>
    <dgm:cxn modelId="{6756D7D8-C48B-024A-9259-CD45C2E2D6F3}" type="presParOf" srcId="{16FC6348-B601-E348-A50F-7576C3DDD207}" destId="{47276A48-75DE-FE4F-B4C6-8B77CF2957C3}" srcOrd="2" destOrd="0" presId="urn:microsoft.com/office/officeart/2005/8/layout/hList7"/>
    <dgm:cxn modelId="{68916BF1-7696-DF4C-AE9A-90DA1528D867}" type="presParOf" srcId="{16FC6348-B601-E348-A50F-7576C3DDD207}" destId="{EFEB790C-BD5C-F54D-9993-F81422A8AD8E}" srcOrd="3" destOrd="0" presId="urn:microsoft.com/office/officeart/2005/8/layout/hList7"/>
    <dgm:cxn modelId="{68673533-5457-724A-BD79-21053E0C5583}" type="presParOf" srcId="{0955960D-7F7D-E54C-8843-B1DBEEBFB364}" destId="{56C7F139-002F-DF46-BB7F-23A563E7CE98}" srcOrd="3" destOrd="0" presId="urn:microsoft.com/office/officeart/2005/8/layout/hList7"/>
    <dgm:cxn modelId="{EDA12534-DD6F-3D46-A33C-D2D3C096E217}" type="presParOf" srcId="{0955960D-7F7D-E54C-8843-B1DBEEBFB364}" destId="{91E3D51E-7AB8-6349-A1D0-02F993052AB3}" srcOrd="4" destOrd="0" presId="urn:microsoft.com/office/officeart/2005/8/layout/hList7"/>
    <dgm:cxn modelId="{98E12192-EF84-5E4E-8F7C-7D4B0E3B0CFB}" type="presParOf" srcId="{91E3D51E-7AB8-6349-A1D0-02F993052AB3}" destId="{434ABADC-97F5-A547-823D-7594A86D79D3}" srcOrd="0" destOrd="0" presId="urn:microsoft.com/office/officeart/2005/8/layout/hList7"/>
    <dgm:cxn modelId="{35A4D817-35C8-574E-BAE7-28EAD8E80E9E}" type="presParOf" srcId="{91E3D51E-7AB8-6349-A1D0-02F993052AB3}" destId="{BC636E4B-34B9-8543-A308-00E0D1B0D2F9}" srcOrd="1" destOrd="0" presId="urn:microsoft.com/office/officeart/2005/8/layout/hList7"/>
    <dgm:cxn modelId="{3F7650F7-8ADF-1647-ABCA-EDB62D6E6F07}" type="presParOf" srcId="{91E3D51E-7AB8-6349-A1D0-02F993052AB3}" destId="{073A77BB-E8BD-4B4C-BFA2-7B530A2B3199}" srcOrd="2" destOrd="0" presId="urn:microsoft.com/office/officeart/2005/8/layout/hList7"/>
    <dgm:cxn modelId="{A4C178E9-5B35-8046-AEA4-07EA064D48EC}" type="presParOf" srcId="{91E3D51E-7AB8-6349-A1D0-02F993052AB3}" destId="{CC076D56-4BB0-7246-9039-788AB439DAF0}" srcOrd="3" destOrd="0" presId="urn:microsoft.com/office/officeart/2005/8/layout/hList7"/>
    <dgm:cxn modelId="{23300555-E195-7745-8EAA-13C1C3D64096}" type="presParOf" srcId="{0955960D-7F7D-E54C-8843-B1DBEEBFB364}" destId="{9BFD88E3-0F90-7143-8807-6B030CF54283}" srcOrd="5" destOrd="0" presId="urn:microsoft.com/office/officeart/2005/8/layout/hList7"/>
    <dgm:cxn modelId="{67E0177E-2C5D-D84A-B206-DF756AC265E2}" type="presParOf" srcId="{0955960D-7F7D-E54C-8843-B1DBEEBFB364}" destId="{900296CF-6A25-E746-A345-792DBE36F92C}" srcOrd="6" destOrd="0" presId="urn:microsoft.com/office/officeart/2005/8/layout/hList7"/>
    <dgm:cxn modelId="{17F234B6-5CB2-694A-AE40-2EC7B6989025}" type="presParOf" srcId="{900296CF-6A25-E746-A345-792DBE36F92C}" destId="{028C9BA8-C3B3-F947-915F-EE2FD2FCA9A5}" srcOrd="0" destOrd="0" presId="urn:microsoft.com/office/officeart/2005/8/layout/hList7"/>
    <dgm:cxn modelId="{A078F003-3C00-6845-9EBD-2DC195EA7E87}" type="presParOf" srcId="{900296CF-6A25-E746-A345-792DBE36F92C}" destId="{9312E8E2-BBD1-104A-9F74-B0103AF69816}" srcOrd="1" destOrd="0" presId="urn:microsoft.com/office/officeart/2005/8/layout/hList7"/>
    <dgm:cxn modelId="{3E327DED-A1BA-5F40-88C6-420128E7987E}" type="presParOf" srcId="{900296CF-6A25-E746-A345-792DBE36F92C}" destId="{A0D6F489-540A-D44E-B596-6A182486B777}" srcOrd="2" destOrd="0" presId="urn:microsoft.com/office/officeart/2005/8/layout/hList7"/>
    <dgm:cxn modelId="{E331C05D-ABEF-784B-867C-9DAD3D7B0BF6}" type="presParOf" srcId="{900296CF-6A25-E746-A345-792DBE36F92C}" destId="{FDF2BC93-305C-D94B-A6C2-ED9CE7F40C2F}" srcOrd="3" destOrd="0" presId="urn:microsoft.com/office/officeart/2005/8/layout/hList7"/>
    <dgm:cxn modelId="{484D29F2-E93B-0044-AD3C-1B7FAE119D86}" type="presParOf" srcId="{0955960D-7F7D-E54C-8843-B1DBEEBFB364}" destId="{849C45A5-41B7-C14C-8FCB-1F684E015BD4}" srcOrd="7" destOrd="0" presId="urn:microsoft.com/office/officeart/2005/8/layout/hList7"/>
    <dgm:cxn modelId="{4D63AED0-BB7F-5648-A588-8D3CD77EDA47}" type="presParOf" srcId="{0955960D-7F7D-E54C-8843-B1DBEEBFB364}" destId="{CFB52331-3A90-8741-B893-154B21972CAC}" srcOrd="8" destOrd="0" presId="urn:microsoft.com/office/officeart/2005/8/layout/hList7"/>
    <dgm:cxn modelId="{3916CD4F-7FBF-D443-9D5A-2C269D38B5A1}" type="presParOf" srcId="{CFB52331-3A90-8741-B893-154B21972CAC}" destId="{73C20AF0-FA1E-3C4A-AD07-551A27BE2B92}" srcOrd="0" destOrd="0" presId="urn:microsoft.com/office/officeart/2005/8/layout/hList7"/>
    <dgm:cxn modelId="{793DE385-E18B-AB41-A417-ABB42E569007}" type="presParOf" srcId="{CFB52331-3A90-8741-B893-154B21972CAC}" destId="{AF3E8B43-0466-2941-94BF-5E057B356E82}" srcOrd="1" destOrd="0" presId="urn:microsoft.com/office/officeart/2005/8/layout/hList7"/>
    <dgm:cxn modelId="{C7FDE2A3-85A4-B144-B32C-7C9903F03EC5}" type="presParOf" srcId="{CFB52331-3A90-8741-B893-154B21972CAC}" destId="{D1AAA287-E1AF-9946-AA96-77AD6193B1DD}" srcOrd="2" destOrd="0" presId="urn:microsoft.com/office/officeart/2005/8/layout/hList7"/>
    <dgm:cxn modelId="{2241BB10-0DBA-6B41-9DA1-14E15CF8B34C}" type="presParOf" srcId="{CFB52331-3A90-8741-B893-154B21972CAC}" destId="{916140F0-4F43-9F45-8310-FCCA12DDE514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E453DB-E0BD-494C-898C-7E424C7B50E9}">
      <dsp:nvSpPr>
        <dsp:cNvPr id="0" name=""/>
        <dsp:cNvSpPr/>
      </dsp:nvSpPr>
      <dsp:spPr>
        <a:xfrm>
          <a:off x="3875750" y="504"/>
          <a:ext cx="5813625" cy="635647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542DEF-40FB-4CD5-8B78-7482ACC09412}">
      <dsp:nvSpPr>
        <dsp:cNvPr id="0" name=""/>
        <dsp:cNvSpPr/>
      </dsp:nvSpPr>
      <dsp:spPr>
        <a:xfrm>
          <a:off x="0" y="504"/>
          <a:ext cx="3875750" cy="635647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enorite" pitchFamily="2" charset="0"/>
            </a:rPr>
            <a:t>Power Distance</a:t>
          </a:r>
        </a:p>
      </dsp:txBody>
      <dsp:txXfrm>
        <a:off x="31030" y="31534"/>
        <a:ext cx="3813690" cy="573587"/>
      </dsp:txXfrm>
    </dsp:sp>
    <dsp:sp modelId="{8C84F8D4-45D7-4495-9B50-1880928D55DF}">
      <dsp:nvSpPr>
        <dsp:cNvPr id="0" name=""/>
        <dsp:cNvSpPr/>
      </dsp:nvSpPr>
      <dsp:spPr>
        <a:xfrm>
          <a:off x="3875750" y="699716"/>
          <a:ext cx="5813625" cy="635647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A0D900-7067-47DE-9296-CCBAA7F932F5}">
      <dsp:nvSpPr>
        <dsp:cNvPr id="0" name=""/>
        <dsp:cNvSpPr/>
      </dsp:nvSpPr>
      <dsp:spPr>
        <a:xfrm>
          <a:off x="0" y="699716"/>
          <a:ext cx="3875750" cy="635647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8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>
              <a:latin typeface="Tenorite" pitchFamily="2" charset="0"/>
            </a:rPr>
            <a:t>Individualism vs Collectivism</a:t>
          </a:r>
        </a:p>
      </dsp:txBody>
      <dsp:txXfrm>
        <a:off x="31030" y="730746"/>
        <a:ext cx="3813690" cy="573587"/>
      </dsp:txXfrm>
    </dsp:sp>
    <dsp:sp modelId="{8469F3BC-E2CF-4F73-9B8D-73D28F1D8CC3}">
      <dsp:nvSpPr>
        <dsp:cNvPr id="0" name=""/>
        <dsp:cNvSpPr/>
      </dsp:nvSpPr>
      <dsp:spPr>
        <a:xfrm>
          <a:off x="3875750" y="1398928"/>
          <a:ext cx="5813625" cy="635647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9107C6-26B6-4D8D-9901-5BAF7689F8E7}">
      <dsp:nvSpPr>
        <dsp:cNvPr id="0" name=""/>
        <dsp:cNvSpPr/>
      </dsp:nvSpPr>
      <dsp:spPr>
        <a:xfrm>
          <a:off x="0" y="1398928"/>
          <a:ext cx="3875750" cy="635647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16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enorite" pitchFamily="2" charset="0"/>
            </a:rPr>
            <a:t>Masculinity vs Femininity </a:t>
          </a:r>
        </a:p>
      </dsp:txBody>
      <dsp:txXfrm>
        <a:off x="31030" y="1429958"/>
        <a:ext cx="3813690" cy="573587"/>
      </dsp:txXfrm>
    </dsp:sp>
    <dsp:sp modelId="{AA5022CE-514F-4539-B80B-9C21739AB1A9}">
      <dsp:nvSpPr>
        <dsp:cNvPr id="0" name=""/>
        <dsp:cNvSpPr/>
      </dsp:nvSpPr>
      <dsp:spPr>
        <a:xfrm>
          <a:off x="3875750" y="2098139"/>
          <a:ext cx="5813625" cy="635647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3C3EB-E6E5-4509-B449-84003AE88D7C}">
      <dsp:nvSpPr>
        <dsp:cNvPr id="0" name=""/>
        <dsp:cNvSpPr/>
      </dsp:nvSpPr>
      <dsp:spPr>
        <a:xfrm>
          <a:off x="0" y="2098139"/>
          <a:ext cx="3875750" cy="635647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24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enorite" pitchFamily="2" charset="0"/>
            </a:rPr>
            <a:t>Uncertainty Avoidance</a:t>
          </a:r>
        </a:p>
      </dsp:txBody>
      <dsp:txXfrm>
        <a:off x="31030" y="2129169"/>
        <a:ext cx="3813690" cy="573587"/>
      </dsp:txXfrm>
    </dsp:sp>
    <dsp:sp modelId="{B649C2FA-FA96-4930-9E49-6D634B4B4121}">
      <dsp:nvSpPr>
        <dsp:cNvPr id="0" name=""/>
        <dsp:cNvSpPr/>
      </dsp:nvSpPr>
      <dsp:spPr>
        <a:xfrm>
          <a:off x="3875750" y="2797351"/>
          <a:ext cx="5813625" cy="635647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2D8D3E-665C-4940-BFA7-2A48486CD3AE}">
      <dsp:nvSpPr>
        <dsp:cNvPr id="0" name=""/>
        <dsp:cNvSpPr/>
      </dsp:nvSpPr>
      <dsp:spPr>
        <a:xfrm>
          <a:off x="0" y="2797351"/>
          <a:ext cx="3875750" cy="635647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32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enorite" pitchFamily="2" charset="0"/>
            </a:rPr>
            <a:t>Long-term vs short-term orientation </a:t>
          </a:r>
        </a:p>
      </dsp:txBody>
      <dsp:txXfrm>
        <a:off x="31030" y="2828381"/>
        <a:ext cx="3813690" cy="573587"/>
      </dsp:txXfrm>
    </dsp:sp>
    <dsp:sp modelId="{F9295028-8AE8-40AA-9879-1388CA8D4955}">
      <dsp:nvSpPr>
        <dsp:cNvPr id="0" name=""/>
        <dsp:cNvSpPr/>
      </dsp:nvSpPr>
      <dsp:spPr>
        <a:xfrm>
          <a:off x="3875750" y="3496563"/>
          <a:ext cx="5813625" cy="635647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142ABF-FCA1-4EF6-BA10-B0EFCC2D5194}">
      <dsp:nvSpPr>
        <dsp:cNvPr id="0" name=""/>
        <dsp:cNvSpPr/>
      </dsp:nvSpPr>
      <dsp:spPr>
        <a:xfrm>
          <a:off x="0" y="3496563"/>
          <a:ext cx="3875750" cy="635647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enorite" pitchFamily="2" charset="0"/>
            </a:rPr>
            <a:t>Indulgence vs Restraint</a:t>
          </a:r>
        </a:p>
      </dsp:txBody>
      <dsp:txXfrm>
        <a:off x="31030" y="3527593"/>
        <a:ext cx="3813690" cy="5735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E453DB-E0BD-494C-898C-7E424C7B50E9}">
      <dsp:nvSpPr>
        <dsp:cNvPr id="0" name=""/>
        <dsp:cNvSpPr/>
      </dsp:nvSpPr>
      <dsp:spPr>
        <a:xfrm>
          <a:off x="3875750" y="3632"/>
          <a:ext cx="5813625" cy="54282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542DEF-40FB-4CD5-8B78-7482ACC09412}">
      <dsp:nvSpPr>
        <dsp:cNvPr id="0" name=""/>
        <dsp:cNvSpPr/>
      </dsp:nvSpPr>
      <dsp:spPr>
        <a:xfrm>
          <a:off x="0" y="3632"/>
          <a:ext cx="3875750" cy="54282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rtlCol="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 dirty="0">
              <a:latin typeface="Tenorite" pitchFamily="2" charset="0"/>
            </a:rPr>
            <a:t>Universalism vs Particularism</a:t>
          </a:r>
        </a:p>
      </dsp:txBody>
      <dsp:txXfrm>
        <a:off x="26498" y="30130"/>
        <a:ext cx="3822754" cy="489826"/>
      </dsp:txXfrm>
    </dsp:sp>
    <dsp:sp modelId="{8C84F8D4-45D7-4495-9B50-1880928D55DF}">
      <dsp:nvSpPr>
        <dsp:cNvPr id="0" name=""/>
        <dsp:cNvSpPr/>
      </dsp:nvSpPr>
      <dsp:spPr>
        <a:xfrm>
          <a:off x="3875750" y="600736"/>
          <a:ext cx="5813625" cy="54282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A0D900-7067-47DE-9296-CCBAA7F932F5}">
      <dsp:nvSpPr>
        <dsp:cNvPr id="0" name=""/>
        <dsp:cNvSpPr/>
      </dsp:nvSpPr>
      <dsp:spPr>
        <a:xfrm>
          <a:off x="0" y="600736"/>
          <a:ext cx="3875750" cy="54282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6667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>
              <a:latin typeface="Tenorite" pitchFamily="2" charset="0"/>
            </a:rPr>
            <a:t>Individualism vs Communication</a:t>
          </a:r>
          <a:endParaRPr lang="en-GB" sz="2000" kern="1200" noProof="0" dirty="0">
            <a:latin typeface="Tenorite" pitchFamily="2" charset="0"/>
          </a:endParaRPr>
        </a:p>
      </dsp:txBody>
      <dsp:txXfrm>
        <a:off x="26498" y="627234"/>
        <a:ext cx="3822754" cy="489826"/>
      </dsp:txXfrm>
    </dsp:sp>
    <dsp:sp modelId="{8469F3BC-E2CF-4F73-9B8D-73D28F1D8CC3}">
      <dsp:nvSpPr>
        <dsp:cNvPr id="0" name=""/>
        <dsp:cNvSpPr/>
      </dsp:nvSpPr>
      <dsp:spPr>
        <a:xfrm>
          <a:off x="3875750" y="1197841"/>
          <a:ext cx="5813625" cy="54282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9107C6-26B6-4D8D-9901-5BAF7689F8E7}">
      <dsp:nvSpPr>
        <dsp:cNvPr id="0" name=""/>
        <dsp:cNvSpPr/>
      </dsp:nvSpPr>
      <dsp:spPr>
        <a:xfrm>
          <a:off x="0" y="1197841"/>
          <a:ext cx="3875750" cy="54282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13333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rtlCol="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>
              <a:latin typeface="Tenorite" pitchFamily="2" charset="0"/>
            </a:rPr>
            <a:t>Specific vs Diffuse Cultures</a:t>
          </a:r>
          <a:endParaRPr lang="en-GB" sz="2200" kern="1200" noProof="0" dirty="0">
            <a:latin typeface="Tenorite" pitchFamily="2" charset="0"/>
          </a:endParaRPr>
        </a:p>
      </dsp:txBody>
      <dsp:txXfrm>
        <a:off x="26498" y="1224339"/>
        <a:ext cx="3822754" cy="489826"/>
      </dsp:txXfrm>
    </dsp:sp>
    <dsp:sp modelId="{AA5022CE-514F-4539-B80B-9C21739AB1A9}">
      <dsp:nvSpPr>
        <dsp:cNvPr id="0" name=""/>
        <dsp:cNvSpPr/>
      </dsp:nvSpPr>
      <dsp:spPr>
        <a:xfrm>
          <a:off x="3875750" y="1794946"/>
          <a:ext cx="5813625" cy="54282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3C3EB-E6E5-4509-B449-84003AE88D7C}">
      <dsp:nvSpPr>
        <dsp:cNvPr id="0" name=""/>
        <dsp:cNvSpPr/>
      </dsp:nvSpPr>
      <dsp:spPr>
        <a:xfrm>
          <a:off x="0" y="1794946"/>
          <a:ext cx="3875750" cy="54282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rtlCol="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>
              <a:latin typeface="Tenorite" pitchFamily="2" charset="0"/>
            </a:rPr>
            <a:t>Achievement vs Ascription</a:t>
          </a:r>
          <a:endParaRPr lang="en-GB" sz="2200" kern="1200" noProof="0" dirty="0">
            <a:latin typeface="Tenorite" pitchFamily="2" charset="0"/>
          </a:endParaRPr>
        </a:p>
      </dsp:txBody>
      <dsp:txXfrm>
        <a:off x="26498" y="1821444"/>
        <a:ext cx="3822754" cy="489826"/>
      </dsp:txXfrm>
    </dsp:sp>
    <dsp:sp modelId="{B649C2FA-FA96-4930-9E49-6D634B4B4121}">
      <dsp:nvSpPr>
        <dsp:cNvPr id="0" name=""/>
        <dsp:cNvSpPr/>
      </dsp:nvSpPr>
      <dsp:spPr>
        <a:xfrm>
          <a:off x="3875750" y="2392050"/>
          <a:ext cx="5813625" cy="54282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2D8D3E-665C-4940-BFA7-2A48486CD3AE}">
      <dsp:nvSpPr>
        <dsp:cNvPr id="0" name=""/>
        <dsp:cNvSpPr/>
      </dsp:nvSpPr>
      <dsp:spPr>
        <a:xfrm>
          <a:off x="0" y="2392050"/>
          <a:ext cx="3875750" cy="54282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26667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rtlCol="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>
              <a:latin typeface="Tenorite" pitchFamily="2" charset="0"/>
            </a:rPr>
            <a:t>Sequential vs Synchronic Time</a:t>
          </a:r>
          <a:endParaRPr lang="en-GB" sz="2200" kern="1200" noProof="0" dirty="0">
            <a:latin typeface="Tenorite" pitchFamily="2" charset="0"/>
          </a:endParaRPr>
        </a:p>
      </dsp:txBody>
      <dsp:txXfrm>
        <a:off x="26498" y="2418548"/>
        <a:ext cx="3822754" cy="489826"/>
      </dsp:txXfrm>
    </dsp:sp>
    <dsp:sp modelId="{F9295028-8AE8-40AA-9879-1388CA8D4955}">
      <dsp:nvSpPr>
        <dsp:cNvPr id="0" name=""/>
        <dsp:cNvSpPr/>
      </dsp:nvSpPr>
      <dsp:spPr>
        <a:xfrm>
          <a:off x="3875750" y="2989155"/>
          <a:ext cx="5813625" cy="54282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142ABF-FCA1-4EF6-BA10-B0EFCC2D5194}">
      <dsp:nvSpPr>
        <dsp:cNvPr id="0" name=""/>
        <dsp:cNvSpPr/>
      </dsp:nvSpPr>
      <dsp:spPr>
        <a:xfrm>
          <a:off x="0" y="2989155"/>
          <a:ext cx="3875750" cy="54282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33333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rtlCol="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>
              <a:latin typeface="Tenorite" pitchFamily="2" charset="0"/>
            </a:rPr>
            <a:t>Internal vs External Control</a:t>
          </a:r>
          <a:endParaRPr lang="en-GB" sz="2200" kern="1200" noProof="0" dirty="0">
            <a:latin typeface="Tenorite" pitchFamily="2" charset="0"/>
          </a:endParaRPr>
        </a:p>
      </dsp:txBody>
      <dsp:txXfrm>
        <a:off x="26498" y="3015653"/>
        <a:ext cx="3822754" cy="489826"/>
      </dsp:txXfrm>
    </dsp:sp>
    <dsp:sp modelId="{CED2EBEA-FCE0-47CF-91F9-32675F16D5D5}">
      <dsp:nvSpPr>
        <dsp:cNvPr id="0" name=""/>
        <dsp:cNvSpPr/>
      </dsp:nvSpPr>
      <dsp:spPr>
        <a:xfrm>
          <a:off x="3875750" y="3586260"/>
          <a:ext cx="5813625" cy="54282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9854D8-BC0B-464F-BEEF-2B24A5583FDC}">
      <dsp:nvSpPr>
        <dsp:cNvPr id="0" name=""/>
        <dsp:cNvSpPr/>
      </dsp:nvSpPr>
      <dsp:spPr>
        <a:xfrm>
          <a:off x="0" y="3586260"/>
          <a:ext cx="3875750" cy="54282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rtlCol="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>
              <a:latin typeface="Tenorite" pitchFamily="2" charset="0"/>
            </a:rPr>
            <a:t>Risk-taking vs Security</a:t>
          </a:r>
          <a:endParaRPr lang="en-GB" sz="2200" kern="1200" noProof="0" dirty="0">
            <a:latin typeface="Tenorite" pitchFamily="2" charset="0"/>
          </a:endParaRPr>
        </a:p>
      </dsp:txBody>
      <dsp:txXfrm>
        <a:off x="26498" y="3612758"/>
        <a:ext cx="3822754" cy="4898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B275D-8553-0846-A316-484B7B291C97}">
      <dsp:nvSpPr>
        <dsp:cNvPr id="0" name=""/>
        <dsp:cNvSpPr/>
      </dsp:nvSpPr>
      <dsp:spPr>
        <a:xfrm>
          <a:off x="0" y="0"/>
          <a:ext cx="1892456" cy="3940870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1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solidFill>
                <a:schemeClr val="accent1"/>
              </a:solidFill>
              <a:latin typeface="Tenorite" pitchFamily="2" charset="0"/>
            </a:rPr>
            <a:t>Build Trust</a:t>
          </a:r>
        </a:p>
        <a:p>
          <a:pPr marL="0" lvl="1" indent="-114300" algn="ctr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noProof="0" dirty="0">
              <a:solidFill>
                <a:schemeClr val="accent1"/>
              </a:solidFill>
              <a:latin typeface="Tenorite" pitchFamily="2" charset="0"/>
            </a:rPr>
            <a:t>Invest time in relationship-building before formal talks.</a:t>
          </a:r>
        </a:p>
        <a:p>
          <a:pPr marL="0" lvl="1" indent="-114300" algn="ctr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noProof="0" dirty="0">
              <a:solidFill>
                <a:schemeClr val="accent1"/>
              </a:solidFill>
              <a:latin typeface="Tenorite" pitchFamily="2" charset="0"/>
            </a:rPr>
            <a:t>Use local advisors.</a:t>
          </a:r>
        </a:p>
      </dsp:txBody>
      <dsp:txXfrm>
        <a:off x="0" y="1576348"/>
        <a:ext cx="1892456" cy="1576348"/>
      </dsp:txXfrm>
    </dsp:sp>
    <dsp:sp modelId="{A126BA88-D0F9-AF4A-A7BA-0638E32B45F8}">
      <dsp:nvSpPr>
        <dsp:cNvPr id="0" name=""/>
        <dsp:cNvSpPr/>
      </dsp:nvSpPr>
      <dsp:spPr>
        <a:xfrm>
          <a:off x="532154" y="478533"/>
          <a:ext cx="828146" cy="828146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F6703-D32F-9E47-96B8-A304C47CCB78}">
      <dsp:nvSpPr>
        <dsp:cNvPr id="0" name=""/>
        <dsp:cNvSpPr/>
      </dsp:nvSpPr>
      <dsp:spPr>
        <a:xfrm>
          <a:off x="1946788" y="0"/>
          <a:ext cx="1892456" cy="3940870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1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solidFill>
                <a:schemeClr val="accent1"/>
              </a:solidFill>
              <a:latin typeface="Tenorite" pitchFamily="2" charset="0"/>
            </a:rPr>
            <a:t>High Context Communication tactics</a:t>
          </a:r>
        </a:p>
        <a:p>
          <a:pPr marL="0" lvl="1" indent="-114300" algn="ctr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200" b="0" i="0" kern="1200" dirty="0">
              <a:solidFill>
                <a:schemeClr val="accent1"/>
              </a:solidFill>
            </a:rPr>
            <a:t>Read between the lines. </a:t>
          </a:r>
          <a:br>
            <a:rPr lang="en-GB" sz="1200" b="0" i="0" kern="1200" dirty="0">
              <a:solidFill>
                <a:schemeClr val="accent1"/>
              </a:solidFill>
            </a:rPr>
          </a:br>
          <a:r>
            <a:rPr lang="en-GB" sz="1200" b="0" i="0" kern="1200" dirty="0">
              <a:solidFill>
                <a:schemeClr val="accent1"/>
              </a:solidFill>
            </a:rPr>
            <a:t>Interpret non-verbal cues and indirect responses. (Trompenaars, 2012)</a:t>
          </a:r>
          <a:endParaRPr lang="en-GB" sz="1200" kern="1200" noProof="0" dirty="0">
            <a:solidFill>
              <a:schemeClr val="accent1"/>
            </a:solidFill>
            <a:latin typeface="Tenorite" pitchFamily="2" charset="0"/>
          </a:endParaRPr>
        </a:p>
      </dsp:txBody>
      <dsp:txXfrm>
        <a:off x="1946788" y="1576348"/>
        <a:ext cx="1892456" cy="1576348"/>
      </dsp:txXfrm>
    </dsp:sp>
    <dsp:sp modelId="{EFEB790C-BD5C-F54D-9993-F81422A8AD8E}">
      <dsp:nvSpPr>
        <dsp:cNvPr id="0" name=""/>
        <dsp:cNvSpPr/>
      </dsp:nvSpPr>
      <dsp:spPr>
        <a:xfrm>
          <a:off x="2481384" y="478533"/>
          <a:ext cx="828146" cy="828146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4ABADC-97F5-A547-823D-7594A86D79D3}">
      <dsp:nvSpPr>
        <dsp:cNvPr id="0" name=""/>
        <dsp:cNvSpPr/>
      </dsp:nvSpPr>
      <dsp:spPr>
        <a:xfrm>
          <a:off x="3901903" y="0"/>
          <a:ext cx="1892456" cy="3940870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1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solidFill>
                <a:schemeClr val="accent1"/>
              </a:solidFill>
              <a:latin typeface="Tenorite" pitchFamily="2" charset="0"/>
            </a:rPr>
            <a:t>Long-term commitment </a:t>
          </a:r>
        </a:p>
        <a:p>
          <a:pPr marL="0" lvl="1" indent="-114300" algn="ctr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noProof="0" dirty="0">
              <a:solidFill>
                <a:schemeClr val="accent1"/>
              </a:solidFill>
              <a:latin typeface="Tenorite" pitchFamily="2" charset="0"/>
            </a:rPr>
            <a:t>Emphasize a vision of shared growth. </a:t>
          </a:r>
        </a:p>
        <a:p>
          <a:pPr marL="0" lvl="1" indent="-114300" algn="ctr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noProof="0" dirty="0">
              <a:solidFill>
                <a:schemeClr val="accent1"/>
              </a:solidFill>
              <a:latin typeface="Tenorite" pitchFamily="2" charset="0"/>
            </a:rPr>
            <a:t>Offer knowledge exchange and joint opportunities. </a:t>
          </a:r>
        </a:p>
      </dsp:txBody>
      <dsp:txXfrm>
        <a:off x="3901903" y="1576348"/>
        <a:ext cx="1892456" cy="1576348"/>
      </dsp:txXfrm>
    </dsp:sp>
    <dsp:sp modelId="{CC076D56-4BB0-7246-9039-788AB439DAF0}">
      <dsp:nvSpPr>
        <dsp:cNvPr id="0" name=""/>
        <dsp:cNvSpPr/>
      </dsp:nvSpPr>
      <dsp:spPr>
        <a:xfrm>
          <a:off x="4430614" y="478533"/>
          <a:ext cx="828146" cy="828146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8C9BA8-C3B3-F947-915F-EE2FD2FCA9A5}">
      <dsp:nvSpPr>
        <dsp:cNvPr id="0" name=""/>
        <dsp:cNvSpPr/>
      </dsp:nvSpPr>
      <dsp:spPr>
        <a:xfrm>
          <a:off x="5847689" y="0"/>
          <a:ext cx="1892456" cy="3940870"/>
        </a:xfrm>
        <a:prstGeom prst="rect">
          <a:avLst/>
        </a:prstGeom>
        <a:solidFill>
          <a:schemeClr val="accent2">
            <a:lumMod val="75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1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enorite" pitchFamily="2" charset="0"/>
            </a:rPr>
            <a:t>Patience and Flexibility</a:t>
          </a:r>
        </a:p>
        <a:p>
          <a:pPr marL="0" lvl="1" indent="-114300" algn="ctr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noProof="0" dirty="0">
              <a:latin typeface="Tenorite" pitchFamily="2" charset="0"/>
            </a:rPr>
            <a:t>Allow longer negotiation cycles. Avoid aggressive bargaining tactics (Trompenaars, 2012)</a:t>
          </a:r>
        </a:p>
        <a:p>
          <a:pPr marL="0" lvl="1" indent="-114300" algn="ctr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1400" kern="1200" noProof="0" dirty="0">
            <a:latin typeface="Tenorite" pitchFamily="2" charset="0"/>
          </a:endParaRPr>
        </a:p>
        <a:p>
          <a:pPr marL="0" lvl="1" indent="-114300" algn="ctr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noProof="0">
              <a:latin typeface="Tenorite" pitchFamily="2" charset="0"/>
            </a:rPr>
            <a:t>.</a:t>
          </a:r>
          <a:endParaRPr lang="en-GB" sz="1400" kern="1200" noProof="0" dirty="0">
            <a:latin typeface="Tenorite" pitchFamily="2" charset="0"/>
          </a:endParaRPr>
        </a:p>
      </dsp:txBody>
      <dsp:txXfrm>
        <a:off x="5847689" y="1576348"/>
        <a:ext cx="1892456" cy="1576348"/>
      </dsp:txXfrm>
    </dsp:sp>
    <dsp:sp modelId="{FDF2BC93-305C-D94B-A6C2-ED9CE7F40C2F}">
      <dsp:nvSpPr>
        <dsp:cNvPr id="0" name=""/>
        <dsp:cNvSpPr/>
      </dsp:nvSpPr>
      <dsp:spPr>
        <a:xfrm>
          <a:off x="6379844" y="478533"/>
          <a:ext cx="828146" cy="828146"/>
        </a:xfrm>
        <a:prstGeom prst="ellipse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20AF0-FA1E-3C4A-AD07-551A27BE2B92}">
      <dsp:nvSpPr>
        <dsp:cNvPr id="0" name=""/>
        <dsp:cNvSpPr/>
      </dsp:nvSpPr>
      <dsp:spPr>
        <a:xfrm>
          <a:off x="7796918" y="0"/>
          <a:ext cx="1892456" cy="3940870"/>
        </a:xfrm>
        <a:prstGeom prst="rect">
          <a:avLst/>
        </a:prstGeom>
        <a:solidFill>
          <a:schemeClr val="accent2">
            <a:lumMod val="5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rtlCol="0" anchor="t" anchorCtr="1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Tenorite" pitchFamily="2" charset="0"/>
            </a:rPr>
            <a:t>Develop Cultural Intelligence</a:t>
          </a:r>
        </a:p>
        <a:p>
          <a:pPr marL="0" lvl="1" indent="-114300" algn="ctr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noProof="0" dirty="0">
              <a:latin typeface="Tenorite" pitchFamily="2" charset="0"/>
            </a:rPr>
            <a:t>Train Negotiation team in Chinese cultural norms and etiquette</a:t>
          </a:r>
        </a:p>
      </dsp:txBody>
      <dsp:txXfrm>
        <a:off x="7796918" y="1576348"/>
        <a:ext cx="1892456" cy="1576348"/>
      </dsp:txXfrm>
    </dsp:sp>
    <dsp:sp modelId="{916140F0-4F43-9F45-8310-FCCA12DDE514}">
      <dsp:nvSpPr>
        <dsp:cNvPr id="0" name=""/>
        <dsp:cNvSpPr/>
      </dsp:nvSpPr>
      <dsp:spPr>
        <a:xfrm>
          <a:off x="8329073" y="478533"/>
          <a:ext cx="828146" cy="828146"/>
        </a:xfrm>
        <a:prstGeom prst="ellipse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7607C-A87A-3347-81F6-106C527DBD58}">
      <dsp:nvSpPr>
        <dsp:cNvPr id="0" name=""/>
        <dsp:cNvSpPr/>
      </dsp:nvSpPr>
      <dsp:spPr>
        <a:xfrm rot="16366850" flipH="1" flipV="1">
          <a:off x="4821822" y="3808075"/>
          <a:ext cx="45729" cy="231126"/>
        </a:xfrm>
        <a:prstGeom prst="left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521A72-F8F7-46F1-9399-2CDE727623A5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774D16-6318-4744-A5CE-277541D9E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201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BAA57-4BD8-81D8-A620-DA93703BA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04DD30-FD9B-F4FD-2B7B-3E60D8CFB4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9EFC70-E5FC-945E-800D-D54109DA10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43A67-042E-8251-8A11-D9E2226BB0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69362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99048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FAE8D6-3C7A-BDAA-0F5E-BA01B10B0B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A406A5-E525-F43B-1031-4155A332FD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175F62-538E-B7C2-5BDE-CDD869C973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99E913-8C32-6D11-3F2E-73B5D8CCB3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74767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82268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7B7C6B-4C48-FF20-9163-B7DA84701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FA5047-43B7-5CCB-85F1-B4259B9840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27FDF0-6E43-571F-DF38-EBC6521893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02E17F-5941-2CD0-1432-FF821AC20D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41519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766B43-A6D4-2463-946F-067169AF76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30D818-C230-7BC5-E67F-892269EA3B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18DABA-CEF3-ED27-19E8-D6DE43E8D6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62FC43-CA15-9754-FEA3-0D81CDA5F1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3326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D19B4C-B0A3-4406-5C2F-D4909EEDD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447373-1E14-8D27-0BDE-B56B719B87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14C5DA-7353-8D65-E69F-B9CACF3304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78E209-B819-1B82-347E-EDC3ABF3FD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53762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8187D-2194-997C-24F8-CE53FC0183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5C4422-CA35-A3A1-2958-BF5FFC3B63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46187-31FC-8A35-3F34-2421BFFCF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CE93D-1B50-A95A-286D-7D07F7713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2AA14C-508A-17B5-15E9-C9930FF6A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787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32E2C-465F-72F2-E015-E9CDAADD7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7E54F-CE95-41A2-CADB-A0419D54B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111CE-6119-C99F-6EFB-66B01DF7A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C8DFD-5496-4167-9944-18A845F98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9AA78-51E3-E270-60A3-6B07FA0F3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713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47DEE-3464-DFA8-8D1C-11A0EE3A8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F268DE-F5FF-E6E3-117D-7656993A71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13784-01EF-72BC-64D4-DC1F031B4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974F57-05FB-A063-A507-D07E331D5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D4B521-F851-1BB1-866B-3308252FB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20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5A-1244-F09E-F564-78C7F541B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89B1F-18C4-23DB-4B4A-5948788325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82212E-86B0-5BAF-26EE-B3AF966DD2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5F0496-37C9-911A-0F43-7B2888E63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1A2BED-C7A7-6C67-571C-263EB5797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69245D-ABF0-A9A1-2C8E-1C09DF4E8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259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755DB-960F-CE6D-604A-9933F1078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CF17F2-51CD-86BB-2415-2AB5CDD880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219693-3D10-11E4-1559-08D3D59DB9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C56DF2-575C-3189-DD3C-D310119C16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065EFB-9727-26FD-7F75-628CA07305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E1C7C3-89FE-0696-87C2-E2183EEBC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8BA1EF-5716-738E-45E9-44453A59C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4D18C1-894B-D04F-A5C6-5AD9A5D24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830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650AF-2916-D95B-780F-1D87D6DCE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65082F-C9AC-2CC1-BF65-34E983DA2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380314-0AF8-C144-E34B-E0C923ECB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541787-AEB4-3EE5-4A6D-E6B2EA5BC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481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1B0A9F-4CB1-9DB8-357D-583B7ECAD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B2466A-4B28-40EC-8B74-33695870A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8BFA88-449F-6BD1-875F-747FDB7D2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400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4117-9931-7AE1-38DE-BECCAA89E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9A9AA-01F0-C2FB-38E3-1DBB49D16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DB2302-3AAA-99D2-98D8-CF96D456FA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DA89BC-BC48-BA6D-0C9D-F4746856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D4C507-04AC-E12F-2604-B55EA4C01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DA1919-22F2-2A54-D908-37F16AC2D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680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38638-7399-6B2B-30B3-03F73CFCD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44784F-7EAA-8690-5400-91666F4E9B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1BC529-807A-CADD-9EAA-CC0720BEC3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2F5A29-EC90-5A0C-E8DB-7C00CF83F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368B7D-7672-C63B-DD96-C6E9D8738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C51A9D-AC4E-6C6C-7AC6-D6143805E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855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23FAD-EC6F-FE55-C512-1BAC72F17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9F945B-477E-2080-C2A9-CE0841162F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E3C7F-A22A-3227-A670-239403F08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87206C-46A7-DBD7-D2DC-99BC54F4C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D542D-ABA6-EF70-90E0-57EC2D561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504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02221A-506C-5F0D-BF04-B19459A00B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4F612D-DAD0-26CD-A583-581884DB8D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9B5A5-00C3-7431-BBBA-ED916634A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2AF12E-FEC6-6DF9-0F17-F713113A4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AAA20-0D25-EFD0-839F-952336896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762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160697-A0F3-946B-2A08-11A3D385DFBD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C58B268-04A4-3A7A-46B2-6B4D5F4EE20F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47AC9A99-81E1-85EE-E4DF-8F98A1FA28FD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Freeform 8">
            <a:extLst>
              <a:ext uri="{FF2B5EF4-FFF2-40B4-BE49-F238E27FC236}">
                <a16:creationId xmlns:a16="http://schemas.microsoft.com/office/drawing/2014/main" id="{CB49FBC1-5079-FB0D-4C72-5398A0F36D10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2340CFF-4038-AA03-3F04-7294742B710D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5DF6B5DA-99C5-3299-2C81-6CF26EEB4610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76319B2-BA9A-F5AF-B364-C8E3B092127B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4" name="Freeform 21">
            <a:extLst>
              <a:ext uri="{FF2B5EF4-FFF2-40B4-BE49-F238E27FC236}">
                <a16:creationId xmlns:a16="http://schemas.microsoft.com/office/drawing/2014/main" id="{90CE2DFB-A6FB-53F2-7A60-31F682268615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27">
            <a:extLst>
              <a:ext uri="{FF2B5EF4-FFF2-40B4-BE49-F238E27FC236}">
                <a16:creationId xmlns:a16="http://schemas.microsoft.com/office/drawing/2014/main" id="{D4961D44-C408-F21F-9506-911B04229EF0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00484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Freeform 3">
            <a:extLst>
              <a:ext uri="{FF2B5EF4-FFF2-40B4-BE49-F238E27FC236}">
                <a16:creationId xmlns:a16="http://schemas.microsoft.com/office/drawing/2014/main" id="{F71CDF35-3B26-A76C-726B-6DA363ABE379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8" name="Freeform 4">
            <a:extLst>
              <a:ext uri="{FF2B5EF4-FFF2-40B4-BE49-F238E27FC236}">
                <a16:creationId xmlns:a16="http://schemas.microsoft.com/office/drawing/2014/main" id="{925C2F32-4F91-CA34-D188-E9AB482C9B4A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9" name="Freeform 5">
            <a:extLst>
              <a:ext uri="{FF2B5EF4-FFF2-40B4-BE49-F238E27FC236}">
                <a16:creationId xmlns:a16="http://schemas.microsoft.com/office/drawing/2014/main" id="{52553BD8-B466-4AF8-064E-6A6A14555D1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96226C3-3E2D-2A1C-07CD-93BA66E4C34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AF349DCA-2971-7314-CB88-2892647F3FD5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B08758C-81F4-E346-B917-AB35110C51EB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06985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D3C987-92BF-9124-00F2-007F6C89C7C0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 11">
            <a:extLst>
              <a:ext uri="{FF2B5EF4-FFF2-40B4-BE49-F238E27FC236}">
                <a16:creationId xmlns:a16="http://schemas.microsoft.com/office/drawing/2014/main" id="{51D686BF-1466-3823-C338-71C138F4C656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13">
            <a:extLst>
              <a:ext uri="{FF2B5EF4-FFF2-40B4-BE49-F238E27FC236}">
                <a16:creationId xmlns:a16="http://schemas.microsoft.com/office/drawing/2014/main" id="{0E830AE3-9068-26E8-A75A-F1DC9AD82A8B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Freeform 14">
            <a:extLst>
              <a:ext uri="{FF2B5EF4-FFF2-40B4-BE49-F238E27FC236}">
                <a16:creationId xmlns:a16="http://schemas.microsoft.com/office/drawing/2014/main" id="{6110D750-C16D-A0B3-597F-11A1058DA23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259940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1489742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28766651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34314224"/>
      </p:ext>
    </p:extLst>
  </p:cSld>
  <p:clrMapOvr>
    <a:masterClrMapping/>
  </p:clrMapOvr>
  <p:hf hd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5532029"/>
      </p:ext>
    </p:extLst>
  </p:cSld>
  <p:clrMapOvr>
    <a:masterClrMapping/>
  </p:clrMapOvr>
  <p:hf hdr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2697001"/>
      </p:ext>
    </p:extLst>
  </p:cSld>
  <p:clrMapOvr>
    <a:masterClrMapping/>
  </p:clrMapOvr>
  <p:hf hdr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59740252"/>
      </p:ext>
    </p:extLst>
  </p:cSld>
  <p:clrMapOvr>
    <a:masterClrMapping/>
  </p:clrMapOvr>
  <p:hf hdr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81021274"/>
      </p:ext>
    </p:extLst>
  </p:cSld>
  <p:clrMapOvr>
    <a:masterClrMapping/>
  </p:clrMapOvr>
  <p:hf hd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9537544"/>
      </p:ext>
    </p:extLst>
  </p:cSld>
  <p:clrMapOvr>
    <a:masterClrMapping/>
  </p:clrMapOvr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92946262"/>
      </p:ext>
    </p:extLst>
  </p:cSld>
  <p:clrMapOvr>
    <a:masterClrMapping/>
  </p:clrMapOvr>
  <p:hf hdr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0114021"/>
      </p:ext>
    </p:extLst>
  </p:cSld>
  <p:clrMapOvr>
    <a:masterClrMapping/>
  </p:clrMapOvr>
  <p:hf hdr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59390203"/>
      </p:ext>
    </p:extLst>
  </p:cSld>
  <p:clrMapOvr>
    <a:masterClrMapping/>
  </p:clrMapOvr>
  <p:hf hdr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93440602"/>
      </p:ext>
    </p:extLst>
  </p:cSld>
  <p:clrMapOvr>
    <a:masterClrMapping/>
  </p:clrMapOvr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9276284"/>
      </p:ext>
    </p:extLst>
  </p:cSld>
  <p:clrMapOvr>
    <a:masterClrMapping/>
  </p:clrMapOvr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20258835"/>
      </p:ext>
    </p:extLst>
  </p:cSld>
  <p:clrMapOvr>
    <a:masterClrMapping/>
  </p:clrMapOvr>
  <p:hf hdr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9582130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66377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3082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7A5D0E-CF9B-4876-EB4F-260490D0A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7FC1C-8E53-C266-28CF-7F1325D77C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D082B6-73AB-B851-9DA5-4198120EF4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E2085-58F7-A7D4-732F-FAC5AFAEC0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ABC4A-DD36-6E90-6356-5086B3AE90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9BB89050-3998-40A7-9EF8-82F674FC9ED6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1556100F-27AE-4D08-B9D9-DE0C511A3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2234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  <p:sldLayoutId id="2147483692" r:id="rId18"/>
    <p:sldLayoutId id="2147483663" r:id="rId19"/>
    <p:sldLayoutId id="2147483669" r:id="rId20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2" y="228600"/>
            <a:ext cx="7096933" cy="2387600"/>
          </a:xfrm>
        </p:spPr>
        <p:txBody>
          <a:bodyPr rtlCol="0">
            <a:normAutofit/>
          </a:bodyPr>
          <a:lstStyle/>
          <a:p>
            <a:pPr algn="l" rtl="0"/>
            <a:r>
              <a:rPr lang="en-GB" sz="3600" dirty="0"/>
              <a:t>Navigating Cross-Cultural Negotiations:</a:t>
            </a:r>
            <a:br>
              <a:rPr lang="en-GB" sz="4800" dirty="0"/>
            </a:br>
            <a:br>
              <a:rPr lang="en-GB" sz="2800" dirty="0"/>
            </a:br>
            <a:r>
              <a:rPr lang="en-GB" sz="2400" dirty="0">
                <a:solidFill>
                  <a:schemeClr val="tx1"/>
                </a:solidFill>
                <a:latin typeface="Abadi Extra Light" panose="020B0204020104020204" pitchFamily="34" charset="0"/>
              </a:rPr>
              <a:t>A Strategic Partnership BETWEEN </a:t>
            </a:r>
            <a:r>
              <a:rPr lang="en-GB" sz="2400" dirty="0">
                <a:solidFill>
                  <a:schemeClr val="accent6"/>
                </a:solidFill>
                <a:latin typeface="Abadi Extra Light" panose="020B0204020104020204" pitchFamily="34" charset="0"/>
              </a:rPr>
              <a:t>ARM Holdings UK </a:t>
            </a:r>
            <a:r>
              <a:rPr lang="en-GB" sz="2400" dirty="0">
                <a:solidFill>
                  <a:schemeClr val="tx1"/>
                </a:solidFill>
                <a:latin typeface="Abadi Extra Light" panose="020B0204020104020204" pitchFamily="34" charset="0"/>
              </a:rPr>
              <a:t>and </a:t>
            </a:r>
            <a:r>
              <a:rPr lang="en-GB" sz="2400" dirty="0">
                <a:solidFill>
                  <a:schemeClr val="accent6"/>
                </a:solidFill>
                <a:latin typeface="Abadi Extra Light" panose="020B0204020104020204" pitchFamily="34" charset="0"/>
              </a:rPr>
              <a:t>huawei</a:t>
            </a:r>
            <a:endParaRPr lang="en-GB" sz="2800" dirty="0">
              <a:solidFill>
                <a:schemeClr val="accent6"/>
              </a:solidFill>
              <a:latin typeface="Abadi Extra Light" panose="020B0204020104020204" pitchFamily="34" charset="0"/>
            </a:endParaRPr>
          </a:p>
        </p:txBody>
      </p:sp>
      <p:pic>
        <p:nvPicPr>
          <p:cNvPr id="4" name="Picture 3" descr="Alianzas estratégicas | Campus SEAS">
            <a:extLst>
              <a:ext uri="{FF2B5EF4-FFF2-40B4-BE49-F238E27FC236}">
                <a16:creationId xmlns:a16="http://schemas.microsoft.com/office/drawing/2014/main" id="{55A1F987-C881-666D-BBC3-9D08E7451DB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/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623" y="5471420"/>
            <a:ext cx="1660525" cy="3429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1F6BAD-336C-FC2F-C794-29DEC6E94B3A}"/>
              </a:ext>
            </a:extLst>
          </p:cNvPr>
          <p:cNvSpPr txBox="1"/>
          <p:nvPr/>
        </p:nvSpPr>
        <p:spPr>
          <a:xfrm>
            <a:off x="1167492" y="4072293"/>
            <a:ext cx="6096000" cy="312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Valentina Petkova / 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2232604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DA921A-8E62-1BE8-51F0-3F699465428C}"/>
              </a:ext>
            </a:extLst>
          </p:cNvPr>
          <p:cNvSpPr txBox="1"/>
          <p:nvPr/>
        </p:nvSpPr>
        <p:spPr>
          <a:xfrm>
            <a:off x="4674007" y="5955690"/>
            <a:ext cx="2989756" cy="2654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School of Business</a:t>
            </a:r>
            <a:r>
              <a:rPr kumimoji="0" lang="en-GB" sz="90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/ </a:t>
            </a:r>
            <a:r>
              <a:rPr kumimoji="0" lang="en-GB" sz="110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 Campus</a:t>
            </a:r>
            <a:endParaRPr kumimoji="0" lang="en-GB" sz="900" i="0" u="none" strike="noStrike" kern="1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78A8A4-B671-6210-5D37-07DB7E357E98}"/>
              </a:ext>
            </a:extLst>
          </p:cNvPr>
          <p:cNvSpPr txBox="1"/>
          <p:nvPr/>
        </p:nvSpPr>
        <p:spPr>
          <a:xfrm>
            <a:off x="4985469" y="2801582"/>
            <a:ext cx="3758482" cy="16450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2 / 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/ 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Business Communication 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Code / 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LCBB6001 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Date / </a:t>
            </a:r>
            <a:r>
              <a:rPr lang="en-GB" sz="14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August 2025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/ 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Alfred Mensah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sz="2400" dirty="0"/>
              <a:t>Content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 rtl="0">
              <a:buFont typeface="+mj-lt"/>
              <a:buAutoNum type="arabicPeriod"/>
            </a:pPr>
            <a:r>
              <a:rPr lang="en-GB" sz="1800" dirty="0"/>
              <a:t>Definition of Culture and its Elements</a:t>
            </a:r>
          </a:p>
          <a:p>
            <a:pPr marL="342900" indent="-342900" rtl="0">
              <a:buFont typeface="+mj-lt"/>
              <a:buAutoNum type="arabicPeriod"/>
            </a:pPr>
            <a:r>
              <a:rPr lang="en-GB" sz="1800" dirty="0"/>
              <a:t>Theoretical Framework on Cultural Impact</a:t>
            </a:r>
          </a:p>
          <a:p>
            <a:pPr marL="342900" indent="-342900" rtl="0">
              <a:buFont typeface="+mj-lt"/>
              <a:buAutoNum type="arabicPeriod"/>
            </a:pPr>
            <a:r>
              <a:rPr lang="en-GB" sz="1800" dirty="0"/>
              <a:t>Hofstede's Theory </a:t>
            </a:r>
          </a:p>
          <a:p>
            <a:pPr marL="342900" indent="-342900" rtl="0">
              <a:buFont typeface="+mj-lt"/>
              <a:buAutoNum type="arabicPeriod"/>
            </a:pPr>
            <a:r>
              <a:rPr lang="en-GB" sz="1800" dirty="0"/>
              <a:t>7 Dimensions of Culture</a:t>
            </a:r>
          </a:p>
          <a:p>
            <a:pPr marL="342900" indent="-342900" rtl="0">
              <a:buFont typeface="+mj-lt"/>
              <a:buAutoNum type="arabicPeriod"/>
            </a:pPr>
            <a:r>
              <a:rPr lang="en-GB" sz="1800" dirty="0"/>
              <a:t>Cultural challenges in negotiating with Chinese partner</a:t>
            </a:r>
          </a:p>
          <a:p>
            <a:pPr marL="342900" indent="-342900" rtl="0">
              <a:buFont typeface="+mj-lt"/>
              <a:buAutoNum type="arabicPeriod"/>
            </a:pPr>
            <a:r>
              <a:rPr lang="en-GB" sz="1800" dirty="0"/>
              <a:t>Negotiation Strategies for Success</a:t>
            </a:r>
          </a:p>
          <a:p>
            <a:pPr marL="342900" indent="-342900" rtl="0">
              <a:buFont typeface="+mj-lt"/>
              <a:buAutoNum type="arabicPeriod"/>
            </a:pPr>
            <a:r>
              <a:rPr lang="en-GB" sz="1800" dirty="0"/>
              <a:t>Conclusion and Summary</a:t>
            </a:r>
          </a:p>
          <a:p>
            <a:pPr marL="342900" indent="-342900" rtl="0">
              <a:buFont typeface="+mj-lt"/>
              <a:buAutoNum type="arabicPeriod"/>
            </a:pPr>
            <a:r>
              <a:rPr lang="en-GB" sz="1800" dirty="0"/>
              <a:t>References</a:t>
            </a: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F3CC9986-ABC6-87E1-EF48-8988642ABB94}"/>
              </a:ext>
            </a:extLst>
          </p:cNvPr>
          <p:cNvSpPr txBox="1">
            <a:spLocks/>
          </p:cNvSpPr>
          <p:nvPr/>
        </p:nvSpPr>
        <p:spPr>
          <a:xfrm>
            <a:off x="4813416" y="6392458"/>
            <a:ext cx="4114800" cy="365125"/>
          </a:xfrm>
          <a:prstGeom prst="rect">
            <a:avLst/>
          </a:prstGeom>
        </p:spPr>
        <p:txBody>
          <a:bodyPr rtlCol="0"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&amp; Huawei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5909C637-C474-4E1C-35EA-D2F81DF674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2232604</a:t>
            </a:r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1574CB13-34AE-EA0C-41C0-3D6CF3F57DD3}"/>
              </a:ext>
            </a:extLst>
          </p:cNvPr>
          <p:cNvSpPr txBox="1">
            <a:spLocks/>
          </p:cNvSpPr>
          <p:nvPr/>
        </p:nvSpPr>
        <p:spPr>
          <a:xfrm>
            <a:off x="10399576" y="6343245"/>
            <a:ext cx="11674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i="0" kern="120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294A09A9-5501-47C1-A89A-A340965A2BE2}" type="slidenum">
              <a:rPr lang="en-GB" sz="1200" b="0" smtClean="0"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Tenorite"/>
              </a:rPr>
              <a:pPr>
                <a:defRPr/>
              </a:pPr>
              <a:t>2</a:t>
            </a:fld>
            <a:endParaRPr lang="en-GB" sz="1200" b="0" dirty="0">
              <a:solidFill>
                <a:schemeClr val="accent1">
                  <a:lumMod val="20000"/>
                  <a:lumOff val="80000"/>
                </a:schemeClr>
              </a:solidFill>
              <a:effectLst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1913361-D599-CC66-5703-4DFCD05A5B3C}"/>
              </a:ext>
            </a:extLst>
          </p:cNvPr>
          <p:cNvSpPr/>
          <p:nvPr/>
        </p:nvSpPr>
        <p:spPr>
          <a:xfrm>
            <a:off x="1325217" y="2498035"/>
            <a:ext cx="9018105" cy="32467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8" name="Footer Placeholder 6">
            <a:extLst>
              <a:ext uri="{FF2B5EF4-FFF2-40B4-BE49-F238E27FC236}">
                <a16:creationId xmlns:a16="http://schemas.microsoft.com/office/drawing/2014/main" id="{0D6E6998-50F0-6EF5-3A52-6788E80FEF41}"/>
              </a:ext>
            </a:extLst>
          </p:cNvPr>
          <p:cNvSpPr txBox="1">
            <a:spLocks/>
          </p:cNvSpPr>
          <p:nvPr/>
        </p:nvSpPr>
        <p:spPr>
          <a:xfrm>
            <a:off x="4813416" y="6392458"/>
            <a:ext cx="4114800" cy="365125"/>
          </a:xfrm>
          <a:prstGeom prst="rect">
            <a:avLst/>
          </a:prstGeom>
        </p:spPr>
        <p:txBody>
          <a:bodyPr rtlCol="0"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&amp; Huawei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F4BE91E8-DB4E-4334-5C6A-2052D09E12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2232604</a:t>
            </a:r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0B414E3A-330B-400B-E4AA-FD9F4A591E60}"/>
              </a:ext>
            </a:extLst>
          </p:cNvPr>
          <p:cNvSpPr txBox="1">
            <a:spLocks/>
          </p:cNvSpPr>
          <p:nvPr/>
        </p:nvSpPr>
        <p:spPr>
          <a:xfrm>
            <a:off x="10399576" y="6343245"/>
            <a:ext cx="11674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i="0" kern="120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294A09A9-5501-47C1-A89A-A340965A2BE2}" type="slidenum">
              <a:rPr lang="en-GB" sz="1200" b="0" smtClean="0">
                <a:solidFill>
                  <a:schemeClr val="accent1"/>
                </a:solidFill>
                <a:effectLst/>
                <a:latin typeface="Tenorite"/>
              </a:rPr>
              <a:pPr>
                <a:defRPr/>
              </a:pPr>
              <a:t>3</a:t>
            </a:fld>
            <a:endParaRPr lang="en-GB" sz="1200" b="0" dirty="0">
              <a:solidFill>
                <a:schemeClr val="accent1"/>
              </a:solidFill>
              <a:effectLst/>
              <a:latin typeface="Tenorite"/>
            </a:endParaRPr>
          </a:p>
        </p:txBody>
      </p:sp>
      <p:pic>
        <p:nvPicPr>
          <p:cNvPr id="23" name="Graphic 22" descr="Connections outline">
            <a:extLst>
              <a:ext uri="{FF2B5EF4-FFF2-40B4-BE49-F238E27FC236}">
                <a16:creationId xmlns:a16="http://schemas.microsoft.com/office/drawing/2014/main" id="{CA2CFB74-E8DB-F5AC-B7F5-D0D2C25419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21403" y="2985105"/>
            <a:ext cx="2949413" cy="2949413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D8BA74FE-AAF5-274B-A6B0-2859772C400E}"/>
              </a:ext>
            </a:extLst>
          </p:cNvPr>
          <p:cNvSpPr txBox="1">
            <a:spLocks/>
          </p:cNvSpPr>
          <p:nvPr/>
        </p:nvSpPr>
        <p:spPr>
          <a:xfrm>
            <a:off x="3333372" y="3995105"/>
            <a:ext cx="867153" cy="55456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l"/>
            <a:br>
              <a:rPr lang="en-GB" sz="1200" dirty="0">
                <a:solidFill>
                  <a:schemeClr val="tx1"/>
                </a:solidFill>
                <a:effectLst/>
                <a:latin typeface="Atkinson Hyperlegible"/>
              </a:rPr>
            </a:br>
            <a:r>
              <a:rPr lang="en-GB" sz="1200" dirty="0">
                <a:solidFill>
                  <a:schemeClr val="tx1"/>
                </a:solidFill>
                <a:effectLst/>
                <a:latin typeface="Atkinson Hyperlegible"/>
              </a:rPr>
              <a:t>VALUES</a:t>
            </a:r>
          </a:p>
          <a:p>
            <a:pPr algn="l"/>
            <a:endParaRPr lang="en-GB" sz="1600" dirty="0">
              <a:solidFill>
                <a:schemeClr val="tx1"/>
              </a:solidFill>
              <a:effectLst/>
              <a:latin typeface="Atkinson Hyperlegible"/>
            </a:endParaRP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99DDAC4F-ED79-9EF9-C26B-72DA90D4B386}"/>
              </a:ext>
            </a:extLst>
          </p:cNvPr>
          <p:cNvSpPr txBox="1">
            <a:spLocks/>
          </p:cNvSpPr>
          <p:nvPr/>
        </p:nvSpPr>
        <p:spPr>
          <a:xfrm>
            <a:off x="4423800" y="5733151"/>
            <a:ext cx="867153" cy="55456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200" dirty="0">
                <a:solidFill>
                  <a:schemeClr val="tx1"/>
                </a:solidFill>
                <a:effectLst/>
                <a:latin typeface="Atkinson Hyperlegible"/>
              </a:rPr>
              <a:t>NORMS</a:t>
            </a:r>
          </a:p>
          <a:p>
            <a:pPr algn="l"/>
            <a:endParaRPr lang="en-GB" sz="1600" dirty="0">
              <a:solidFill>
                <a:schemeClr val="tx1"/>
              </a:solidFill>
              <a:effectLst/>
              <a:latin typeface="Atkinson Hyperlegible"/>
            </a:endParaRP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AF9FEAEB-4143-5DC2-923A-F76F0625A546}"/>
              </a:ext>
            </a:extLst>
          </p:cNvPr>
          <p:cNvSpPr txBox="1">
            <a:spLocks/>
          </p:cNvSpPr>
          <p:nvPr/>
        </p:nvSpPr>
        <p:spPr>
          <a:xfrm>
            <a:off x="4805133" y="2831424"/>
            <a:ext cx="867153" cy="55456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200" dirty="0">
                <a:solidFill>
                  <a:schemeClr val="tx1"/>
                </a:solidFill>
                <a:effectLst/>
                <a:latin typeface="Atkinson Hyperlegible"/>
              </a:rPr>
              <a:t>BELIEFS</a:t>
            </a:r>
          </a:p>
          <a:p>
            <a:pPr algn="l"/>
            <a:endParaRPr lang="en-GB" sz="1600" dirty="0">
              <a:solidFill>
                <a:schemeClr val="tx1"/>
              </a:solidFill>
              <a:effectLst/>
              <a:latin typeface="Atkinson Hyperlegible"/>
            </a:endParaRP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5CCAA9E5-6DAF-48C2-8F69-A03D71F1E3F8}"/>
              </a:ext>
            </a:extLst>
          </p:cNvPr>
          <p:cNvSpPr txBox="1">
            <a:spLocks/>
          </p:cNvSpPr>
          <p:nvPr/>
        </p:nvSpPr>
        <p:spPr>
          <a:xfrm>
            <a:off x="6591694" y="3151719"/>
            <a:ext cx="867153" cy="55456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200" dirty="0">
                <a:solidFill>
                  <a:schemeClr val="tx1"/>
                </a:solidFill>
                <a:effectLst/>
                <a:latin typeface="Atkinson Hyperlegible"/>
              </a:rPr>
              <a:t>PRACTICES</a:t>
            </a:r>
          </a:p>
          <a:p>
            <a:pPr algn="l"/>
            <a:endParaRPr lang="en-GB" sz="1600" dirty="0">
              <a:solidFill>
                <a:schemeClr val="tx1"/>
              </a:solidFill>
              <a:effectLst/>
              <a:latin typeface="Atkinson Hyperlegible"/>
            </a:endParaRP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33A2FFB4-3AE2-1164-547A-41EDEF321FF5}"/>
              </a:ext>
            </a:extLst>
          </p:cNvPr>
          <p:cNvSpPr txBox="1">
            <a:spLocks/>
          </p:cNvSpPr>
          <p:nvPr/>
        </p:nvSpPr>
        <p:spPr>
          <a:xfrm>
            <a:off x="5893449" y="5000751"/>
            <a:ext cx="1183626" cy="55456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200" dirty="0">
                <a:solidFill>
                  <a:schemeClr val="tx1"/>
                </a:solidFill>
                <a:effectLst/>
                <a:latin typeface="Atkinson Hyperlegible"/>
              </a:rPr>
              <a:t>INTERACTION</a:t>
            </a:r>
          </a:p>
          <a:p>
            <a:pPr algn="l"/>
            <a:endParaRPr lang="en-GB" sz="1600" dirty="0">
              <a:solidFill>
                <a:schemeClr val="tx1"/>
              </a:solidFill>
              <a:effectLst/>
              <a:latin typeface="Atkinson Hyperlegible"/>
            </a:endParaRP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CFA63DBC-3283-BC5C-D3BA-65345EB16753}"/>
              </a:ext>
            </a:extLst>
          </p:cNvPr>
          <p:cNvSpPr txBox="1">
            <a:spLocks/>
          </p:cNvSpPr>
          <p:nvPr/>
        </p:nvSpPr>
        <p:spPr>
          <a:xfrm>
            <a:off x="6807851" y="4256489"/>
            <a:ext cx="1183626" cy="55456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200" dirty="0">
                <a:solidFill>
                  <a:schemeClr val="tx1"/>
                </a:solidFill>
                <a:effectLst/>
                <a:latin typeface="Atkinson Hyperlegible"/>
              </a:rPr>
              <a:t>BEHAVIOUR</a:t>
            </a:r>
          </a:p>
          <a:p>
            <a:pPr algn="l"/>
            <a:endParaRPr lang="en-GB" sz="1600" dirty="0">
              <a:solidFill>
                <a:schemeClr val="tx1"/>
              </a:solidFill>
              <a:effectLst/>
              <a:latin typeface="Atkinson Hyperlegible"/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92C810BF-4E48-4895-7708-7D53C7A42E68}"/>
              </a:ext>
            </a:extLst>
          </p:cNvPr>
          <p:cNvSpPr/>
          <p:nvPr/>
        </p:nvSpPr>
        <p:spPr>
          <a:xfrm>
            <a:off x="3626499" y="2464790"/>
            <a:ext cx="3759687" cy="3822922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D8A089-F2FA-6A9B-708D-2D1D1C856F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953979"/>
            <a:ext cx="10771632" cy="131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55E9D-F230-9620-BC6F-EB751CC5DA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6FE4C69-CF79-F2C4-2BB6-4E2F46512EEF}"/>
              </a:ext>
            </a:extLst>
          </p:cNvPr>
          <p:cNvSpPr/>
          <p:nvPr/>
        </p:nvSpPr>
        <p:spPr>
          <a:xfrm>
            <a:off x="1325217" y="2498035"/>
            <a:ext cx="9018105" cy="32467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ACF140C7-A2B2-1492-E401-DC26394C5EB0}"/>
              </a:ext>
            </a:extLst>
          </p:cNvPr>
          <p:cNvSpPr txBox="1">
            <a:spLocks/>
          </p:cNvSpPr>
          <p:nvPr/>
        </p:nvSpPr>
        <p:spPr>
          <a:xfrm>
            <a:off x="4813416" y="6392458"/>
            <a:ext cx="4114800" cy="365125"/>
          </a:xfrm>
          <a:prstGeom prst="rect">
            <a:avLst/>
          </a:prstGeom>
        </p:spPr>
        <p:txBody>
          <a:bodyPr rtlCol="0"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&amp; Huawei</a:t>
            </a:r>
          </a:p>
        </p:txBody>
      </p:sp>
      <p:sp>
        <p:nvSpPr>
          <p:cNvPr id="20" name="Date Placeholder 2">
            <a:extLst>
              <a:ext uri="{FF2B5EF4-FFF2-40B4-BE49-F238E27FC236}">
                <a16:creationId xmlns:a16="http://schemas.microsoft.com/office/drawing/2014/main" id="{EFFD9891-3A5B-65F3-2910-F6052EE6E5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2232604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A5E7AA06-8982-9C24-2848-AE4834404A05}"/>
              </a:ext>
            </a:extLst>
          </p:cNvPr>
          <p:cNvSpPr txBox="1">
            <a:spLocks/>
          </p:cNvSpPr>
          <p:nvPr/>
        </p:nvSpPr>
        <p:spPr>
          <a:xfrm>
            <a:off x="10399576" y="6343245"/>
            <a:ext cx="11674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i="0" kern="120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294A09A9-5501-47C1-A89A-A340965A2BE2}" type="slidenum">
              <a:rPr lang="en-GB" sz="1200" b="0" smtClean="0">
                <a:solidFill>
                  <a:schemeClr val="accent1"/>
                </a:solidFill>
                <a:effectLst/>
                <a:latin typeface="Tenorite"/>
              </a:rPr>
              <a:pPr>
                <a:defRPr/>
              </a:pPr>
              <a:t>4</a:t>
            </a:fld>
            <a:endParaRPr lang="en-GB" sz="1200" b="0" dirty="0">
              <a:solidFill>
                <a:schemeClr val="accent1"/>
              </a:solidFill>
              <a:effectLst/>
              <a:latin typeface="Tenorite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A2E77FB-57D9-18B9-8971-79584A4C346B}"/>
              </a:ext>
            </a:extLst>
          </p:cNvPr>
          <p:cNvGrpSpPr/>
          <p:nvPr/>
        </p:nvGrpSpPr>
        <p:grpSpPr>
          <a:xfrm>
            <a:off x="4984617" y="3187920"/>
            <a:ext cx="1969101" cy="2260166"/>
            <a:chOff x="8546911" y="359875"/>
            <a:chExt cx="1969101" cy="2260166"/>
          </a:xfrm>
        </p:grpSpPr>
        <p:sp>
          <p:nvSpPr>
            <p:cNvPr id="5" name="Text Placeholder 40">
              <a:extLst>
                <a:ext uri="{FF2B5EF4-FFF2-40B4-BE49-F238E27FC236}">
                  <a16:creationId xmlns:a16="http://schemas.microsoft.com/office/drawing/2014/main" id="{E09D4FC7-F4D2-46AF-AC6B-4F008E84856F}"/>
                </a:ext>
              </a:extLst>
            </p:cNvPr>
            <p:cNvSpPr txBox="1">
              <a:spLocks/>
            </p:cNvSpPr>
            <p:nvPr/>
          </p:nvSpPr>
          <p:spPr>
            <a:xfrm>
              <a:off x="8546911" y="2272379"/>
              <a:ext cx="1849410" cy="347662"/>
            </a:xfrm>
            <a:prstGeom prst="rect">
              <a:avLst/>
            </a:prstGeom>
          </p:spPr>
          <p:txBody>
            <a:bodyPr rtlCol="0"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fr-FR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tkinson Hyperlegible"/>
                  <a:ea typeface="+mn-ea"/>
                  <a:cs typeface="+mn-cs"/>
                </a:rPr>
                <a:t>Verbal and non-verbal communication styles.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/>
                <a:ea typeface="+mn-ea"/>
                <a:cs typeface="+mn-cs"/>
              </a:endParaRPr>
            </a:p>
          </p:txBody>
        </p:sp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5804508E-EE15-FE4D-5FE4-EBD298D000A5}"/>
                </a:ext>
              </a:extLst>
            </p:cNvPr>
            <p:cNvSpPr/>
            <p:nvPr/>
          </p:nvSpPr>
          <p:spPr>
            <a:xfrm>
              <a:off x="8578115" y="359875"/>
              <a:ext cx="1937897" cy="1746944"/>
            </a:xfrm>
            <a:prstGeom prst="roundRect">
              <a:avLst/>
            </a:prstGeom>
            <a:solidFill>
              <a:schemeClr val="tx2"/>
            </a:solidFill>
            <a:ln w="9525"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26" name="Picture 2" descr="Language Icon Png #145971 - Free Icons Library">
              <a:extLst>
                <a:ext uri="{FF2B5EF4-FFF2-40B4-BE49-F238E27FC236}">
                  <a16:creationId xmlns:a16="http://schemas.microsoft.com/office/drawing/2014/main" id="{2DEA658A-3A4F-EFD0-456E-7AE3EFFAAD7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67196" y="584878"/>
              <a:ext cx="977348" cy="977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568CEE7F-EB30-DB15-2E10-7D2F39E390A4}"/>
                </a:ext>
              </a:extLst>
            </p:cNvPr>
            <p:cNvSpPr txBox="1"/>
            <p:nvPr/>
          </p:nvSpPr>
          <p:spPr>
            <a:xfrm>
              <a:off x="8679611" y="1421775"/>
              <a:ext cx="166415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Communication</a:t>
              </a:r>
              <a:r>
                <a:rPr kumimoji="0" lang="en-GB" sz="1600" b="0" i="0" u="none" strike="noStrike" kern="1200" cap="none" spc="0" normalizeH="0" noProof="0" dirty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 &amp; Language</a:t>
              </a: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8C7BE84-FDD5-FADB-57CC-23107F9BF727}"/>
              </a:ext>
            </a:extLst>
          </p:cNvPr>
          <p:cNvGrpSpPr/>
          <p:nvPr/>
        </p:nvGrpSpPr>
        <p:grpSpPr>
          <a:xfrm>
            <a:off x="3053801" y="3184862"/>
            <a:ext cx="1931344" cy="2311895"/>
            <a:chOff x="3022344" y="3252534"/>
            <a:chExt cx="1931344" cy="2311895"/>
          </a:xfrm>
        </p:grpSpPr>
        <p:sp>
          <p:nvSpPr>
            <p:cNvPr id="7" name="Text Placeholder 40">
              <a:extLst>
                <a:ext uri="{FF2B5EF4-FFF2-40B4-BE49-F238E27FC236}">
                  <a16:creationId xmlns:a16="http://schemas.microsoft.com/office/drawing/2014/main" id="{4FDEE92F-9340-BB4E-C376-770BFBAD5997}"/>
                </a:ext>
              </a:extLst>
            </p:cNvPr>
            <p:cNvSpPr txBox="1">
              <a:spLocks/>
            </p:cNvSpPr>
            <p:nvPr/>
          </p:nvSpPr>
          <p:spPr>
            <a:xfrm>
              <a:off x="3104278" y="5216767"/>
              <a:ext cx="1849410" cy="347662"/>
            </a:xfrm>
            <a:prstGeom prst="rect">
              <a:avLst/>
            </a:prstGeom>
          </p:spPr>
          <p:txBody>
            <a:bodyPr rtlCol="0"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tkinson Hyperlegible"/>
                  <a:ea typeface="+mn-ea"/>
                  <a:cs typeface="+mn-cs"/>
                </a:rPr>
                <a:t>Acceptable behaviour in a society (</a:t>
              </a:r>
              <a:r>
                <a:rPr lang="en-GB" sz="1400" dirty="0">
                  <a:solidFill>
                    <a:srgbClr val="000000"/>
                  </a:solidFill>
                  <a:latin typeface="Atkinson Hyperlegible"/>
                </a:rPr>
                <a:t>C</a:t>
              </a: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tkinson Hyperlegible"/>
                  <a:ea typeface="+mn-ea"/>
                  <a:cs typeface="+mn-cs"/>
                </a:rPr>
                <a:t>hen, 2004).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/>
                <a:ea typeface="+mn-ea"/>
                <a:cs typeface="+mn-cs"/>
              </a:endParaRPr>
            </a:p>
          </p:txBody>
        </p:sp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DA1ECEF8-941C-FD51-82E8-F516F1314808}"/>
                </a:ext>
              </a:extLst>
            </p:cNvPr>
            <p:cNvSpPr/>
            <p:nvPr/>
          </p:nvSpPr>
          <p:spPr>
            <a:xfrm>
              <a:off x="3022344" y="3252534"/>
              <a:ext cx="1814608" cy="1746944"/>
            </a:xfrm>
            <a:prstGeom prst="roundRect">
              <a:avLst/>
            </a:prstGeom>
            <a:solidFill>
              <a:schemeClr val="tx2"/>
            </a:solidFill>
            <a:ln w="9525"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ADC94EB1-5DC8-55E5-4340-9304CE23AE90}"/>
                </a:ext>
              </a:extLst>
            </p:cNvPr>
            <p:cNvSpPr txBox="1"/>
            <p:nvPr/>
          </p:nvSpPr>
          <p:spPr>
            <a:xfrm>
              <a:off x="3136908" y="4385675"/>
              <a:ext cx="150282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Values &amp; Beliefs</a:t>
              </a:r>
            </a:p>
          </p:txBody>
        </p:sp>
        <p:pic>
          <p:nvPicPr>
            <p:cNvPr id="1028" name="Picture 4" descr="Culture, norms, opinion, social, team icon - Download on Iconfinder">
              <a:extLst>
                <a:ext uri="{FF2B5EF4-FFF2-40B4-BE49-F238E27FC236}">
                  <a16:creationId xmlns:a16="http://schemas.microsoft.com/office/drawing/2014/main" id="{536DA9A2-ED50-6724-3616-E3FDBB026B1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5621" y="3355318"/>
              <a:ext cx="1043609" cy="10436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A2C5507-07C1-7539-BCB2-7A5FB9845125}"/>
              </a:ext>
            </a:extLst>
          </p:cNvPr>
          <p:cNvGrpSpPr/>
          <p:nvPr/>
        </p:nvGrpSpPr>
        <p:grpSpPr>
          <a:xfrm>
            <a:off x="1192299" y="3184862"/>
            <a:ext cx="1943289" cy="2268146"/>
            <a:chOff x="5031772" y="3243456"/>
            <a:chExt cx="1943289" cy="2268146"/>
          </a:xfrm>
        </p:grpSpPr>
        <p:sp>
          <p:nvSpPr>
            <p:cNvPr id="8" name="Text Placeholder 40">
              <a:extLst>
                <a:ext uri="{FF2B5EF4-FFF2-40B4-BE49-F238E27FC236}">
                  <a16:creationId xmlns:a16="http://schemas.microsoft.com/office/drawing/2014/main" id="{38A3825D-D66A-A468-ADC8-2BEBED2721A0}"/>
                </a:ext>
              </a:extLst>
            </p:cNvPr>
            <p:cNvSpPr txBox="1">
              <a:spLocks/>
            </p:cNvSpPr>
            <p:nvPr/>
          </p:nvSpPr>
          <p:spPr>
            <a:xfrm>
              <a:off x="5125651" y="5163940"/>
              <a:ext cx="1849410" cy="347662"/>
            </a:xfrm>
            <a:prstGeom prst="rect">
              <a:avLst/>
            </a:prstGeom>
          </p:spPr>
          <p:txBody>
            <a:bodyPr rtlCol="0"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Ranks and roles within a society.</a:t>
              </a:r>
            </a:p>
          </p:txBody>
        </p:sp>
        <p:sp>
          <p:nvSpPr>
            <p:cNvPr id="25" name="Rectangle: Rounded Corners 24">
              <a:extLst>
                <a:ext uri="{FF2B5EF4-FFF2-40B4-BE49-F238E27FC236}">
                  <a16:creationId xmlns:a16="http://schemas.microsoft.com/office/drawing/2014/main" id="{97993276-C53E-14BF-902D-924353D01E23}"/>
                </a:ext>
              </a:extLst>
            </p:cNvPr>
            <p:cNvSpPr/>
            <p:nvPr/>
          </p:nvSpPr>
          <p:spPr>
            <a:xfrm>
              <a:off x="5031772" y="3243456"/>
              <a:ext cx="1734352" cy="1746944"/>
            </a:xfrm>
            <a:prstGeom prst="roundRect">
              <a:avLst/>
            </a:prstGeom>
            <a:solidFill>
              <a:schemeClr val="tx2"/>
            </a:solidFill>
            <a:ln w="9525"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47C17EC-3D11-ADF1-27C7-682E1B59FEE8}"/>
                </a:ext>
              </a:extLst>
            </p:cNvPr>
            <p:cNvSpPr txBox="1"/>
            <p:nvPr/>
          </p:nvSpPr>
          <p:spPr>
            <a:xfrm>
              <a:off x="5213535" y="4385674"/>
              <a:ext cx="150282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Social structure</a:t>
              </a:r>
            </a:p>
          </p:txBody>
        </p:sp>
        <p:pic>
          <p:nvPicPr>
            <p:cNvPr id="12" name="Graphic 11" descr="Connections with solid fill">
              <a:extLst>
                <a:ext uri="{FF2B5EF4-FFF2-40B4-BE49-F238E27FC236}">
                  <a16:creationId xmlns:a16="http://schemas.microsoft.com/office/drawing/2014/main" id="{036AD926-12CC-F485-82AA-503C0105767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285122" y="3355318"/>
              <a:ext cx="1168716" cy="1168716"/>
            </a:xfrm>
            <a:prstGeom prst="rect">
              <a:avLst/>
            </a:prstGeom>
          </p:spPr>
        </p:pic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C33D4BF-789C-4F23-8EB9-651EE790E9FE}"/>
              </a:ext>
            </a:extLst>
          </p:cNvPr>
          <p:cNvGrpSpPr/>
          <p:nvPr/>
        </p:nvGrpSpPr>
        <p:grpSpPr>
          <a:xfrm>
            <a:off x="9009077" y="3169738"/>
            <a:ext cx="1881869" cy="2260166"/>
            <a:chOff x="7076874" y="3267951"/>
            <a:chExt cx="1881869" cy="2260166"/>
          </a:xfrm>
        </p:grpSpPr>
        <p:sp>
          <p:nvSpPr>
            <p:cNvPr id="9" name="Text Placeholder 40">
              <a:extLst>
                <a:ext uri="{FF2B5EF4-FFF2-40B4-BE49-F238E27FC236}">
                  <a16:creationId xmlns:a16="http://schemas.microsoft.com/office/drawing/2014/main" id="{5D80FB16-F76A-DC5A-0ECD-522663A29262}"/>
                </a:ext>
              </a:extLst>
            </p:cNvPr>
            <p:cNvSpPr txBox="1">
              <a:spLocks/>
            </p:cNvSpPr>
            <p:nvPr/>
          </p:nvSpPr>
          <p:spPr>
            <a:xfrm>
              <a:off x="7109333" y="5180455"/>
              <a:ext cx="1849410" cy="347662"/>
            </a:xfrm>
            <a:prstGeom prst="rect">
              <a:avLst/>
            </a:prstGeom>
          </p:spPr>
          <p:txBody>
            <a:bodyPr rtlCol="0"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Spiritual beliefs that can influence business practices (</a:t>
              </a:r>
              <a:r>
                <a:rPr lang="en-GB" sz="1400" dirty="0">
                  <a:solidFill>
                    <a:srgbClr val="000000"/>
                  </a:solidFill>
                  <a:latin typeface="Tenorite"/>
                </a:rPr>
                <a:t>C</a:t>
              </a: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hen,2004).</a:t>
              </a:r>
            </a:p>
          </p:txBody>
        </p:sp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0FE21AEF-AFDD-CD7A-BDA9-35E464199A46}"/>
                </a:ext>
              </a:extLst>
            </p:cNvPr>
            <p:cNvSpPr/>
            <p:nvPr/>
          </p:nvSpPr>
          <p:spPr>
            <a:xfrm>
              <a:off x="7076874" y="3267951"/>
              <a:ext cx="1734352" cy="1746944"/>
            </a:xfrm>
            <a:prstGeom prst="roundRect">
              <a:avLst/>
            </a:prstGeom>
            <a:solidFill>
              <a:schemeClr val="tx2"/>
            </a:solidFill>
            <a:ln w="9525"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32" name="Picture 8" descr="Faith, pray, religion icon - Download on Iconfinder">
              <a:extLst>
                <a:ext uri="{FF2B5EF4-FFF2-40B4-BE49-F238E27FC236}">
                  <a16:creationId xmlns:a16="http://schemas.microsoft.com/office/drawing/2014/main" id="{0E837F70-6B37-13A3-E32A-8CD49449BCE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98844" y="3299283"/>
              <a:ext cx="1123122" cy="11231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7449E696-FB2E-A3E5-AE93-E0BC17FD8F8E}"/>
                </a:ext>
              </a:extLst>
            </p:cNvPr>
            <p:cNvSpPr txBox="1"/>
            <p:nvPr/>
          </p:nvSpPr>
          <p:spPr>
            <a:xfrm>
              <a:off x="7204024" y="4379804"/>
              <a:ext cx="150282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Religion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9709CF80-8D5B-B71C-AF76-E7D0A63C5F42}"/>
              </a:ext>
            </a:extLst>
          </p:cNvPr>
          <p:cNvGrpSpPr/>
          <p:nvPr/>
        </p:nvGrpSpPr>
        <p:grpSpPr>
          <a:xfrm>
            <a:off x="7121612" y="3173455"/>
            <a:ext cx="1869903" cy="2274631"/>
            <a:chOff x="9255587" y="3243456"/>
            <a:chExt cx="1869903" cy="2274631"/>
          </a:xfrm>
        </p:grpSpPr>
        <p:sp>
          <p:nvSpPr>
            <p:cNvPr id="10" name="Text Placeholder 40">
              <a:extLst>
                <a:ext uri="{FF2B5EF4-FFF2-40B4-BE49-F238E27FC236}">
                  <a16:creationId xmlns:a16="http://schemas.microsoft.com/office/drawing/2014/main" id="{80D2D2EF-EFDA-D5A2-D67F-57F87E429C62}"/>
                </a:ext>
              </a:extLst>
            </p:cNvPr>
            <p:cNvSpPr txBox="1">
              <a:spLocks/>
            </p:cNvSpPr>
            <p:nvPr/>
          </p:nvSpPr>
          <p:spPr>
            <a:xfrm>
              <a:off x="9276080" y="5170425"/>
              <a:ext cx="1849410" cy="347662"/>
            </a:xfrm>
            <a:prstGeom prst="rect">
              <a:avLst/>
            </a:prstGeom>
          </p:spPr>
          <p:txBody>
            <a:bodyPr rtlCol="0"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Established practices that shape interactions.</a:t>
              </a:r>
            </a:p>
          </p:txBody>
        </p:sp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17866D07-57CB-E4CC-32F1-541DA114E6CD}"/>
                </a:ext>
              </a:extLst>
            </p:cNvPr>
            <p:cNvSpPr/>
            <p:nvPr/>
          </p:nvSpPr>
          <p:spPr>
            <a:xfrm>
              <a:off x="9255587" y="3243456"/>
              <a:ext cx="1734352" cy="1746944"/>
            </a:xfrm>
            <a:prstGeom prst="roundRect">
              <a:avLst/>
            </a:prstGeom>
            <a:solidFill>
              <a:schemeClr val="tx2"/>
            </a:solidFill>
            <a:ln w="9525"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7CAA7CF-BAA7-1584-9228-51CFB1885C7E}"/>
                </a:ext>
              </a:extLst>
            </p:cNvPr>
            <p:cNvSpPr txBox="1"/>
            <p:nvPr/>
          </p:nvSpPr>
          <p:spPr>
            <a:xfrm>
              <a:off x="9363962" y="4369822"/>
              <a:ext cx="150282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Customs &amp; Traditions </a:t>
              </a:r>
            </a:p>
          </p:txBody>
        </p:sp>
        <p:pic>
          <p:nvPicPr>
            <p:cNvPr id="1034" name="Picture 10" descr="Culture Icon Png #174292 - Free Icons Library">
              <a:extLst>
                <a:ext uri="{FF2B5EF4-FFF2-40B4-BE49-F238E27FC236}">
                  <a16:creationId xmlns:a16="http://schemas.microsoft.com/office/drawing/2014/main" id="{E305B2F0-3B90-9090-03BE-AD1F845F152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81665" y="3267951"/>
              <a:ext cx="1038241" cy="10382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5" name="Picture 34">
            <a:extLst>
              <a:ext uri="{FF2B5EF4-FFF2-40B4-BE49-F238E27FC236}">
                <a16:creationId xmlns:a16="http://schemas.microsoft.com/office/drawing/2014/main" id="{A4FBFA14-2FF3-33F9-398F-BE7EA6C144D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953979"/>
            <a:ext cx="10771632" cy="131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880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33D28B3-A61D-DFD4-17D2-B06BE55C6613}"/>
              </a:ext>
            </a:extLst>
          </p:cNvPr>
          <p:cNvSpPr/>
          <p:nvPr/>
        </p:nvSpPr>
        <p:spPr>
          <a:xfrm>
            <a:off x="6113716" y="3250565"/>
            <a:ext cx="3971955" cy="932379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14B1A68-B45A-DBFC-A444-E689B9DCDACA}"/>
              </a:ext>
            </a:extLst>
          </p:cNvPr>
          <p:cNvSpPr/>
          <p:nvPr/>
        </p:nvSpPr>
        <p:spPr>
          <a:xfrm>
            <a:off x="1533696" y="3250566"/>
            <a:ext cx="3971955" cy="932379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17069-6A96-7ABF-B42B-0AF27841C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3604" y="2033346"/>
            <a:ext cx="12512233" cy="336681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Hofstede’s Theory                                   7 Dimensions Theory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06ED6-C179-11E0-0483-92CC944AD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4A09A9-5501-47C1-A89A-A340965A2BE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637183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637183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789FCF-9007-5BBB-D1FA-B5846BEF0760}"/>
              </a:ext>
            </a:extLst>
          </p:cNvPr>
          <p:cNvSpPr txBox="1">
            <a:spLocks/>
          </p:cNvSpPr>
          <p:nvPr/>
        </p:nvSpPr>
        <p:spPr>
          <a:xfrm>
            <a:off x="4813416" y="6392458"/>
            <a:ext cx="4114800" cy="365125"/>
          </a:xfrm>
          <a:prstGeom prst="rect">
            <a:avLst/>
          </a:prstGeom>
        </p:spPr>
        <p:txBody>
          <a:bodyPr rtlCol="0"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&amp; Huawei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DCC72474-F960-1627-19AB-470DD0138B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637183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2232604</a:t>
            </a:r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2F9A280B-2873-E89E-12AD-B3593B17DE06}"/>
              </a:ext>
            </a:extLst>
          </p:cNvPr>
          <p:cNvSpPr txBox="1">
            <a:spLocks/>
          </p:cNvSpPr>
          <p:nvPr/>
        </p:nvSpPr>
        <p:spPr>
          <a:xfrm>
            <a:off x="10399576" y="6343245"/>
            <a:ext cx="11674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i="0" kern="120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294A09A9-5501-47C1-A89A-A340965A2BE2}" type="slidenum">
              <a:rPr lang="en-GB" sz="1200" b="0" smtClean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Tenorite"/>
              </a:rPr>
              <a:pPr>
                <a:defRPr/>
              </a:pPr>
              <a:t>5</a:t>
            </a:fld>
            <a:endParaRPr lang="en-GB" sz="1200" b="0" dirty="0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Tenorite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A9642A8F-7F2C-7E75-77D6-0C89C38EA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4062" y="727985"/>
            <a:ext cx="6663514" cy="610996"/>
          </a:xfrm>
        </p:spPr>
        <p:txBody>
          <a:bodyPr rtlCol="0">
            <a:normAutofit/>
          </a:bodyPr>
          <a:lstStyle/>
          <a:p>
            <a:pPr algn="l" rtl="0"/>
            <a:r>
              <a:rPr lang="en-GB" sz="2400" dirty="0"/>
              <a:t>2. Theoretical frameworks </a:t>
            </a:r>
          </a:p>
        </p:txBody>
      </p:sp>
    </p:spTree>
    <p:extLst>
      <p:ext uri="{BB962C8B-B14F-4D97-AF65-F5344CB8AC3E}">
        <p14:creationId xmlns:p14="http://schemas.microsoft.com/office/powerpoint/2010/main" val="2760432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6389-2374-4677-B8BB-59410CCC3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239" y="0"/>
            <a:ext cx="9990838" cy="1325563"/>
          </a:xfrm>
        </p:spPr>
        <p:txBody>
          <a:bodyPr rtlCol="0">
            <a:noAutofit/>
          </a:bodyPr>
          <a:lstStyle/>
          <a:p>
            <a:r>
              <a:rPr lang="en-GB" sz="2400" dirty="0"/>
              <a:t>2.Theoretical frameworks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E88D32-0135-7B4F-AD5F-EA1673D46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637183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2232604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308D1AB-33EC-174A-AFF4-6B9718A86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4A09A9-5501-47C1-A89A-A340965A2BE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637183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637183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graphicFrame>
        <p:nvGraphicFramePr>
          <p:cNvPr id="6" name="Content Placeholder 3" descr="Timeline Placeholder ">
            <a:extLst>
              <a:ext uri="{FF2B5EF4-FFF2-40B4-BE49-F238E27FC236}">
                <a16:creationId xmlns:a16="http://schemas.microsoft.com/office/drawing/2014/main" id="{85168BDF-A0D9-4916-A9F9-41D8175A703C}"/>
              </a:ext>
            </a:extLst>
          </p:cNvPr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127146577"/>
              </p:ext>
            </p:extLst>
          </p:nvPr>
        </p:nvGraphicFramePr>
        <p:xfrm>
          <a:off x="1203280" y="1867462"/>
          <a:ext cx="9689375" cy="4132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0179B5-0800-154F-80F6-614473C055BD}"/>
              </a:ext>
            </a:extLst>
          </p:cNvPr>
          <p:cNvSpPr txBox="1"/>
          <p:nvPr/>
        </p:nvSpPr>
        <p:spPr>
          <a:xfrm>
            <a:off x="794913" y="1780223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68C313-80C0-8840-8702-F1084174C592}"/>
              </a:ext>
            </a:extLst>
          </p:cNvPr>
          <p:cNvSpPr txBox="1"/>
          <p:nvPr/>
        </p:nvSpPr>
        <p:spPr>
          <a:xfrm>
            <a:off x="807788" y="2362598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863C6B-1856-BC43-A090-B182EAB34EB8}"/>
              </a:ext>
            </a:extLst>
          </p:cNvPr>
          <p:cNvSpPr txBox="1"/>
          <p:nvPr/>
        </p:nvSpPr>
        <p:spPr>
          <a:xfrm>
            <a:off x="804043" y="2983545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E770E3-D227-CD4E-83C4-44744E774884}"/>
              </a:ext>
            </a:extLst>
          </p:cNvPr>
          <p:cNvSpPr txBox="1"/>
          <p:nvPr/>
        </p:nvSpPr>
        <p:spPr>
          <a:xfrm>
            <a:off x="787650" y="3582341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C47546-62E7-304A-8631-60D9B8E543BE}"/>
              </a:ext>
            </a:extLst>
          </p:cNvPr>
          <p:cNvSpPr txBox="1"/>
          <p:nvPr/>
        </p:nvSpPr>
        <p:spPr>
          <a:xfrm>
            <a:off x="794913" y="4177904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8EEC28-33C1-A11F-C8D7-DF4FC4490C49}"/>
              </a:ext>
            </a:extLst>
          </p:cNvPr>
          <p:cNvSpPr txBox="1"/>
          <p:nvPr/>
        </p:nvSpPr>
        <p:spPr>
          <a:xfrm>
            <a:off x="765317" y="4748758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6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7A20F2D-6D9A-E792-6C1E-BCFF6731A758}"/>
              </a:ext>
            </a:extLst>
          </p:cNvPr>
          <p:cNvSpPr txBox="1"/>
          <p:nvPr/>
        </p:nvSpPr>
        <p:spPr>
          <a:xfrm>
            <a:off x="773559" y="5353846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7</a:t>
            </a:r>
          </a:p>
        </p:txBody>
      </p:sp>
      <p:sp>
        <p:nvSpPr>
          <p:cNvPr id="16" name="Text Placeholder 33">
            <a:extLst>
              <a:ext uri="{FF2B5EF4-FFF2-40B4-BE49-F238E27FC236}">
                <a16:creationId xmlns:a16="http://schemas.microsoft.com/office/drawing/2014/main" id="{FACA7611-49C4-7441-2DF0-1C55F3D9C209}"/>
              </a:ext>
            </a:extLst>
          </p:cNvPr>
          <p:cNvSpPr txBox="1">
            <a:spLocks/>
          </p:cNvSpPr>
          <p:nvPr/>
        </p:nvSpPr>
        <p:spPr>
          <a:xfrm>
            <a:off x="5022023" y="1423926"/>
            <a:ext cx="2798229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- UK </a:t>
            </a:r>
          </a:p>
        </p:txBody>
      </p:sp>
      <p:sp>
        <p:nvSpPr>
          <p:cNvPr id="17" name="Text Placeholder 33">
            <a:extLst>
              <a:ext uri="{FF2B5EF4-FFF2-40B4-BE49-F238E27FC236}">
                <a16:creationId xmlns:a16="http://schemas.microsoft.com/office/drawing/2014/main" id="{A7A38311-E8D4-90CD-6B95-882ACCD72B9C}"/>
              </a:ext>
            </a:extLst>
          </p:cNvPr>
          <p:cNvSpPr txBox="1">
            <a:spLocks/>
          </p:cNvSpPr>
          <p:nvPr/>
        </p:nvSpPr>
        <p:spPr>
          <a:xfrm>
            <a:off x="8238597" y="1500715"/>
            <a:ext cx="2798229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Huawei – China </a:t>
            </a:r>
          </a:p>
        </p:txBody>
      </p:sp>
      <p:sp>
        <p:nvSpPr>
          <p:cNvPr id="18" name="Footer Placeholder 6">
            <a:extLst>
              <a:ext uri="{FF2B5EF4-FFF2-40B4-BE49-F238E27FC236}">
                <a16:creationId xmlns:a16="http://schemas.microsoft.com/office/drawing/2014/main" id="{E0499EFF-85EA-FF90-007C-B398B17A39EA}"/>
              </a:ext>
            </a:extLst>
          </p:cNvPr>
          <p:cNvSpPr txBox="1">
            <a:spLocks/>
          </p:cNvSpPr>
          <p:nvPr/>
        </p:nvSpPr>
        <p:spPr>
          <a:xfrm>
            <a:off x="4813416" y="6392458"/>
            <a:ext cx="4114800" cy="365125"/>
          </a:xfrm>
          <a:prstGeom prst="rect">
            <a:avLst/>
          </a:prstGeom>
        </p:spPr>
        <p:txBody>
          <a:bodyPr rtlCol="0"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&amp; Huawei</a:t>
            </a:r>
          </a:p>
        </p:txBody>
      </p:sp>
      <p:sp>
        <p:nvSpPr>
          <p:cNvPr id="20" name="Date Placeholder 2">
            <a:extLst>
              <a:ext uri="{FF2B5EF4-FFF2-40B4-BE49-F238E27FC236}">
                <a16:creationId xmlns:a16="http://schemas.microsoft.com/office/drawing/2014/main" id="{9BC99CBB-169C-E565-1940-A46E37B20D72}"/>
              </a:ext>
            </a:extLst>
          </p:cNvPr>
          <p:cNvSpPr txBox="1">
            <a:spLocks/>
          </p:cNvSpPr>
          <p:nvPr/>
        </p:nvSpPr>
        <p:spPr>
          <a:xfrm>
            <a:off x="381000" y="6356350"/>
            <a:ext cx="15698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i="0" kern="120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GB" sz="1200" b="0">
                <a:solidFill>
                  <a:srgbClr val="637183"/>
                </a:solidFill>
                <a:effectLst/>
                <a:latin typeface="Tenorite"/>
              </a:rPr>
              <a:t>2232604</a:t>
            </a:r>
            <a:endParaRPr lang="en-GB" sz="1200" b="0" dirty="0">
              <a:solidFill>
                <a:srgbClr val="637183"/>
              </a:solidFill>
              <a:effectLst/>
              <a:latin typeface="Tenorite"/>
            </a:endParaRPr>
          </a:p>
        </p:txBody>
      </p:sp>
      <p:sp>
        <p:nvSpPr>
          <p:cNvPr id="30" name="Slide Number Placeholder 4">
            <a:extLst>
              <a:ext uri="{FF2B5EF4-FFF2-40B4-BE49-F238E27FC236}">
                <a16:creationId xmlns:a16="http://schemas.microsoft.com/office/drawing/2014/main" id="{0977320F-D429-8445-B450-64E573FBD14F}"/>
              </a:ext>
            </a:extLst>
          </p:cNvPr>
          <p:cNvSpPr txBox="1">
            <a:spLocks/>
          </p:cNvSpPr>
          <p:nvPr/>
        </p:nvSpPr>
        <p:spPr>
          <a:xfrm>
            <a:off x="10399576" y="6343245"/>
            <a:ext cx="11674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i="0" kern="120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294A09A9-5501-47C1-A89A-A340965A2BE2}" type="slidenum">
              <a:rPr lang="en-GB" sz="1200" b="0" smtClean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Tenorite"/>
              </a:rPr>
              <a:pPr>
                <a:defRPr/>
              </a:pPr>
              <a:t>6</a:t>
            </a:fld>
            <a:endParaRPr lang="en-GB" sz="1200" b="0" dirty="0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Tenorite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5092C6A1-4C7F-A984-2054-D87216791CCE}"/>
              </a:ext>
            </a:extLst>
          </p:cNvPr>
          <p:cNvSpPr/>
          <p:nvPr/>
        </p:nvSpPr>
        <p:spPr>
          <a:xfrm rot="16200000">
            <a:off x="-1860399" y="3709719"/>
            <a:ext cx="4584997" cy="448199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 Placeholder 33">
            <a:extLst>
              <a:ext uri="{FF2B5EF4-FFF2-40B4-BE49-F238E27FC236}">
                <a16:creationId xmlns:a16="http://schemas.microsoft.com/office/drawing/2014/main" id="{4317D217-2195-3E15-EAE2-4C58B65C405E}"/>
              </a:ext>
            </a:extLst>
          </p:cNvPr>
          <p:cNvSpPr txBox="1">
            <a:spLocks/>
          </p:cNvSpPr>
          <p:nvPr/>
        </p:nvSpPr>
        <p:spPr>
          <a:xfrm rot="16200000">
            <a:off x="-992660" y="3639102"/>
            <a:ext cx="2860277" cy="347662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Hofstede’s Theory </a:t>
            </a:r>
          </a:p>
        </p:txBody>
      </p:sp>
      <p:sp>
        <p:nvSpPr>
          <p:cNvPr id="41" name="Text Placeholder 33">
            <a:extLst>
              <a:ext uri="{FF2B5EF4-FFF2-40B4-BE49-F238E27FC236}">
                <a16:creationId xmlns:a16="http://schemas.microsoft.com/office/drawing/2014/main" id="{72BB3559-DC66-28D5-DBF0-43A8B950C340}"/>
              </a:ext>
            </a:extLst>
          </p:cNvPr>
          <p:cNvSpPr txBox="1">
            <a:spLocks/>
          </p:cNvSpPr>
          <p:nvPr/>
        </p:nvSpPr>
        <p:spPr>
          <a:xfrm>
            <a:off x="5259978" y="4824235"/>
            <a:ext cx="2176016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Focused on future</a:t>
            </a:r>
          </a:p>
        </p:txBody>
      </p:sp>
      <p:sp>
        <p:nvSpPr>
          <p:cNvPr id="42" name="Text Placeholder 33">
            <a:extLst>
              <a:ext uri="{FF2B5EF4-FFF2-40B4-BE49-F238E27FC236}">
                <a16:creationId xmlns:a16="http://schemas.microsoft.com/office/drawing/2014/main" id="{731E1C29-3A2E-3F79-4908-64136AF14A1F}"/>
              </a:ext>
            </a:extLst>
          </p:cNvPr>
          <p:cNvSpPr txBox="1">
            <a:spLocks/>
          </p:cNvSpPr>
          <p:nvPr/>
        </p:nvSpPr>
        <p:spPr>
          <a:xfrm>
            <a:off x="8411610" y="4824235"/>
            <a:ext cx="2176016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effectLst/>
                <a:uLnTx/>
                <a:uFillTx/>
                <a:latin typeface="Tenorite"/>
                <a:ea typeface="+mn-ea"/>
                <a:cs typeface="+mn-cs"/>
              </a:rPr>
              <a:t>Immediate results</a:t>
            </a:r>
          </a:p>
        </p:txBody>
      </p:sp>
      <p:sp>
        <p:nvSpPr>
          <p:cNvPr id="43" name="Text Placeholder 33">
            <a:extLst>
              <a:ext uri="{FF2B5EF4-FFF2-40B4-BE49-F238E27FC236}">
                <a16:creationId xmlns:a16="http://schemas.microsoft.com/office/drawing/2014/main" id="{CEFA3907-E053-DFC3-FDA7-3F58C9F5C135}"/>
              </a:ext>
            </a:extLst>
          </p:cNvPr>
          <p:cNvSpPr txBox="1">
            <a:spLocks/>
          </p:cNvSpPr>
          <p:nvPr/>
        </p:nvSpPr>
        <p:spPr>
          <a:xfrm>
            <a:off x="5259978" y="2055014"/>
            <a:ext cx="2176016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Personal Achievement</a:t>
            </a:r>
          </a:p>
        </p:txBody>
      </p:sp>
      <p:sp>
        <p:nvSpPr>
          <p:cNvPr id="44" name="Text Placeholder 33">
            <a:extLst>
              <a:ext uri="{FF2B5EF4-FFF2-40B4-BE49-F238E27FC236}">
                <a16:creationId xmlns:a16="http://schemas.microsoft.com/office/drawing/2014/main" id="{027316B9-31CD-E78E-DDF3-986876A0C918}"/>
              </a:ext>
            </a:extLst>
          </p:cNvPr>
          <p:cNvSpPr txBox="1">
            <a:spLocks/>
          </p:cNvSpPr>
          <p:nvPr/>
        </p:nvSpPr>
        <p:spPr>
          <a:xfrm>
            <a:off x="8411610" y="2055014"/>
            <a:ext cx="2176016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effectLst/>
                <a:uLnTx/>
                <a:uFillTx/>
                <a:latin typeface="Tenorite"/>
                <a:ea typeface="+mn-ea"/>
                <a:cs typeface="+mn-cs"/>
              </a:rPr>
              <a:t>Group goals</a:t>
            </a:r>
          </a:p>
        </p:txBody>
      </p:sp>
      <p:sp>
        <p:nvSpPr>
          <p:cNvPr id="45" name="Text Placeholder 33">
            <a:extLst>
              <a:ext uri="{FF2B5EF4-FFF2-40B4-BE49-F238E27FC236}">
                <a16:creationId xmlns:a16="http://schemas.microsoft.com/office/drawing/2014/main" id="{9D49ED41-445A-516C-9229-44CD326F22E4}"/>
              </a:ext>
            </a:extLst>
          </p:cNvPr>
          <p:cNvSpPr txBox="1">
            <a:spLocks/>
          </p:cNvSpPr>
          <p:nvPr/>
        </p:nvSpPr>
        <p:spPr>
          <a:xfrm>
            <a:off x="5259978" y="2727103"/>
            <a:ext cx="2176016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Ranked Structures</a:t>
            </a:r>
          </a:p>
        </p:txBody>
      </p:sp>
      <p:sp>
        <p:nvSpPr>
          <p:cNvPr id="46" name="Text Placeholder 33">
            <a:extLst>
              <a:ext uri="{FF2B5EF4-FFF2-40B4-BE49-F238E27FC236}">
                <a16:creationId xmlns:a16="http://schemas.microsoft.com/office/drawing/2014/main" id="{D95195C1-B92A-5B8F-90DE-A04A0CF4C579}"/>
              </a:ext>
            </a:extLst>
          </p:cNvPr>
          <p:cNvSpPr txBox="1">
            <a:spLocks/>
          </p:cNvSpPr>
          <p:nvPr/>
        </p:nvSpPr>
        <p:spPr>
          <a:xfrm>
            <a:off x="8411610" y="2727103"/>
            <a:ext cx="2176016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600" b="0" dirty="0">
                <a:latin typeface="Tenorite"/>
              </a:rPr>
              <a:t>Direct participation</a:t>
            </a:r>
            <a:endParaRPr kumimoji="0" lang="en-GB" sz="1600" b="0" i="0" u="none" strike="noStrike" kern="1200" cap="none" spc="20" normalizeH="0" baseline="0" noProof="0" dirty="0">
              <a:ln>
                <a:noFill/>
              </a:ln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47" name="Text Placeholder 33">
            <a:extLst>
              <a:ext uri="{FF2B5EF4-FFF2-40B4-BE49-F238E27FC236}">
                <a16:creationId xmlns:a16="http://schemas.microsoft.com/office/drawing/2014/main" id="{14D26AC1-554B-D949-E341-EC04E451020A}"/>
              </a:ext>
            </a:extLst>
          </p:cNvPr>
          <p:cNvSpPr txBox="1">
            <a:spLocks/>
          </p:cNvSpPr>
          <p:nvPr/>
        </p:nvSpPr>
        <p:spPr>
          <a:xfrm>
            <a:off x="5227910" y="4152146"/>
            <a:ext cx="2176016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Openness to evolving </a:t>
            </a:r>
          </a:p>
        </p:txBody>
      </p:sp>
      <p:sp>
        <p:nvSpPr>
          <p:cNvPr id="48" name="Text Placeholder 33">
            <a:extLst>
              <a:ext uri="{FF2B5EF4-FFF2-40B4-BE49-F238E27FC236}">
                <a16:creationId xmlns:a16="http://schemas.microsoft.com/office/drawing/2014/main" id="{D1484B32-ADCF-CBB1-7C57-DF7028D3160A}"/>
              </a:ext>
            </a:extLst>
          </p:cNvPr>
          <p:cNvSpPr txBox="1">
            <a:spLocks/>
          </p:cNvSpPr>
          <p:nvPr/>
        </p:nvSpPr>
        <p:spPr>
          <a:xfrm>
            <a:off x="8379542" y="4152146"/>
            <a:ext cx="2176016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600" b="0" dirty="0">
                <a:latin typeface="Tenorite"/>
              </a:rPr>
              <a:t>Predictability</a:t>
            </a:r>
            <a:endParaRPr kumimoji="0" lang="en-GB" sz="1600" b="0" i="0" u="none" strike="noStrike" kern="1200" cap="none" spc="20" normalizeH="0" baseline="0" noProof="0" dirty="0">
              <a:ln>
                <a:noFill/>
              </a:ln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918C811-BBFD-0803-3C72-535CAA65A62C}"/>
              </a:ext>
            </a:extLst>
          </p:cNvPr>
          <p:cNvSpPr txBox="1"/>
          <p:nvPr/>
        </p:nvSpPr>
        <p:spPr>
          <a:xfrm>
            <a:off x="5471071" y="6130848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100" b="0" i="0" dirty="0">
                <a:solidFill>
                  <a:schemeClr val="accent1"/>
                </a:solidFill>
              </a:rPr>
              <a:t>(Hofstede’s Insights, 2024)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70020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FAE982-732C-1167-DE1E-8BDCAB962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37CFC-CDAA-6870-F505-10F08E08F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239" y="0"/>
            <a:ext cx="9990838" cy="1325563"/>
          </a:xfrm>
        </p:spPr>
        <p:txBody>
          <a:bodyPr rtlCol="0">
            <a:noAutofit/>
          </a:bodyPr>
          <a:lstStyle/>
          <a:p>
            <a:r>
              <a:rPr lang="en-GB" sz="2400" dirty="0"/>
              <a:t>2.Theoretical frameworks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32C30C-4ED1-1B97-FF7D-EC6320FE7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637183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2232604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2F83787-73B1-7827-ED9E-935FFF7FC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4A09A9-5501-47C1-A89A-A340965A2BE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637183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637183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graphicFrame>
        <p:nvGraphicFramePr>
          <p:cNvPr id="6" name="Content Placeholder 3" descr="Timeline Placeholder ">
            <a:extLst>
              <a:ext uri="{FF2B5EF4-FFF2-40B4-BE49-F238E27FC236}">
                <a16:creationId xmlns:a16="http://schemas.microsoft.com/office/drawing/2014/main" id="{2A5F7F4F-E505-5C37-E1C1-96CFE8D7DC46}"/>
              </a:ext>
            </a:extLst>
          </p:cNvPr>
          <p:cNvGraphicFramePr>
            <a:graphicFrameLocks noGrp="1" noChangeAspect="1"/>
          </p:cNvGraphicFramePr>
          <p:nvPr/>
        </p:nvGraphicFramePr>
        <p:xfrm>
          <a:off x="1203280" y="1867462"/>
          <a:ext cx="9689375" cy="4132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936B99A-FC2F-9D66-F276-1E8C422BCEB3}"/>
              </a:ext>
            </a:extLst>
          </p:cNvPr>
          <p:cNvSpPr txBox="1"/>
          <p:nvPr/>
        </p:nvSpPr>
        <p:spPr>
          <a:xfrm>
            <a:off x="794913" y="1780223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D1B974-2F83-DBB0-6041-ADC3E69DF09A}"/>
              </a:ext>
            </a:extLst>
          </p:cNvPr>
          <p:cNvSpPr txBox="1"/>
          <p:nvPr/>
        </p:nvSpPr>
        <p:spPr>
          <a:xfrm>
            <a:off x="807788" y="2362598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B90098-6D42-1233-D158-31FD2248E3EA}"/>
              </a:ext>
            </a:extLst>
          </p:cNvPr>
          <p:cNvSpPr txBox="1"/>
          <p:nvPr/>
        </p:nvSpPr>
        <p:spPr>
          <a:xfrm>
            <a:off x="804043" y="2983545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F5BE70-6EE1-ADB8-786F-A9EB6F9B76AA}"/>
              </a:ext>
            </a:extLst>
          </p:cNvPr>
          <p:cNvSpPr txBox="1"/>
          <p:nvPr/>
        </p:nvSpPr>
        <p:spPr>
          <a:xfrm>
            <a:off x="787650" y="3582341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CAD6E9-CA3B-B077-D613-9F7489952918}"/>
              </a:ext>
            </a:extLst>
          </p:cNvPr>
          <p:cNvSpPr txBox="1"/>
          <p:nvPr/>
        </p:nvSpPr>
        <p:spPr>
          <a:xfrm>
            <a:off x="794913" y="4177904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BD2B92-E006-9FD7-F32D-E5141A2014DF}"/>
              </a:ext>
            </a:extLst>
          </p:cNvPr>
          <p:cNvSpPr txBox="1"/>
          <p:nvPr/>
        </p:nvSpPr>
        <p:spPr>
          <a:xfrm>
            <a:off x="765317" y="4748758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6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3AD8AE5-0D34-FCF8-FCCD-B44A462470B9}"/>
              </a:ext>
            </a:extLst>
          </p:cNvPr>
          <p:cNvSpPr txBox="1"/>
          <p:nvPr/>
        </p:nvSpPr>
        <p:spPr>
          <a:xfrm>
            <a:off x="773559" y="5353846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7</a:t>
            </a:r>
          </a:p>
        </p:txBody>
      </p:sp>
      <p:sp>
        <p:nvSpPr>
          <p:cNvPr id="16" name="Text Placeholder 33">
            <a:extLst>
              <a:ext uri="{FF2B5EF4-FFF2-40B4-BE49-F238E27FC236}">
                <a16:creationId xmlns:a16="http://schemas.microsoft.com/office/drawing/2014/main" id="{C80D03A8-739E-9D0E-AA41-139ECF8CC933}"/>
              </a:ext>
            </a:extLst>
          </p:cNvPr>
          <p:cNvSpPr txBox="1">
            <a:spLocks/>
          </p:cNvSpPr>
          <p:nvPr/>
        </p:nvSpPr>
        <p:spPr>
          <a:xfrm>
            <a:off x="5022023" y="1423926"/>
            <a:ext cx="2798229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- UK </a:t>
            </a:r>
          </a:p>
        </p:txBody>
      </p:sp>
      <p:sp>
        <p:nvSpPr>
          <p:cNvPr id="17" name="Text Placeholder 33">
            <a:extLst>
              <a:ext uri="{FF2B5EF4-FFF2-40B4-BE49-F238E27FC236}">
                <a16:creationId xmlns:a16="http://schemas.microsoft.com/office/drawing/2014/main" id="{D6F95B59-F11D-C31E-8918-C1D6A9D5D746}"/>
              </a:ext>
            </a:extLst>
          </p:cNvPr>
          <p:cNvSpPr txBox="1">
            <a:spLocks/>
          </p:cNvSpPr>
          <p:nvPr/>
        </p:nvSpPr>
        <p:spPr>
          <a:xfrm>
            <a:off x="8238597" y="1500715"/>
            <a:ext cx="2798229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Huawei – China </a:t>
            </a:r>
          </a:p>
        </p:txBody>
      </p:sp>
      <p:sp>
        <p:nvSpPr>
          <p:cNvPr id="22" name="Text Placeholder 33">
            <a:extLst>
              <a:ext uri="{FF2B5EF4-FFF2-40B4-BE49-F238E27FC236}">
                <a16:creationId xmlns:a16="http://schemas.microsoft.com/office/drawing/2014/main" id="{EBE8E941-4ABA-1D64-AFA3-EA61C275CD1D}"/>
              </a:ext>
            </a:extLst>
          </p:cNvPr>
          <p:cNvSpPr txBox="1">
            <a:spLocks/>
          </p:cNvSpPr>
          <p:nvPr/>
        </p:nvSpPr>
        <p:spPr>
          <a:xfrm>
            <a:off x="8560609" y="3900779"/>
            <a:ext cx="1953403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China factors age and relationships </a:t>
            </a:r>
          </a:p>
        </p:txBody>
      </p:sp>
      <p:sp>
        <p:nvSpPr>
          <p:cNvPr id="23" name="Text Placeholder 33">
            <a:extLst>
              <a:ext uri="{FF2B5EF4-FFF2-40B4-BE49-F238E27FC236}">
                <a16:creationId xmlns:a16="http://schemas.microsoft.com/office/drawing/2014/main" id="{5D58EA63-9181-0B76-9E9B-2C9FAA2B019D}"/>
              </a:ext>
            </a:extLst>
          </p:cNvPr>
          <p:cNvSpPr txBox="1">
            <a:spLocks/>
          </p:cNvSpPr>
          <p:nvPr/>
        </p:nvSpPr>
        <p:spPr>
          <a:xfrm>
            <a:off x="5333130" y="3923257"/>
            <a:ext cx="2176016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UK has merit-based achievement</a:t>
            </a:r>
          </a:p>
        </p:txBody>
      </p:sp>
      <p:sp>
        <p:nvSpPr>
          <p:cNvPr id="24" name="Text Placeholder 33">
            <a:extLst>
              <a:ext uri="{FF2B5EF4-FFF2-40B4-BE49-F238E27FC236}">
                <a16:creationId xmlns:a16="http://schemas.microsoft.com/office/drawing/2014/main" id="{78029435-4A13-0BE3-1E2D-AAE7259050B1}"/>
              </a:ext>
            </a:extLst>
          </p:cNvPr>
          <p:cNvSpPr txBox="1">
            <a:spLocks/>
          </p:cNvSpPr>
          <p:nvPr/>
        </p:nvSpPr>
        <p:spPr>
          <a:xfrm>
            <a:off x="8491546" y="5112882"/>
            <a:ext cx="1953403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China has fate in group consensus</a:t>
            </a:r>
          </a:p>
        </p:txBody>
      </p:sp>
      <p:sp>
        <p:nvSpPr>
          <p:cNvPr id="25" name="Text Placeholder 33">
            <a:extLst>
              <a:ext uri="{FF2B5EF4-FFF2-40B4-BE49-F238E27FC236}">
                <a16:creationId xmlns:a16="http://schemas.microsoft.com/office/drawing/2014/main" id="{8904AE4A-A7BE-C3C4-0D5C-9BBB9B74ACFC}"/>
              </a:ext>
            </a:extLst>
          </p:cNvPr>
          <p:cNvSpPr txBox="1">
            <a:spLocks/>
          </p:cNvSpPr>
          <p:nvPr/>
        </p:nvSpPr>
        <p:spPr>
          <a:xfrm>
            <a:off x="5333130" y="5093773"/>
            <a:ext cx="1953403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UK focuses on internal control</a:t>
            </a:r>
          </a:p>
        </p:txBody>
      </p:sp>
      <p:sp>
        <p:nvSpPr>
          <p:cNvPr id="26" name="Text Placeholder 33">
            <a:extLst>
              <a:ext uri="{FF2B5EF4-FFF2-40B4-BE49-F238E27FC236}">
                <a16:creationId xmlns:a16="http://schemas.microsoft.com/office/drawing/2014/main" id="{E80770B0-4632-48C6-5E27-8E17B2708941}"/>
              </a:ext>
            </a:extLst>
          </p:cNvPr>
          <p:cNvSpPr txBox="1">
            <a:spLocks/>
          </p:cNvSpPr>
          <p:nvPr/>
        </p:nvSpPr>
        <p:spPr>
          <a:xfrm>
            <a:off x="8606035" y="5705663"/>
            <a:ext cx="1953403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China avoids risks, chooses secure paths</a:t>
            </a:r>
          </a:p>
        </p:txBody>
      </p:sp>
      <p:sp>
        <p:nvSpPr>
          <p:cNvPr id="27" name="Text Placeholder 33">
            <a:extLst>
              <a:ext uri="{FF2B5EF4-FFF2-40B4-BE49-F238E27FC236}">
                <a16:creationId xmlns:a16="http://schemas.microsoft.com/office/drawing/2014/main" id="{23D5C043-B5F6-FB8B-CEAB-91C83BB209D5}"/>
              </a:ext>
            </a:extLst>
          </p:cNvPr>
          <p:cNvSpPr txBox="1">
            <a:spLocks/>
          </p:cNvSpPr>
          <p:nvPr/>
        </p:nvSpPr>
        <p:spPr>
          <a:xfrm>
            <a:off x="5555435" y="5707903"/>
            <a:ext cx="1953403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UK fosters innovation &amp; experimentation</a:t>
            </a:r>
          </a:p>
        </p:txBody>
      </p:sp>
      <p:sp>
        <p:nvSpPr>
          <p:cNvPr id="28" name="Text Placeholder 33">
            <a:extLst>
              <a:ext uri="{FF2B5EF4-FFF2-40B4-BE49-F238E27FC236}">
                <a16:creationId xmlns:a16="http://schemas.microsoft.com/office/drawing/2014/main" id="{A3E06C61-31E7-9B0F-4733-EEAF8C2035F4}"/>
              </a:ext>
            </a:extLst>
          </p:cNvPr>
          <p:cNvSpPr txBox="1">
            <a:spLocks/>
          </p:cNvSpPr>
          <p:nvPr/>
        </p:nvSpPr>
        <p:spPr>
          <a:xfrm>
            <a:off x="8606035" y="3305599"/>
            <a:ext cx="1953403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China blends social and personal roles </a:t>
            </a:r>
          </a:p>
        </p:txBody>
      </p:sp>
      <p:sp>
        <p:nvSpPr>
          <p:cNvPr id="29" name="Text Placeholder 33">
            <a:extLst>
              <a:ext uri="{FF2B5EF4-FFF2-40B4-BE49-F238E27FC236}">
                <a16:creationId xmlns:a16="http://schemas.microsoft.com/office/drawing/2014/main" id="{5CE16988-1E86-A0E2-0E71-55073C74C26C}"/>
              </a:ext>
            </a:extLst>
          </p:cNvPr>
          <p:cNvSpPr txBox="1">
            <a:spLocks/>
          </p:cNvSpPr>
          <p:nvPr/>
        </p:nvSpPr>
        <p:spPr>
          <a:xfrm>
            <a:off x="5261580" y="3298810"/>
            <a:ext cx="1953403" cy="26038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UK separates work and personal lives</a:t>
            </a:r>
          </a:p>
        </p:txBody>
      </p:sp>
      <p:sp>
        <p:nvSpPr>
          <p:cNvPr id="18" name="Footer Placeholder 6">
            <a:extLst>
              <a:ext uri="{FF2B5EF4-FFF2-40B4-BE49-F238E27FC236}">
                <a16:creationId xmlns:a16="http://schemas.microsoft.com/office/drawing/2014/main" id="{80E71FE4-8DCB-5D65-04A8-0C773849A82F}"/>
              </a:ext>
            </a:extLst>
          </p:cNvPr>
          <p:cNvSpPr txBox="1">
            <a:spLocks/>
          </p:cNvSpPr>
          <p:nvPr/>
        </p:nvSpPr>
        <p:spPr>
          <a:xfrm>
            <a:off x="4813416" y="6392458"/>
            <a:ext cx="4114800" cy="365125"/>
          </a:xfrm>
          <a:prstGeom prst="rect">
            <a:avLst/>
          </a:prstGeom>
        </p:spPr>
        <p:txBody>
          <a:bodyPr rtlCol="0"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&amp; Huawei</a:t>
            </a:r>
          </a:p>
        </p:txBody>
      </p:sp>
      <p:sp>
        <p:nvSpPr>
          <p:cNvPr id="20" name="Date Placeholder 2">
            <a:extLst>
              <a:ext uri="{FF2B5EF4-FFF2-40B4-BE49-F238E27FC236}">
                <a16:creationId xmlns:a16="http://schemas.microsoft.com/office/drawing/2014/main" id="{03865E2C-554D-84E4-CA95-B9610E18A61B}"/>
              </a:ext>
            </a:extLst>
          </p:cNvPr>
          <p:cNvSpPr txBox="1">
            <a:spLocks/>
          </p:cNvSpPr>
          <p:nvPr/>
        </p:nvSpPr>
        <p:spPr>
          <a:xfrm>
            <a:off x="381000" y="6356350"/>
            <a:ext cx="15698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i="0" kern="120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GB" sz="1200" b="0">
                <a:solidFill>
                  <a:srgbClr val="637183"/>
                </a:solidFill>
                <a:effectLst/>
                <a:latin typeface="Tenorite"/>
              </a:rPr>
              <a:t>2232604</a:t>
            </a:r>
            <a:endParaRPr lang="en-GB" sz="1200" b="0" dirty="0">
              <a:solidFill>
                <a:srgbClr val="637183"/>
              </a:solidFill>
              <a:effectLst/>
              <a:latin typeface="Tenorite"/>
            </a:endParaRPr>
          </a:p>
        </p:txBody>
      </p:sp>
      <p:sp>
        <p:nvSpPr>
          <p:cNvPr id="30" name="Slide Number Placeholder 4">
            <a:extLst>
              <a:ext uri="{FF2B5EF4-FFF2-40B4-BE49-F238E27FC236}">
                <a16:creationId xmlns:a16="http://schemas.microsoft.com/office/drawing/2014/main" id="{A25267A9-978E-0821-BB62-9E1B4E598149}"/>
              </a:ext>
            </a:extLst>
          </p:cNvPr>
          <p:cNvSpPr txBox="1">
            <a:spLocks/>
          </p:cNvSpPr>
          <p:nvPr/>
        </p:nvSpPr>
        <p:spPr>
          <a:xfrm>
            <a:off x="10399576" y="6343245"/>
            <a:ext cx="11674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i="0" kern="120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294A09A9-5501-47C1-A89A-A340965A2BE2}" type="slidenum">
              <a:rPr lang="en-GB" sz="1200" b="0" smtClean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Tenorite"/>
              </a:rPr>
              <a:pPr>
                <a:defRPr/>
              </a:pPr>
              <a:t>7</a:t>
            </a:fld>
            <a:endParaRPr lang="en-GB" sz="1200" b="0" dirty="0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Tenorite"/>
            </a:endParaRP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22651CA0-473C-F045-CE4A-1CDEC97A9E65}"/>
              </a:ext>
            </a:extLst>
          </p:cNvPr>
          <p:cNvSpPr/>
          <p:nvPr/>
        </p:nvSpPr>
        <p:spPr>
          <a:xfrm>
            <a:off x="5261580" y="1325563"/>
            <a:ext cx="2616843" cy="4818062"/>
          </a:xfrm>
          <a:prstGeom prst="round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65A6F770-3ED5-3A90-E507-02AB6D916ABE}"/>
              </a:ext>
            </a:extLst>
          </p:cNvPr>
          <p:cNvSpPr/>
          <p:nvPr/>
        </p:nvSpPr>
        <p:spPr>
          <a:xfrm>
            <a:off x="8203328" y="1325563"/>
            <a:ext cx="2616843" cy="4818062"/>
          </a:xfrm>
          <a:prstGeom prst="round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6607E15-177A-E50D-97C0-26F9D75AE765}"/>
              </a:ext>
            </a:extLst>
          </p:cNvPr>
          <p:cNvSpPr/>
          <p:nvPr/>
        </p:nvSpPr>
        <p:spPr>
          <a:xfrm rot="16200000">
            <a:off x="-1833376" y="3616857"/>
            <a:ext cx="4584997" cy="448199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 Placeholder 33">
            <a:extLst>
              <a:ext uri="{FF2B5EF4-FFF2-40B4-BE49-F238E27FC236}">
                <a16:creationId xmlns:a16="http://schemas.microsoft.com/office/drawing/2014/main" id="{9396C582-48CE-5F12-BBFB-0D817A4D43DE}"/>
              </a:ext>
            </a:extLst>
          </p:cNvPr>
          <p:cNvSpPr txBox="1">
            <a:spLocks/>
          </p:cNvSpPr>
          <p:nvPr/>
        </p:nvSpPr>
        <p:spPr>
          <a:xfrm rot="16200000">
            <a:off x="-1002842" y="3583969"/>
            <a:ext cx="2860277" cy="347662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 spc="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2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7 Dimensions Theory </a:t>
            </a:r>
          </a:p>
        </p:txBody>
      </p:sp>
    </p:spTree>
    <p:extLst>
      <p:ext uri="{BB962C8B-B14F-4D97-AF65-F5344CB8AC3E}">
        <p14:creationId xmlns:p14="http://schemas.microsoft.com/office/powerpoint/2010/main" val="3418850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601" y="318199"/>
            <a:ext cx="8149549" cy="713008"/>
          </a:xfrm>
        </p:spPr>
        <p:txBody>
          <a:bodyPr rtlCol="0">
            <a:normAutofit/>
          </a:bodyPr>
          <a:lstStyle/>
          <a:p>
            <a:pPr rtl="0"/>
            <a:r>
              <a:rPr lang="en-GB" sz="2400" dirty="0"/>
              <a:t>3.Cultural Elements to overcome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86E01-62BB-5145-A6C3-515717DD3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4A09A9-5501-47C1-A89A-A340965A2BE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637183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637183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10" name="Footer Placeholder 6">
            <a:extLst>
              <a:ext uri="{FF2B5EF4-FFF2-40B4-BE49-F238E27FC236}">
                <a16:creationId xmlns:a16="http://schemas.microsoft.com/office/drawing/2014/main" id="{1130555B-C62F-E5A5-03FE-6DCAC01FE207}"/>
              </a:ext>
            </a:extLst>
          </p:cNvPr>
          <p:cNvSpPr txBox="1">
            <a:spLocks/>
          </p:cNvSpPr>
          <p:nvPr/>
        </p:nvSpPr>
        <p:spPr>
          <a:xfrm>
            <a:off x="4813416" y="6392458"/>
            <a:ext cx="4114800" cy="365125"/>
          </a:xfrm>
          <a:prstGeom prst="rect">
            <a:avLst/>
          </a:prstGeom>
        </p:spPr>
        <p:txBody>
          <a:bodyPr rtlCol="0"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&amp; Huawei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6401740B-F190-B071-E45B-D0C1786103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637183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2232604</a:t>
            </a:r>
          </a:p>
        </p:txBody>
      </p:sp>
      <p:sp>
        <p:nvSpPr>
          <p:cNvPr id="18" name="Slide Number Placeholder 4">
            <a:extLst>
              <a:ext uri="{FF2B5EF4-FFF2-40B4-BE49-F238E27FC236}">
                <a16:creationId xmlns:a16="http://schemas.microsoft.com/office/drawing/2014/main" id="{EBC30A32-16A2-A208-07B7-244D2DFAEEE6}"/>
              </a:ext>
            </a:extLst>
          </p:cNvPr>
          <p:cNvSpPr txBox="1">
            <a:spLocks/>
          </p:cNvSpPr>
          <p:nvPr/>
        </p:nvSpPr>
        <p:spPr>
          <a:xfrm>
            <a:off x="10399576" y="6343245"/>
            <a:ext cx="11674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i="0" kern="120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294A09A9-5501-47C1-A89A-A340965A2BE2}" type="slidenum">
              <a:rPr lang="en-GB" sz="1200" b="0" smtClean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Tenorite"/>
              </a:rPr>
              <a:pPr>
                <a:defRPr/>
              </a:pPr>
              <a:t>8</a:t>
            </a:fld>
            <a:endParaRPr lang="en-GB" sz="1200" b="0" dirty="0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Tenorite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E0C68175-3CA9-15CB-04C3-C4F5C47CF24A}"/>
              </a:ext>
            </a:extLst>
          </p:cNvPr>
          <p:cNvGrpSpPr/>
          <p:nvPr/>
        </p:nvGrpSpPr>
        <p:grpSpPr>
          <a:xfrm>
            <a:off x="6614377" y="1646059"/>
            <a:ext cx="4290466" cy="1753313"/>
            <a:chOff x="1227877" y="1800212"/>
            <a:chExt cx="4290466" cy="1753313"/>
          </a:xfrm>
        </p:grpSpPr>
        <p:pic>
          <p:nvPicPr>
            <p:cNvPr id="2050" name="Picture 2" descr="Honor And Shame In Vertical-Horizontal Individualism And Collectivism ...">
              <a:extLst>
                <a:ext uri="{FF2B5EF4-FFF2-40B4-BE49-F238E27FC236}">
                  <a16:creationId xmlns:a16="http://schemas.microsoft.com/office/drawing/2014/main" id="{4A34DE7B-BDE5-1D14-87CE-17E76FD7CFD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8021" y="1870512"/>
              <a:ext cx="1325563" cy="9651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18AAC74-AEDC-213C-0F95-A31BDB0BF837}"/>
                </a:ext>
              </a:extLst>
            </p:cNvPr>
            <p:cNvSpPr txBox="1"/>
            <p:nvPr/>
          </p:nvSpPr>
          <p:spPr>
            <a:xfrm>
              <a:off x="1227877" y="2907194"/>
              <a:ext cx="184075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Collectivism vs Individualism </a:t>
              </a:r>
            </a:p>
          </p:txBody>
        </p:sp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119AF80B-C310-9A3F-2547-D232EB17AC01}"/>
                </a:ext>
              </a:extLst>
            </p:cNvPr>
            <p:cNvSpPr/>
            <p:nvPr/>
          </p:nvSpPr>
          <p:spPr>
            <a:xfrm>
              <a:off x="3068629" y="1800212"/>
              <a:ext cx="2449714" cy="1190858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Text Placeholder 33">
              <a:extLst>
                <a:ext uri="{FF2B5EF4-FFF2-40B4-BE49-F238E27FC236}">
                  <a16:creationId xmlns:a16="http://schemas.microsoft.com/office/drawing/2014/main" id="{D38093CD-2B25-5B97-32FE-607EB58296AE}"/>
                </a:ext>
              </a:extLst>
            </p:cNvPr>
            <p:cNvSpPr txBox="1">
              <a:spLocks/>
            </p:cNvSpPr>
            <p:nvPr/>
          </p:nvSpPr>
          <p:spPr>
            <a:xfrm>
              <a:off x="3211580" y="2559048"/>
              <a:ext cx="2306763" cy="347662"/>
            </a:xfrm>
            <a:prstGeom prst="rect">
              <a:avLst/>
            </a:prstGeom>
          </p:spPr>
          <p:txBody>
            <a:bodyPr vert="horz" lIns="0" tIns="0" rIns="0" bIns="0" rtlCol="0" anchor="b" anchorCtr="0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sz="1800" b="1" kern="1200" spc="2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/>
              </a:pPr>
              <a:r>
                <a:rPr lang="en-GB" sz="1400" b="0" spc="0" dirty="0">
                  <a:solidFill>
                    <a:schemeClr val="accent1">
                      <a:lumMod val="20000"/>
                      <a:lumOff val="80000"/>
                    </a:schemeClr>
                  </a:solidFill>
                  <a:latin typeface="Atkinson Hyperlegible"/>
                </a:rPr>
                <a:t>Chinese culture tends to prioritize group harmony and consensus; we must focus on building relationships and trust (Trompenaars, 2012) </a:t>
              </a:r>
              <a:endParaRPr kumimoji="0" lang="en-GB" sz="1400" b="1" i="0" u="none" strike="noStrike" kern="1200" cap="none" spc="20" normalizeH="0" baseline="0" noProof="0" dirty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F8ECB0C-D3B0-0031-5EC9-3D90A492A87E}"/>
              </a:ext>
            </a:extLst>
          </p:cNvPr>
          <p:cNvGrpSpPr/>
          <p:nvPr/>
        </p:nvGrpSpPr>
        <p:grpSpPr>
          <a:xfrm>
            <a:off x="1287157" y="1552529"/>
            <a:ext cx="4433416" cy="1941576"/>
            <a:chOff x="3893040" y="1611949"/>
            <a:chExt cx="4433416" cy="1941576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27D72205-C373-ECE3-F66F-56922A64FAC1}"/>
                </a:ext>
              </a:extLst>
            </p:cNvPr>
            <p:cNvGrpSpPr/>
            <p:nvPr/>
          </p:nvGrpSpPr>
          <p:grpSpPr>
            <a:xfrm>
              <a:off x="3893040" y="1611949"/>
              <a:ext cx="4433416" cy="1941576"/>
              <a:chOff x="3893040" y="1611949"/>
              <a:chExt cx="4433416" cy="1941576"/>
            </a:xfrm>
          </p:grpSpPr>
          <p:pic>
            <p:nvPicPr>
              <p:cNvPr id="12" name="Picture 2" descr="Language Icon Png #145971 - Free Icons Library">
                <a:extLst>
                  <a:ext uri="{FF2B5EF4-FFF2-40B4-BE49-F238E27FC236}">
                    <a16:creationId xmlns:a16="http://schemas.microsoft.com/office/drawing/2014/main" id="{4E834534-92C8-D4DF-0DE9-6329587EEED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348996" y="1745333"/>
                <a:ext cx="977348" cy="9773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55CEA39B-4E57-FA41-D593-5A11F7B6BE40}"/>
                  </a:ext>
                </a:extLst>
              </p:cNvPr>
              <p:cNvSpPr txBox="1"/>
              <p:nvPr/>
            </p:nvSpPr>
            <p:spPr>
              <a:xfrm>
                <a:off x="3893040" y="2907194"/>
                <a:ext cx="184075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accent6"/>
                    </a:solidFill>
                    <a:effectLst/>
                    <a:uLnTx/>
                    <a:uFillTx/>
                    <a:latin typeface="Tenorite"/>
                    <a:ea typeface="+mn-ea"/>
                    <a:cs typeface="+mn-cs"/>
                  </a:rPr>
                  <a:t>Communication style </a:t>
                </a:r>
              </a:p>
            </p:txBody>
          </p:sp>
          <p:sp>
            <p:nvSpPr>
              <p:cNvPr id="23" name="Rectangle: Rounded Corners 22">
                <a:extLst>
                  <a:ext uri="{FF2B5EF4-FFF2-40B4-BE49-F238E27FC236}">
                    <a16:creationId xmlns:a16="http://schemas.microsoft.com/office/drawing/2014/main" id="{516BFFCD-DD77-2FF5-4A07-DECE616780B5}"/>
                  </a:ext>
                </a:extLst>
              </p:cNvPr>
              <p:cNvSpPr/>
              <p:nvPr/>
            </p:nvSpPr>
            <p:spPr>
              <a:xfrm>
                <a:off x="5876742" y="1611949"/>
                <a:ext cx="2449714" cy="1190858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4" name="Text Placeholder 33">
              <a:extLst>
                <a:ext uri="{FF2B5EF4-FFF2-40B4-BE49-F238E27FC236}">
                  <a16:creationId xmlns:a16="http://schemas.microsoft.com/office/drawing/2014/main" id="{D254E5F6-EF35-8A0C-6471-8024736D9166}"/>
                </a:ext>
              </a:extLst>
            </p:cNvPr>
            <p:cNvSpPr txBox="1">
              <a:spLocks/>
            </p:cNvSpPr>
            <p:nvPr/>
          </p:nvSpPr>
          <p:spPr>
            <a:xfrm>
              <a:off x="5948218" y="2438567"/>
              <a:ext cx="2306763" cy="347662"/>
            </a:xfrm>
            <a:prstGeom prst="rect">
              <a:avLst/>
            </a:prstGeom>
          </p:spPr>
          <p:txBody>
            <a:bodyPr vert="horz" lIns="0" tIns="0" rIns="0" bIns="0" rtlCol="0" anchor="b" anchorCtr="0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sz="1800" b="1" kern="1200" spc="2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90000"/>
                </a:lnSpc>
                <a:spcBef>
                  <a:spcPts val="1000"/>
                </a:spcBef>
                <a:defRPr/>
              </a:pPr>
              <a:r>
                <a:rPr lang="en-GB" sz="1400" b="0" spc="0" dirty="0">
                  <a:solidFill>
                    <a:schemeClr val="accent1">
                      <a:lumMod val="20000"/>
                      <a:lumOff val="80000"/>
                    </a:schemeClr>
                  </a:solidFill>
                  <a:latin typeface="Atkinson Hyperlegible"/>
                </a:rPr>
                <a:t>High-context communication in China implies indirect and nuanced messaging. We should be attentive to non-verbal cues and context in our discussions (Chen, 2004).</a:t>
              </a:r>
              <a:endParaRPr lang="en-GB" sz="1400" b="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Tenorite"/>
              </a:endParaRP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C5D723BD-17CF-FC33-7A28-6A86DFE83EF1}"/>
              </a:ext>
            </a:extLst>
          </p:cNvPr>
          <p:cNvGrpSpPr/>
          <p:nvPr/>
        </p:nvGrpSpPr>
        <p:grpSpPr>
          <a:xfrm>
            <a:off x="1348818" y="4015726"/>
            <a:ext cx="4371755" cy="1575967"/>
            <a:chOff x="6412266" y="1906472"/>
            <a:chExt cx="4371755" cy="157596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9D6F078-E851-AD62-7D8E-98D91F47144C}"/>
                </a:ext>
              </a:extLst>
            </p:cNvPr>
            <p:cNvSpPr txBox="1"/>
            <p:nvPr/>
          </p:nvSpPr>
          <p:spPr>
            <a:xfrm>
              <a:off x="6412266" y="2836108"/>
              <a:ext cx="184075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High Power distance </a:t>
              </a:r>
            </a:p>
          </p:txBody>
        </p:sp>
        <p:pic>
          <p:nvPicPr>
            <p:cNvPr id="20" name="Graphic 19" descr="Remote work with solid fill">
              <a:extLst>
                <a:ext uri="{FF2B5EF4-FFF2-40B4-BE49-F238E27FC236}">
                  <a16:creationId xmlns:a16="http://schemas.microsoft.com/office/drawing/2014/main" id="{50D8368A-4E03-C49A-CB61-F764C61EE01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6762750" y="1906472"/>
              <a:ext cx="977348" cy="977348"/>
            </a:xfrm>
            <a:prstGeom prst="rect">
              <a:avLst/>
            </a:prstGeom>
          </p:spPr>
        </p:pic>
        <p:sp>
          <p:nvSpPr>
            <p:cNvPr id="25" name="Rectangle: Rounded Corners 24">
              <a:extLst>
                <a:ext uri="{FF2B5EF4-FFF2-40B4-BE49-F238E27FC236}">
                  <a16:creationId xmlns:a16="http://schemas.microsoft.com/office/drawing/2014/main" id="{933A852F-BAF2-99F6-AF9B-B57F8A7A34AB}"/>
                </a:ext>
              </a:extLst>
            </p:cNvPr>
            <p:cNvSpPr/>
            <p:nvPr/>
          </p:nvSpPr>
          <p:spPr>
            <a:xfrm>
              <a:off x="8334307" y="1952694"/>
              <a:ext cx="2449714" cy="1190858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 Placeholder 33">
              <a:extLst>
                <a:ext uri="{FF2B5EF4-FFF2-40B4-BE49-F238E27FC236}">
                  <a16:creationId xmlns:a16="http://schemas.microsoft.com/office/drawing/2014/main" id="{E467B502-E38E-B9DC-7BAF-F988D1F41013}"/>
                </a:ext>
              </a:extLst>
            </p:cNvPr>
            <p:cNvSpPr txBox="1">
              <a:spLocks/>
            </p:cNvSpPr>
            <p:nvPr/>
          </p:nvSpPr>
          <p:spPr>
            <a:xfrm>
              <a:off x="8423528" y="2768676"/>
              <a:ext cx="2306763" cy="347662"/>
            </a:xfrm>
            <a:prstGeom prst="rect">
              <a:avLst/>
            </a:prstGeom>
          </p:spPr>
          <p:txBody>
            <a:bodyPr vert="horz" lIns="0" tIns="0" rIns="0" bIns="0" rtlCol="0" anchor="b" anchorCtr="0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sz="1800" b="1" kern="1200" spc="2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ts val="1000"/>
                </a:spcBef>
                <a:defRPr/>
              </a:pPr>
              <a:r>
                <a:rPr lang="en-GB" sz="1400" b="0" spc="0" dirty="0">
                  <a:solidFill>
                    <a:schemeClr val="accent1">
                      <a:lumMod val="20000"/>
                      <a:lumOff val="80000"/>
                    </a:schemeClr>
                  </a:solidFill>
                  <a:latin typeface="Atkinson Hyperlegible"/>
                </a:rPr>
                <a:t>Recognizing the hierarchical respect within Chinese business contexts; appropriate respect towards senior members during negotiations is essential (Trompenaars, 2012)</a:t>
              </a:r>
              <a:r>
                <a:rPr lang="en-GB" sz="1400" b="0" spc="0" dirty="0">
                  <a:solidFill>
                    <a:schemeClr val="accent1">
                      <a:lumMod val="20000"/>
                      <a:lumOff val="80000"/>
                    </a:schemeClr>
                  </a:solidFill>
                  <a:latin typeface="Tenorite"/>
                </a:rPr>
                <a:t>.</a:t>
              </a:r>
              <a:endParaRPr lang="en-GB" sz="1400" b="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Atkinson Hyperlegible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E32ADE3C-3213-4DFB-42D0-E63530EC18F4}"/>
              </a:ext>
            </a:extLst>
          </p:cNvPr>
          <p:cNvGrpSpPr/>
          <p:nvPr/>
        </p:nvGrpSpPr>
        <p:grpSpPr>
          <a:xfrm>
            <a:off x="6455949" y="3843560"/>
            <a:ext cx="4448894" cy="1390927"/>
            <a:chOff x="9223366" y="1855116"/>
            <a:chExt cx="4448894" cy="1390927"/>
          </a:xfrm>
        </p:grpSpPr>
        <p:pic>
          <p:nvPicPr>
            <p:cNvPr id="2052" name="Picture 4" descr="Collective Icon">
              <a:extLst>
                <a:ext uri="{FF2B5EF4-FFF2-40B4-BE49-F238E27FC236}">
                  <a16:creationId xmlns:a16="http://schemas.microsoft.com/office/drawing/2014/main" id="{12C0B1F1-A982-30A1-513B-B4E040CA342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03713" y="1855116"/>
              <a:ext cx="1080059" cy="10800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4380F22-3369-CD73-DB82-A032D0F6619D}"/>
                </a:ext>
              </a:extLst>
            </p:cNvPr>
            <p:cNvSpPr txBox="1"/>
            <p:nvPr/>
          </p:nvSpPr>
          <p:spPr>
            <a:xfrm>
              <a:off x="9223366" y="2876711"/>
              <a:ext cx="18407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chemeClr val="accent6"/>
                  </a:solidFill>
                  <a:effectLst/>
                  <a:uLnTx/>
                  <a:uFillTx/>
                  <a:latin typeface="Tenorite"/>
                  <a:ea typeface="+mn-ea"/>
                  <a:cs typeface="+mn-cs"/>
                </a:rPr>
                <a:t>Risk Aversion </a:t>
              </a:r>
            </a:p>
          </p:txBody>
        </p:sp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4F71165D-6682-9888-B7B1-ECEC6C4BF51B}"/>
                </a:ext>
              </a:extLst>
            </p:cNvPr>
            <p:cNvSpPr/>
            <p:nvPr/>
          </p:nvSpPr>
          <p:spPr>
            <a:xfrm>
              <a:off x="11222546" y="1953640"/>
              <a:ext cx="2449714" cy="1190858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 Placeholder 33">
              <a:extLst>
                <a:ext uri="{FF2B5EF4-FFF2-40B4-BE49-F238E27FC236}">
                  <a16:creationId xmlns:a16="http://schemas.microsoft.com/office/drawing/2014/main" id="{376A522F-4A75-85DE-8009-8EBE9281B3FC}"/>
                </a:ext>
              </a:extLst>
            </p:cNvPr>
            <p:cNvSpPr txBox="1">
              <a:spLocks/>
            </p:cNvSpPr>
            <p:nvPr/>
          </p:nvSpPr>
          <p:spPr>
            <a:xfrm>
              <a:off x="11308647" y="2549069"/>
              <a:ext cx="2306763" cy="347662"/>
            </a:xfrm>
            <a:prstGeom prst="rect">
              <a:avLst/>
            </a:prstGeom>
          </p:spPr>
          <p:txBody>
            <a:bodyPr vert="horz" lIns="0" tIns="0" rIns="0" bIns="0" rtlCol="0" anchor="b" anchorCtr="0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sz="1800" b="1" kern="1200" spc="2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90000"/>
                </a:lnSpc>
                <a:spcBef>
                  <a:spcPts val="1000"/>
                </a:spcBef>
                <a:defRPr/>
              </a:pPr>
              <a:r>
                <a:rPr lang="en-GB" sz="1400" b="0" spc="0" dirty="0">
                  <a:solidFill>
                    <a:schemeClr val="accent1">
                      <a:lumMod val="20000"/>
                      <a:lumOff val="80000"/>
                    </a:schemeClr>
                  </a:solidFill>
                  <a:latin typeface="Atkinson Hyperlegible"/>
                </a:rPr>
                <a:t>Chinese partners may exhibit caution in decision-making due to high uncertainty avoidance; patience will be vital.</a:t>
              </a:r>
              <a:endParaRPr lang="en-GB" sz="1400" b="0" spc="0" dirty="0">
                <a:solidFill>
                  <a:schemeClr val="accent1">
                    <a:lumMod val="20000"/>
                    <a:lumOff val="80000"/>
                  </a:schemeClr>
                </a:solidFill>
                <a:latin typeface="Tenorite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6505CF-485A-1A32-309E-F6D2B2108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A7445-E0B4-3129-9CFD-1C0A82761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434009"/>
            <a:ext cx="8109858" cy="518492"/>
          </a:xfrm>
        </p:spPr>
        <p:txBody>
          <a:bodyPr rtlCol="0">
            <a:noAutofit/>
          </a:bodyPr>
          <a:lstStyle/>
          <a:p>
            <a:pPr rtl="0"/>
            <a:r>
              <a:rPr lang="en-GB" sz="2400" dirty="0"/>
              <a:t>4. Negotiation Strategies for a Successful Deal </a:t>
            </a:r>
          </a:p>
        </p:txBody>
      </p:sp>
      <p:graphicFrame>
        <p:nvGraphicFramePr>
          <p:cNvPr id="6" name="Content Placeholder 3" descr="Timeline Placeholder ">
            <a:extLst>
              <a:ext uri="{FF2B5EF4-FFF2-40B4-BE49-F238E27FC236}">
                <a16:creationId xmlns:a16="http://schemas.microsoft.com/office/drawing/2014/main" id="{18F8E20D-3F7A-8959-0DD5-C3D5D0AD5E43}"/>
              </a:ext>
            </a:extLst>
          </p:cNvPr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316585548"/>
              </p:ext>
            </p:extLst>
          </p:nvPr>
        </p:nvGraphicFramePr>
        <p:xfrm>
          <a:off x="1251312" y="1339605"/>
          <a:ext cx="9689375" cy="39408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E0B1B7E-FCA5-D918-9DCB-5D4AC5E8B7E5}"/>
              </a:ext>
            </a:extLst>
          </p:cNvPr>
          <p:cNvSpPr txBox="1"/>
          <p:nvPr/>
        </p:nvSpPr>
        <p:spPr>
          <a:xfrm>
            <a:off x="3241779" y="1223408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675D16-36EC-1786-685E-3D4354F4D1AA}"/>
              </a:ext>
            </a:extLst>
          </p:cNvPr>
          <p:cNvSpPr txBox="1"/>
          <p:nvPr/>
        </p:nvSpPr>
        <p:spPr>
          <a:xfrm>
            <a:off x="5199156" y="1223407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A33A2DC-7AE6-F2D6-041F-81DADD8BFD7C}"/>
              </a:ext>
            </a:extLst>
          </p:cNvPr>
          <p:cNvSpPr txBox="1"/>
          <p:nvPr/>
        </p:nvSpPr>
        <p:spPr>
          <a:xfrm>
            <a:off x="7091233" y="1223406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869FFE-30A9-7792-401F-00A2BE9B01C6}"/>
              </a:ext>
            </a:extLst>
          </p:cNvPr>
          <p:cNvSpPr txBox="1"/>
          <p:nvPr/>
        </p:nvSpPr>
        <p:spPr>
          <a:xfrm>
            <a:off x="9081700" y="1223406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1380EE-4248-5B06-DB42-363889B984DE}"/>
              </a:ext>
            </a:extLst>
          </p:cNvPr>
          <p:cNvSpPr txBox="1"/>
          <p:nvPr/>
        </p:nvSpPr>
        <p:spPr>
          <a:xfrm>
            <a:off x="1284402" y="1223406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enorite" pitchFamily="2" charset="0"/>
                <a:ea typeface="+mn-ea"/>
                <a:cs typeface="+mn-cs"/>
              </a:rPr>
              <a:t>1</a:t>
            </a: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7FC263F4-25AF-4F52-C1A7-C4947FF77BC5}"/>
              </a:ext>
            </a:extLst>
          </p:cNvPr>
          <p:cNvSpPr txBox="1">
            <a:spLocks/>
          </p:cNvSpPr>
          <p:nvPr/>
        </p:nvSpPr>
        <p:spPr>
          <a:xfrm>
            <a:off x="4813416" y="6392458"/>
            <a:ext cx="4114800" cy="365125"/>
          </a:xfrm>
          <a:prstGeom prst="rect">
            <a:avLst/>
          </a:prstGeom>
        </p:spPr>
        <p:txBody>
          <a:bodyPr rtlCol="0"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&amp; Huawei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D185BC7C-B9BA-DDA4-6516-692D097F4233}"/>
              </a:ext>
            </a:extLst>
          </p:cNvPr>
          <p:cNvSpPr txBox="1">
            <a:spLocks/>
          </p:cNvSpPr>
          <p:nvPr/>
        </p:nvSpPr>
        <p:spPr>
          <a:xfrm>
            <a:off x="381000" y="6356350"/>
            <a:ext cx="15698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i="0" kern="120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GB" sz="1200" b="0">
                <a:solidFill>
                  <a:srgbClr val="637183"/>
                </a:solidFill>
                <a:effectLst/>
                <a:latin typeface="Tenorite"/>
              </a:rPr>
              <a:t>2232604</a:t>
            </a:r>
            <a:endParaRPr lang="en-GB" sz="1200" b="0" dirty="0">
              <a:solidFill>
                <a:srgbClr val="637183"/>
              </a:solidFill>
              <a:effectLst/>
              <a:latin typeface="Tenorite"/>
            </a:endParaRPr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039ADB89-17EA-5599-CDB5-2FF4848C65A8}"/>
              </a:ext>
            </a:extLst>
          </p:cNvPr>
          <p:cNvSpPr txBox="1">
            <a:spLocks/>
          </p:cNvSpPr>
          <p:nvPr/>
        </p:nvSpPr>
        <p:spPr>
          <a:xfrm>
            <a:off x="10399576" y="6343245"/>
            <a:ext cx="11674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i="0" kern="120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294A09A9-5501-47C1-A89A-A340965A2BE2}" type="slidenum">
              <a:rPr lang="en-GB" sz="1200" b="0" smtClean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Tenorite"/>
              </a:rPr>
              <a:pPr>
                <a:defRPr/>
              </a:pPr>
              <a:t>9</a:t>
            </a:fld>
            <a:endParaRPr lang="en-GB" sz="1200" b="0" dirty="0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164868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126BA88-D0F9-AF4A-A7BA-0638E32B4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graphicEl>
                                              <a:dgm id="{A126BA88-D0F9-AF4A-A7BA-0638E32B4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graphicEl>
                                              <a:dgm id="{A126BA88-D0F9-AF4A-A7BA-0638E32B4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graphicEl>
                                              <a:dgm id="{A126BA88-D0F9-AF4A-A7BA-0638E32B4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graphicEl>
                                              <a:dgm id="{A126BA88-D0F9-AF4A-A7BA-0638E32B45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F8B275D-8553-0846-A316-484B7B291C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graphicEl>
                                              <a:dgm id="{8F8B275D-8553-0846-A316-484B7B291C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graphicEl>
                                              <a:dgm id="{8F8B275D-8553-0846-A316-484B7B291C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graphicEl>
                                              <a:dgm id="{8F8B275D-8553-0846-A316-484B7B291C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graphicEl>
                                              <a:dgm id="{8F8B275D-8553-0846-A316-484B7B291C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FEB790C-BD5C-F54D-9993-F81422A8AD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graphicEl>
                                              <a:dgm id="{EFEB790C-BD5C-F54D-9993-F81422A8AD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graphicEl>
                                              <a:dgm id="{EFEB790C-BD5C-F54D-9993-F81422A8AD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graphicEl>
                                              <a:dgm id="{EFEB790C-BD5C-F54D-9993-F81422A8AD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graphicEl>
                                              <a:dgm id="{EFEB790C-BD5C-F54D-9993-F81422A8AD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DFF6703-D32F-9E47-96B8-A304C47CCB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graphicEl>
                                              <a:dgm id="{4DFF6703-D32F-9E47-96B8-A304C47CCB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graphicEl>
                                              <a:dgm id="{4DFF6703-D32F-9E47-96B8-A304C47CCB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graphicEl>
                                              <a:dgm id="{4DFF6703-D32F-9E47-96B8-A304C47CCB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graphicEl>
                                              <a:dgm id="{4DFF6703-D32F-9E47-96B8-A304C47CCB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C076D56-4BB0-7246-9039-788AB439DA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graphicEl>
                                              <a:dgm id="{CC076D56-4BB0-7246-9039-788AB439DA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graphicEl>
                                              <a:dgm id="{CC076D56-4BB0-7246-9039-788AB439DA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graphicEl>
                                              <a:dgm id="{CC076D56-4BB0-7246-9039-788AB439DA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graphicEl>
                                              <a:dgm id="{CC076D56-4BB0-7246-9039-788AB439DA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34ABADC-97F5-A547-823D-7594A86D7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graphicEl>
                                              <a:dgm id="{434ABADC-97F5-A547-823D-7594A86D7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graphicEl>
                                              <a:dgm id="{434ABADC-97F5-A547-823D-7594A86D7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graphicEl>
                                              <a:dgm id="{434ABADC-97F5-A547-823D-7594A86D7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graphicEl>
                                              <a:dgm id="{434ABADC-97F5-A547-823D-7594A86D79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DF2BC93-305C-D94B-A6C2-ED9CE7F40C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graphicEl>
                                              <a:dgm id="{FDF2BC93-305C-D94B-A6C2-ED9CE7F40C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graphicEl>
                                              <a:dgm id="{FDF2BC93-305C-D94B-A6C2-ED9CE7F40C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graphicEl>
                                              <a:dgm id="{FDF2BC93-305C-D94B-A6C2-ED9CE7F40C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graphicEl>
                                              <a:dgm id="{FDF2BC93-305C-D94B-A6C2-ED9CE7F40C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28C9BA8-C3B3-F947-915F-EE2FD2FCA9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graphicEl>
                                              <a:dgm id="{028C9BA8-C3B3-F947-915F-EE2FD2FCA9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graphicEl>
                                              <a:dgm id="{028C9BA8-C3B3-F947-915F-EE2FD2FCA9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graphicEl>
                                              <a:dgm id="{028C9BA8-C3B3-F947-915F-EE2FD2FCA9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>
                                            <p:graphicEl>
                                              <a:dgm id="{028C9BA8-C3B3-F947-915F-EE2FD2FCA9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16140F0-4F43-9F45-8310-FCCA12DDE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graphicEl>
                                              <a:dgm id="{916140F0-4F43-9F45-8310-FCCA12DDE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graphicEl>
                                              <a:dgm id="{916140F0-4F43-9F45-8310-FCCA12DDE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graphicEl>
                                              <a:dgm id="{916140F0-4F43-9F45-8310-FCCA12DDE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graphicEl>
                                              <a:dgm id="{916140F0-4F43-9F45-8310-FCCA12DDE5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3C20AF0-FA1E-3C4A-AD07-551A27BE2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graphicEl>
                                              <a:dgm id="{73C20AF0-FA1E-3C4A-AD07-551A27BE2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graphicEl>
                                              <a:dgm id="{73C20AF0-FA1E-3C4A-AD07-551A27BE2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graphicEl>
                                              <a:dgm id="{73C20AF0-FA1E-3C4A-AD07-551A27BE2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>
                                            <p:graphicEl>
                                              <a:dgm id="{73C20AF0-FA1E-3C4A-AD07-551A27BE2B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D33C9B-3B96-3FDC-C141-937241941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65C63-DAEB-4A12-A01A-7B57BBCA8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840" y="512767"/>
            <a:ext cx="5309937" cy="365125"/>
          </a:xfrm>
        </p:spPr>
        <p:txBody>
          <a:bodyPr rtlCol="0"/>
          <a:lstStyle/>
          <a:p>
            <a:pPr rtl="0"/>
            <a:r>
              <a:rPr lang="en-GB" sz="2000" b="0" dirty="0">
                <a:solidFill>
                  <a:schemeClr val="bg1"/>
                </a:solidFill>
              </a:rPr>
              <a:t>Conclusion and summary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758A58-300A-7498-D1FE-4C9539D97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637183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2232604</a:t>
            </a:r>
          </a:p>
        </p:txBody>
      </p:sp>
      <p:sp>
        <p:nvSpPr>
          <p:cNvPr id="16" name="Footer Placeholder 6">
            <a:extLst>
              <a:ext uri="{FF2B5EF4-FFF2-40B4-BE49-F238E27FC236}">
                <a16:creationId xmlns:a16="http://schemas.microsoft.com/office/drawing/2014/main" id="{BC21B96D-446A-F0D2-730C-F5EF7CAF089C}"/>
              </a:ext>
            </a:extLst>
          </p:cNvPr>
          <p:cNvSpPr txBox="1">
            <a:spLocks/>
          </p:cNvSpPr>
          <p:nvPr/>
        </p:nvSpPr>
        <p:spPr>
          <a:xfrm>
            <a:off x="4813416" y="6392458"/>
            <a:ext cx="4114800" cy="365125"/>
          </a:xfrm>
          <a:prstGeom prst="rect">
            <a:avLst/>
          </a:prstGeom>
        </p:spPr>
        <p:txBody>
          <a:bodyPr rtlCol="0"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&amp; Huawei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3C155C9-F2C4-DBD7-71A9-4578F91ED26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0645006" y="5048683"/>
            <a:ext cx="1546994" cy="181371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2C04598-98F4-65D8-24A1-85C727B64524}"/>
              </a:ext>
            </a:extLst>
          </p:cNvPr>
          <p:cNvSpPr/>
          <p:nvPr/>
        </p:nvSpPr>
        <p:spPr>
          <a:xfrm>
            <a:off x="9826752" y="0"/>
            <a:ext cx="236524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74B1A94C-1A53-3ED1-6174-070943EF72F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455061" y="1756717"/>
            <a:ext cx="9560686" cy="347662"/>
          </a:xfrm>
        </p:spPr>
        <p:txBody>
          <a:bodyPr rtlCol="0"/>
          <a:lstStyle/>
          <a:p>
            <a:r>
              <a:rPr lang="en-GB" b="1" i="0" dirty="0">
                <a:solidFill>
                  <a:schemeClr val="accent1"/>
                </a:solidFill>
                <a:effectLst/>
                <a:latin typeface="Atkinson Hyperlegible"/>
              </a:rPr>
              <a:t>Achieving a </a:t>
            </a:r>
            <a:r>
              <a:rPr lang="en-GB" b="1" i="1" dirty="0">
                <a:solidFill>
                  <a:schemeClr val="accent1"/>
                </a:solidFill>
                <a:effectLst/>
                <a:latin typeface="Atkinson Hyperlegible"/>
              </a:rPr>
              <a:t>successful partnership </a:t>
            </a:r>
            <a:r>
              <a:rPr lang="en-GB" b="0" i="0" dirty="0">
                <a:solidFill>
                  <a:schemeClr val="accent1"/>
                </a:solidFill>
                <a:effectLst/>
                <a:latin typeface="Atkinson Hyperlegible"/>
              </a:rPr>
              <a:t>with huawei requires more than technical excellence – it demands cultural intelligence and strategic adaptability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587608-14DC-D24F-0EC9-63D94AE1E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99576" y="6343245"/>
            <a:ext cx="1167495" cy="365125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4A09A9-5501-47C1-A89A-A340965A2BE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637183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637183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7E65A35A-AC0A-DFC7-BEE2-9273674090D3}"/>
              </a:ext>
            </a:extLst>
          </p:cNvPr>
          <p:cNvSpPr txBox="1">
            <a:spLocks/>
          </p:cNvSpPr>
          <p:nvPr/>
        </p:nvSpPr>
        <p:spPr>
          <a:xfrm>
            <a:off x="1027340" y="1708538"/>
            <a:ext cx="294200" cy="3958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2pPr>
            <a:lvl3pPr marL="9144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3pPr>
            <a:lvl4pPr marL="13716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4pPr>
            <a:lvl5pPr marL="18288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dirty="0">
                <a:solidFill>
                  <a:schemeClr val="accent6"/>
                </a:solidFill>
                <a:latin typeface="Tenorite"/>
              </a:rPr>
              <a:t>1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07EAB62D-3336-4638-CC6F-F888DBDE86BC}"/>
              </a:ext>
            </a:extLst>
          </p:cNvPr>
          <p:cNvSpPr txBox="1">
            <a:spLocks/>
          </p:cNvSpPr>
          <p:nvPr/>
        </p:nvSpPr>
        <p:spPr>
          <a:xfrm>
            <a:off x="1027340" y="2371579"/>
            <a:ext cx="294200" cy="3958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2pPr>
            <a:lvl3pPr marL="9144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3pPr>
            <a:lvl4pPr marL="13716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4pPr>
            <a:lvl5pPr marL="18288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dirty="0">
                <a:solidFill>
                  <a:schemeClr val="accent6"/>
                </a:solidFill>
                <a:latin typeface="Tenorite"/>
              </a:rPr>
              <a:t>2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17" name="Text Placeholder 36">
            <a:extLst>
              <a:ext uri="{FF2B5EF4-FFF2-40B4-BE49-F238E27FC236}">
                <a16:creationId xmlns:a16="http://schemas.microsoft.com/office/drawing/2014/main" id="{E8F6DF12-D564-B8AD-45A4-BD914AD00979}"/>
              </a:ext>
            </a:extLst>
          </p:cNvPr>
          <p:cNvSpPr txBox="1">
            <a:spLocks/>
          </p:cNvSpPr>
          <p:nvPr/>
        </p:nvSpPr>
        <p:spPr>
          <a:xfrm>
            <a:off x="1448689" y="2435622"/>
            <a:ext cx="9560686" cy="347662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marL="0" indent="0" algn="l" defTabSz="457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b="0" kern="1200" cap="small" spc="20" baseline="0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1"/>
                </a:solidFill>
                <a:effectLst/>
                <a:latin typeface="Atkinson Hyperlegible"/>
              </a:rPr>
              <a:t>Chinese business culture prioritizes hierarchy, trust, indirect communication, and long-term orientation- all of which must shape our negotiation approach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Text Placeholder 36">
            <a:extLst>
              <a:ext uri="{FF2B5EF4-FFF2-40B4-BE49-F238E27FC236}">
                <a16:creationId xmlns:a16="http://schemas.microsoft.com/office/drawing/2014/main" id="{55CBA66D-BF6F-B56D-CFBE-BB590785EE5A}"/>
              </a:ext>
            </a:extLst>
          </p:cNvPr>
          <p:cNvSpPr txBox="1">
            <a:spLocks/>
          </p:cNvSpPr>
          <p:nvPr/>
        </p:nvSpPr>
        <p:spPr>
          <a:xfrm>
            <a:off x="1461433" y="3192527"/>
            <a:ext cx="9560686" cy="347662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marL="0" indent="0" algn="l" defTabSz="457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b="0" kern="1200" cap="small" spc="20" baseline="0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1"/>
                </a:solidFill>
                <a:effectLst/>
                <a:latin typeface="Atkinson Hyperlegible"/>
              </a:rPr>
              <a:t>Critical insights gained through the frameworks review and this gives a better idea of how Chinese partners think, decide and build relationship.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3BDB7036-FB6A-B380-E7EF-D0A9961F65BB}"/>
              </a:ext>
            </a:extLst>
          </p:cNvPr>
          <p:cNvSpPr txBox="1">
            <a:spLocks/>
          </p:cNvSpPr>
          <p:nvPr/>
        </p:nvSpPr>
        <p:spPr>
          <a:xfrm>
            <a:off x="1033712" y="3144348"/>
            <a:ext cx="294200" cy="3958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2pPr>
            <a:lvl3pPr marL="9144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3pPr>
            <a:lvl4pPr marL="13716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4pPr>
            <a:lvl5pPr marL="18288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dirty="0">
                <a:solidFill>
                  <a:schemeClr val="accent6"/>
                </a:solidFill>
                <a:latin typeface="Tenorite"/>
              </a:rPr>
              <a:t>3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C4CD7951-FAC8-BDA7-66F2-2870DA6885AF}"/>
              </a:ext>
            </a:extLst>
          </p:cNvPr>
          <p:cNvSpPr txBox="1">
            <a:spLocks/>
          </p:cNvSpPr>
          <p:nvPr/>
        </p:nvSpPr>
        <p:spPr>
          <a:xfrm>
            <a:off x="1033712" y="3880541"/>
            <a:ext cx="294200" cy="3958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2pPr>
            <a:lvl3pPr marL="9144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3pPr>
            <a:lvl4pPr marL="13716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4pPr>
            <a:lvl5pPr marL="1828800" indent="0" algn="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Tenorite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dirty="0">
                <a:solidFill>
                  <a:schemeClr val="accent6"/>
                </a:solidFill>
                <a:latin typeface="Tenorite"/>
              </a:rPr>
              <a:t>4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sp>
        <p:nvSpPr>
          <p:cNvPr id="21" name="Text Placeholder 36">
            <a:extLst>
              <a:ext uri="{FF2B5EF4-FFF2-40B4-BE49-F238E27FC236}">
                <a16:creationId xmlns:a16="http://schemas.microsoft.com/office/drawing/2014/main" id="{8347B468-8475-0075-4354-B28B1817E773}"/>
              </a:ext>
            </a:extLst>
          </p:cNvPr>
          <p:cNvSpPr txBox="1">
            <a:spLocks/>
          </p:cNvSpPr>
          <p:nvPr/>
        </p:nvSpPr>
        <p:spPr>
          <a:xfrm>
            <a:off x="1455061" y="3944584"/>
            <a:ext cx="9560686" cy="347662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marL="0" indent="0" algn="l" defTabSz="457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b="0" kern="1200" cap="small" spc="20" baseline="0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1"/>
                </a:solidFill>
                <a:effectLst/>
                <a:latin typeface="Atkinson Hyperlegible"/>
              </a:rPr>
              <a:t>Relationship, patience, mutual respect and commitment will allow for aligned values and to build resilient, mutually beneficial collaboration.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458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build="p"/>
      <p:bldP spid="17" grpId="0" build="p"/>
      <p:bldP spid="18" grpId="0" build="p"/>
      <p:bldP spid="2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3967A8-5CED-ACDA-E818-88C1F94729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8D9F0-1116-0D87-FFE0-8138E3E5B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840" y="512767"/>
            <a:ext cx="5309937" cy="365125"/>
          </a:xfrm>
        </p:spPr>
        <p:txBody>
          <a:bodyPr rtlCol="0"/>
          <a:lstStyle/>
          <a:p>
            <a:pPr rtl="0"/>
            <a:r>
              <a:rPr lang="en-GB" sz="2000" b="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D26B3B-3292-08E3-8F02-E95033E17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637183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2232604</a:t>
            </a:r>
          </a:p>
        </p:txBody>
      </p:sp>
      <p:sp>
        <p:nvSpPr>
          <p:cNvPr id="16" name="Footer Placeholder 6">
            <a:extLst>
              <a:ext uri="{FF2B5EF4-FFF2-40B4-BE49-F238E27FC236}">
                <a16:creationId xmlns:a16="http://schemas.microsoft.com/office/drawing/2014/main" id="{9D22AD0F-722B-C00C-80E4-E3489B15DF8F}"/>
              </a:ext>
            </a:extLst>
          </p:cNvPr>
          <p:cNvSpPr txBox="1">
            <a:spLocks/>
          </p:cNvSpPr>
          <p:nvPr/>
        </p:nvSpPr>
        <p:spPr>
          <a:xfrm>
            <a:off x="4813416" y="6392458"/>
            <a:ext cx="4114800" cy="365125"/>
          </a:xfrm>
          <a:prstGeom prst="rect">
            <a:avLst/>
          </a:prstGeom>
        </p:spPr>
        <p:txBody>
          <a:bodyPr rtlCol="0"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ARM Holdings &amp; Huawei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25C0E2A4-95F1-B149-F697-7E28052F1B4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0645006" y="5048683"/>
            <a:ext cx="1546994" cy="181371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95F492E-577C-5E2C-4CC7-1D588F21E540}"/>
              </a:ext>
            </a:extLst>
          </p:cNvPr>
          <p:cNvSpPr/>
          <p:nvPr/>
        </p:nvSpPr>
        <p:spPr>
          <a:xfrm>
            <a:off x="9826752" y="0"/>
            <a:ext cx="236524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enorite"/>
              <a:ea typeface="+mn-ea"/>
              <a:cs typeface="+mn-cs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E36CE51-3F8F-F730-154A-EBD7CF8321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716" y="1061510"/>
            <a:ext cx="10686568" cy="4988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315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685</TotalTime>
  <Words>673</Words>
  <Application>Microsoft Office PowerPoint</Application>
  <PresentationFormat>Widescreen</PresentationFormat>
  <Paragraphs>172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23" baseType="lpstr">
      <vt:lpstr>Abadi Extra Light</vt:lpstr>
      <vt:lpstr>Aptos</vt:lpstr>
      <vt:lpstr>Aptos Display</vt:lpstr>
      <vt:lpstr>Arial</vt:lpstr>
      <vt:lpstr>Atkinson Hyperlegible</vt:lpstr>
      <vt:lpstr>Calibri</vt:lpstr>
      <vt:lpstr>Calibri Light</vt:lpstr>
      <vt:lpstr>Century Gothic</vt:lpstr>
      <vt:lpstr>Tenorite</vt:lpstr>
      <vt:lpstr>Office Theme</vt:lpstr>
      <vt:lpstr>Mesh</vt:lpstr>
      <vt:lpstr>Navigating Cross-Cultural Negotiations:  A Strategic Partnership BETWEEN ARM Holdings UK and huawei</vt:lpstr>
      <vt:lpstr>Content</vt:lpstr>
      <vt:lpstr>PowerPoint Presentation</vt:lpstr>
      <vt:lpstr>PowerPoint Presentation</vt:lpstr>
      <vt:lpstr>2. Theoretical frameworks </vt:lpstr>
      <vt:lpstr>2.Theoretical frameworks</vt:lpstr>
      <vt:lpstr>2.Theoretical frameworks</vt:lpstr>
      <vt:lpstr>3.Cultural Elements to overcome</vt:lpstr>
      <vt:lpstr>4. Negotiation Strategies for a Successful Deal </vt:lpstr>
      <vt:lpstr>Conclusion and summary</vt:lpstr>
      <vt:lpstr>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valentina petkova</dc:creator>
  <cp:lastModifiedBy>valentina petkova</cp:lastModifiedBy>
  <cp:revision>11</cp:revision>
  <dcterms:created xsi:type="dcterms:W3CDTF">2025-04-25T21:37:25Z</dcterms:created>
  <dcterms:modified xsi:type="dcterms:W3CDTF">2025-08-08T16:41:31Z</dcterms:modified>
</cp:coreProperties>
</file>