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3243" autoAdjust="0"/>
  </p:normalViewPr>
  <p:slideViewPr>
    <p:cSldViewPr>
      <p:cViewPr>
        <p:scale>
          <a:sx n="89" d="100"/>
          <a:sy n="89" d="100"/>
        </p:scale>
        <p:origin x="-624" y="-3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965E80-6B3A-4B0B-A623-C4CD19D3B4EE}" type="datetimeFigureOut">
              <a:rPr lang="en-US" smtClean="0"/>
              <a:t>10/14/2023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665612-09E8-4CCE-A436-7B69CAF0C84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Marriott International Inc (Marriott) is a hospitality service provider that functions in hotels and eateries. It </a:t>
            </a:r>
            <a:r>
              <a:rPr lang="en-US" sz="1200" kern="1200" dirty="0" err="1" smtClean="0">
                <a:solidFill>
                  <a:schemeClr val="tx1"/>
                </a:solidFill>
                <a:latin typeface="+mn-lt"/>
                <a:ea typeface="+mn-ea"/>
                <a:cs typeface="+mn-cs"/>
              </a:rPr>
              <a:t>utilises</a:t>
            </a:r>
            <a:r>
              <a:rPr lang="en-US" sz="1200" kern="1200" dirty="0" smtClean="0">
                <a:solidFill>
                  <a:schemeClr val="tx1"/>
                </a:solidFill>
                <a:latin typeface="+mn-lt"/>
                <a:ea typeface="+mn-ea"/>
                <a:cs typeface="+mn-cs"/>
              </a:rPr>
              <a:t> franchises and permissions resorts, residential and timeshare belongings under several extravagance, premium and preferred brand characters. One of its brands comprises JW Marriott which was confirmed by J. Willard and Alice Marriott in the year 1927. This insinuates that JW Marriott is an element of Marriott International’s extravagance portfolio.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target market usually incorporates customers who communicate identical demographic characteristics. However, Marriott’s target market principally retains both business and relaxation sightseers. In both cases, the clients are enticed to the brand with the understanding and the conveniences that the hotel proposes to the consumers. In addition to that, the hotel brand also curates a seamless and </a:t>
            </a:r>
            <a:r>
              <a:rPr lang="en-US" sz="1200" kern="1200" dirty="0" err="1" smtClean="0">
                <a:solidFill>
                  <a:schemeClr val="tx1"/>
                </a:solidFill>
                <a:latin typeface="+mn-lt"/>
                <a:ea typeface="+mn-ea"/>
                <a:cs typeface="+mn-cs"/>
              </a:rPr>
              <a:t>personalised</a:t>
            </a:r>
            <a:r>
              <a:rPr lang="en-US" sz="1200" kern="1200" dirty="0" smtClean="0">
                <a:solidFill>
                  <a:schemeClr val="tx1"/>
                </a:solidFill>
                <a:latin typeface="+mn-lt"/>
                <a:ea typeface="+mn-ea"/>
                <a:cs typeface="+mn-cs"/>
              </a:rPr>
              <a:t> experience which develops an adequate reputation for the brand making it globally prominent. The company’s extravagant yet approachable positioning equips a differentiated offering in the luxury hotel market.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With the services it produces to the consumer set, it has been found that in the United States, the brand acquired an ‘American Customer Satisfaction Index’ (ACSI) of 80 in the year 2023 (</a:t>
            </a:r>
            <a:r>
              <a:rPr lang="en-US" sz="1200" kern="1200" dirty="0" err="1" smtClean="0">
                <a:solidFill>
                  <a:schemeClr val="tx1"/>
                </a:solidFill>
                <a:latin typeface="+mn-lt"/>
                <a:ea typeface="+mn-ea"/>
                <a:cs typeface="+mn-cs"/>
              </a:rPr>
              <a:t>Statista</a:t>
            </a:r>
            <a:r>
              <a:rPr lang="en-US" sz="1200" kern="1200" dirty="0" smtClean="0">
                <a:solidFill>
                  <a:schemeClr val="tx1"/>
                </a:solidFill>
                <a:latin typeface="+mn-lt"/>
                <a:ea typeface="+mn-ea"/>
                <a:cs typeface="+mn-cs"/>
              </a:rPr>
              <a:t>, 2023). As JW Marriott is a hotel trademark that acknowledges demonstrating and producing stability to the mind and body, its target audience also surrounds those people who fall between the age group of 30 to 60 as these individuals are the ones that continuously explore these classifications of amicable properties for concession purposes.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Some of the forthcoming trends prevailing in the industry of hospitality are </a:t>
            </a:r>
            <a:r>
              <a:rPr lang="en-US" sz="1200" kern="1200" dirty="0" err="1" smtClean="0">
                <a:solidFill>
                  <a:schemeClr val="tx1"/>
                </a:solidFill>
                <a:latin typeface="+mn-lt"/>
                <a:ea typeface="+mn-ea"/>
                <a:cs typeface="+mn-cs"/>
              </a:rPr>
              <a:t>personalised</a:t>
            </a:r>
            <a:r>
              <a:rPr lang="en-US" sz="1200" kern="1200" dirty="0" smtClean="0">
                <a:solidFill>
                  <a:schemeClr val="tx1"/>
                </a:solidFill>
                <a:latin typeface="+mn-lt"/>
                <a:ea typeface="+mn-ea"/>
                <a:cs typeface="+mn-cs"/>
              </a:rPr>
              <a:t> concentration and human hospitality, supplemented usage of technology, intelligent mobile technology, the advancement of sustainable and eco-friendly conventions and many more.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addition to that, it has been found that the hospitality sector provides facilities such as </a:t>
            </a:r>
            <a:r>
              <a:rPr lang="en-US" sz="1200" kern="1200" dirty="0" err="1" smtClean="0">
                <a:solidFill>
                  <a:schemeClr val="tx1"/>
                </a:solidFill>
                <a:latin typeface="+mn-lt"/>
                <a:ea typeface="+mn-ea"/>
                <a:cs typeface="+mn-cs"/>
              </a:rPr>
              <a:t>cosy</a:t>
            </a:r>
            <a:r>
              <a:rPr lang="en-US" sz="1200" kern="1200" dirty="0" smtClean="0">
                <a:solidFill>
                  <a:schemeClr val="tx1"/>
                </a:solidFill>
                <a:latin typeface="+mn-lt"/>
                <a:ea typeface="+mn-ea"/>
                <a:cs typeface="+mn-cs"/>
              </a:rPr>
              <a:t> beds, optimistic fragrance, cleanliness, satisfactory security and many more.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With all the services, the company nourishes to the clients, they make sure that the guests can focus on their intellect, body and </a:t>
            </a:r>
            <a:r>
              <a:rPr lang="en-US" sz="1200" kern="1200" dirty="0" err="1" smtClean="0">
                <a:solidFill>
                  <a:schemeClr val="tx1"/>
                </a:solidFill>
                <a:latin typeface="+mn-lt"/>
                <a:ea typeface="+mn-ea"/>
                <a:cs typeface="+mn-cs"/>
              </a:rPr>
              <a:t>vibrance</a:t>
            </a:r>
            <a:r>
              <a:rPr lang="en-US" sz="1200" kern="1200" dirty="0" smtClean="0">
                <a:solidFill>
                  <a:schemeClr val="tx1"/>
                </a:solidFill>
                <a:latin typeface="+mn-lt"/>
                <a:ea typeface="+mn-ea"/>
                <a:cs typeface="+mn-cs"/>
              </a:rPr>
              <a:t> with a sensation of calmness. The role of guest services creates a huge significance for the company in itself.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Possessing value in hospitality and customer service can provide an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with additional prospects to tempt unexplored clients, possess loyal clients, stand separated from the competitors and succeed in revenue at the same time.  </a:t>
            </a:r>
          </a:p>
          <a:p>
            <a:endParaRPr lang="en-US" dirty="0"/>
          </a:p>
        </p:txBody>
      </p:sp>
      <p:sp>
        <p:nvSpPr>
          <p:cNvPr id="4" name="Slide Number Placeholder 3"/>
          <p:cNvSpPr>
            <a:spLocks noGrp="1"/>
          </p:cNvSpPr>
          <p:nvPr>
            <p:ph type="sldNum" sz="quarter" idx="10"/>
          </p:nvPr>
        </p:nvSpPr>
        <p:spPr/>
        <p:txBody>
          <a:bodyPr/>
          <a:lstStyle/>
          <a:p>
            <a:fld id="{53665612-09E8-4CCE-A436-7B69CAF0C84A}"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AC923E8-C222-47CB-B843-7400E5B03900}"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C923E8-C222-47CB-B843-7400E5B03900}"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C923E8-C222-47CB-B843-7400E5B03900}"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AC923E8-C222-47CB-B843-7400E5B03900}"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AC923E8-C222-47CB-B843-7400E5B03900}" type="datetimeFigureOut">
              <a:rPr lang="en-US" smtClean="0"/>
              <a:t>10/14/2023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AC923E8-C222-47CB-B843-7400E5B03900}" type="datetimeFigureOut">
              <a:rPr lang="en-US" smtClean="0"/>
              <a:t>10/14/2023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923E8-C222-47CB-B843-7400E5B03900}" type="datetimeFigureOut">
              <a:rPr lang="en-US" smtClean="0"/>
              <a:t>10/14/2023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C923E8-C222-47CB-B843-7400E5B03900}"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C923E8-C222-47CB-B843-7400E5B03900}" type="datetimeFigureOut">
              <a:rPr lang="en-US" smtClean="0"/>
              <a:t>10/14/2023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C923E8-C222-47CB-B843-7400E5B03900}"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C923E8-C222-47CB-B843-7400E5B03900}" type="datetimeFigureOut">
              <a:rPr lang="en-US" smtClean="0"/>
              <a:t>10/14/2023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FB5A3-B5F9-4BA1-B22F-40151356549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923E8-C222-47CB-B843-7400E5B03900}" type="datetimeFigureOut">
              <a:rPr lang="en-US" smtClean="0"/>
              <a:t>10/14/2023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9FB5A3-B5F9-4BA1-B22F-40151356549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gi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28803"/>
            <a:ext cx="7772400" cy="1671648"/>
          </a:xfrm>
          <a:solidFill>
            <a:schemeClr val="accent1">
              <a:lumMod val="40000"/>
              <a:lumOff val="60000"/>
            </a:schemeClr>
          </a:solidFill>
          <a:ln w="19050">
            <a:solidFill>
              <a:schemeClr val="tx1"/>
            </a:solidFill>
          </a:ln>
        </p:spPr>
        <p:txBody>
          <a:bodyPr>
            <a:noAutofit/>
          </a:bodyPr>
          <a:lstStyle/>
          <a:p>
            <a:r>
              <a:rPr lang="en-US" sz="3200" b="1" dirty="0">
                <a:latin typeface="Arial" pitchFamily="34" charset="0"/>
                <a:cs typeface="Arial" pitchFamily="34" charset="0"/>
              </a:rPr>
              <a:t>BMIH4003</a:t>
            </a:r>
            <a:r>
              <a:rPr lang="en-US" sz="3200" dirty="0">
                <a:latin typeface="Arial" pitchFamily="34" charset="0"/>
                <a:cs typeface="Arial" pitchFamily="34" charset="0"/>
              </a:rPr>
              <a:t/>
            </a:r>
            <a:br>
              <a:rPr lang="en-US" sz="3200" dirty="0">
                <a:latin typeface="Arial" pitchFamily="34" charset="0"/>
                <a:cs typeface="Arial" pitchFamily="34" charset="0"/>
              </a:rPr>
            </a:br>
            <a:r>
              <a:rPr lang="en-US" sz="3200" b="1" dirty="0">
                <a:latin typeface="Arial" pitchFamily="34" charset="0"/>
                <a:cs typeface="Arial" pitchFamily="34" charset="0"/>
              </a:rPr>
              <a:t>Hospitality and Guest </a:t>
            </a:r>
            <a:r>
              <a:rPr lang="en-US" sz="3200" b="1" dirty="0" smtClean="0">
                <a:latin typeface="Arial" pitchFamily="34" charset="0"/>
                <a:cs typeface="Arial" pitchFamily="34" charset="0"/>
              </a:rPr>
              <a:t>Services</a:t>
            </a:r>
            <a:endParaRPr lang="en-US" sz="3200" dirty="0">
              <a:latin typeface="Arial" pitchFamily="34" charset="0"/>
              <a:cs typeface="Arial" pitchFamily="34" charset="0"/>
            </a:endParaRPr>
          </a:p>
        </p:txBody>
      </p:sp>
      <p:sp>
        <p:nvSpPr>
          <p:cNvPr id="3" name="Subtitle 2"/>
          <p:cNvSpPr>
            <a:spLocks noGrp="1"/>
          </p:cNvSpPr>
          <p:nvPr>
            <p:ph type="subTitle" idx="1"/>
          </p:nvPr>
        </p:nvSpPr>
        <p:spPr>
          <a:xfrm>
            <a:off x="1500166" y="3886200"/>
            <a:ext cx="5857916" cy="1042998"/>
          </a:xfrm>
          <a:solidFill>
            <a:schemeClr val="accent1">
              <a:lumMod val="20000"/>
              <a:lumOff val="80000"/>
            </a:schemeClr>
          </a:solidFill>
          <a:ln w="19050">
            <a:solidFill>
              <a:schemeClr val="tx1"/>
            </a:solidFill>
          </a:ln>
        </p:spPr>
        <p:txBody>
          <a:bodyPr>
            <a:normAutofit fontScale="92500"/>
          </a:bodyPr>
          <a:lstStyle/>
          <a:p>
            <a:r>
              <a:rPr lang="en-US" sz="2200" b="1" dirty="0" smtClean="0">
                <a:solidFill>
                  <a:schemeClr val="tx1"/>
                </a:solidFill>
                <a:latin typeface="Arial" pitchFamily="34" charset="0"/>
                <a:cs typeface="Arial" pitchFamily="34" charset="0"/>
              </a:rPr>
              <a:t>‘</a:t>
            </a:r>
            <a:r>
              <a:rPr lang="en-US" sz="2200" b="1" dirty="0">
                <a:solidFill>
                  <a:schemeClr val="tx1"/>
                </a:solidFill>
                <a:latin typeface="Arial" pitchFamily="34" charset="0"/>
                <a:cs typeface="Arial" pitchFamily="34" charset="0"/>
              </a:rPr>
              <a:t>The role and importance of quality service, hospitality, and guest services within the hotel Industry- A case study of JW </a:t>
            </a:r>
            <a:r>
              <a:rPr lang="en-US" sz="2200" b="1" dirty="0" smtClean="0">
                <a:solidFill>
                  <a:schemeClr val="tx1"/>
                </a:solidFill>
                <a:latin typeface="Arial" pitchFamily="34" charset="0"/>
                <a:cs typeface="Arial" pitchFamily="34" charset="0"/>
              </a:rPr>
              <a:t>Marriott’</a:t>
            </a:r>
            <a:endParaRPr lang="en-US" sz="2200" dirty="0">
              <a:solidFill>
                <a:schemeClr val="tx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42852"/>
            <a:ext cx="8229600" cy="1000132"/>
          </a:xfrm>
          <a:solidFill>
            <a:schemeClr val="accent5">
              <a:lumMod val="20000"/>
              <a:lumOff val="80000"/>
            </a:schemeClr>
          </a:solidFill>
          <a:ln w="28575">
            <a:solidFill>
              <a:schemeClr val="tx1"/>
            </a:solidFill>
          </a:ln>
        </p:spPr>
        <p:txBody>
          <a:bodyPr>
            <a:normAutofit/>
          </a:bodyPr>
          <a:lstStyle/>
          <a:p>
            <a:r>
              <a:rPr lang="en-US" sz="3200" b="1" dirty="0">
                <a:latin typeface="Arial" pitchFamily="34" charset="0"/>
                <a:cs typeface="Arial" pitchFamily="34" charset="0"/>
              </a:rPr>
              <a:t>Introduction</a:t>
            </a:r>
            <a:r>
              <a:rPr lang="en-US" sz="3200" b="1" dirty="0"/>
              <a:t>  </a:t>
            </a:r>
            <a:endParaRPr lang="en-US" sz="3200" dirty="0"/>
          </a:p>
        </p:txBody>
      </p:sp>
      <p:sp>
        <p:nvSpPr>
          <p:cNvPr id="8" name="TextBox 7"/>
          <p:cNvSpPr txBox="1"/>
          <p:nvPr/>
        </p:nvSpPr>
        <p:spPr>
          <a:xfrm>
            <a:off x="285720" y="2571744"/>
            <a:ext cx="8572560" cy="2462213"/>
          </a:xfrm>
          <a:prstGeom prst="rect">
            <a:avLst/>
          </a:prstGeom>
          <a:solidFill>
            <a:schemeClr val="accent4">
              <a:lumMod val="20000"/>
              <a:lumOff val="80000"/>
            </a:schemeClr>
          </a:solidFill>
          <a:ln w="28575">
            <a:solidFill>
              <a:schemeClr val="tx1"/>
            </a:solidFill>
          </a:ln>
        </p:spPr>
        <p:txBody>
          <a:bodyPr wrap="square" rtlCol="0">
            <a:spAutoFit/>
          </a:bodyPr>
          <a:lstStyle/>
          <a:p>
            <a:pPr algn="just"/>
            <a:r>
              <a:rPr lang="en-US" sz="1400" dirty="0">
                <a:latin typeface="Arial" pitchFamily="34" charset="0"/>
                <a:cs typeface="Arial" pitchFamily="34" charset="0"/>
              </a:rPr>
              <a:t>Within the hotel industry, the function and significance of quality service, hospitality and guest services construct significant importance. As per the viewpoint of Walker (2021), hospitality commonly refers to the reception and enjoyment of visitors, on the other hand, visitor or consumer services are additionally concentrated on furnishing service and handling the requirements of clients. But, both initiate their individual importance in the comprehensive sector of hospitality. Considering the same, the function and importance of quality service, hospitality and guest services concerning JW Marriott have been discussed in the study. Within the study, initially, the introduction of JW Marriott has been portrayed along with the discussion of the hotel’s main consumers. Afterwards, the nature, content and role of guest services and facilities in general has been taken into consideration and then the same aspects have been discussed for JW Marriott. Lastly, the importance of hospitality and how the hotels meet and surpass the expectations of the guests has been demarcated in the study.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46"/>
          </a:xfrm>
          <a:solidFill>
            <a:schemeClr val="accent5">
              <a:lumMod val="20000"/>
              <a:lumOff val="80000"/>
            </a:schemeClr>
          </a:solidFill>
          <a:ln w="28575">
            <a:solidFill>
              <a:schemeClr val="tx1"/>
            </a:solidFill>
          </a:ln>
        </p:spPr>
        <p:txBody>
          <a:bodyPr>
            <a:normAutofit/>
          </a:bodyPr>
          <a:lstStyle/>
          <a:p>
            <a:r>
              <a:rPr lang="en-US" sz="3200" b="1" dirty="0">
                <a:latin typeface="Arial" pitchFamily="34" charset="0"/>
                <a:cs typeface="Arial" pitchFamily="34" charset="0"/>
              </a:rPr>
              <a:t>Overview of JW </a:t>
            </a:r>
            <a:r>
              <a:rPr lang="en-US" sz="3200" b="1" dirty="0" smtClean="0">
                <a:latin typeface="Arial" pitchFamily="34" charset="0"/>
                <a:cs typeface="Arial" pitchFamily="34" charset="0"/>
              </a:rPr>
              <a:t>Marriott</a:t>
            </a: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142844" y="1928801"/>
            <a:ext cx="5000660" cy="3071835"/>
          </a:xfrm>
          <a:solidFill>
            <a:schemeClr val="accent2">
              <a:lumMod val="40000"/>
              <a:lumOff val="60000"/>
            </a:schemeClr>
          </a:solidFill>
          <a:ln w="28575">
            <a:solidFill>
              <a:schemeClr val="tx1"/>
            </a:solidFill>
          </a:ln>
        </p:spPr>
        <p:txBody>
          <a:bodyPr>
            <a:noAutofit/>
          </a:bodyPr>
          <a:lstStyle/>
          <a:p>
            <a:pPr lvl="0" algn="just"/>
            <a:r>
              <a:rPr lang="en-US" sz="1400" dirty="0">
                <a:latin typeface="Arial" pitchFamily="34" charset="0"/>
                <a:cs typeface="Arial" pitchFamily="34" charset="0"/>
              </a:rPr>
              <a:t>JW Marriott is a component of Marriott International’s extravagance portfolio which is a preeminent American Multinational Company (News Marriott, 2023</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It consists of award-winning belongings and exquisite resort sites around the </a:t>
            </a:r>
            <a:r>
              <a:rPr lang="en-US" sz="1400" dirty="0" smtClean="0">
                <a:latin typeface="Arial" pitchFamily="34" charset="0"/>
                <a:cs typeface="Arial" pitchFamily="34" charset="0"/>
              </a:rPr>
              <a:t>globe.</a:t>
            </a:r>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In today’s period, there are more than 100 JW Marriott lodgings in more than 35 countries and territories globally (Global Data, 2023</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JW Marriott was designated by J. Willard and Alice Marriott in the year 1927 (Companies History, 2021</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The company has an adequate existence on multifarious digital platforms which include </a:t>
            </a:r>
            <a:r>
              <a:rPr lang="en-US" sz="1400" dirty="0" err="1">
                <a:latin typeface="Arial" pitchFamily="34" charset="0"/>
                <a:cs typeface="Arial" pitchFamily="34" charset="0"/>
              </a:rPr>
              <a:t>Facebook</a:t>
            </a:r>
            <a:r>
              <a:rPr lang="en-US" sz="1400" dirty="0">
                <a:latin typeface="Arial" pitchFamily="34" charset="0"/>
                <a:cs typeface="Arial" pitchFamily="34" charset="0"/>
              </a:rPr>
              <a:t>, Twitter and </a:t>
            </a:r>
            <a:r>
              <a:rPr lang="en-US" sz="1400" dirty="0" err="1">
                <a:latin typeface="Arial" pitchFamily="34" charset="0"/>
                <a:cs typeface="Arial" pitchFamily="34" charset="0"/>
              </a:rPr>
              <a:t>Instagram</a:t>
            </a:r>
            <a:r>
              <a:rPr lang="en-US" sz="1400" dirty="0">
                <a:latin typeface="Arial" pitchFamily="34" charset="0"/>
                <a:cs typeface="Arial" pitchFamily="34" charset="0"/>
              </a:rPr>
              <a:t> ((News Marriott, 2023</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p:txBody>
      </p:sp>
      <p:pic>
        <p:nvPicPr>
          <p:cNvPr id="1026" name="Picture 2"/>
          <p:cNvPicPr>
            <a:picLocks noGrp="1" noChangeAspect="1" noChangeArrowheads="1"/>
          </p:cNvPicPr>
          <p:nvPr>
            <p:ph sz="half" idx="2"/>
          </p:nvPr>
        </p:nvPicPr>
        <p:blipFill>
          <a:blip r:embed="rId3"/>
          <a:srcRect/>
          <a:stretch>
            <a:fillRect/>
          </a:stretch>
        </p:blipFill>
        <p:spPr bwMode="auto">
          <a:xfrm>
            <a:off x="5286380" y="1357298"/>
            <a:ext cx="3714776" cy="2714644"/>
          </a:xfrm>
          <a:prstGeom prst="rect">
            <a:avLst/>
          </a:prstGeom>
          <a:noFill/>
          <a:ln w="28575">
            <a:solidFill>
              <a:schemeClr val="tx1"/>
            </a:solid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5286380" y="4214818"/>
            <a:ext cx="3714776" cy="2500330"/>
          </a:xfrm>
          <a:prstGeom prst="rect">
            <a:avLst/>
          </a:prstGeom>
          <a:noFill/>
          <a:ln w="28575">
            <a:solidFill>
              <a:schemeClr val="tx1"/>
            </a:solid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11222"/>
          </a:xfrm>
          <a:solidFill>
            <a:schemeClr val="accent5">
              <a:lumMod val="20000"/>
              <a:lumOff val="80000"/>
            </a:schemeClr>
          </a:solidFill>
          <a:ln w="28575">
            <a:solidFill>
              <a:schemeClr val="tx1"/>
            </a:solidFill>
          </a:ln>
        </p:spPr>
        <p:txBody>
          <a:bodyPr>
            <a:normAutofit/>
          </a:bodyPr>
          <a:lstStyle/>
          <a:p>
            <a:r>
              <a:rPr lang="en-US" sz="3200" b="1" dirty="0">
                <a:latin typeface="Arial" pitchFamily="34" charset="0"/>
                <a:cs typeface="Arial" pitchFamily="34" charset="0"/>
              </a:rPr>
              <a:t>Identifying the hotel’s main consumers </a:t>
            </a: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142844" y="2357430"/>
            <a:ext cx="5143536" cy="3500462"/>
          </a:xfrm>
          <a:solidFill>
            <a:schemeClr val="accent1">
              <a:lumMod val="60000"/>
              <a:lumOff val="40000"/>
            </a:schemeClr>
          </a:solidFill>
          <a:ln w="28575">
            <a:solidFill>
              <a:schemeClr val="tx1"/>
            </a:solidFill>
          </a:ln>
        </p:spPr>
        <p:txBody>
          <a:bodyPr>
            <a:noAutofit/>
          </a:bodyPr>
          <a:lstStyle/>
          <a:p>
            <a:pPr lvl="0" algn="just"/>
            <a:r>
              <a:rPr lang="en-US" sz="1400" dirty="0">
                <a:latin typeface="Arial" pitchFamily="34" charset="0"/>
                <a:cs typeface="Arial" pitchFamily="34" charset="0"/>
              </a:rPr>
              <a:t>The JW Marriott, constructed by Marriott International as an indulgence brand, is signified to concentrate on clients who desire a tranquil and abundant surroundings during their lodging. </a:t>
            </a:r>
          </a:p>
          <a:p>
            <a:pPr lvl="0" algn="just"/>
            <a:r>
              <a:rPr lang="en-US" sz="1400" dirty="0">
                <a:latin typeface="Arial" pitchFamily="34" charset="0"/>
                <a:cs typeface="Arial" pitchFamily="34" charset="0"/>
              </a:rPr>
              <a:t>As per the viewpoint of </a:t>
            </a:r>
            <a:r>
              <a:rPr lang="en-US" sz="1400" dirty="0" err="1">
                <a:latin typeface="Arial" pitchFamily="34" charset="0"/>
                <a:cs typeface="Arial" pitchFamily="34" charset="0"/>
              </a:rPr>
              <a:t>Shastri</a:t>
            </a:r>
            <a:r>
              <a:rPr lang="en-US" sz="1400" dirty="0">
                <a:latin typeface="Arial" pitchFamily="34" charset="0"/>
                <a:cs typeface="Arial" pitchFamily="34" charset="0"/>
              </a:rPr>
              <a:t> (2023), Marriott International has successfully constructed additional target markets within its enterprise by especially targeting the prerequisites of its consumer sets. </a:t>
            </a:r>
          </a:p>
          <a:p>
            <a:pPr lvl="0" algn="just"/>
            <a:r>
              <a:rPr lang="en-US" sz="1400" dirty="0">
                <a:latin typeface="Arial" pitchFamily="34" charset="0"/>
                <a:cs typeface="Arial" pitchFamily="34" charset="0"/>
              </a:rPr>
              <a:t>Therefore, their customers are primarily individualistic, cultured and self-represented wanderers who are volitional to disburse additional money on their lodgings as well as individuals voyaging on a business trip (</a:t>
            </a:r>
            <a:r>
              <a:rPr lang="en-US" sz="1400" dirty="0" err="1">
                <a:latin typeface="Arial" pitchFamily="34" charset="0"/>
                <a:cs typeface="Arial" pitchFamily="34" charset="0"/>
              </a:rPr>
              <a:t>Amplifyxl</a:t>
            </a:r>
            <a:r>
              <a:rPr lang="en-US" sz="1400" dirty="0">
                <a:latin typeface="Arial" pitchFamily="34" charset="0"/>
                <a:cs typeface="Arial" pitchFamily="34" charset="0"/>
              </a:rPr>
              <a:t>, 2022). </a:t>
            </a:r>
          </a:p>
          <a:p>
            <a:pPr lvl="0" algn="just"/>
            <a:r>
              <a:rPr lang="en-US" sz="1400" dirty="0">
                <a:latin typeface="Arial" pitchFamily="34" charset="0"/>
                <a:cs typeface="Arial" pitchFamily="34" charset="0"/>
              </a:rPr>
              <a:t>In addition to that, it has been undergone that JW Marriott had more than 177 million associates at the rear of the year 2022 (Marriott GCS, 2022).</a:t>
            </a:r>
          </a:p>
          <a:p>
            <a:endParaRPr lang="en-US" sz="1400" dirty="0"/>
          </a:p>
        </p:txBody>
      </p:sp>
      <p:pic>
        <p:nvPicPr>
          <p:cNvPr id="16386" name="Picture 2" descr="Marriott International in the Eyes of Customers: Outside Looking In"/>
          <p:cNvPicPr>
            <a:picLocks noChangeAspect="1" noChangeArrowheads="1"/>
          </p:cNvPicPr>
          <p:nvPr/>
        </p:nvPicPr>
        <p:blipFill>
          <a:blip r:embed="rId3"/>
          <a:srcRect b="8064"/>
          <a:stretch>
            <a:fillRect/>
          </a:stretch>
        </p:blipFill>
        <p:spPr bwMode="auto">
          <a:xfrm>
            <a:off x="5429256" y="1500174"/>
            <a:ext cx="3571900" cy="2643206"/>
          </a:xfrm>
          <a:prstGeom prst="rect">
            <a:avLst/>
          </a:prstGeom>
          <a:noFill/>
          <a:ln w="28575">
            <a:solidFill>
              <a:schemeClr val="tx1"/>
            </a:solidFill>
          </a:ln>
        </p:spPr>
      </p:pic>
      <p:pic>
        <p:nvPicPr>
          <p:cNvPr id="16388" name="Picture 4" descr="Welcome to my Hospitality! : How Marriott International Target Their Market  and Audience"/>
          <p:cNvPicPr>
            <a:picLocks noChangeAspect="1" noChangeArrowheads="1"/>
          </p:cNvPicPr>
          <p:nvPr/>
        </p:nvPicPr>
        <p:blipFill>
          <a:blip r:embed="rId4"/>
          <a:srcRect/>
          <a:stretch>
            <a:fillRect/>
          </a:stretch>
        </p:blipFill>
        <p:spPr bwMode="auto">
          <a:xfrm>
            <a:off x="5429256" y="4286256"/>
            <a:ext cx="3571900" cy="2414583"/>
          </a:xfrm>
          <a:prstGeom prst="rect">
            <a:avLst/>
          </a:prstGeom>
          <a:noFill/>
          <a:ln w="28575">
            <a:solidFill>
              <a:schemeClr val="tx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8"/>
          </a:xfrm>
          <a:solidFill>
            <a:schemeClr val="accent5">
              <a:lumMod val="20000"/>
              <a:lumOff val="80000"/>
            </a:schemeClr>
          </a:solidFill>
          <a:ln w="28575">
            <a:solidFill>
              <a:schemeClr val="tx1"/>
            </a:solidFill>
          </a:ln>
        </p:spPr>
        <p:txBody>
          <a:bodyPr>
            <a:normAutofit/>
          </a:bodyPr>
          <a:lstStyle/>
          <a:p>
            <a:r>
              <a:rPr lang="en-US" sz="3200" b="1" dirty="0">
                <a:latin typeface="Arial" pitchFamily="34" charset="0"/>
                <a:cs typeface="Arial" pitchFamily="34" charset="0"/>
              </a:rPr>
              <a:t>The </a:t>
            </a:r>
            <a:r>
              <a:rPr lang="en-US" sz="3200" b="1" dirty="0" smtClean="0">
                <a:latin typeface="Arial" pitchFamily="34" charset="0"/>
                <a:cs typeface="Arial" pitchFamily="34" charset="0"/>
              </a:rPr>
              <a:t>rationale behind appealing to this consumer group </a:t>
            </a: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142844" y="2071678"/>
            <a:ext cx="4500594" cy="3929090"/>
          </a:xfrm>
          <a:solidFill>
            <a:schemeClr val="bg2">
              <a:lumMod val="90000"/>
            </a:schemeClr>
          </a:solidFill>
          <a:ln w="28575">
            <a:solidFill>
              <a:schemeClr val="tx1"/>
            </a:solidFill>
          </a:ln>
        </p:spPr>
        <p:txBody>
          <a:bodyPr>
            <a:normAutofit fontScale="47500" lnSpcReduction="20000"/>
          </a:bodyPr>
          <a:lstStyle/>
          <a:p>
            <a:pPr lvl="0" algn="just">
              <a:lnSpc>
                <a:spcPct val="120000"/>
              </a:lnSpc>
            </a:pPr>
            <a:r>
              <a:rPr lang="en-US" sz="2900" dirty="0">
                <a:latin typeface="Arial" pitchFamily="34" charset="0"/>
                <a:cs typeface="Arial" pitchFamily="34" charset="0"/>
              </a:rPr>
              <a:t>There can be an illustrative set of reasons behind the targeting of specific </a:t>
            </a:r>
            <a:r>
              <a:rPr lang="en-US" sz="2900" dirty="0" err="1">
                <a:latin typeface="Arial" pitchFamily="34" charset="0"/>
                <a:cs typeface="Arial" pitchFamily="34" charset="0"/>
              </a:rPr>
              <a:t>specific</a:t>
            </a:r>
            <a:r>
              <a:rPr lang="en-US" sz="2900" dirty="0">
                <a:latin typeface="Arial" pitchFamily="34" charset="0"/>
                <a:cs typeface="Arial" pitchFamily="34" charset="0"/>
              </a:rPr>
              <a:t> by any business unit in the economy. </a:t>
            </a:r>
          </a:p>
          <a:p>
            <a:pPr lvl="0" algn="just">
              <a:lnSpc>
                <a:spcPct val="120000"/>
              </a:lnSpc>
            </a:pPr>
            <a:r>
              <a:rPr lang="en-US" sz="2900" dirty="0">
                <a:latin typeface="Arial" pitchFamily="34" charset="0"/>
                <a:cs typeface="Arial" pitchFamily="34" charset="0"/>
              </a:rPr>
              <a:t>Considering the rationale of JW Marriott, the brand is well known for nourishing luxury services which all the customers obviously can not afford for a living (News Marriott, 2023).</a:t>
            </a:r>
          </a:p>
          <a:p>
            <a:pPr lvl="0" algn="just">
              <a:lnSpc>
                <a:spcPct val="120000"/>
              </a:lnSpc>
            </a:pPr>
            <a:r>
              <a:rPr lang="en-US" sz="2900" dirty="0">
                <a:latin typeface="Arial" pitchFamily="34" charset="0"/>
                <a:cs typeface="Arial" pitchFamily="34" charset="0"/>
              </a:rPr>
              <a:t>The company nourishes peaceful and cognizant experiences at the hotels which practically are a target proposal for business tourists due to considerable reasons such as professional workload and stress. </a:t>
            </a:r>
          </a:p>
          <a:p>
            <a:pPr lvl="0" algn="just">
              <a:lnSpc>
                <a:spcPct val="120000"/>
              </a:lnSpc>
            </a:pPr>
            <a:r>
              <a:rPr lang="en-US" sz="2900" dirty="0">
                <a:latin typeface="Arial" pitchFamily="34" charset="0"/>
                <a:cs typeface="Arial" pitchFamily="34" charset="0"/>
              </a:rPr>
              <a:t>The company targets clients who usually abide by business trips because the company acknowledges that business travel is only acclimated by those who have heightened spending capability (Marriott GCS, 2022). </a:t>
            </a:r>
          </a:p>
          <a:p>
            <a:endParaRPr lang="en-US" dirty="0"/>
          </a:p>
        </p:txBody>
      </p:sp>
      <p:sp>
        <p:nvSpPr>
          <p:cNvPr id="14338" name="AutoShape 2" descr="JW MARRIOTT MAKES ITS DEBUT IN THE LUXURY SAFARI SEGMENT WITH THE OPENING  OF JW MARRIOTT MASAI MARA LO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4339" name="Picture 3"/>
          <p:cNvPicPr>
            <a:picLocks noChangeAspect="1" noChangeArrowheads="1"/>
          </p:cNvPicPr>
          <p:nvPr/>
        </p:nvPicPr>
        <p:blipFill>
          <a:blip r:embed="rId3"/>
          <a:srcRect/>
          <a:stretch>
            <a:fillRect/>
          </a:stretch>
        </p:blipFill>
        <p:spPr bwMode="auto">
          <a:xfrm>
            <a:off x="4857752" y="1571612"/>
            <a:ext cx="4000528" cy="2500330"/>
          </a:xfrm>
          <a:prstGeom prst="rect">
            <a:avLst/>
          </a:prstGeom>
          <a:noFill/>
          <a:ln w="28575">
            <a:solidFill>
              <a:schemeClr val="tx1"/>
            </a:solidFill>
            <a:miter lim="800000"/>
            <a:headEnd/>
            <a:tailEnd/>
          </a:ln>
          <a:effectLst/>
        </p:spPr>
      </p:pic>
      <p:pic>
        <p:nvPicPr>
          <p:cNvPr id="14341" name="Picture 5" descr="Marriott: Vision | Mission | Core Values | 2023 (A Complete Analysis) |  Business Strategy Hub"/>
          <p:cNvPicPr>
            <a:picLocks noChangeAspect="1" noChangeArrowheads="1"/>
          </p:cNvPicPr>
          <p:nvPr/>
        </p:nvPicPr>
        <p:blipFill>
          <a:blip r:embed="rId4"/>
          <a:srcRect t="19512"/>
          <a:stretch>
            <a:fillRect/>
          </a:stretch>
        </p:blipFill>
        <p:spPr bwMode="auto">
          <a:xfrm>
            <a:off x="4857752" y="4214818"/>
            <a:ext cx="4000528" cy="2500331"/>
          </a:xfrm>
          <a:prstGeom prst="rect">
            <a:avLst/>
          </a:prstGeom>
          <a:noFill/>
          <a:ln w="28575">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786874" cy="1500198"/>
          </a:xfrm>
          <a:solidFill>
            <a:schemeClr val="accent5">
              <a:lumMod val="20000"/>
              <a:lumOff val="80000"/>
            </a:schemeClr>
          </a:solidFill>
          <a:ln w="28575">
            <a:solidFill>
              <a:schemeClr val="tx1"/>
            </a:solidFill>
          </a:ln>
        </p:spPr>
        <p:txBody>
          <a:bodyPr>
            <a:noAutofit/>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200" b="1" dirty="0" smtClean="0">
                <a:latin typeface="Arial" pitchFamily="34" charset="0"/>
                <a:cs typeface="Arial" pitchFamily="34" charset="0"/>
              </a:rPr>
              <a:t>Outlining </a:t>
            </a:r>
            <a:r>
              <a:rPr lang="en-US" sz="3200" b="1" dirty="0">
                <a:latin typeface="Arial" pitchFamily="34" charset="0"/>
                <a:cs typeface="Arial" pitchFamily="34" charset="0"/>
              </a:rPr>
              <a:t>the nature, scope and role of guest services and facilities in the hospitality </a:t>
            </a:r>
            <a:r>
              <a:rPr lang="en-US" sz="3200" b="1" dirty="0" smtClean="0">
                <a:latin typeface="Arial" pitchFamily="34" charset="0"/>
                <a:cs typeface="Arial" pitchFamily="34" charset="0"/>
              </a:rPr>
              <a:t>industry </a:t>
            </a:r>
            <a:r>
              <a:rPr lang="en-US" sz="3200" b="1" dirty="0">
                <a:latin typeface="Arial" pitchFamily="34" charset="0"/>
                <a:cs typeface="Arial" pitchFamily="34" charset="0"/>
              </a:rPr>
              <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142844" y="2500306"/>
            <a:ext cx="4786346" cy="3500462"/>
          </a:xfrm>
          <a:solidFill>
            <a:schemeClr val="bg1">
              <a:lumMod val="85000"/>
            </a:schemeClr>
          </a:solidFill>
          <a:ln w="28575">
            <a:solidFill>
              <a:schemeClr val="tx1"/>
            </a:solidFill>
          </a:ln>
        </p:spPr>
        <p:txBody>
          <a:bodyPr>
            <a:noAutofit/>
          </a:bodyPr>
          <a:lstStyle/>
          <a:p>
            <a:pPr lvl="0" algn="just"/>
            <a:r>
              <a:rPr lang="en-US" sz="1400" dirty="0">
                <a:latin typeface="Arial" pitchFamily="34" charset="0"/>
                <a:cs typeface="Arial" pitchFamily="34" charset="0"/>
              </a:rPr>
              <a:t>Taking into consideration the aspect of nature, it can be demonstrated that the hotel and hospitality industry is exclusively interested in delivering the most acceptable accommodation and related services (</a:t>
            </a:r>
            <a:r>
              <a:rPr lang="en-US" sz="1400" dirty="0" err="1">
                <a:latin typeface="Arial" pitchFamily="34" charset="0"/>
                <a:cs typeface="Arial" pitchFamily="34" charset="0"/>
              </a:rPr>
              <a:t>Revfine</a:t>
            </a:r>
            <a:r>
              <a:rPr lang="en-US" sz="1400" dirty="0">
                <a:latin typeface="Arial" pitchFamily="34" charset="0"/>
                <a:cs typeface="Arial" pitchFamily="34" charset="0"/>
              </a:rPr>
              <a:t>, 2018). </a:t>
            </a:r>
          </a:p>
          <a:p>
            <a:pPr lvl="0" algn="just"/>
            <a:r>
              <a:rPr lang="en-US" sz="1400" dirty="0">
                <a:latin typeface="Arial" pitchFamily="34" charset="0"/>
                <a:cs typeface="Arial" pitchFamily="34" charset="0"/>
              </a:rPr>
              <a:t>In other words, as per the viewpoint of Ford and </a:t>
            </a:r>
            <a:r>
              <a:rPr lang="en-US" sz="1400" dirty="0" err="1">
                <a:latin typeface="Arial" pitchFamily="34" charset="0"/>
                <a:cs typeface="Arial" pitchFamily="34" charset="0"/>
              </a:rPr>
              <a:t>Sturman</a:t>
            </a:r>
            <a:r>
              <a:rPr lang="en-US" sz="1400" dirty="0">
                <a:latin typeface="Arial" pitchFamily="34" charset="0"/>
                <a:cs typeface="Arial" pitchFamily="34" charset="0"/>
              </a:rPr>
              <a:t> (2018), the hospitality industry is interested in relaxation in a more widespread sense.</a:t>
            </a:r>
          </a:p>
          <a:p>
            <a:pPr lvl="0" algn="just"/>
            <a:r>
              <a:rPr lang="en-US" sz="1400" dirty="0">
                <a:latin typeface="Arial" pitchFamily="34" charset="0"/>
                <a:cs typeface="Arial" pitchFamily="34" charset="0"/>
              </a:rPr>
              <a:t>As a result, it protects accommodation, eateries, bars, cafes, nightlife and many journey and tourism services. </a:t>
            </a:r>
          </a:p>
          <a:p>
            <a:pPr lvl="0" algn="just"/>
            <a:r>
              <a:rPr lang="en-US" sz="1400" dirty="0">
                <a:latin typeface="Arial" pitchFamily="34" charset="0"/>
                <a:cs typeface="Arial" pitchFamily="34" charset="0"/>
              </a:rPr>
              <a:t>Pondering the aspect of scope, with the increasing invention and technology, the scope of the industry has also been augmenting swiftly.  </a:t>
            </a:r>
          </a:p>
        </p:txBody>
      </p:sp>
      <p:sp>
        <p:nvSpPr>
          <p:cNvPr id="12290" name="AutoShape 2" descr="9 Facilities That Hotel Management Must Offer To Its Gues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3" name="AutoShape 5" descr="9 Facilities That Hotel Management Must Offer To Its Gues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2294" name="Picture 6"/>
          <p:cNvPicPr>
            <a:picLocks noChangeAspect="1" noChangeArrowheads="1"/>
          </p:cNvPicPr>
          <p:nvPr/>
        </p:nvPicPr>
        <p:blipFill>
          <a:blip r:embed="rId3"/>
          <a:srcRect/>
          <a:stretch>
            <a:fillRect/>
          </a:stretch>
        </p:blipFill>
        <p:spPr bwMode="auto">
          <a:xfrm>
            <a:off x="5072066" y="1785926"/>
            <a:ext cx="3929090" cy="2500330"/>
          </a:xfrm>
          <a:prstGeom prst="rect">
            <a:avLst/>
          </a:prstGeom>
          <a:noFill/>
          <a:ln w="28575">
            <a:solidFill>
              <a:schemeClr val="tx1"/>
            </a:solidFill>
            <a:miter lim="800000"/>
            <a:headEnd/>
            <a:tailEnd/>
          </a:ln>
          <a:effectLst/>
        </p:spPr>
      </p:pic>
      <p:pic>
        <p:nvPicPr>
          <p:cNvPr id="12295" name="Picture 7"/>
          <p:cNvPicPr>
            <a:picLocks noChangeAspect="1" noChangeArrowheads="1"/>
          </p:cNvPicPr>
          <p:nvPr/>
        </p:nvPicPr>
        <p:blipFill>
          <a:blip r:embed="rId4" cstate="print"/>
          <a:srcRect/>
          <a:stretch>
            <a:fillRect/>
          </a:stretch>
        </p:blipFill>
        <p:spPr bwMode="auto">
          <a:xfrm>
            <a:off x="17005665" y="-8378825"/>
            <a:ext cx="4273184" cy="3020951"/>
          </a:xfrm>
          <a:prstGeom prst="rect">
            <a:avLst/>
          </a:prstGeom>
          <a:noFill/>
          <a:ln w="9525">
            <a:noFill/>
            <a:miter lim="800000"/>
            <a:headEnd/>
            <a:tailEnd/>
          </a:ln>
          <a:effectLst/>
        </p:spPr>
      </p:pic>
      <p:pic>
        <p:nvPicPr>
          <p:cNvPr id="11" name="Picture 8"/>
          <p:cNvPicPr>
            <a:picLocks noChangeAspect="1" noChangeArrowheads="1"/>
          </p:cNvPicPr>
          <p:nvPr/>
        </p:nvPicPr>
        <p:blipFill>
          <a:blip r:embed="rId5" cstate="print"/>
          <a:srcRect b="11417"/>
          <a:stretch>
            <a:fillRect/>
          </a:stretch>
        </p:blipFill>
        <p:spPr bwMode="auto">
          <a:xfrm>
            <a:off x="5072066" y="4429132"/>
            <a:ext cx="3929090" cy="2286016"/>
          </a:xfrm>
          <a:prstGeom prst="rect">
            <a:avLst/>
          </a:prstGeom>
          <a:noFill/>
          <a:ln w="28575">
            <a:solidFill>
              <a:schemeClr val="tx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8572560" cy="1643074"/>
          </a:xfrm>
          <a:solidFill>
            <a:schemeClr val="accent5">
              <a:lumMod val="20000"/>
              <a:lumOff val="80000"/>
            </a:schemeClr>
          </a:solidFill>
          <a:ln w="28575">
            <a:solidFill>
              <a:schemeClr val="tx1"/>
            </a:solidFill>
          </a:ln>
        </p:spPr>
        <p:txBody>
          <a:bodyPr>
            <a:noAutofit/>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200" b="1" dirty="0" smtClean="0">
                <a:latin typeface="Arial" pitchFamily="34" charset="0"/>
                <a:cs typeface="Arial" pitchFamily="34" charset="0"/>
              </a:rPr>
              <a:t>Outlining </a:t>
            </a:r>
            <a:r>
              <a:rPr lang="en-US" sz="3200" b="1" dirty="0">
                <a:latin typeface="Arial" pitchFamily="34" charset="0"/>
                <a:cs typeface="Arial" pitchFamily="34" charset="0"/>
              </a:rPr>
              <a:t>the nature, scope and role of guest services and facilities in the hospitality </a:t>
            </a:r>
            <a:r>
              <a:rPr lang="en-US" sz="3200" b="1" dirty="0" smtClean="0">
                <a:latin typeface="Arial" pitchFamily="34" charset="0"/>
                <a:cs typeface="Arial" pitchFamily="34" charset="0"/>
              </a:rPr>
              <a:t>industry (</a:t>
            </a:r>
            <a:r>
              <a:rPr lang="en-US" sz="3200" b="1" dirty="0" err="1" smtClean="0">
                <a:latin typeface="Arial" pitchFamily="34" charset="0"/>
                <a:cs typeface="Arial" pitchFamily="34" charset="0"/>
              </a:rPr>
              <a:t>Contd</a:t>
            </a:r>
            <a:r>
              <a:rPr lang="en-US" sz="3200" b="1" dirty="0" smtClean="0">
                <a:latin typeface="Arial" pitchFamily="34" charset="0"/>
                <a:cs typeface="Arial" pitchFamily="34" charset="0"/>
              </a:rPr>
              <a:t>….) </a:t>
            </a:r>
            <a:r>
              <a:rPr lang="en-US" sz="3200" b="1" dirty="0">
                <a:latin typeface="Arial" pitchFamily="34" charset="0"/>
                <a:cs typeface="Arial" pitchFamily="34" charset="0"/>
              </a:rPr>
              <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142844" y="2285992"/>
            <a:ext cx="5143536" cy="4357718"/>
          </a:xfrm>
          <a:solidFill>
            <a:schemeClr val="accent6">
              <a:lumMod val="40000"/>
              <a:lumOff val="60000"/>
            </a:schemeClr>
          </a:solidFill>
          <a:ln w="28575">
            <a:solidFill>
              <a:schemeClr val="tx1"/>
            </a:solidFill>
          </a:ln>
        </p:spPr>
        <p:txBody>
          <a:bodyPr>
            <a:noAutofit/>
          </a:bodyPr>
          <a:lstStyle/>
          <a:p>
            <a:pPr lvl="0" algn="just"/>
            <a:r>
              <a:rPr lang="en-US" sz="1400" dirty="0">
                <a:latin typeface="Arial" pitchFamily="34" charset="0"/>
                <a:cs typeface="Arial" pitchFamily="34" charset="0"/>
              </a:rPr>
              <a:t>Exemplifying the element of the role of guest services within the hospitality industry, it has been found that guest service agents disseminate to guests glimpses to push or rescind hotel reservations. </a:t>
            </a:r>
          </a:p>
          <a:p>
            <a:pPr lvl="0" algn="just"/>
            <a:r>
              <a:rPr lang="en-US" sz="1400" dirty="0">
                <a:latin typeface="Arial" pitchFamily="34" charset="0"/>
                <a:cs typeface="Arial" pitchFamily="34" charset="0"/>
              </a:rPr>
              <a:t>Guest Services contribute assistance to the necessities of the individual and propositions of all guests. Moreover, it assures that the guest's starvations are answered in an opportunely and efficient way. </a:t>
            </a:r>
          </a:p>
          <a:p>
            <a:pPr lvl="0" algn="just"/>
            <a:r>
              <a:rPr lang="en-US" sz="1400" dirty="0">
                <a:latin typeface="Arial" pitchFamily="34" charset="0"/>
                <a:cs typeface="Arial" pitchFamily="34" charset="0"/>
              </a:rPr>
              <a:t>Additionally, it upholds guest confidentiality at all moments within the hotel and also </a:t>
            </a:r>
            <a:r>
              <a:rPr lang="en-US" sz="1400" dirty="0" err="1">
                <a:latin typeface="Arial" pitchFamily="34" charset="0"/>
                <a:cs typeface="Arial" pitchFamily="34" charset="0"/>
              </a:rPr>
              <a:t>manoeuvres</a:t>
            </a:r>
            <a:r>
              <a:rPr lang="en-US" sz="1400" dirty="0">
                <a:latin typeface="Arial" pitchFamily="34" charset="0"/>
                <a:cs typeface="Arial" pitchFamily="34" charset="0"/>
              </a:rPr>
              <a:t> itself in a congenial and vigilant manner during all visitor meetings (Better Team, 2020). </a:t>
            </a:r>
          </a:p>
          <a:p>
            <a:pPr lvl="0" algn="just"/>
            <a:r>
              <a:rPr lang="en-US" sz="1400" dirty="0">
                <a:latin typeface="Arial" pitchFamily="34" charset="0"/>
                <a:cs typeface="Arial" pitchFamily="34" charset="0"/>
              </a:rPr>
              <a:t>Taking into consideration the last aspect, facilities, it can be demarcated that differentiated hotels provide different types of services and facilities within their units to attract more people towards the hotel.</a:t>
            </a:r>
          </a:p>
          <a:p>
            <a:pPr lvl="0" algn="just"/>
            <a:r>
              <a:rPr lang="en-US" sz="1400" dirty="0">
                <a:latin typeface="Arial" pitchFamily="34" charset="0"/>
                <a:cs typeface="Arial" pitchFamily="34" charset="0"/>
              </a:rPr>
              <a:t>General and basic facilities within the hospitality sector include restaurants and bars, spas, swimming pools, lawns and conference rooms (</a:t>
            </a:r>
            <a:r>
              <a:rPr lang="en-US" sz="1400" dirty="0" err="1">
                <a:latin typeface="Arial" pitchFamily="34" charset="0"/>
                <a:cs typeface="Arial" pitchFamily="34" charset="0"/>
              </a:rPr>
              <a:t>Heppell</a:t>
            </a:r>
            <a:r>
              <a:rPr lang="en-US" sz="1400" dirty="0">
                <a:latin typeface="Arial" pitchFamily="34" charset="0"/>
                <a:cs typeface="Arial" pitchFamily="34" charset="0"/>
              </a:rPr>
              <a:t>, 2015).  </a:t>
            </a:r>
          </a:p>
          <a:p>
            <a:pPr algn="just"/>
            <a:endParaRPr lang="en-US" sz="1400" dirty="0">
              <a:latin typeface="Arial" pitchFamily="34" charset="0"/>
              <a:cs typeface="Arial" pitchFamily="34" charset="0"/>
            </a:endParaRPr>
          </a:p>
        </p:txBody>
      </p:sp>
      <p:sp>
        <p:nvSpPr>
          <p:cNvPr id="11270" name="AutoShape 6" descr="2023 Travel Industry Outlook | Deloitte U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71" name="Picture 7"/>
          <p:cNvPicPr>
            <a:picLocks noChangeAspect="1" noChangeArrowheads="1"/>
          </p:cNvPicPr>
          <p:nvPr/>
        </p:nvPicPr>
        <p:blipFill>
          <a:blip r:embed="rId3"/>
          <a:srcRect b="8511"/>
          <a:stretch>
            <a:fillRect/>
          </a:stretch>
        </p:blipFill>
        <p:spPr bwMode="auto">
          <a:xfrm>
            <a:off x="5429256" y="2714620"/>
            <a:ext cx="3571900" cy="3286148"/>
          </a:xfrm>
          <a:prstGeom prst="rect">
            <a:avLst/>
          </a:prstGeom>
          <a:noFill/>
          <a:ln w="28575">
            <a:solidFill>
              <a:schemeClr val="tx1"/>
            </a:solid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274786"/>
          </a:xfrm>
          <a:solidFill>
            <a:schemeClr val="accent5">
              <a:lumMod val="20000"/>
              <a:lumOff val="80000"/>
            </a:schemeClr>
          </a:solidFill>
          <a:ln w="28575">
            <a:solidFill>
              <a:schemeClr val="tx1"/>
            </a:solidFill>
          </a:ln>
        </p:spPr>
        <p:txBody>
          <a:bodyPr>
            <a:noAutofit/>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200" b="1" dirty="0" smtClean="0">
                <a:latin typeface="Arial" pitchFamily="34" charset="0"/>
                <a:cs typeface="Arial" pitchFamily="34" charset="0"/>
              </a:rPr>
              <a:t>Discussing </a:t>
            </a:r>
            <a:r>
              <a:rPr lang="en-US" sz="3200" b="1" dirty="0">
                <a:latin typeface="Arial" pitchFamily="34" charset="0"/>
                <a:cs typeface="Arial" pitchFamily="34" charset="0"/>
              </a:rPr>
              <a:t>the nature, scope, facilities and role of guest services in JW Marriott </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457200" y="1928802"/>
            <a:ext cx="4038600" cy="3929090"/>
          </a:xfrm>
          <a:solidFill>
            <a:schemeClr val="accent2">
              <a:lumMod val="40000"/>
              <a:lumOff val="60000"/>
              <a:alpha val="16078"/>
            </a:schemeClr>
          </a:solidFill>
          <a:ln w="28575">
            <a:solidFill>
              <a:schemeClr val="tx1"/>
            </a:solidFill>
          </a:ln>
        </p:spPr>
        <p:txBody>
          <a:bodyPr>
            <a:normAutofit lnSpcReduction="10000"/>
          </a:bodyPr>
          <a:lstStyle/>
          <a:p>
            <a:pPr lvl="0" algn="just"/>
            <a:r>
              <a:rPr lang="en-US" sz="1400" dirty="0">
                <a:latin typeface="Arial" pitchFamily="34" charset="0"/>
                <a:cs typeface="Arial" pitchFamily="34" charset="0"/>
              </a:rPr>
              <a:t>Being a luxury hotel, the nature of JW Marriott can be considered as the world’s most extensive hotel company which is scattered all over the world. </a:t>
            </a:r>
          </a:p>
          <a:p>
            <a:pPr lvl="0" algn="just"/>
            <a:r>
              <a:rPr lang="en-US" sz="1400" dirty="0">
                <a:latin typeface="Arial" pitchFamily="34" charset="0"/>
                <a:cs typeface="Arial" pitchFamily="34" charset="0"/>
              </a:rPr>
              <a:t>Believing the scope that has already been discussed in the previous section, JW Marriott also incorporates the trends that have been prevailing in the industry catering to a large set of consumers. </a:t>
            </a:r>
          </a:p>
          <a:p>
            <a:pPr lvl="0" algn="just"/>
            <a:r>
              <a:rPr lang="en-US" sz="1400" dirty="0">
                <a:latin typeface="Arial" pitchFamily="34" charset="0"/>
                <a:cs typeface="Arial" pitchFamily="34" charset="0"/>
              </a:rPr>
              <a:t>The company </a:t>
            </a:r>
            <a:r>
              <a:rPr lang="en-US" sz="1400" dirty="0" err="1">
                <a:latin typeface="Arial" pitchFamily="34" charset="0"/>
                <a:cs typeface="Arial" pitchFamily="34" charset="0"/>
              </a:rPr>
              <a:t>utilises</a:t>
            </a:r>
            <a:r>
              <a:rPr lang="en-US" sz="1400" dirty="0">
                <a:latin typeface="Arial" pitchFamily="34" charset="0"/>
                <a:cs typeface="Arial" pitchFamily="34" charset="0"/>
              </a:rPr>
              <a:t> the latest technology and believes in constant innovation so that it can satisfy the needs and wants of the clients. </a:t>
            </a:r>
          </a:p>
          <a:p>
            <a:pPr lvl="0" algn="just"/>
            <a:r>
              <a:rPr lang="en-US" sz="1400" dirty="0">
                <a:latin typeface="Arial" pitchFamily="34" charset="0"/>
                <a:cs typeface="Arial" pitchFamily="34" charset="0"/>
              </a:rPr>
              <a:t>The company also nourishes services and facilities such as a business centre, room service, fitness room or gym, spa, tournaments room, swimming pool, conference room, children’s play spot, restaurant and many more (Marriott, 2021).  </a:t>
            </a:r>
          </a:p>
          <a:p>
            <a:pPr algn="just"/>
            <a:endParaRPr lang="en-US" sz="1400" dirty="0">
              <a:latin typeface="Arial" pitchFamily="34" charset="0"/>
              <a:cs typeface="Arial" pitchFamily="34" charset="0"/>
            </a:endParaRPr>
          </a:p>
        </p:txBody>
      </p:sp>
      <p:pic>
        <p:nvPicPr>
          <p:cNvPr id="5" name="Picture 2" descr="JW Marriott Mumbai Sahar recognized with five awards at the National Awards  for Excellence in Hotel Industry | Travel Mail | India's Leading Travel and  Tourism Magazine"/>
          <p:cNvPicPr>
            <a:picLocks noGrp="1" noChangeAspect="1" noChangeArrowheads="1"/>
          </p:cNvPicPr>
          <p:nvPr>
            <p:ph sz="half" idx="2"/>
          </p:nvPr>
        </p:nvPicPr>
        <p:blipFill>
          <a:blip r:embed="rId3"/>
          <a:srcRect/>
          <a:stretch>
            <a:fillRect/>
          </a:stretch>
        </p:blipFill>
        <p:spPr bwMode="auto">
          <a:xfrm>
            <a:off x="5000628" y="1714488"/>
            <a:ext cx="3357586" cy="2928958"/>
          </a:xfrm>
          <a:prstGeom prst="rect">
            <a:avLst/>
          </a:prstGeom>
          <a:noFill/>
          <a:ln w="28575">
            <a:solidFill>
              <a:schemeClr val="tx1"/>
            </a:solidFill>
          </a:ln>
        </p:spPr>
      </p:pic>
      <p:pic>
        <p:nvPicPr>
          <p:cNvPr id="6" name="Picture 4" descr="JW Marriott Hotel Kolkata - 5 HRS star hotel in Kolkata (West Bengal)"/>
          <p:cNvPicPr>
            <a:picLocks noChangeAspect="1" noChangeArrowheads="1"/>
          </p:cNvPicPr>
          <p:nvPr/>
        </p:nvPicPr>
        <p:blipFill>
          <a:blip r:embed="rId4"/>
          <a:srcRect/>
          <a:stretch>
            <a:fillRect/>
          </a:stretch>
        </p:blipFill>
        <p:spPr bwMode="auto">
          <a:xfrm>
            <a:off x="4714876" y="4786322"/>
            <a:ext cx="3929090" cy="1928826"/>
          </a:xfrm>
          <a:prstGeom prst="rect">
            <a:avLst/>
          </a:prstGeom>
          <a:noFill/>
          <a:ln w="28575">
            <a:solidFill>
              <a:schemeClr val="tx1"/>
            </a:solid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74638"/>
            <a:ext cx="8401080" cy="1511288"/>
          </a:xfrm>
          <a:solidFill>
            <a:schemeClr val="accent5">
              <a:lumMod val="20000"/>
              <a:lumOff val="80000"/>
            </a:schemeClr>
          </a:solidFill>
          <a:ln w="28575">
            <a:solidFill>
              <a:schemeClr val="tx1"/>
            </a:solidFill>
          </a:ln>
        </p:spPr>
        <p:txBody>
          <a:bodyPr>
            <a:noAutofit/>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200" b="1" dirty="0" smtClean="0">
                <a:latin typeface="Arial" pitchFamily="34" charset="0"/>
                <a:cs typeface="Arial" pitchFamily="34" charset="0"/>
              </a:rPr>
              <a:t>Discussing </a:t>
            </a:r>
            <a:r>
              <a:rPr lang="en-US" sz="3200" b="1" dirty="0">
                <a:latin typeface="Arial" pitchFamily="34" charset="0"/>
                <a:cs typeface="Arial" pitchFamily="34" charset="0"/>
              </a:rPr>
              <a:t>the importance of hospitality and how JW Marriott meets/exceeds guest expectations</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457200" y="2500305"/>
            <a:ext cx="4114800" cy="3286149"/>
          </a:xfrm>
          <a:solidFill>
            <a:schemeClr val="accent1">
              <a:lumMod val="60000"/>
              <a:lumOff val="40000"/>
            </a:schemeClr>
          </a:solidFill>
          <a:ln w="28575">
            <a:solidFill>
              <a:schemeClr val="tx1"/>
            </a:solidFill>
          </a:ln>
        </p:spPr>
        <p:txBody>
          <a:bodyPr>
            <a:normAutofit fontScale="55000" lnSpcReduction="20000"/>
          </a:bodyPr>
          <a:lstStyle/>
          <a:p>
            <a:pPr lvl="0" algn="just">
              <a:lnSpc>
                <a:spcPct val="120000"/>
              </a:lnSpc>
            </a:pPr>
            <a:r>
              <a:rPr lang="en-US" sz="2500" dirty="0">
                <a:latin typeface="Arial" pitchFamily="34" charset="0"/>
                <a:cs typeface="Arial" pitchFamily="34" charset="0"/>
              </a:rPr>
              <a:t>As per the perspective of Wood (2015), hospitality is an essential component for businesses, nonetheless of the sector. </a:t>
            </a:r>
          </a:p>
          <a:p>
            <a:pPr lvl="0" algn="just"/>
            <a:r>
              <a:rPr lang="en-US" sz="2500" dirty="0">
                <a:latin typeface="Arial" pitchFamily="34" charset="0"/>
                <a:cs typeface="Arial" pitchFamily="34" charset="0"/>
              </a:rPr>
              <a:t>To </a:t>
            </a:r>
            <a:r>
              <a:rPr lang="en-US" sz="2500" dirty="0" err="1">
                <a:latin typeface="Arial" pitchFamily="34" charset="0"/>
                <a:cs typeface="Arial" pitchFamily="34" charset="0"/>
              </a:rPr>
              <a:t>fulfil</a:t>
            </a:r>
            <a:r>
              <a:rPr lang="en-US" sz="2500" dirty="0">
                <a:latin typeface="Arial" pitchFamily="34" charset="0"/>
                <a:cs typeface="Arial" pitchFamily="34" charset="0"/>
              </a:rPr>
              <a:t> the expectations of the guests, the company has been operating big data so as to facilitate its front-line attendants to beget </a:t>
            </a:r>
            <a:r>
              <a:rPr lang="en-US" sz="2500" dirty="0" err="1">
                <a:latin typeface="Arial" pitchFamily="34" charset="0"/>
                <a:cs typeface="Arial" pitchFamily="34" charset="0"/>
              </a:rPr>
              <a:t>personalised</a:t>
            </a:r>
            <a:r>
              <a:rPr lang="en-US" sz="2500" dirty="0">
                <a:latin typeface="Arial" pitchFamily="34" charset="0"/>
                <a:cs typeface="Arial" pitchFamily="34" charset="0"/>
              </a:rPr>
              <a:t> service (</a:t>
            </a:r>
            <a:r>
              <a:rPr lang="en-US" sz="2500" dirty="0" err="1">
                <a:latin typeface="Arial" pitchFamily="34" charset="0"/>
                <a:cs typeface="Arial" pitchFamily="34" charset="0"/>
              </a:rPr>
              <a:t>Bova</a:t>
            </a:r>
            <a:r>
              <a:rPr lang="en-US" sz="2500" dirty="0">
                <a:latin typeface="Arial" pitchFamily="34" charset="0"/>
                <a:cs typeface="Arial" pitchFamily="34" charset="0"/>
              </a:rPr>
              <a:t>, 2018). </a:t>
            </a:r>
          </a:p>
          <a:p>
            <a:pPr lvl="0" algn="just"/>
            <a:r>
              <a:rPr lang="en-US" sz="2500" dirty="0">
                <a:latin typeface="Arial" pitchFamily="34" charset="0"/>
                <a:cs typeface="Arial" pitchFamily="34" charset="0"/>
              </a:rPr>
              <a:t>In addition to that, the company comprehend the needs of its clients and also concentrates on one customer at a time to make them feel valued significantly.</a:t>
            </a:r>
          </a:p>
          <a:p>
            <a:pPr lvl="0" algn="just"/>
            <a:r>
              <a:rPr lang="en-US" sz="2500" dirty="0">
                <a:latin typeface="Arial" pitchFamily="34" charset="0"/>
                <a:cs typeface="Arial" pitchFamily="34" charset="0"/>
              </a:rPr>
              <a:t>JW Marriott also institutes a good and exemplary bond with the clients by staying in touch with them through the technology matter which exceeds the expectations of the client in an effortless manner (Forbes, 2022).  </a:t>
            </a:r>
          </a:p>
          <a:p>
            <a:endParaRPr lang="en-US" dirty="0"/>
          </a:p>
        </p:txBody>
      </p:sp>
      <p:pic>
        <p:nvPicPr>
          <p:cNvPr id="6145" name="Picture 1"/>
          <p:cNvPicPr>
            <a:picLocks noGrp="1" noChangeAspect="1" noChangeArrowheads="1"/>
          </p:cNvPicPr>
          <p:nvPr>
            <p:ph sz="half" idx="2"/>
          </p:nvPr>
        </p:nvPicPr>
        <p:blipFill>
          <a:blip r:embed="rId3"/>
          <a:srcRect/>
          <a:stretch>
            <a:fillRect/>
          </a:stretch>
        </p:blipFill>
        <p:spPr bwMode="auto">
          <a:xfrm>
            <a:off x="4786314" y="2143117"/>
            <a:ext cx="4143404" cy="2428891"/>
          </a:xfrm>
          <a:prstGeom prst="rect">
            <a:avLst/>
          </a:prstGeom>
          <a:noFill/>
          <a:ln w="28575">
            <a:solidFill>
              <a:schemeClr val="tx1"/>
            </a:solidFill>
            <a:miter lim="800000"/>
            <a:headEnd/>
            <a:tailEnd/>
          </a:ln>
          <a:effectLst/>
        </p:spPr>
      </p:pic>
      <p:pic>
        <p:nvPicPr>
          <p:cNvPr id="6147" name="Picture 3" descr="Corporate Event &amp; Meeting Planning Services at Marriott"/>
          <p:cNvPicPr>
            <a:picLocks noChangeAspect="1" noChangeArrowheads="1"/>
          </p:cNvPicPr>
          <p:nvPr/>
        </p:nvPicPr>
        <p:blipFill>
          <a:blip r:embed="rId4"/>
          <a:srcRect/>
          <a:stretch>
            <a:fillRect/>
          </a:stretch>
        </p:blipFill>
        <p:spPr bwMode="auto">
          <a:xfrm>
            <a:off x="4786314" y="4714884"/>
            <a:ext cx="4143404" cy="2000264"/>
          </a:xfrm>
          <a:prstGeom prst="rect">
            <a:avLst/>
          </a:prstGeom>
          <a:noFill/>
          <a:ln w="28575">
            <a:solidFill>
              <a:schemeClr val="tx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100" y="274638"/>
            <a:ext cx="7143800" cy="939784"/>
          </a:xfrm>
          <a:solidFill>
            <a:schemeClr val="accent5">
              <a:lumMod val="20000"/>
              <a:lumOff val="80000"/>
            </a:schemeClr>
          </a:solidFill>
          <a:ln w="28575">
            <a:solidFill>
              <a:schemeClr val="tx1"/>
            </a:solidFill>
          </a:ln>
        </p:spPr>
        <p:txBody>
          <a:bodyPr>
            <a:normAutofit fontScale="90000"/>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600" b="1" dirty="0" smtClean="0">
                <a:latin typeface="Arial" pitchFamily="34" charset="0"/>
                <a:cs typeface="Arial" pitchFamily="34" charset="0"/>
              </a:rPr>
              <a:t>Conclusion</a:t>
            </a:r>
            <a:r>
              <a:rPr lang="en-US" sz="3200" b="1" dirty="0">
                <a:latin typeface="Arial" pitchFamily="34" charset="0"/>
                <a:cs typeface="Arial" pitchFamily="34" charset="0"/>
              </a:rPr>
              <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6" name="TextBox 5"/>
          <p:cNvSpPr txBox="1"/>
          <p:nvPr/>
        </p:nvSpPr>
        <p:spPr>
          <a:xfrm>
            <a:off x="1357290" y="2214554"/>
            <a:ext cx="6215106" cy="2462213"/>
          </a:xfrm>
          <a:prstGeom prst="rect">
            <a:avLst/>
          </a:prstGeom>
          <a:solidFill>
            <a:schemeClr val="bg2">
              <a:lumMod val="75000"/>
            </a:schemeClr>
          </a:solidFill>
          <a:ln w="28575">
            <a:solidFill>
              <a:schemeClr val="tx1"/>
            </a:solidFill>
          </a:ln>
        </p:spPr>
        <p:txBody>
          <a:bodyPr wrap="square" rtlCol="0">
            <a:spAutoFit/>
          </a:bodyPr>
          <a:lstStyle/>
          <a:p>
            <a:pPr algn="just"/>
            <a:r>
              <a:rPr lang="en-US" sz="1400" dirty="0">
                <a:latin typeface="Arial" pitchFamily="34" charset="0"/>
                <a:cs typeface="Arial" pitchFamily="34" charset="0"/>
              </a:rPr>
              <a:t>From the study, it can be concluded that JW Marriott is a successful hotel that provides extraordinary services to its clients so that they can increase their brand awareness and reach in a significant manner. The company targets individuals who are looking for luxury hotels for the purpose of accommodation. Additionally, the company also provides multifarious services and facilities which include swimming pools, security and many more to its clients and guests. From the study analysis, it can also be demarcated that guests are the main factor for any hospitality business, henceforth, the hotel business should effectively plan the strategies or take measures so that they can maintain the acceleration of the guests cognitively. This would also help and assist them in building the brand value.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a:solidFill>
            <a:schemeClr val="accent5">
              <a:lumMod val="20000"/>
              <a:lumOff val="80000"/>
            </a:schemeClr>
          </a:solidFill>
          <a:ln w="28575">
            <a:solidFill>
              <a:schemeClr val="tx1"/>
            </a:solidFill>
          </a:ln>
        </p:spPr>
        <p:txBody>
          <a:bodyPr>
            <a:noAutofit/>
          </a:bodyPr>
          <a:lstStyle/>
          <a:p>
            <a:r>
              <a:rPr lang="en-US" sz="3200" b="1" dirty="0" smtClean="0">
                <a:latin typeface="Arial" pitchFamily="34" charset="0"/>
                <a:cs typeface="Arial" pitchFamily="34" charset="0"/>
              </a:rPr>
              <a:t/>
            </a:r>
            <a:br>
              <a:rPr lang="en-US" sz="3200" b="1" dirty="0" smtClean="0">
                <a:latin typeface="Arial" pitchFamily="34" charset="0"/>
                <a:cs typeface="Arial" pitchFamily="34" charset="0"/>
              </a:rPr>
            </a:br>
            <a:r>
              <a:rPr lang="en-US" sz="3200" b="1" dirty="0" smtClean="0">
                <a:latin typeface="Arial" pitchFamily="34" charset="0"/>
                <a:cs typeface="Arial" pitchFamily="34" charset="0"/>
              </a:rPr>
              <a:t>Reference </a:t>
            </a:r>
            <a:r>
              <a:rPr lang="en-US" sz="3200" b="1" dirty="0">
                <a:latin typeface="Arial" pitchFamily="34" charset="0"/>
                <a:cs typeface="Arial" pitchFamily="34" charset="0"/>
              </a:rPr>
              <a:t>List </a:t>
            </a:r>
            <a:br>
              <a:rPr lang="en-US" sz="3200" b="1"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sz="half" idx="1"/>
          </p:nvPr>
        </p:nvSpPr>
        <p:spPr>
          <a:xfrm>
            <a:off x="285720" y="1600200"/>
            <a:ext cx="8715436" cy="4525963"/>
          </a:xfrm>
          <a:solidFill>
            <a:schemeClr val="bg1">
              <a:lumMod val="95000"/>
            </a:schemeClr>
          </a:solidFill>
          <a:ln w="28575">
            <a:solidFill>
              <a:schemeClr val="tx1"/>
            </a:solidFill>
          </a:ln>
        </p:spPr>
        <p:txBody>
          <a:bodyPr>
            <a:noAutofit/>
          </a:bodyPr>
          <a:lstStyle/>
          <a:p>
            <a:pPr algn="just"/>
            <a:r>
              <a:rPr lang="en-US" sz="900" dirty="0" err="1">
                <a:latin typeface="Arial" pitchFamily="34" charset="0"/>
                <a:cs typeface="Arial" pitchFamily="34" charset="0"/>
              </a:rPr>
              <a:t>Amplifyxl</a:t>
            </a:r>
            <a:r>
              <a:rPr lang="en-US" sz="900" dirty="0">
                <a:latin typeface="Arial" pitchFamily="34" charset="0"/>
                <a:cs typeface="Arial" pitchFamily="34" charset="0"/>
              </a:rPr>
              <a:t>. 2022. The Marriott Target Market: Who Is Marriott’s Ideal Customer? Available at: &lt;https://amplifyxl.com/marriott-target-market/&gt; [Accessed on October 14 2023] </a:t>
            </a:r>
          </a:p>
          <a:p>
            <a:pPr algn="just"/>
            <a:r>
              <a:rPr lang="en-US" sz="900" dirty="0">
                <a:latin typeface="Arial" pitchFamily="34" charset="0"/>
                <a:cs typeface="Arial" pitchFamily="34" charset="0"/>
              </a:rPr>
              <a:t>Better Team. 2020. Guest Service Representative Job Description. Available at: &lt;https://www.betterteam.com/guest-service-representative-job-description&gt; [Accessed on October 14 2023] </a:t>
            </a:r>
          </a:p>
          <a:p>
            <a:pPr algn="just"/>
            <a:r>
              <a:rPr lang="en-US" sz="900" dirty="0" err="1">
                <a:latin typeface="Arial" pitchFamily="34" charset="0"/>
                <a:cs typeface="Arial" pitchFamily="34" charset="0"/>
              </a:rPr>
              <a:t>Bova</a:t>
            </a:r>
            <a:r>
              <a:rPr lang="en-US" sz="900" dirty="0">
                <a:latin typeface="Arial" pitchFamily="34" charset="0"/>
                <a:cs typeface="Arial" pitchFamily="34" charset="0"/>
              </a:rPr>
              <a:t>, T. 2018. How Marriott is Changing the Hotel Game with Personalization? Available at: &lt;https://techonomy.com/marriott-changing-hotel-game-personalization/&gt; [Accessed on October 14 2023] </a:t>
            </a:r>
          </a:p>
          <a:p>
            <a:pPr algn="just"/>
            <a:r>
              <a:rPr lang="en-US" sz="900" dirty="0">
                <a:latin typeface="Arial" pitchFamily="34" charset="0"/>
                <a:cs typeface="Arial" pitchFamily="34" charset="0"/>
              </a:rPr>
              <a:t>Companies History. 2021. Marriott International. Available at: &lt;https://www.companieshistory.com/marriott-international/&gt; [Accessed on October 14 2023] </a:t>
            </a:r>
          </a:p>
          <a:p>
            <a:pPr algn="just"/>
            <a:r>
              <a:rPr lang="en-US" sz="900" dirty="0">
                <a:latin typeface="Arial" pitchFamily="34" charset="0"/>
                <a:cs typeface="Arial" pitchFamily="34" charset="0"/>
              </a:rPr>
              <a:t>Forbes. 2022. Customer Service The Marriott Way. Available at: &lt;https://www.forbes.com/sites/shephyken/2022/07/17/customer-service-the-marriott-way/?sh=4ec17d3e7807&gt; [Accessed on October 14 2023] </a:t>
            </a:r>
          </a:p>
          <a:p>
            <a:pPr algn="just"/>
            <a:r>
              <a:rPr lang="en-US" sz="900" dirty="0">
                <a:latin typeface="Arial" pitchFamily="34" charset="0"/>
                <a:cs typeface="Arial" pitchFamily="34" charset="0"/>
              </a:rPr>
              <a:t>Ford, R.C. and </a:t>
            </a:r>
            <a:r>
              <a:rPr lang="en-US" sz="900" dirty="0" err="1">
                <a:latin typeface="Arial" pitchFamily="34" charset="0"/>
                <a:cs typeface="Arial" pitchFamily="34" charset="0"/>
              </a:rPr>
              <a:t>Sturman</a:t>
            </a:r>
            <a:r>
              <a:rPr lang="en-US" sz="900" dirty="0">
                <a:latin typeface="Arial" pitchFamily="34" charset="0"/>
                <a:cs typeface="Arial" pitchFamily="34" charset="0"/>
              </a:rPr>
              <a:t>, M.C., 2018. Managing hospitality organizations: Achieving excellence in the guest experience. SAGE Publications.</a:t>
            </a:r>
          </a:p>
          <a:p>
            <a:pPr algn="just"/>
            <a:r>
              <a:rPr lang="en-US" sz="900" dirty="0">
                <a:latin typeface="Arial" pitchFamily="34" charset="0"/>
                <a:cs typeface="Arial" pitchFamily="34" charset="0"/>
              </a:rPr>
              <a:t>Global Data. 2023. Marriott International Inc: Overview. Available at: &lt;https://www.globaldata.com/company-profile/marriott-international-inc/&gt; [Accessed on October 14 2023] </a:t>
            </a:r>
          </a:p>
          <a:p>
            <a:pPr algn="just"/>
            <a:r>
              <a:rPr lang="en-US" sz="900" dirty="0" err="1">
                <a:latin typeface="Arial" pitchFamily="34" charset="0"/>
                <a:cs typeface="Arial" pitchFamily="34" charset="0"/>
              </a:rPr>
              <a:t>Heppell</a:t>
            </a:r>
            <a:r>
              <a:rPr lang="en-US" sz="900" dirty="0">
                <a:latin typeface="Arial" pitchFamily="34" charset="0"/>
                <a:cs typeface="Arial" pitchFamily="34" charset="0"/>
              </a:rPr>
              <a:t>, M., 2015. Five Star Service: How to deliver exceptional customer service. Pearson UK.</a:t>
            </a:r>
          </a:p>
          <a:p>
            <a:pPr algn="just"/>
            <a:r>
              <a:rPr lang="en-US" sz="900" dirty="0">
                <a:latin typeface="Arial" pitchFamily="34" charset="0"/>
                <a:cs typeface="Arial" pitchFamily="34" charset="0"/>
              </a:rPr>
              <a:t>Marriott GCS. 2022. 2022 ANNUAL REPORT. Available at: &lt;https://marriott.gcs-web.com/static-files/b82978a6-9d28-4e38-9855-fc4ae2cebe11#:~:text=With%20more%20than%20177%20million,our%20co%2Dbranded%20credit%20cards.&gt; [Accessed on October 14 2023] </a:t>
            </a:r>
          </a:p>
          <a:p>
            <a:pPr algn="just"/>
            <a:r>
              <a:rPr lang="en-US" sz="900" dirty="0">
                <a:latin typeface="Arial" pitchFamily="34" charset="0"/>
                <a:cs typeface="Arial" pitchFamily="34" charset="0"/>
              </a:rPr>
              <a:t>Marriott GCS. 2022. Brand Value. Available at: &lt;https://marriott.gcs-web.com/static-files/6c691ae7-0c1e-44ff-85c0-4a790721428b&gt; [Accessed on October 14 2023] </a:t>
            </a:r>
          </a:p>
          <a:p>
            <a:pPr algn="just"/>
            <a:r>
              <a:rPr lang="en-US" sz="900" dirty="0">
                <a:latin typeface="Arial" pitchFamily="34" charset="0"/>
                <a:cs typeface="Arial" pitchFamily="34" charset="0"/>
              </a:rPr>
              <a:t>Marriott. 2021. Facilities. Available at: &lt;https://www.marriott.com/default.mi?scid=b94b496e-9e86-4e0a-a49a-aaab432eedf9&amp;gclid=CjwKCAjw-KipBhBtEiwAWjgwrGGFjgS9rkKmMcyL-ofnGE4T854OudcPtWFtKoArF63dRzx-IcHONBoCTwYQAvD_BwE&amp;gclsrc=aw.ds&gt; [Accessed on October 14 2023] </a:t>
            </a:r>
          </a:p>
          <a:p>
            <a:pPr algn="just"/>
            <a:r>
              <a:rPr lang="en-US" sz="900" dirty="0">
                <a:latin typeface="Arial" pitchFamily="34" charset="0"/>
                <a:cs typeface="Arial" pitchFamily="34" charset="0"/>
              </a:rPr>
              <a:t>News Marriott. 2023. JW MARRIOTT. Available at: &lt;https://news.marriott.com/brands/jw-marriott/&gt; [Accessed on October 14 2023] </a:t>
            </a:r>
          </a:p>
          <a:p>
            <a:pPr algn="just"/>
            <a:r>
              <a:rPr lang="en-US" sz="900" dirty="0" err="1">
                <a:latin typeface="Arial" pitchFamily="34" charset="0"/>
                <a:cs typeface="Arial" pitchFamily="34" charset="0"/>
              </a:rPr>
              <a:t>Revfine</a:t>
            </a:r>
            <a:r>
              <a:rPr lang="en-US" sz="900" dirty="0">
                <a:latin typeface="Arial" pitchFamily="34" charset="0"/>
                <a:cs typeface="Arial" pitchFamily="34" charset="0"/>
              </a:rPr>
              <a:t>. 2018. Hotel Industry: Everything You Need to Know About Hotels! Available at: &lt;https://www.revfine.com/hotel-industry/#:~:text=The%20hotel%20industry%20is%20solely,many%20travel%20and%20tourism%20services.&gt; [Accessed on October 14 2023] </a:t>
            </a:r>
          </a:p>
          <a:p>
            <a:pPr algn="just"/>
            <a:r>
              <a:rPr lang="en-US" sz="900" dirty="0" err="1">
                <a:latin typeface="Arial" pitchFamily="34" charset="0"/>
                <a:cs typeface="Arial" pitchFamily="34" charset="0"/>
              </a:rPr>
              <a:t>Shashtri</a:t>
            </a:r>
            <a:r>
              <a:rPr lang="en-US" sz="900" dirty="0">
                <a:latin typeface="Arial" pitchFamily="34" charset="0"/>
                <a:cs typeface="Arial" pitchFamily="34" charset="0"/>
              </a:rPr>
              <a:t>, A. 2023. The Art of Marketing Hotels: Marketing Strategy of Marriott International. Available at: &lt;https://iide.co/case-studies/marketing-strategy-of-marriott-international/&gt; [Accessed on October 14 2023] </a:t>
            </a:r>
          </a:p>
          <a:p>
            <a:pPr algn="just"/>
            <a:r>
              <a:rPr lang="en-US" sz="900" dirty="0" err="1">
                <a:latin typeface="Arial" pitchFamily="34" charset="0"/>
                <a:cs typeface="Arial" pitchFamily="34" charset="0"/>
              </a:rPr>
              <a:t>Statista</a:t>
            </a:r>
            <a:r>
              <a:rPr lang="en-US" sz="900" dirty="0">
                <a:latin typeface="Arial" pitchFamily="34" charset="0"/>
                <a:cs typeface="Arial" pitchFamily="34" charset="0"/>
              </a:rPr>
              <a:t>. 2023. American Customer Satisfaction Index for Marriott hotels in the U.S. 2008-2023. Available at: &lt;https://www.statista.com/statistics/194728/customer-satisfaction-with-us-marriott-hotels-since-2008/#:~:text=Marriott%20hotels%20in%20the%20United,increase%20over%20the%20previous%20year.&gt; [Accessed on October 14 2023] </a:t>
            </a:r>
          </a:p>
          <a:p>
            <a:pPr algn="just"/>
            <a:r>
              <a:rPr lang="en-US" sz="900" dirty="0">
                <a:latin typeface="Arial" pitchFamily="34" charset="0"/>
                <a:cs typeface="Arial" pitchFamily="34" charset="0"/>
              </a:rPr>
              <a:t>Walker, J.R., 2021. Introduction to hospitality. Pearson.</a:t>
            </a:r>
          </a:p>
          <a:p>
            <a:pPr algn="just"/>
            <a:r>
              <a:rPr lang="en-US" sz="900" dirty="0">
                <a:latin typeface="Arial" pitchFamily="34" charset="0"/>
                <a:cs typeface="Arial" pitchFamily="34" charset="0"/>
              </a:rPr>
              <a:t>Wood, R.C. ed., 2015. Hospitality management: a brief introduction. Sage</a:t>
            </a:r>
            <a:r>
              <a:rPr lang="en-US" sz="900" dirty="0" smtClean="0">
                <a:latin typeface="Arial" pitchFamily="34" charset="0"/>
                <a:cs typeface="Arial" pitchFamily="34" charset="0"/>
              </a:rPr>
              <a:t>.</a:t>
            </a:r>
            <a:endParaRPr lang="en-US" sz="900" dirty="0">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71744"/>
            <a:ext cx="8229600" cy="1143008"/>
          </a:xfrm>
          <a:solidFill>
            <a:schemeClr val="accent1">
              <a:lumMod val="60000"/>
              <a:lumOff val="40000"/>
            </a:schemeClr>
          </a:solidFill>
          <a:ln w="38100">
            <a:solidFill>
              <a:schemeClr val="tx1"/>
            </a:solidFill>
          </a:ln>
        </p:spPr>
        <p:txBody>
          <a:bodyPr>
            <a:normAutofit/>
          </a:bodyPr>
          <a:lstStyle/>
          <a:p>
            <a:r>
              <a:rPr lang="en-US"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latin typeface="Arial" pitchFamily="34" charset="0"/>
                <a:cs typeface="Arial" pitchFamily="34" charset="0"/>
              </a:rPr>
              <a:t>Thank</a:t>
            </a:r>
            <a:r>
              <a:rPr lang="en-US" b="1" dirty="0" smtClean="0">
                <a:latin typeface="Arial" pitchFamily="34" charset="0"/>
                <a:cs typeface="Arial" pitchFamily="34" charset="0"/>
              </a:rPr>
              <a:t> </a:t>
            </a:r>
            <a:r>
              <a:rPr lang="en-US"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latin typeface="Arial" pitchFamily="34" charset="0"/>
                <a:cs typeface="Arial" pitchFamily="34" charset="0"/>
              </a:rPr>
              <a:t>You!</a:t>
            </a:r>
            <a:r>
              <a:rPr lang="en-US" b="1" dirty="0" smtClean="0">
                <a:latin typeface="Arial" pitchFamily="34" charset="0"/>
                <a:cs typeface="Arial" pitchFamily="34" charset="0"/>
              </a:rPr>
              <a:t> </a:t>
            </a:r>
            <a:endParaRPr lang="en-US" b="1"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2095</Words>
  <Application>Microsoft Office PowerPoint</Application>
  <PresentationFormat>On-screen Show (4:3)</PresentationFormat>
  <Paragraphs>76</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BMIH4003 Hospitality and Guest Services</vt:lpstr>
      <vt:lpstr>Introduction  </vt:lpstr>
      <vt:lpstr>Overview of JW Marriott</vt:lpstr>
      <vt:lpstr>Identifying the hotel’s main consumers </vt:lpstr>
      <vt:lpstr>The rationale behind appealing to this consumer group </vt:lpstr>
      <vt:lpstr> Outlining the nature, scope and role of guest services and facilities in the hospitality industry  </vt:lpstr>
      <vt:lpstr> Outlining the nature, scope and role of guest services and facilities in the hospitality industry (Contd….)  </vt:lpstr>
      <vt:lpstr> Discussing the nature, scope, facilities and role of guest services in JW Marriott  </vt:lpstr>
      <vt:lpstr> Discussing the importance of hospitality and how JW Marriott meets/exceeds guest expectations </vt:lpstr>
      <vt:lpstr> Conclusion </vt:lpstr>
      <vt:lpstr> Reference List  </vt:lpstr>
      <vt:lpstr>Thank You!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dc:creator>User</dc:creator>
  <cp:lastModifiedBy>User</cp:lastModifiedBy>
  <cp:revision>6</cp:revision>
  <dcterms:created xsi:type="dcterms:W3CDTF">2023-10-14T09:23:45Z</dcterms:created>
  <dcterms:modified xsi:type="dcterms:W3CDTF">2023-10-14T10:23:13Z</dcterms:modified>
</cp:coreProperties>
</file>