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sldIdLst>
    <p:sldId id="256" r:id="rId2"/>
    <p:sldId id="257" r:id="rId3"/>
    <p:sldId id="258" r:id="rId4"/>
    <p:sldId id="259" r:id="rId5"/>
    <p:sldId id="260" r:id="rId6"/>
    <p:sldId id="261" r:id="rId7"/>
    <p:sldId id="262"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9892" autoAdjust="0"/>
  </p:normalViewPr>
  <p:slideViewPr>
    <p:cSldViewPr snapToGrid="0">
      <p:cViewPr varScale="1">
        <p:scale>
          <a:sx n="47" d="100"/>
          <a:sy n="47" d="100"/>
        </p:scale>
        <p:origin x="141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EA380D-6650-4894-824E-04017E4485CD}" type="datetimeFigureOut">
              <a:rPr lang="en-GB" smtClean="0"/>
              <a:t>10/12/2019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4395E7-5863-4139-AE73-43E0A2A68485}" type="slidenum">
              <a:rPr lang="en-GB" smtClean="0"/>
              <a:t>‹#›</a:t>
            </a:fld>
            <a:endParaRPr lang="en-GB"/>
          </a:p>
        </p:txBody>
      </p:sp>
    </p:spTree>
    <p:extLst>
      <p:ext uri="{BB962C8B-B14F-4D97-AF65-F5344CB8AC3E}">
        <p14:creationId xmlns:p14="http://schemas.microsoft.com/office/powerpoint/2010/main" val="3051630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Project management is the practice of initiating, planning, executing, controlling and closing the work of a team to achieve specific goals and meet specific success criteria at the specified time.</a:t>
            </a:r>
          </a:p>
          <a:p>
            <a:r>
              <a:rPr lang="en-GB" dirty="0"/>
              <a:t>Project management is the main methods and skills that are applied into a project. There will have to be a project manager involved to make sure that the project runs smoothly and doesn’t fail early on. There will be a certain amount of goals that will be in place that the project management team will have to aim for. It is the role of the project manager to then apply these skills to the right people and work well with the team and build the correct relationships. It is important that the correct resources are in place for the project to work, some of these include time and money.</a:t>
            </a:r>
          </a:p>
          <a:p>
            <a:r>
              <a:rPr lang="en-GB" dirty="0"/>
              <a:t>The main qualities of a project manager include good time management, great team skills, secure stakeholder management, the ability to build relationships with all members included and being able to deal with any conflict that may arise. </a:t>
            </a:r>
          </a:p>
          <a:p>
            <a:r>
              <a:rPr lang="en-GB" dirty="0"/>
              <a:t>There is a clear difference between someone who comes across as a manager and someone that comes across as a leader. A manager will usually tell people what to do, whereas a leader will show the team how to do something and demonstrate the best ways.</a:t>
            </a:r>
          </a:p>
        </p:txBody>
      </p:sp>
      <p:sp>
        <p:nvSpPr>
          <p:cNvPr id="4" name="Slide Number Placeholder 3"/>
          <p:cNvSpPr>
            <a:spLocks noGrp="1"/>
          </p:cNvSpPr>
          <p:nvPr>
            <p:ph type="sldNum" sz="quarter" idx="5"/>
          </p:nvPr>
        </p:nvSpPr>
        <p:spPr/>
        <p:txBody>
          <a:bodyPr/>
          <a:lstStyle/>
          <a:p>
            <a:fld id="{4A4395E7-5863-4139-AE73-43E0A2A68485}" type="slidenum">
              <a:rPr lang="en-GB" smtClean="0"/>
              <a:t>2</a:t>
            </a:fld>
            <a:endParaRPr lang="en-GB"/>
          </a:p>
        </p:txBody>
      </p:sp>
    </p:spTree>
    <p:extLst>
      <p:ext uri="{BB962C8B-B14F-4D97-AF65-F5344CB8AC3E}">
        <p14:creationId xmlns:p14="http://schemas.microsoft.com/office/powerpoint/2010/main" val="3416999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project manager is the main person that controls the whole project, they are the most important member involved. Some of the jobs of a project manager include making sure all tasks get done and that they are keen to motivate all their staff. Without a manager, the whole system would fail so it is important to assign the right people to the right tasks when starting up the project. Communication is key between all three of the people included in this slide, making sure that everyone understands the clear aims and goals is the main objective of a project. There would be no project if there wasn’t a team of people involved in making everything work smoothly. </a:t>
            </a:r>
          </a:p>
          <a:p>
            <a:r>
              <a:rPr lang="en-GB" dirty="0"/>
              <a:t>Stakeholders are another key element to a project. Stakeholders are people that have a big interest in the company and the project that is being run. The stakeholders include customers, employees, the government and suppliers. A power and interest chart is usually supplied to look at how important each stakeholder is to the company. Either they will be kept satisfied, monitored, managed closely or kept informed. </a:t>
            </a:r>
          </a:p>
        </p:txBody>
      </p:sp>
      <p:sp>
        <p:nvSpPr>
          <p:cNvPr id="4" name="Slide Number Placeholder 3"/>
          <p:cNvSpPr>
            <a:spLocks noGrp="1"/>
          </p:cNvSpPr>
          <p:nvPr>
            <p:ph type="sldNum" sz="quarter" idx="5"/>
          </p:nvPr>
        </p:nvSpPr>
        <p:spPr/>
        <p:txBody>
          <a:bodyPr/>
          <a:lstStyle/>
          <a:p>
            <a:fld id="{4A4395E7-5863-4139-AE73-43E0A2A68485}" type="slidenum">
              <a:rPr lang="en-GB" smtClean="0"/>
              <a:t>3</a:t>
            </a:fld>
            <a:endParaRPr lang="en-GB"/>
          </a:p>
        </p:txBody>
      </p:sp>
    </p:spTree>
    <p:extLst>
      <p:ext uri="{BB962C8B-B14F-4D97-AF65-F5344CB8AC3E}">
        <p14:creationId xmlns:p14="http://schemas.microsoft.com/office/powerpoint/2010/main" val="3514511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project manager is the main person that controls the whole project, they are the most important member involved. Some of the jobs of a project manager include making sure all tasks get done and that they are keen to motivate all their staff. Without a manager, the whole system would fail so it is important to assign the right people to the right tasks when starting up the project. Communication is key between all three of the people included in this slide, making sure that everyone understands the clear aims and goals is the main objective of a project. There would be no project if there wasn’t a team of people involved in making everything work smoothly. </a:t>
            </a:r>
          </a:p>
          <a:p>
            <a:r>
              <a:rPr lang="en-GB" dirty="0"/>
              <a:t>Stakeholders are another key element to a project. Stakeholders are people that have a big interest in the company and the project that is being run. The stakeholders include customers, employees, the government and suppliers. A power and interest chart is usually supplied to look at how important each stakeholder is to the company. Either they will be kept satisfied, monitored, managed closely or kept informed. </a:t>
            </a:r>
          </a:p>
        </p:txBody>
      </p:sp>
      <p:sp>
        <p:nvSpPr>
          <p:cNvPr id="4" name="Slide Number Placeholder 3"/>
          <p:cNvSpPr>
            <a:spLocks noGrp="1"/>
          </p:cNvSpPr>
          <p:nvPr>
            <p:ph type="sldNum" sz="quarter" idx="5"/>
          </p:nvPr>
        </p:nvSpPr>
        <p:spPr/>
        <p:txBody>
          <a:bodyPr/>
          <a:lstStyle/>
          <a:p>
            <a:fld id="{4A4395E7-5863-4139-AE73-43E0A2A68485}" type="slidenum">
              <a:rPr lang="en-GB" smtClean="0"/>
              <a:t>4</a:t>
            </a:fld>
            <a:endParaRPr lang="en-GB"/>
          </a:p>
        </p:txBody>
      </p:sp>
    </p:spTree>
    <p:extLst>
      <p:ext uri="{BB962C8B-B14F-4D97-AF65-F5344CB8AC3E}">
        <p14:creationId xmlns:p14="http://schemas.microsoft.com/office/powerpoint/2010/main" val="4055893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approach was first introduced in the 1970s by William Royce where he looked at studies and reviews and further began using this method. </a:t>
            </a:r>
          </a:p>
          <a:p>
            <a:r>
              <a:rPr lang="en-GB" dirty="0"/>
              <a:t>The general principles that are in place for this approach include:</a:t>
            </a:r>
          </a:p>
          <a:p>
            <a:r>
              <a:rPr lang="en-GB" dirty="0"/>
              <a:t>Developers and the business must work together throughout the project to get the best outcome</a:t>
            </a:r>
          </a:p>
          <a:p>
            <a:r>
              <a:rPr lang="en-GB" dirty="0"/>
              <a:t>The projects that are created using this form are made to make sure everyone involved is fully motivated</a:t>
            </a:r>
          </a:p>
          <a:p>
            <a:r>
              <a:rPr lang="en-GB" dirty="0"/>
              <a:t>Face-to-face communication is a key element to this form of approach</a:t>
            </a:r>
          </a:p>
          <a:p>
            <a:r>
              <a:rPr lang="en-GB" dirty="0"/>
              <a:t>The team must reflect on a regular basis to ensure they are on task.</a:t>
            </a:r>
          </a:p>
          <a:p>
            <a:r>
              <a:rPr lang="en-GB" dirty="0"/>
              <a:t>Some advantages of using this method include </a:t>
            </a:r>
          </a:p>
          <a:p>
            <a:r>
              <a:rPr lang="en-GB" dirty="0"/>
              <a:t>People are emphasised more in this method rather than the use of tools and techniques in the project and that there is a lot of attention brought to the smaller details of the project.</a:t>
            </a:r>
          </a:p>
          <a:p>
            <a:r>
              <a:rPr lang="en-GB" dirty="0"/>
              <a:t>A disadvantage of this method is that it doesn’t fully concentrate on the documentation side of the project.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A4395E7-5863-4139-AE73-43E0A2A68485}" type="slidenum">
              <a:rPr lang="en-GB" smtClean="0"/>
              <a:t>5</a:t>
            </a:fld>
            <a:endParaRPr lang="en-GB"/>
          </a:p>
        </p:txBody>
      </p:sp>
    </p:spTree>
    <p:extLst>
      <p:ext uri="{BB962C8B-B14F-4D97-AF65-F5344CB8AC3E}">
        <p14:creationId xmlns:p14="http://schemas.microsoft.com/office/powerpoint/2010/main" val="71612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PRINCE2 approach there are different management roles that must be looked at when starting a project using this method. These roles include:-</a:t>
            </a:r>
          </a:p>
          <a:p>
            <a:r>
              <a:rPr lang="en-GB" dirty="0"/>
              <a:t>The project manager – they take responsibility and the organising of the whole project while also controlling their team. The project manager will be in complete control and must assign the correct roles to the correct people. </a:t>
            </a:r>
          </a:p>
          <a:p>
            <a:r>
              <a:rPr lang="en-GB" dirty="0"/>
              <a:t>The customer and suppliers – the customer will have a specific image of what they want and they are very important as they are the people that will buy into the project. The supplier will help support the project and they will provide key requirements that are needed to be successful.</a:t>
            </a:r>
          </a:p>
          <a:p>
            <a:r>
              <a:rPr lang="en-GB" dirty="0"/>
              <a:t>There are positives and negatives of this method. Some of these include – </a:t>
            </a:r>
          </a:p>
          <a:p>
            <a:r>
              <a:rPr lang="en-GB" dirty="0"/>
              <a:t>This method is easy to follow as it has specific steps that makes it hard to fail a project.</a:t>
            </a:r>
          </a:p>
          <a:p>
            <a:r>
              <a:rPr lang="en-GB" dirty="0"/>
              <a:t>Communication is key when using this approach and it is easy to manage and monitor the stakeholders. </a:t>
            </a:r>
          </a:p>
          <a:p>
            <a:r>
              <a:rPr lang="en-GB" dirty="0"/>
              <a:t>It is also a very consistent approach. </a:t>
            </a:r>
          </a:p>
          <a:p>
            <a:r>
              <a:rPr lang="en-GB" dirty="0"/>
              <a:t>Some disadvantages include-</a:t>
            </a:r>
          </a:p>
          <a:p>
            <a:r>
              <a:rPr lang="en-GB" dirty="0"/>
              <a:t>It requires a very skilled and senior member to be able to start up a project using this method. </a:t>
            </a:r>
          </a:p>
        </p:txBody>
      </p:sp>
      <p:sp>
        <p:nvSpPr>
          <p:cNvPr id="4" name="Slide Number Placeholder 3"/>
          <p:cNvSpPr>
            <a:spLocks noGrp="1"/>
          </p:cNvSpPr>
          <p:nvPr>
            <p:ph type="sldNum" sz="quarter" idx="5"/>
          </p:nvPr>
        </p:nvSpPr>
        <p:spPr/>
        <p:txBody>
          <a:bodyPr/>
          <a:lstStyle/>
          <a:p>
            <a:fld id="{4A4395E7-5863-4139-AE73-43E0A2A68485}" type="slidenum">
              <a:rPr lang="en-GB" smtClean="0"/>
              <a:t>6</a:t>
            </a:fld>
            <a:endParaRPr lang="en-GB"/>
          </a:p>
        </p:txBody>
      </p:sp>
    </p:spTree>
    <p:extLst>
      <p:ext uri="{BB962C8B-B14F-4D97-AF65-F5344CB8AC3E}">
        <p14:creationId xmlns:p14="http://schemas.microsoft.com/office/powerpoint/2010/main" val="32198074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Risks will always have to be analysed closely as things are likely to go wrong if risks have a really high chance of failing the whole project. It is important to look at how the risk will have an impact on cost, time and quality and whether it is worth risking the whole project when so much could go wrong. It is important to minimise any risk that may occur and it is vital to run a correct risk analysis to ensure nothing goes wrong. As shown in the image on the slide there is a chart which managers can follow to analyse how likely it is that a risk will happen, the green area means low impact and low probability whereas the red means an extremely high impact and high probability. It is vital to have a risk management scheme in place and it must be controlled correctly by the right team of people to ensure that nothing goes wrong in the future for the project. There must be a discussion to see what risks are worth taking and everyone including customers and suppliers must be considered as they are what makes the project work and earn money. </a:t>
            </a:r>
          </a:p>
        </p:txBody>
      </p:sp>
      <p:sp>
        <p:nvSpPr>
          <p:cNvPr id="4" name="Slide Number Placeholder 3"/>
          <p:cNvSpPr>
            <a:spLocks noGrp="1"/>
          </p:cNvSpPr>
          <p:nvPr>
            <p:ph type="sldNum" sz="quarter" idx="5"/>
          </p:nvPr>
        </p:nvSpPr>
        <p:spPr/>
        <p:txBody>
          <a:bodyPr/>
          <a:lstStyle/>
          <a:p>
            <a:fld id="{4A4395E7-5863-4139-AE73-43E0A2A68485}" type="slidenum">
              <a:rPr lang="en-GB" smtClean="0"/>
              <a:t>7</a:t>
            </a:fld>
            <a:endParaRPr lang="en-GB"/>
          </a:p>
        </p:txBody>
      </p:sp>
    </p:spTree>
    <p:extLst>
      <p:ext uri="{BB962C8B-B14F-4D97-AF65-F5344CB8AC3E}">
        <p14:creationId xmlns:p14="http://schemas.microsoft.com/office/powerpoint/2010/main" val="3719207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discussed in this slide what I feel I have learnt over the few months I have been studying this module. I have learnt about different elements and definitions of what project management is, how a project manager is involved and also what a project is. A project manager is seen to be the most important person as they will have complete control over the people that are involved in the process of starting up and making a project successful. I now know about the different types of methodologies there are when running a project, the ones I was most interested in was the waterfall, agile and PRINCE2 as I felt these were the most relevant and most used approaches in real life when beginning and running a successful project. I have now gained more knowledge on stakeholders and who they are and who is most important to the company and working a project. Stakeholders play a massive role and without them there wouldn’t be a successful and positive project for people to work on. Risks are always going to arise, as with any new start up things are always likely to go wrong, so it is important to have a probability and impact graph in place to look at how certain risks will impact the project. </a:t>
            </a:r>
          </a:p>
        </p:txBody>
      </p:sp>
      <p:sp>
        <p:nvSpPr>
          <p:cNvPr id="4" name="Slide Number Placeholder 3"/>
          <p:cNvSpPr>
            <a:spLocks noGrp="1"/>
          </p:cNvSpPr>
          <p:nvPr>
            <p:ph type="sldNum" sz="quarter" idx="5"/>
          </p:nvPr>
        </p:nvSpPr>
        <p:spPr/>
        <p:txBody>
          <a:bodyPr/>
          <a:lstStyle/>
          <a:p>
            <a:fld id="{4A4395E7-5863-4139-AE73-43E0A2A68485}" type="slidenum">
              <a:rPr lang="en-GB" smtClean="0"/>
              <a:t>8</a:t>
            </a:fld>
            <a:endParaRPr lang="en-GB"/>
          </a:p>
        </p:txBody>
      </p:sp>
    </p:spTree>
    <p:extLst>
      <p:ext uri="{BB962C8B-B14F-4D97-AF65-F5344CB8AC3E}">
        <p14:creationId xmlns:p14="http://schemas.microsoft.com/office/powerpoint/2010/main" val="3485583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397825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2584819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1785887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F3DDBA-DCC8-43B2-8C9E-F4473E7EF158}"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357061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F3DDBA-DCC8-43B2-8C9E-F4473E7EF158}" type="datetimeFigureOut">
              <a:rPr lang="en-GB" smtClean="0"/>
              <a:t>05/12/2019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3755555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F3DDBA-DCC8-43B2-8C9E-F4473E7EF158}" type="datetimeFigureOut">
              <a:rPr lang="en-GB" smtClean="0"/>
              <a:t>05/12/2019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1418460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F3DDBA-DCC8-43B2-8C9E-F4473E7EF158}" type="datetimeFigureOut">
              <a:rPr lang="en-GB" smtClean="0"/>
              <a:t>05/12/2019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740889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F3DDBA-DCC8-43B2-8C9E-F4473E7EF158}"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2701039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F3DDBA-DCC8-43B2-8C9E-F4473E7EF158}"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4163559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3111900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2138552-6E73-4D9C-98DF-65E92CEE8427}"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615132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2F3DDBA-DCC8-43B2-8C9E-F4473E7EF158}"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28240999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2F3DDBA-DCC8-43B2-8C9E-F4473E7EF158}"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2138552-6E73-4D9C-98DF-65E92CEE8427}"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483484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2F3DDBA-DCC8-43B2-8C9E-F4473E7EF158}"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13993005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40150367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803256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2F3DDBA-DCC8-43B2-8C9E-F4473E7EF158}" type="datetimeFigureOut">
              <a:rPr lang="en-GB" smtClean="0"/>
              <a:t>05/12/2019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2138552-6E73-4D9C-98DF-65E92CEE8427}" type="slidenum">
              <a:rPr lang="en-GB" smtClean="0"/>
              <a:t>‹#›</a:t>
            </a:fld>
            <a:endParaRPr lang="en-GB"/>
          </a:p>
        </p:txBody>
      </p:sp>
    </p:spTree>
    <p:extLst>
      <p:ext uri="{BB962C8B-B14F-4D97-AF65-F5344CB8AC3E}">
        <p14:creationId xmlns:p14="http://schemas.microsoft.com/office/powerpoint/2010/main" val="238605537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rojectmanager.com/software/use-cases/waterfall-methodology" TargetMode="External"/><Relationship Id="rId2" Type="http://schemas.openxmlformats.org/officeDocument/2006/relationships/hyperlink" Target="https://www.cio.com/article/3224865/what-is-a-project-manager-the-lead-role-for-project-success.html" TargetMode="External"/><Relationship Id="rId1" Type="http://schemas.openxmlformats.org/officeDocument/2006/relationships/slideLayout" Target="../slideLayouts/slideLayout2.xml"/><Relationship Id="rId5" Type="http://schemas.openxmlformats.org/officeDocument/2006/relationships/hyperlink" Target="https://linchpinseo.com/the-agile-method/" TargetMode="External"/><Relationship Id="rId4" Type="http://schemas.openxmlformats.org/officeDocument/2006/relationships/hyperlink" Target="https://www.google.com/search?q=waterfall+approach+to+project+management&amp;safe=active&amp;source=lnms&amp;tbm=isch&amp;sa=X&amp;ved=2ahUKEwjk-LGSz6PmAhWfVhUIHTmPAE0Q_AUoAXoECBIQAw&amp;biw=1280&amp;bih=607&amp;safe=active#imgrc=0dqPEfUsd4LdZM"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www.projectmanager.com/training/how-to-analyze-risks-projec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1CC17-C969-43F5-8B9B-2AA254F2FCB3}"/>
              </a:ext>
            </a:extLst>
          </p:cNvPr>
          <p:cNvSpPr>
            <a:spLocks noGrp="1"/>
          </p:cNvSpPr>
          <p:nvPr>
            <p:ph type="ctrTitle"/>
          </p:nvPr>
        </p:nvSpPr>
        <p:spPr/>
        <p:txBody>
          <a:bodyPr/>
          <a:lstStyle/>
          <a:p>
            <a:r>
              <a:rPr lang="en-GB" dirty="0"/>
              <a:t>Project Management for Sustainability – BMSP5008</a:t>
            </a:r>
          </a:p>
        </p:txBody>
      </p:sp>
      <p:sp>
        <p:nvSpPr>
          <p:cNvPr id="3" name="Subtitle 2">
            <a:extLst>
              <a:ext uri="{FF2B5EF4-FFF2-40B4-BE49-F238E27FC236}">
                <a16:creationId xmlns:a16="http://schemas.microsoft.com/office/drawing/2014/main" id="{6B71C11F-C518-498F-AEBA-C2C59ACFF76F}"/>
              </a:ext>
            </a:extLst>
          </p:cNvPr>
          <p:cNvSpPr>
            <a:spLocks noGrp="1"/>
          </p:cNvSpPr>
          <p:nvPr>
            <p:ph type="subTitle" idx="1"/>
          </p:nvPr>
        </p:nvSpPr>
        <p:spPr/>
        <p:txBody>
          <a:bodyPr/>
          <a:lstStyle/>
          <a:p>
            <a:r>
              <a:rPr lang="en-GB" dirty="0"/>
              <a:t>Hannah Kilburn </a:t>
            </a:r>
          </a:p>
        </p:txBody>
      </p:sp>
    </p:spTree>
    <p:extLst>
      <p:ext uri="{BB962C8B-B14F-4D97-AF65-F5344CB8AC3E}">
        <p14:creationId xmlns:p14="http://schemas.microsoft.com/office/powerpoint/2010/main" val="2286964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C2177-4797-4926-8051-564F89097BAB}"/>
              </a:ext>
            </a:extLst>
          </p:cNvPr>
          <p:cNvSpPr>
            <a:spLocks noGrp="1"/>
          </p:cNvSpPr>
          <p:nvPr>
            <p:ph type="title"/>
          </p:nvPr>
        </p:nvSpPr>
        <p:spPr/>
        <p:txBody>
          <a:bodyPr/>
          <a:lstStyle/>
          <a:p>
            <a:r>
              <a:rPr lang="en-GB" dirty="0"/>
              <a:t>Introduction to Project Management</a:t>
            </a:r>
          </a:p>
        </p:txBody>
      </p:sp>
      <p:sp>
        <p:nvSpPr>
          <p:cNvPr id="3" name="Content Placeholder 2">
            <a:extLst>
              <a:ext uri="{FF2B5EF4-FFF2-40B4-BE49-F238E27FC236}">
                <a16:creationId xmlns:a16="http://schemas.microsoft.com/office/drawing/2014/main" id="{29355943-5858-4498-B74F-363299EFA67E}"/>
              </a:ext>
            </a:extLst>
          </p:cNvPr>
          <p:cNvSpPr>
            <a:spLocks noGrp="1"/>
          </p:cNvSpPr>
          <p:nvPr>
            <p:ph idx="1"/>
          </p:nvPr>
        </p:nvSpPr>
        <p:spPr/>
        <p:txBody>
          <a:bodyPr/>
          <a:lstStyle/>
          <a:p>
            <a:r>
              <a:rPr lang="en-GB" u="sng" dirty="0"/>
              <a:t>What is project management?</a:t>
            </a:r>
          </a:p>
          <a:p>
            <a:r>
              <a:rPr lang="en-GB" dirty="0"/>
              <a:t>According to APM “Project management is the application of processes, methods, skills, knowledge and experience to achieve specific project objectives according to the project acceptance criteria within agreed parameters.” (APM, 2019)</a:t>
            </a:r>
          </a:p>
          <a:p>
            <a:endParaRPr lang="en-GB" dirty="0"/>
          </a:p>
          <a:p>
            <a:r>
              <a:rPr lang="en-GB" u="sng" dirty="0"/>
              <a:t>What is a project manager?</a:t>
            </a:r>
          </a:p>
          <a:p>
            <a:r>
              <a:rPr lang="en-GB" dirty="0"/>
              <a:t>A project manager is “Project managers play the lead role in planning, executing, monitoring, controlling and closing projects. They are accountable for the entire project scope, project team, resources, and the success or failure of the project.” (Alexander, 2019)</a:t>
            </a:r>
          </a:p>
          <a:p>
            <a:endParaRPr lang="en-GB" u="sng" dirty="0"/>
          </a:p>
        </p:txBody>
      </p:sp>
    </p:spTree>
    <p:extLst>
      <p:ext uri="{BB962C8B-B14F-4D97-AF65-F5344CB8AC3E}">
        <p14:creationId xmlns:p14="http://schemas.microsoft.com/office/powerpoint/2010/main" val="2783309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C8287-E0FB-4CCC-A9D1-C3626B61DC18}"/>
              </a:ext>
            </a:extLst>
          </p:cNvPr>
          <p:cNvSpPr>
            <a:spLocks noGrp="1"/>
          </p:cNvSpPr>
          <p:nvPr>
            <p:ph type="title"/>
          </p:nvPr>
        </p:nvSpPr>
        <p:spPr/>
        <p:txBody>
          <a:bodyPr/>
          <a:lstStyle/>
          <a:p>
            <a:r>
              <a:rPr lang="en-GB" dirty="0"/>
              <a:t>Important people in a project </a:t>
            </a:r>
          </a:p>
        </p:txBody>
      </p:sp>
      <p:sp>
        <p:nvSpPr>
          <p:cNvPr id="3" name="Content Placeholder 2">
            <a:extLst>
              <a:ext uri="{FF2B5EF4-FFF2-40B4-BE49-F238E27FC236}">
                <a16:creationId xmlns:a16="http://schemas.microsoft.com/office/drawing/2014/main" id="{6E7C1870-E7AF-40BD-93CC-6AD5CD22A503}"/>
              </a:ext>
            </a:extLst>
          </p:cNvPr>
          <p:cNvSpPr>
            <a:spLocks noGrp="1"/>
          </p:cNvSpPr>
          <p:nvPr>
            <p:ph idx="1"/>
          </p:nvPr>
        </p:nvSpPr>
        <p:spPr/>
        <p:txBody>
          <a:bodyPr/>
          <a:lstStyle/>
          <a:p>
            <a:endParaRPr lang="en-GB" dirty="0"/>
          </a:p>
          <a:p>
            <a:endParaRPr lang="en-GB" dirty="0"/>
          </a:p>
          <a:p>
            <a:r>
              <a:rPr lang="en-GB" dirty="0"/>
              <a:t>The project manager </a:t>
            </a:r>
          </a:p>
          <a:p>
            <a:endParaRPr lang="en-GB" dirty="0"/>
          </a:p>
          <a:p>
            <a:r>
              <a:rPr lang="en-GB" dirty="0"/>
              <a:t>The project team </a:t>
            </a:r>
          </a:p>
          <a:p>
            <a:endParaRPr lang="en-GB" dirty="0"/>
          </a:p>
          <a:p>
            <a:r>
              <a:rPr lang="en-GB" dirty="0"/>
              <a:t>Stakeholders </a:t>
            </a:r>
          </a:p>
        </p:txBody>
      </p:sp>
    </p:spTree>
    <p:extLst>
      <p:ext uri="{BB962C8B-B14F-4D97-AF65-F5344CB8AC3E}">
        <p14:creationId xmlns:p14="http://schemas.microsoft.com/office/powerpoint/2010/main" val="1202763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87EF0-1169-4646-9BCE-EA06676E56D2}"/>
              </a:ext>
            </a:extLst>
          </p:cNvPr>
          <p:cNvSpPr>
            <a:spLocks noGrp="1"/>
          </p:cNvSpPr>
          <p:nvPr>
            <p:ph type="title"/>
          </p:nvPr>
        </p:nvSpPr>
        <p:spPr>
          <a:xfrm>
            <a:off x="1687669" y="624110"/>
            <a:ext cx="4137059" cy="1280890"/>
          </a:xfrm>
        </p:spPr>
        <p:txBody>
          <a:bodyPr>
            <a:normAutofit/>
          </a:bodyPr>
          <a:lstStyle/>
          <a:p>
            <a:r>
              <a:rPr lang="en-GB" sz="3200"/>
              <a:t>Methodologies </a:t>
            </a:r>
          </a:p>
        </p:txBody>
      </p:sp>
      <p:sp>
        <p:nvSpPr>
          <p:cNvPr id="3" name="Content Placeholder 2">
            <a:extLst>
              <a:ext uri="{FF2B5EF4-FFF2-40B4-BE49-F238E27FC236}">
                <a16:creationId xmlns:a16="http://schemas.microsoft.com/office/drawing/2014/main" id="{E62B6568-2687-4A34-8F71-14B107FDC10C}"/>
              </a:ext>
            </a:extLst>
          </p:cNvPr>
          <p:cNvSpPr>
            <a:spLocks noGrp="1"/>
          </p:cNvSpPr>
          <p:nvPr>
            <p:ph idx="1"/>
          </p:nvPr>
        </p:nvSpPr>
        <p:spPr>
          <a:xfrm>
            <a:off x="1683956" y="2133600"/>
            <a:ext cx="4140772" cy="3777622"/>
          </a:xfrm>
        </p:spPr>
        <p:txBody>
          <a:bodyPr>
            <a:normAutofit/>
          </a:bodyPr>
          <a:lstStyle/>
          <a:p>
            <a:r>
              <a:rPr lang="en-GB" sz="1600" b="1" u="sng" dirty="0">
                <a:solidFill>
                  <a:srgbClr val="000000"/>
                </a:solidFill>
              </a:rPr>
              <a:t>Waterfall</a:t>
            </a:r>
          </a:p>
          <a:p>
            <a:endParaRPr lang="en-GB" sz="1600" dirty="0">
              <a:solidFill>
                <a:srgbClr val="000000"/>
              </a:solidFill>
            </a:endParaRPr>
          </a:p>
          <a:p>
            <a:r>
              <a:rPr lang="en-GB" sz="1600" dirty="0">
                <a:solidFill>
                  <a:srgbClr val="000000"/>
                </a:solidFill>
              </a:rPr>
              <a:t>“Waterfall methodology is a linear project management approach, where stakeholder and customer requirements are gathered at the beginning of the project, and then a sequential project plan is created to accommodate those requirements” (</a:t>
            </a:r>
            <a:r>
              <a:rPr lang="en-GB" sz="1600" dirty="0" err="1">
                <a:solidFill>
                  <a:srgbClr val="000000"/>
                </a:solidFill>
              </a:rPr>
              <a:t>ProjectManager</a:t>
            </a:r>
            <a:r>
              <a:rPr lang="en-GB" sz="1600" dirty="0">
                <a:solidFill>
                  <a:srgbClr val="000000"/>
                </a:solidFill>
              </a:rPr>
              <a:t>, 2019)</a:t>
            </a:r>
          </a:p>
          <a:p>
            <a:endParaRPr lang="en-GB" sz="1600" dirty="0">
              <a:solidFill>
                <a:srgbClr val="000000"/>
              </a:solidFill>
            </a:endParaRPr>
          </a:p>
        </p:txBody>
      </p:sp>
      <p:pic>
        <p:nvPicPr>
          <p:cNvPr id="4" name="Picture 3" descr="A screenshot of a cell phone&#10;&#10;Description automatically generated">
            <a:extLst>
              <a:ext uri="{FF2B5EF4-FFF2-40B4-BE49-F238E27FC236}">
                <a16:creationId xmlns:a16="http://schemas.microsoft.com/office/drawing/2014/main" id="{6D70A291-9D17-4A5F-A737-6E4BAE0A6FFC}"/>
              </a:ext>
            </a:extLst>
          </p:cNvPr>
          <p:cNvPicPr>
            <a:picLocks noChangeAspect="1"/>
          </p:cNvPicPr>
          <p:nvPr/>
        </p:nvPicPr>
        <p:blipFill>
          <a:blip r:embed="rId3"/>
          <a:stretch>
            <a:fillRect/>
          </a:stretch>
        </p:blipFill>
        <p:spPr>
          <a:xfrm>
            <a:off x="6091917" y="1713963"/>
            <a:ext cx="4728484" cy="3671529"/>
          </a:xfrm>
          <a:prstGeom prst="rect">
            <a:avLst/>
          </a:prstGeom>
        </p:spPr>
      </p:pic>
      <p:sp>
        <p:nvSpPr>
          <p:cNvPr id="5" name="TextBox 4">
            <a:extLst>
              <a:ext uri="{FF2B5EF4-FFF2-40B4-BE49-F238E27FC236}">
                <a16:creationId xmlns:a16="http://schemas.microsoft.com/office/drawing/2014/main" id="{F12480F1-507C-491D-9087-A9C51537E1C0}"/>
              </a:ext>
            </a:extLst>
          </p:cNvPr>
          <p:cNvSpPr txBox="1"/>
          <p:nvPr/>
        </p:nvSpPr>
        <p:spPr>
          <a:xfrm>
            <a:off x="8496300" y="5695950"/>
            <a:ext cx="2324101" cy="369332"/>
          </a:xfrm>
          <a:prstGeom prst="rect">
            <a:avLst/>
          </a:prstGeom>
          <a:noFill/>
        </p:spPr>
        <p:txBody>
          <a:bodyPr wrap="square" rtlCol="0">
            <a:spAutoFit/>
          </a:bodyPr>
          <a:lstStyle/>
          <a:p>
            <a:r>
              <a:rPr lang="en-GB"/>
              <a:t>(Google, 2019)</a:t>
            </a:r>
            <a:endParaRPr lang="en-GB" dirty="0"/>
          </a:p>
        </p:txBody>
      </p:sp>
    </p:spTree>
    <p:extLst>
      <p:ext uri="{BB962C8B-B14F-4D97-AF65-F5344CB8AC3E}">
        <p14:creationId xmlns:p14="http://schemas.microsoft.com/office/powerpoint/2010/main" val="1503360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B5BFA-B561-4156-805F-03649831BD07}"/>
              </a:ext>
            </a:extLst>
          </p:cNvPr>
          <p:cNvSpPr>
            <a:spLocks noGrp="1"/>
          </p:cNvSpPr>
          <p:nvPr>
            <p:ph type="title"/>
          </p:nvPr>
        </p:nvSpPr>
        <p:spPr>
          <a:xfrm>
            <a:off x="1687669" y="624110"/>
            <a:ext cx="4137059" cy="1280890"/>
          </a:xfrm>
        </p:spPr>
        <p:txBody>
          <a:bodyPr>
            <a:normAutofit/>
          </a:bodyPr>
          <a:lstStyle/>
          <a:p>
            <a:r>
              <a:rPr lang="en-GB" sz="3200"/>
              <a:t>Methodologies </a:t>
            </a:r>
          </a:p>
        </p:txBody>
      </p:sp>
      <p:sp>
        <p:nvSpPr>
          <p:cNvPr id="3" name="Content Placeholder 2">
            <a:extLst>
              <a:ext uri="{FF2B5EF4-FFF2-40B4-BE49-F238E27FC236}">
                <a16:creationId xmlns:a16="http://schemas.microsoft.com/office/drawing/2014/main" id="{55EB98A1-8A39-47CE-8239-8EECAE5D5030}"/>
              </a:ext>
            </a:extLst>
          </p:cNvPr>
          <p:cNvSpPr>
            <a:spLocks noGrp="1"/>
          </p:cNvSpPr>
          <p:nvPr>
            <p:ph idx="1"/>
          </p:nvPr>
        </p:nvSpPr>
        <p:spPr>
          <a:xfrm>
            <a:off x="1683956" y="2133600"/>
            <a:ext cx="4140772" cy="3777622"/>
          </a:xfrm>
        </p:spPr>
        <p:txBody>
          <a:bodyPr>
            <a:normAutofit/>
          </a:bodyPr>
          <a:lstStyle/>
          <a:p>
            <a:r>
              <a:rPr lang="en-GB" sz="1600" b="1" u="sng" dirty="0">
                <a:solidFill>
                  <a:srgbClr val="000000"/>
                </a:solidFill>
              </a:rPr>
              <a:t>Agile </a:t>
            </a:r>
          </a:p>
          <a:p>
            <a:endParaRPr lang="en-GB" sz="1600" dirty="0">
              <a:solidFill>
                <a:srgbClr val="000000"/>
              </a:solidFill>
            </a:endParaRPr>
          </a:p>
          <a:p>
            <a:r>
              <a:rPr lang="en-GB" sz="1600" dirty="0">
                <a:solidFill>
                  <a:srgbClr val="000000"/>
                </a:solidFill>
              </a:rPr>
              <a:t>“This method assists teams in responding to the unpredictability of constructing software. It uses incremental, iterative work sequences that are commonly known as sprints.” (Team-Linchpin, 2019)</a:t>
            </a:r>
          </a:p>
        </p:txBody>
      </p:sp>
      <p:pic>
        <p:nvPicPr>
          <p:cNvPr id="4" name="Picture 3">
            <a:extLst>
              <a:ext uri="{FF2B5EF4-FFF2-40B4-BE49-F238E27FC236}">
                <a16:creationId xmlns:a16="http://schemas.microsoft.com/office/drawing/2014/main" id="{B18A0A9F-242A-4D43-9E00-728D2A52CCB2}"/>
              </a:ext>
            </a:extLst>
          </p:cNvPr>
          <p:cNvPicPr>
            <a:picLocks noChangeAspect="1"/>
          </p:cNvPicPr>
          <p:nvPr/>
        </p:nvPicPr>
        <p:blipFill>
          <a:blip r:embed="rId3"/>
          <a:stretch>
            <a:fillRect/>
          </a:stretch>
        </p:blipFill>
        <p:spPr>
          <a:xfrm>
            <a:off x="6643214" y="2324391"/>
            <a:ext cx="3526946" cy="3571591"/>
          </a:xfrm>
          <a:prstGeom prst="rect">
            <a:avLst/>
          </a:prstGeom>
        </p:spPr>
      </p:pic>
      <p:sp>
        <p:nvSpPr>
          <p:cNvPr id="5" name="TextBox 4">
            <a:extLst>
              <a:ext uri="{FF2B5EF4-FFF2-40B4-BE49-F238E27FC236}">
                <a16:creationId xmlns:a16="http://schemas.microsoft.com/office/drawing/2014/main" id="{22ECAE8D-6860-4C15-8F5A-7CEA6594FE1F}"/>
              </a:ext>
            </a:extLst>
          </p:cNvPr>
          <p:cNvSpPr txBox="1"/>
          <p:nvPr/>
        </p:nvSpPr>
        <p:spPr>
          <a:xfrm>
            <a:off x="9505950" y="5911222"/>
            <a:ext cx="1838325" cy="369332"/>
          </a:xfrm>
          <a:prstGeom prst="rect">
            <a:avLst/>
          </a:prstGeom>
          <a:noFill/>
        </p:spPr>
        <p:txBody>
          <a:bodyPr wrap="square" rtlCol="0">
            <a:spAutoFit/>
          </a:bodyPr>
          <a:lstStyle/>
          <a:p>
            <a:r>
              <a:rPr lang="en-GB" dirty="0"/>
              <a:t>(Google, 2019)</a:t>
            </a:r>
          </a:p>
        </p:txBody>
      </p:sp>
    </p:spTree>
    <p:extLst>
      <p:ext uri="{BB962C8B-B14F-4D97-AF65-F5344CB8AC3E}">
        <p14:creationId xmlns:p14="http://schemas.microsoft.com/office/powerpoint/2010/main" val="945460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C8747-6842-4101-89D0-39D663B2132B}"/>
              </a:ext>
            </a:extLst>
          </p:cNvPr>
          <p:cNvSpPr>
            <a:spLocks noGrp="1"/>
          </p:cNvSpPr>
          <p:nvPr>
            <p:ph type="title"/>
          </p:nvPr>
        </p:nvSpPr>
        <p:spPr/>
        <p:txBody>
          <a:bodyPr/>
          <a:lstStyle/>
          <a:p>
            <a:r>
              <a:rPr lang="en-GB" dirty="0"/>
              <a:t>Methodologies </a:t>
            </a:r>
          </a:p>
        </p:txBody>
      </p:sp>
      <p:sp>
        <p:nvSpPr>
          <p:cNvPr id="3" name="Content Placeholder 2">
            <a:extLst>
              <a:ext uri="{FF2B5EF4-FFF2-40B4-BE49-F238E27FC236}">
                <a16:creationId xmlns:a16="http://schemas.microsoft.com/office/drawing/2014/main" id="{7BD6B5DA-604E-46B1-B6B9-E499800C3B45}"/>
              </a:ext>
            </a:extLst>
          </p:cNvPr>
          <p:cNvSpPr>
            <a:spLocks noGrp="1"/>
          </p:cNvSpPr>
          <p:nvPr>
            <p:ph idx="1"/>
          </p:nvPr>
        </p:nvSpPr>
        <p:spPr/>
        <p:txBody>
          <a:bodyPr/>
          <a:lstStyle/>
          <a:p>
            <a:r>
              <a:rPr lang="en-GB" dirty="0"/>
              <a:t>PRINCE2</a:t>
            </a:r>
          </a:p>
          <a:p>
            <a:endParaRPr lang="en-GB" dirty="0"/>
          </a:p>
          <a:p>
            <a:r>
              <a:rPr lang="en-GB" dirty="0"/>
              <a:t>“PRINCE2 (</a:t>
            </a:r>
            <a:r>
              <a:rPr lang="en-GB" dirty="0" err="1"/>
              <a:t>PRojects</a:t>
            </a:r>
            <a:r>
              <a:rPr lang="en-GB" dirty="0"/>
              <a:t> IN Controlled Environments) is a process-based method for effective project management. PRINCE2 is a de facto standard used by the UK Government, widely recognised and practised in the private sector in the UK and internationally.” (PRINCE2.com, 2019)</a:t>
            </a:r>
          </a:p>
        </p:txBody>
      </p:sp>
    </p:spTree>
    <p:extLst>
      <p:ext uri="{BB962C8B-B14F-4D97-AF65-F5344CB8AC3E}">
        <p14:creationId xmlns:p14="http://schemas.microsoft.com/office/powerpoint/2010/main" val="666401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37C2B-1AAF-4B3B-B250-6D77B95FE447}"/>
              </a:ext>
            </a:extLst>
          </p:cNvPr>
          <p:cNvSpPr>
            <a:spLocks noGrp="1"/>
          </p:cNvSpPr>
          <p:nvPr>
            <p:ph type="title"/>
          </p:nvPr>
        </p:nvSpPr>
        <p:spPr>
          <a:xfrm>
            <a:off x="1687669" y="624110"/>
            <a:ext cx="4137059" cy="1280890"/>
          </a:xfrm>
        </p:spPr>
        <p:txBody>
          <a:bodyPr>
            <a:normAutofit/>
          </a:bodyPr>
          <a:lstStyle/>
          <a:p>
            <a:r>
              <a:rPr lang="en-GB" sz="3200"/>
              <a:t>Risk analysis</a:t>
            </a:r>
          </a:p>
        </p:txBody>
      </p:sp>
      <p:sp>
        <p:nvSpPr>
          <p:cNvPr id="3" name="Content Placeholder 2">
            <a:extLst>
              <a:ext uri="{FF2B5EF4-FFF2-40B4-BE49-F238E27FC236}">
                <a16:creationId xmlns:a16="http://schemas.microsoft.com/office/drawing/2014/main" id="{554DCEE1-3B71-4E57-9CE7-1E94D30E107F}"/>
              </a:ext>
            </a:extLst>
          </p:cNvPr>
          <p:cNvSpPr>
            <a:spLocks noGrp="1"/>
          </p:cNvSpPr>
          <p:nvPr>
            <p:ph idx="1"/>
          </p:nvPr>
        </p:nvSpPr>
        <p:spPr>
          <a:xfrm>
            <a:off x="1683956" y="2133600"/>
            <a:ext cx="4140772" cy="3777622"/>
          </a:xfrm>
        </p:spPr>
        <p:txBody>
          <a:bodyPr>
            <a:normAutofit/>
          </a:bodyPr>
          <a:lstStyle/>
          <a:p>
            <a:r>
              <a:rPr lang="en-GB" sz="1600">
                <a:solidFill>
                  <a:srgbClr val="000000"/>
                </a:solidFill>
              </a:rPr>
              <a:t>“Risks are anything that can potentially disrupt your project or your team. Since every project is unique, no two projects are likely to have the same risks.” (Bridges, 2019)</a:t>
            </a:r>
          </a:p>
          <a:p>
            <a:endParaRPr lang="en-GB" sz="1600">
              <a:solidFill>
                <a:srgbClr val="000000"/>
              </a:solidFill>
            </a:endParaRPr>
          </a:p>
        </p:txBody>
      </p:sp>
      <p:pic>
        <p:nvPicPr>
          <p:cNvPr id="4" name="Picture 3">
            <a:extLst>
              <a:ext uri="{FF2B5EF4-FFF2-40B4-BE49-F238E27FC236}">
                <a16:creationId xmlns:a16="http://schemas.microsoft.com/office/drawing/2014/main" id="{99A0E387-EB4F-4FFB-BEB5-13C603C8FD2E}"/>
              </a:ext>
            </a:extLst>
          </p:cNvPr>
          <p:cNvPicPr>
            <a:picLocks noChangeAspect="1"/>
          </p:cNvPicPr>
          <p:nvPr/>
        </p:nvPicPr>
        <p:blipFill>
          <a:blip r:embed="rId3"/>
          <a:stretch>
            <a:fillRect/>
          </a:stretch>
        </p:blipFill>
        <p:spPr>
          <a:xfrm>
            <a:off x="6091916" y="2015104"/>
            <a:ext cx="5451627" cy="3603375"/>
          </a:xfrm>
          <a:prstGeom prst="rect">
            <a:avLst/>
          </a:prstGeom>
        </p:spPr>
      </p:pic>
    </p:spTree>
    <p:extLst>
      <p:ext uri="{BB962C8B-B14F-4D97-AF65-F5344CB8AC3E}">
        <p14:creationId xmlns:p14="http://schemas.microsoft.com/office/powerpoint/2010/main" val="720872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05C19-D337-4F92-BCC5-B6D38BEE1AD6}"/>
              </a:ext>
            </a:extLst>
          </p:cNvPr>
          <p:cNvSpPr>
            <a:spLocks noGrp="1"/>
          </p:cNvSpPr>
          <p:nvPr>
            <p:ph type="title"/>
          </p:nvPr>
        </p:nvSpPr>
        <p:spPr/>
        <p:txBody>
          <a:bodyPr/>
          <a:lstStyle/>
          <a:p>
            <a:r>
              <a:rPr lang="en-GB" dirty="0"/>
              <a:t>What have I learnt?</a:t>
            </a:r>
          </a:p>
        </p:txBody>
      </p:sp>
      <p:sp>
        <p:nvSpPr>
          <p:cNvPr id="3" name="Content Placeholder 2">
            <a:extLst>
              <a:ext uri="{FF2B5EF4-FFF2-40B4-BE49-F238E27FC236}">
                <a16:creationId xmlns:a16="http://schemas.microsoft.com/office/drawing/2014/main" id="{4081EB58-F41A-4993-B27A-0740F7E7571D}"/>
              </a:ext>
            </a:extLst>
          </p:cNvPr>
          <p:cNvSpPr>
            <a:spLocks noGrp="1"/>
          </p:cNvSpPr>
          <p:nvPr>
            <p:ph idx="1"/>
          </p:nvPr>
        </p:nvSpPr>
        <p:spPr/>
        <p:txBody>
          <a:bodyPr/>
          <a:lstStyle/>
          <a:p>
            <a:r>
              <a:rPr lang="en-GB" dirty="0"/>
              <a:t>I have learnt about what project management is, what a project manager does and the main factors involved in a certain project.</a:t>
            </a:r>
          </a:p>
          <a:p>
            <a:endParaRPr lang="en-GB" dirty="0"/>
          </a:p>
          <a:p>
            <a:r>
              <a:rPr lang="en-GB" dirty="0"/>
              <a:t>I have gained knowledge about different methodologies that can be followed when managing a project. </a:t>
            </a:r>
          </a:p>
          <a:p>
            <a:endParaRPr lang="en-GB" dirty="0"/>
          </a:p>
          <a:p>
            <a:r>
              <a:rPr lang="en-GB" dirty="0"/>
              <a:t>I have learnt about stakeholders and how important they are for a project to work. It is also important to analyse any risks that are involved to make sure that a project doesn’t fail. </a:t>
            </a:r>
          </a:p>
        </p:txBody>
      </p:sp>
    </p:spTree>
    <p:extLst>
      <p:ext uri="{BB962C8B-B14F-4D97-AF65-F5344CB8AC3E}">
        <p14:creationId xmlns:p14="http://schemas.microsoft.com/office/powerpoint/2010/main" val="3075882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B78CE-BF62-468D-B48B-CC062411368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EF1BF21-71F5-49B9-9D89-C03002E827C1}"/>
              </a:ext>
            </a:extLst>
          </p:cNvPr>
          <p:cNvSpPr>
            <a:spLocks noGrp="1"/>
          </p:cNvSpPr>
          <p:nvPr>
            <p:ph idx="1"/>
          </p:nvPr>
        </p:nvSpPr>
        <p:spPr>
          <a:xfrm>
            <a:off x="2589211" y="1400175"/>
            <a:ext cx="9440863" cy="5314950"/>
          </a:xfrm>
        </p:spPr>
        <p:txBody>
          <a:bodyPr>
            <a:normAutofit fontScale="92500" lnSpcReduction="20000"/>
          </a:bodyPr>
          <a:lstStyle/>
          <a:p>
            <a:r>
              <a:rPr lang="en-GB" dirty="0"/>
              <a:t>APM. (2019). Retrieved from Apm.org.uk: https://www.apm.org.uk/resources/what-is-project-management/</a:t>
            </a:r>
          </a:p>
          <a:p>
            <a:r>
              <a:rPr lang="en-GB" dirty="0"/>
              <a:t>Alexander, M. (2019, May). Retrieved from cio.com: </a:t>
            </a:r>
            <a:r>
              <a:rPr lang="en-GB" dirty="0">
                <a:hlinkClick r:id="rId2"/>
              </a:rPr>
              <a:t>https://www.cio.com/article/3224865/what-is-a-project-manager-the-lead-role-for-project-success.html</a:t>
            </a:r>
            <a:endParaRPr lang="en-GB" dirty="0"/>
          </a:p>
          <a:p>
            <a:r>
              <a:rPr lang="en-GB" dirty="0" err="1"/>
              <a:t>ProjectManager</a:t>
            </a:r>
            <a:r>
              <a:rPr lang="en-GB" dirty="0"/>
              <a:t>. (2019). Retrieved from ProjectManager.com: </a:t>
            </a:r>
            <a:r>
              <a:rPr lang="en-GB" dirty="0">
                <a:hlinkClick r:id="rId3"/>
              </a:rPr>
              <a:t>https://www.projectmanager.com/software/use-cases/waterfall-methodology</a:t>
            </a:r>
            <a:endParaRPr lang="en-GB" dirty="0"/>
          </a:p>
          <a:p>
            <a:r>
              <a:rPr lang="en-GB" dirty="0"/>
              <a:t>Google. (2019). Retrieved from Google-Images: </a:t>
            </a:r>
            <a:r>
              <a:rPr lang="en-GB" dirty="0">
                <a:hlinkClick r:id="rId4"/>
              </a:rPr>
              <a:t>https://www.google.com/search?q=waterfall+approach+to+project+management&amp;safe=active&amp;source=lnms&amp;tbm=isch&amp;sa=X&amp;ved=2ahUKEwjk-LGSz6PmAhWfVhUIHTmPAE0Q_AUoAXoECBIQAw&amp;biw=1280&amp;bih=607&amp;safe=active#imgrc=0dqPEfUsd4LdZM</a:t>
            </a:r>
            <a:endParaRPr lang="en-GB" dirty="0"/>
          </a:p>
          <a:p>
            <a:r>
              <a:rPr lang="en-GB" dirty="0"/>
              <a:t>Google. (2019). Retrieved from Google-Images: https://www.google.com/</a:t>
            </a:r>
            <a:r>
              <a:rPr lang="en-GB" dirty="0" err="1"/>
              <a:t>search?q</a:t>
            </a:r>
            <a:r>
              <a:rPr lang="en-GB" dirty="0"/>
              <a:t>=</a:t>
            </a:r>
            <a:r>
              <a:rPr lang="en-GB" dirty="0" err="1"/>
              <a:t>agile+approach+diagram&amp;tbm</a:t>
            </a:r>
            <a:r>
              <a:rPr lang="en-GB" dirty="0"/>
              <a:t>=</a:t>
            </a:r>
            <a:r>
              <a:rPr lang="en-GB" dirty="0" err="1"/>
              <a:t>isch&amp;ved</a:t>
            </a:r>
            <a:r>
              <a:rPr lang="en-GB" dirty="0"/>
              <a:t>=2ahUKEwjZmb6Tz6PmAhWTwoUKHdWrCScQ2-cCegQIABAA&amp;oq=</a:t>
            </a:r>
            <a:r>
              <a:rPr lang="en-GB" dirty="0" err="1"/>
              <a:t>agile+appr&amp;gs_l</a:t>
            </a:r>
            <a:r>
              <a:rPr lang="en-GB" dirty="0"/>
              <a:t>=img.1.1.0i67l2j0l2j0i67j0l5.666180.673955..676469...1.0..2.284.3416.45j4j1......0....1..gws-wiz-img.....0..0i131j0i24.Vbpi</a:t>
            </a:r>
          </a:p>
          <a:p>
            <a:r>
              <a:rPr lang="en-GB" dirty="0"/>
              <a:t>Team-Linchpin. (2019, September). Retrieved from Linchpinseo.com: </a:t>
            </a:r>
            <a:r>
              <a:rPr lang="en-GB" dirty="0">
                <a:hlinkClick r:id="rId5"/>
              </a:rPr>
              <a:t>https://linchpinseo.com/the-agile-method/</a:t>
            </a:r>
            <a:endParaRPr lang="en-GB" dirty="0"/>
          </a:p>
          <a:p>
            <a:r>
              <a:rPr lang="en-GB" dirty="0"/>
              <a:t>PRINCE2.com. (2019). Retrieved from Prince2.com: https://www.prince2.com/uk/prince2-methodology</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24749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5FF46-772F-470E-B9CC-089AF0867BE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C32DC18-FC90-4DA8-852B-7308CAA45D02}"/>
              </a:ext>
            </a:extLst>
          </p:cNvPr>
          <p:cNvSpPr>
            <a:spLocks noGrp="1"/>
          </p:cNvSpPr>
          <p:nvPr>
            <p:ph idx="1"/>
          </p:nvPr>
        </p:nvSpPr>
        <p:spPr/>
        <p:txBody>
          <a:bodyPr/>
          <a:lstStyle/>
          <a:p>
            <a:r>
              <a:rPr lang="en-GB" dirty="0"/>
              <a:t>Bridges, J. (2019, December). Retrieved from Projectmanager.com: </a:t>
            </a:r>
            <a:r>
              <a:rPr lang="en-GB" dirty="0">
                <a:hlinkClick r:id="rId2"/>
              </a:rPr>
              <a:t>https://www.projectmanager.com/training/how-to-analyze-risks-project</a:t>
            </a:r>
            <a:endParaRPr lang="en-GB" dirty="0"/>
          </a:p>
          <a:p>
            <a:endParaRPr lang="en-GB" dirty="0"/>
          </a:p>
        </p:txBody>
      </p:sp>
    </p:spTree>
    <p:extLst>
      <p:ext uri="{BB962C8B-B14F-4D97-AF65-F5344CB8AC3E}">
        <p14:creationId xmlns:p14="http://schemas.microsoft.com/office/powerpoint/2010/main" val="103222626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1916</TotalTime>
  <Words>2116</Words>
  <Application>Microsoft Office PowerPoint</Application>
  <PresentationFormat>Widescreen</PresentationFormat>
  <Paragraphs>87</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Wisp</vt:lpstr>
      <vt:lpstr>Project Management for Sustainability – BMSP5008</vt:lpstr>
      <vt:lpstr>Introduction to Project Management</vt:lpstr>
      <vt:lpstr>Important people in a project </vt:lpstr>
      <vt:lpstr>Methodologies </vt:lpstr>
      <vt:lpstr>Methodologies </vt:lpstr>
      <vt:lpstr>Methodologies </vt:lpstr>
      <vt:lpstr>Risk analysis</vt:lpstr>
      <vt:lpstr>What have I learnt?</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for Sustainability – BMSP5008</dc:title>
  <dc:creator>hannah23 kilburn</dc:creator>
  <cp:lastModifiedBy>hannah23 kilburn</cp:lastModifiedBy>
  <cp:revision>22</cp:revision>
  <dcterms:created xsi:type="dcterms:W3CDTF">2019-12-10T12:27:09Z</dcterms:created>
  <dcterms:modified xsi:type="dcterms:W3CDTF">2019-12-11T20:23:58Z</dcterms:modified>
</cp:coreProperties>
</file>