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17"/>
  </p:notesMasterIdLst>
  <p:sldIdLst>
    <p:sldId id="1864" r:id="rId5"/>
    <p:sldId id="1846" r:id="rId6"/>
    <p:sldId id="1849" r:id="rId7"/>
    <p:sldId id="1852" r:id="rId8"/>
    <p:sldId id="1865" r:id="rId9"/>
    <p:sldId id="1868" r:id="rId10"/>
    <p:sldId id="1869" r:id="rId11"/>
    <p:sldId id="1870" r:id="rId12"/>
    <p:sldId id="1871" r:id="rId13"/>
    <p:sldId id="1867" r:id="rId14"/>
    <p:sldId id="1872" r:id="rId15"/>
    <p:sldId id="1873" r:id="rId16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4387"/>
    <a:srgbClr val="FF2625"/>
    <a:srgbClr val="007788"/>
    <a:srgbClr val="297C2A"/>
    <a:srgbClr val="F69000"/>
    <a:srgbClr val="01C2D1"/>
    <a:srgbClr val="D6D734"/>
    <a:srgbClr val="005C68"/>
    <a:srgbClr val="3B2E58"/>
    <a:srgbClr val="6B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724" autoAdjust="0"/>
  </p:normalViewPr>
  <p:slideViewPr>
    <p:cSldViewPr snapToGrid="0">
      <p:cViewPr varScale="1">
        <p:scale>
          <a:sx n="152" d="100"/>
          <a:sy n="152" d="100"/>
        </p:scale>
        <p:origin x="588" y="132"/>
      </p:cViewPr>
      <p:guideLst>
        <p:guide orient="horz" pos="2160"/>
        <p:guide pos="480"/>
        <p:guide pos="7200"/>
        <p:guide pos="4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4" d="100"/>
        <a:sy n="9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FA1E4-4799-8A2F-8B07-5E6BD5BDA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4758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90BF5D-EA32-A962-3333-D5A06875DA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4976D926-E3B7-DA5B-18D7-2BBD5165AA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9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C16383CC-42EA-1349-2E63-427B744A49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B6A7855C-DB87-C108-6507-FF977CD943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0853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03B12-EFF1-9EA1-D238-8939B5AE0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0067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DB60B1-BEF5-4848-BB02-98EBFE355C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1"/>
            <a:ext cx="12191998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E7964CB-E75A-4A03-88D3-6A48EF650A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42012" y="2766219"/>
            <a:ext cx="6220101" cy="1325563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Insert title here</a:t>
            </a:r>
          </a:p>
        </p:txBody>
      </p:sp>
    </p:spTree>
    <p:extLst>
      <p:ext uri="{BB962C8B-B14F-4D97-AF65-F5344CB8AC3E}">
        <p14:creationId xmlns:p14="http://schemas.microsoft.com/office/powerpoint/2010/main" val="1440679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7E8F-5716-4A71-B64F-EC5A742B45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1"/>
            <a:ext cx="6477000" cy="1189038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6340929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6" name="Picture Placeholder 5" descr="Red, blue grey white pattern background">
            <a:extLst>
              <a:ext uri="{FF2B5EF4-FFF2-40B4-BE49-F238E27FC236}">
                <a16:creationId xmlns:a16="http://schemas.microsoft.com/office/drawing/2014/main" id="{8FD53BA4-73D2-4CCA-8580-11F4221524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27166" y="0"/>
            <a:ext cx="4764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7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6" descr="White Striped background">
            <a:extLst>
              <a:ext uri="{FF2B5EF4-FFF2-40B4-BE49-F238E27FC236}">
                <a16:creationId xmlns:a16="http://schemas.microsoft.com/office/drawing/2014/main" id="{3917D528-010E-4303-97BF-F7F67BC661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32408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13624-9AD4-4B61-B3D1-7B2121350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4"/>
            <a:ext cx="10591800" cy="646332"/>
          </a:xfrm>
          <a:prstGeom prst="rect">
            <a:avLst/>
          </a:prstGeom>
        </p:spPr>
        <p:txBody>
          <a:bodyPr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780F473D-F2DF-4163-AB6E-F7327F60EC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432562"/>
            <a:ext cx="10667999" cy="115823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 b="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7DC18506-6205-438F-AA5C-D337F9975FC3}"/>
              </a:ext>
            </a:extLst>
          </p:cNvPr>
          <p:cNvSpPr>
            <a:spLocks noGrp="1"/>
          </p:cNvSpPr>
          <p:nvPr>
            <p:ph type="tbl" sz="quarter" idx="12" hasCustomPrompt="1"/>
          </p:nvPr>
        </p:nvSpPr>
        <p:spPr>
          <a:xfrm>
            <a:off x="757381" y="2591662"/>
            <a:ext cx="10667999" cy="28337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0"/>
            </a:lvl1pPr>
          </a:lstStyle>
          <a:p>
            <a:r>
              <a:rPr lang="en-US" dirty="0"/>
              <a:t>Insert content here</a:t>
            </a:r>
          </a:p>
        </p:txBody>
      </p:sp>
      <p:pic>
        <p:nvPicPr>
          <p:cNvPr id="7" name="Picture Placeholder 5" descr="Red, blue grey white pattern background">
            <a:extLst>
              <a:ext uri="{FF2B5EF4-FFF2-40B4-BE49-F238E27FC236}">
                <a16:creationId xmlns:a16="http://schemas.microsoft.com/office/drawing/2014/main" id="{CD2D4C14-919B-45F8-8FB9-55AAC8A8FCF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90252"/>
            <a:ext cx="12192000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917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668F4E-0433-49FD-9D92-3B60E9B0AE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9742" y="715961"/>
            <a:ext cx="6477000" cy="11890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99743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 indent="-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6" name="Picture Placeholder 6" descr="Red, blue grey white pattern background">
            <a:extLst>
              <a:ext uri="{FF2B5EF4-FFF2-40B4-BE49-F238E27FC236}">
                <a16:creationId xmlns:a16="http://schemas.microsoft.com/office/drawing/2014/main" id="{3A82D859-AED3-485F-A04E-40320B1043A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76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87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13624-9AD4-4B61-B3D1-7B2121350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4"/>
            <a:ext cx="10591800" cy="646332"/>
          </a:xfrm>
          <a:prstGeom prst="rect">
            <a:avLst/>
          </a:prstGeom>
        </p:spPr>
        <p:txBody>
          <a:bodyPr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DF03C311-DDF4-44A3-9D51-D5FDC4A8E7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432562"/>
            <a:ext cx="10667999" cy="92742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 b="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8" name="SmartArt Placeholder 7">
            <a:extLst>
              <a:ext uri="{FF2B5EF4-FFF2-40B4-BE49-F238E27FC236}">
                <a16:creationId xmlns:a16="http://schemas.microsoft.com/office/drawing/2014/main" id="{9FD563C5-3DFB-47DD-8A9E-30D8084590F6}"/>
              </a:ext>
            </a:extLst>
          </p:cNvPr>
          <p:cNvSpPr>
            <a:spLocks noGrp="1"/>
          </p:cNvSpPr>
          <p:nvPr>
            <p:ph type="dgm" sz="quarter" idx="14" hasCustomPrompt="1"/>
          </p:nvPr>
        </p:nvSpPr>
        <p:spPr>
          <a:xfrm>
            <a:off x="762001" y="2369129"/>
            <a:ext cx="10667998" cy="33436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0"/>
            </a:lvl1pPr>
          </a:lstStyle>
          <a:p>
            <a:r>
              <a:rPr lang="en-US" dirty="0"/>
              <a:t>Insert Content here</a:t>
            </a:r>
          </a:p>
        </p:txBody>
      </p:sp>
      <p:pic>
        <p:nvPicPr>
          <p:cNvPr id="9" name="Picture Placeholder 8" descr="Red, blue grey white pattern background">
            <a:extLst>
              <a:ext uri="{FF2B5EF4-FFF2-40B4-BE49-F238E27FC236}">
                <a16:creationId xmlns:a16="http://schemas.microsoft.com/office/drawing/2014/main" id="{EFDBB6A3-9760-4B41-9E31-6D5DD396E1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99582"/>
            <a:ext cx="12192000" cy="8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626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3F45076F-4240-4B40-8CE4-637DD751A6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3"/>
            <a:ext cx="5334000" cy="118903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5334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28600">
              <a:lnSpc>
                <a:spcPct val="100000"/>
              </a:lnSpc>
              <a:spcBef>
                <a:spcPts val="1000"/>
              </a:spcBef>
              <a:defRPr sz="1800"/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305541"/>
            <a:ext cx="4572000" cy="236220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11" name="Picture Placeholder 5" descr="Red, blue grey white pattern background">
            <a:extLst>
              <a:ext uri="{FF2B5EF4-FFF2-40B4-BE49-F238E27FC236}">
                <a16:creationId xmlns:a16="http://schemas.microsoft.com/office/drawing/2014/main" id="{1014381E-E235-4624-9267-69EEEE9826F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80922"/>
            <a:ext cx="12192000" cy="877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680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Gray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7E8F-5716-4A71-B64F-EC5A742B45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1"/>
            <a:ext cx="6477000" cy="1189038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5" name="Picture Placeholder 6" descr="Red, blue grey white pattern background">
            <a:extLst>
              <a:ext uri="{FF2B5EF4-FFF2-40B4-BE49-F238E27FC236}">
                <a16:creationId xmlns:a16="http://schemas.microsoft.com/office/drawing/2014/main" id="{6696C96D-182E-490E-A117-B60FF18536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27166" y="0"/>
            <a:ext cx="4764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42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6" descr="Picture placeholder ">
            <a:extLst>
              <a:ext uri="{FF2B5EF4-FFF2-40B4-BE49-F238E27FC236}">
                <a16:creationId xmlns:a16="http://schemas.microsoft.com/office/drawing/2014/main" id="{21F9B252-B7D4-4DA8-92E8-8A98BFEF41B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410071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6" name="Picture Placeholder 5" descr="Red, blue grey white pattern background">
            <a:extLst>
              <a:ext uri="{FF2B5EF4-FFF2-40B4-BE49-F238E27FC236}">
                <a16:creationId xmlns:a16="http://schemas.microsoft.com/office/drawing/2014/main" id="{906BF34F-6945-4E11-BAEC-F66F7254C4C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99582"/>
            <a:ext cx="12192000" cy="8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23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 Blu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668F4E-0433-49FD-9D92-3B60E9B0AE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9742" y="715961"/>
            <a:ext cx="6477000" cy="11890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99743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 indent="-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5" name="Picture Placeholder 6" descr="Red, blue grey white pattern background">
            <a:extLst>
              <a:ext uri="{FF2B5EF4-FFF2-40B4-BE49-F238E27FC236}">
                <a16:creationId xmlns:a16="http://schemas.microsoft.com/office/drawing/2014/main" id="{BC85C715-EF0D-4E33-AC89-C35DD2596E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76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37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690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9" r:id="rId2"/>
    <p:sldLayoutId id="2147483700" r:id="rId3"/>
    <p:sldLayoutId id="2147483691" r:id="rId4"/>
    <p:sldLayoutId id="2147483701" r:id="rId5"/>
    <p:sldLayoutId id="2147483706" r:id="rId6"/>
    <p:sldLayoutId id="2147483702" r:id="rId7"/>
    <p:sldLayoutId id="2147483704" r:id="rId8"/>
    <p:sldLayoutId id="2147483703" r:id="rId9"/>
    <p:sldLayoutId id="2147483690" r:id="rId10"/>
    <p:sldLayoutId id="21474837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wales.gov.wales/repository/resource/425caccb-2cfd-4573-b2f1-cea1df17664c/overvie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P8ojeO9za84" TargetMode="External"/><Relationship Id="rId5" Type="http://schemas.openxmlformats.org/officeDocument/2006/relationships/hyperlink" Target="https://www.ted.com/talks/margaret_heffernan_dare_to_disagree" TargetMode="External"/><Relationship Id="rId4" Type="http://schemas.openxmlformats.org/officeDocument/2006/relationships/hyperlink" Target="https://academiwales.gov.wales/repository/resource/b798a5ea-50e3-46f1-9293-35160f01f266/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D2DB031-9003-4F74-A88F-FE2A2ABAB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32354" y="340536"/>
            <a:ext cx="6629760" cy="6293594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dynamics and how to build effective relationships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Claudiu Dan Maceseanu(2426938)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  <a:t>Effective Teamworking and Communication (BMSW4009)</a:t>
            </a:r>
            <a:b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  <a:t>Date 29.06.2025</a:t>
            </a:r>
            <a:br>
              <a:rPr lang="en-US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3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26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7BA0B6F-5258-479C-87B7-C806E6757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6477000" cy="1189038"/>
          </a:xfrm>
        </p:spPr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36812B-2065-4A2B-B59B-8957022687B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4999"/>
            <a:ext cx="6340929" cy="3663381"/>
          </a:xfrm>
        </p:spPr>
        <p:txBody>
          <a:bodyPr/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Groups work better when people understand how they behave together.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your role and how you deal with conflict helps the group.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looks at group theory and my group experience.</a:t>
            </a:r>
          </a:p>
        </p:txBody>
      </p:sp>
    </p:spTree>
    <p:extLst>
      <p:ext uri="{BB962C8B-B14F-4D97-AF65-F5344CB8AC3E}">
        <p14:creationId xmlns:p14="http://schemas.microsoft.com/office/powerpoint/2010/main" val="46166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9585A-5E1F-40FA-8E64-BB4F046116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99743" y="630621"/>
            <a:ext cx="6477000" cy="4906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Group Dynamics?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dynamics are how people act and work in a group.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includes things like roles, communication, leadership, and how people get along.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things affect how well the group works.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(Mullins and Christy, 2016)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8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8">
            <a:extLst>
              <a:ext uri="{FF2B5EF4-FFF2-40B4-BE49-F238E27FC236}">
                <a16:creationId xmlns:a16="http://schemas.microsoft.com/office/drawing/2014/main" id="{A17D04F1-4318-4DD6-B27E-D66AE4D426B2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761999" y="548641"/>
            <a:ext cx="10778359" cy="4632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Group Dynamics Matter ?</a:t>
            </a:r>
          </a:p>
          <a:p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group dynamics help people trust each other and get things done.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dynamics cause confusion and stress.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Trust is more important than control.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(Sinek, 2023)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5A8ACB1-6D36-496B-91DD-D1C3128C1C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6028" y="428821"/>
            <a:ext cx="6702972" cy="6167471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Tuckman’s Group Stages</a:t>
            </a:r>
          </a:p>
          <a:p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Forming – Group comes together.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Storming – Some conflict may happen.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Norming – People understand their roles.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Performing – Group works well.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Adjourning – Task ends and group separates.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(Tuckman and Harper, 2012)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My group moved to “Performing” quickly because we all understood our task.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066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392C8-3358-6D93-501B-7D7F9D85A8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223791-A81D-AD2F-1DAB-6D8B378693D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99743" y="630621"/>
            <a:ext cx="6477000" cy="4906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Group Experience</a:t>
            </a:r>
          </a:p>
          <a:p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understood the task clearly.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picked a topic and made their own slides.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parts: clear roles, no arguments.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Hard part: we didn’t work much as a group.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fixed this by reviewing each other’s slides before presenting.</a:t>
            </a:r>
          </a:p>
        </p:txBody>
      </p:sp>
    </p:spTree>
    <p:extLst>
      <p:ext uri="{BB962C8B-B14F-4D97-AF65-F5344CB8AC3E}">
        <p14:creationId xmlns:p14="http://schemas.microsoft.com/office/powerpoint/2010/main" val="4136944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BB574-F675-0846-45E1-A34FD8F3C4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6653F6E-6D90-01D5-5304-6E03C0C1280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409903"/>
            <a:ext cx="6340929" cy="5744955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of Another Group</a:t>
            </a:r>
          </a:p>
          <a:p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another task, one member took control and others stayed quiet.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people did more than others.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solved this by having a quick meeting and splitting the work better.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learned that talking early helps avoid problems.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(Belbin, 2010;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Wales, 2016)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422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56B2B-A411-82D1-CEEC-7C0A0F303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8">
            <a:extLst>
              <a:ext uri="{FF2B5EF4-FFF2-40B4-BE49-F238E27FC236}">
                <a16:creationId xmlns:a16="http://schemas.microsoft.com/office/drawing/2014/main" id="{42897671-CB0E-20F1-6111-3BBD1E1A208B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761999" y="548641"/>
            <a:ext cx="10299087" cy="4632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Belbin Roles</a:t>
            </a:r>
          </a:p>
          <a:p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was probably a Completer Finisher or Specialist – focused and detail-driven.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Others were likely Plants and Implementers.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had no clear Team worker or Co-ordinator.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We got things done, but didn’t connect much as a group.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(Belbin, 2010)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16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E6248-CB3B-057E-79E6-D9B7F6DA9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DFC6AA74-B3BF-DAE2-685D-4F9F8DC1B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86411" y="340536"/>
            <a:ext cx="6875703" cy="6293594"/>
          </a:xfrm>
        </p:spPr>
        <p:txBody>
          <a:bodyPr anchor="ctr">
            <a:no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Conflict Style – Thomas-Kilmann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My scores: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Compromising: 7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Avoiding: 7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Withdrawing: 6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Competing: 5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Collaborating: 5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/>
            </a:b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 often avoid conflict or find a middle ground.</a:t>
            </a:r>
            <a:b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This helped avoid tension, but we may have missed out on ideas.</a:t>
            </a:r>
            <a:b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132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75CE5-70A2-411D-881E-7B75B82931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199743" y="466659"/>
            <a:ext cx="6477000" cy="6047653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Build Good Relationships in a Group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Trust each other – don’t work in fear (Sinek, 2023)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Talk openly – disagree respectfully (Heffernan, 2012)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each other – coaching builds confidence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Wales, 2016)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strengths – feel valued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Wales, 2018)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Good groups are safe, open, and supportive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52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9CE9E3-16F1-EF99-DB18-C80136F24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6133190-424B-4777-A1FD-0DD1CF3EF1E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6028" y="428821"/>
            <a:ext cx="6702972" cy="6167471"/>
          </a:xfrm>
        </p:spPr>
        <p:txBody>
          <a:bodyPr/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Groups work best when members trust, listen, and know their roles.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your conflict style and group role helps you improve.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learned that planning and communication help groups succeed.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I’ll use this experience to work better in future group tasks.</a:t>
            </a:r>
          </a:p>
        </p:txBody>
      </p:sp>
    </p:spTree>
    <p:extLst>
      <p:ext uri="{BB962C8B-B14F-4D97-AF65-F5344CB8AC3E}">
        <p14:creationId xmlns:p14="http://schemas.microsoft.com/office/powerpoint/2010/main" val="3984714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98335B-FD81-1DF8-330E-D5581DC232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8">
            <a:extLst>
              <a:ext uri="{FF2B5EF4-FFF2-40B4-BE49-F238E27FC236}">
                <a16:creationId xmlns:a16="http://schemas.microsoft.com/office/drawing/2014/main" id="{54297FF1-1F50-4746-D114-DE16116A8444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>
          <a:xfrm>
            <a:off x="761999" y="548641"/>
            <a:ext cx="10299087" cy="4962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Wales (2016)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Coaching: Developing People for Success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https://academiwales.gov.wales/repository/resource/425caccb-2cfd-4573-b2f1-cea1df17664c/overview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(Accessed: 17 Jun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Academi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Wales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Applied Positive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https://academiwales.gov.wales/repository/resource/b798a5ea-50e3-46f1-9293-35160f01f266/overview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(Accessed: 27 Jun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Belbin, R.M. (2010)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Team Roles at 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Heffernan, M.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Dare to Disagree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https://www.ted.com/talks/margaret_heffernan_dare_to_disagree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(Accessed: 16 Jun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Sinek, S.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Trust: the Basis of High Performing Teams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https://youtu.be/P8ojeO9za84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(Accessed: 24 Jun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2332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23042"/>
      </a:accent1>
      <a:accent2>
        <a:srgbClr val="3578AF"/>
      </a:accent2>
      <a:accent3>
        <a:srgbClr val="C4C4C4"/>
      </a:accent3>
      <a:accent4>
        <a:srgbClr val="A80B22"/>
      </a:accent4>
      <a:accent5>
        <a:srgbClr val="E2E2E2"/>
      </a:accent5>
      <a:accent6>
        <a:srgbClr val="2A6187"/>
      </a:accent6>
      <a:hlink>
        <a:srgbClr val="0563C1"/>
      </a:hlink>
      <a:folHlink>
        <a:srgbClr val="954F72"/>
      </a:folHlink>
    </a:clrScheme>
    <a:fontScheme name="Custom 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ewish American Heritage Month_Win32_JC_SL_v3" id="{5A91364D-DD38-4994-BB9C-41D074FD197A}" vid="{8577DF34-D72C-48EB-902A-0A54C766E05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DF283A3-AA81-4663-8764-64F64C723FD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15C1F8C-D27A-4CE7-9DF4-4AFDB2880FA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EE2DFF-920A-42C9-AEE0-3A0BF6AF46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Jewish American Heritage Month presentation</Template>
  <TotalTime>64</TotalTime>
  <Words>720</Words>
  <Application>Microsoft Office PowerPoint</Application>
  <PresentationFormat>Widescreen</PresentationFormat>
  <Paragraphs>68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Wingdings</vt:lpstr>
      <vt:lpstr>Office Theme</vt:lpstr>
      <vt:lpstr>Group dynamics and how to build effective relationships    Claudiu Dan Maceseanu(2426938)  Effective Teamworking and Communication (BMSW4009)  Date 29.06.2025  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Conflict Style – Thomas-Kilmann  My scores:  Compromising: 7 Avoiding: 7 Withdrawing: 6 Competing: 5 Collaborating: 5  I often avoid conflict or find a middle ground. This helped avoid tension, but we may have missed out on ideas.   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Claudiu MacEseanu (2426938)</dc:creator>
  <cp:keywords/>
  <dc:description/>
  <cp:lastModifiedBy>Claudiu MacEseanu (2426938)</cp:lastModifiedBy>
  <cp:revision>3</cp:revision>
  <dcterms:created xsi:type="dcterms:W3CDTF">2025-06-29T12:58:40Z</dcterms:created>
  <dcterms:modified xsi:type="dcterms:W3CDTF">2025-06-29T14:03:35Z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