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rts/chart1.xml" ContentType="application/vnd.openxmlformats-officedocument.drawingml.chart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10" d="100"/>
          <a:sy n="110" d="100"/>
        </p:scale>
        <p:origin x="536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c:style val="2"/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PC benchmark</c:v>
                </c:pt>
              </c:strCache>
            </c:strRef>
          </c:tx>
          <c:spPr>
            <a:solidFill>
              <a:srgbClr val="C0504D"/>
            </a:solidFill>
            <a:effectLst/>
          </c:spPr>
          <c:invertIfNegative val="0"/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200" b="0" i="0" u="none" strike="noStrike">
                    <a:solidFill>
                      <a:srgbClr val="000000"/>
                    </a:solidFill>
                    <a:latin typeface="Arial"/>
                  </a:defRPr>
                </a:pPr>
                <a:endParaRPr lang="en-DE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Sheet1!$A$2:$A$3</c:f>
              <c:strCache>
                <c:ptCount val="2"/>
                <c:pt idx="0">
                  <c:v>Tool compatibility</c:v>
                </c:pt>
                <c:pt idx="1">
                  <c:v>Process recovery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92</c:v>
                </c:pt>
                <c:pt idx="1">
                  <c:v>89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257-8C45-8146-90F133C8953F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Raspberry Pi benchmark</c:v>
                </c:pt>
              </c:strCache>
            </c:strRef>
          </c:tx>
          <c:spPr>
            <a:solidFill>
              <a:srgbClr val="4F81BD"/>
            </a:solidFill>
            <a:effectLst/>
          </c:spPr>
          <c:invertIfNegative val="0"/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200" b="0" i="0" u="none" strike="noStrike">
                    <a:solidFill>
                      <a:srgbClr val="000000"/>
                    </a:solidFill>
                    <a:latin typeface="Arial"/>
                  </a:defRPr>
                </a:pPr>
                <a:endParaRPr lang="en-DE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Sheet1!$A$2:$A$3</c:f>
              <c:strCache>
                <c:ptCount val="2"/>
                <c:pt idx="0">
                  <c:v>Tool compatibility</c:v>
                </c:pt>
                <c:pt idx="1">
                  <c:v>Process recovery</c:v>
                </c:pt>
              </c:strCache>
            </c:strRef>
          </c:cat>
          <c:val>
            <c:numRef>
              <c:f>Sheet1!$C$2:$C$3</c:f>
              <c:numCache>
                <c:formatCode>General</c:formatCode>
                <c:ptCount val="2"/>
                <c:pt idx="0">
                  <c:v>38</c:v>
                </c:pt>
                <c:pt idx="1">
                  <c:v>12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257-8C45-8146-90F133C8953F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000" b="0" i="0" u="none" strike="noStrike">
                <a:solidFill>
                  <a:srgbClr val="000000"/>
                </a:solidFill>
                <a:latin typeface="Aptos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  <c:max val="100"/>
        </c:scaling>
        <c:delete val="0"/>
        <c:axPos val="l"/>
        <c:majorGridlines>
          <c:spPr>
            <a:ln w="12700" cap="flat">
              <a:solidFill>
                <a:srgbClr val="888888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900" b="0" i="0" u="none" strike="noStrike">
                <a:solidFill>
                  <a:srgbClr val="000000"/>
                </a:solidFill>
                <a:latin typeface="Aptos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</c:legend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111972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ASTER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github.com/volatilityfoundation/volatility3" TargetMode="External"/><Relationship Id="rId3" Type="http://schemas.openxmlformats.org/officeDocument/2006/relationships/hyperlink" Target="https://www.enisa.europa.eu/" TargetMode="External"/><Relationship Id="rId7" Type="http://schemas.openxmlformats.org/officeDocument/2006/relationships/hyperlink" Target="https://github.com/504ensicsLabs/LiME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volatilityfoundation.org/" TargetMode="External"/><Relationship Id="rId5" Type="http://schemas.openxmlformats.org/officeDocument/2006/relationships/hyperlink" Target="https://www.enisa.europa.eu/publications/enisa-threat-landscape-for-5g-networks" TargetMode="External"/><Relationship Id="rId4" Type="http://schemas.openxmlformats.org/officeDocument/2006/relationships/hyperlink" Target="https://github.com/google/rekal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B12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1078992"/>
            <a:ext cx="7452360" cy="123444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 fontScale="92500"/>
          </a:bodyPr>
          <a:lstStyle/>
          <a:p>
            <a:pPr marL="0" indent="0">
              <a:buNone/>
            </a:pPr>
            <a:r>
              <a:rPr lang="en-US" sz="34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Forensic Analysis of</a:t>
            </a:r>
            <a:endParaRPr lang="en-US" sz="3400" dirty="0"/>
          </a:p>
          <a:p>
            <a:pPr marL="0" indent="0">
              <a:buNone/>
            </a:pPr>
            <a:r>
              <a:rPr lang="en-US" sz="34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Volatile Memory in Edge Computing Devices</a:t>
            </a:r>
            <a:endParaRPr lang="en-US" sz="3400" dirty="0"/>
          </a:p>
        </p:txBody>
      </p:sp>
      <p:sp>
        <p:nvSpPr>
          <p:cNvPr id="4" name="Text 2"/>
          <p:cNvSpPr/>
          <p:nvPr/>
        </p:nvSpPr>
        <p:spPr>
          <a:xfrm>
            <a:off x="621792" y="3063240"/>
            <a:ext cx="1371600" cy="310896"/>
          </a:xfrm>
          <a:prstGeom prst="roundRect">
            <a:avLst>
              <a:gd name="adj" fmla="val 26471"/>
            </a:avLst>
          </a:prstGeom>
          <a:solidFill>
            <a:srgbClr val="2563EB"/>
          </a:solidFill>
          <a:ln>
            <a:solidFill>
              <a:srgbClr val="2563EB"/>
            </a:solidFill>
          </a:ln>
        </p:spPr>
        <p:txBody>
          <a:bodyPr wrap="square" lIns="508" tIns="508" rIns="508" bIns="508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</a:rPr>
              <a:t>Edge Computing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2148840" y="3063240"/>
            <a:ext cx="1325880" cy="310896"/>
          </a:xfrm>
          <a:prstGeom prst="roundRect">
            <a:avLst>
              <a:gd name="adj" fmla="val 26471"/>
            </a:avLst>
          </a:prstGeom>
          <a:solidFill>
            <a:srgbClr val="00C2A8"/>
          </a:solidFill>
          <a:ln>
            <a:solidFill>
              <a:srgbClr val="00C2A8"/>
            </a:solidFill>
          </a:ln>
        </p:spPr>
        <p:txBody>
          <a:bodyPr wrap="square" lIns="508" tIns="508" rIns="508" bIns="508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</a:rPr>
              <a:t>RAM Evidence</a:t>
            </a:r>
            <a:endParaRPr lang="en-US" sz="1000" dirty="0"/>
          </a:p>
        </p:txBody>
      </p:sp>
      <p:sp>
        <p:nvSpPr>
          <p:cNvPr id="6" name="Text 4"/>
          <p:cNvSpPr/>
          <p:nvPr/>
        </p:nvSpPr>
        <p:spPr>
          <a:xfrm>
            <a:off x="3639312" y="3063240"/>
            <a:ext cx="1600200" cy="310896"/>
          </a:xfrm>
          <a:prstGeom prst="roundRect">
            <a:avLst>
              <a:gd name="adj" fmla="val 26471"/>
            </a:avLst>
          </a:prstGeom>
          <a:solidFill>
            <a:srgbClr val="F59E0B"/>
          </a:solidFill>
          <a:ln>
            <a:solidFill>
              <a:srgbClr val="F59E0B"/>
            </a:solidFill>
          </a:ln>
        </p:spPr>
        <p:txBody>
          <a:bodyPr wrap="square" lIns="508" tIns="508" rIns="508" bIns="508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</a:rPr>
              <a:t>Incident Response</a:t>
            </a:r>
            <a:endParaRPr lang="en-US" sz="1000" dirty="0"/>
          </a:p>
        </p:txBody>
      </p:sp>
      <p:sp>
        <p:nvSpPr>
          <p:cNvPr id="7" name="Text 5"/>
          <p:cNvSpPr/>
          <p:nvPr/>
        </p:nvSpPr>
        <p:spPr>
          <a:xfrm>
            <a:off x="640080" y="3767328"/>
            <a:ext cx="7178040" cy="786384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D6E4F0"/>
                </a:solidFill>
              </a:rPr>
              <a:t>Core focus: capture short-lived RAM artefacts before shutdown/reboot, protect evidence integrity, and convert tool outputs into response decisions [3], [4], [29].</a:t>
            </a:r>
            <a:endParaRPr lang="en-US" sz="1500" dirty="0"/>
          </a:p>
        </p:txBody>
      </p:sp>
      <p:pic>
        <p:nvPicPr>
          <p:cNvPr id="9" name="Image 0" descr="/mnt/data/docx_media/word/media/image3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39494" y="5138928"/>
            <a:ext cx="2426332" cy="804672"/>
          </a:xfrm>
          <a:prstGeom prst="rect">
            <a:avLst/>
          </a:prstGeom>
        </p:spPr>
      </p:pic>
      <p:sp>
        <p:nvSpPr>
          <p:cNvPr id="10" name="Text 7"/>
          <p:cNvSpPr/>
          <p:nvPr/>
        </p:nvSpPr>
        <p:spPr>
          <a:xfrm>
            <a:off x="475488" y="6510528"/>
            <a:ext cx="69494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91A3B5"/>
                </a:solidFill>
              </a:rPr>
              <a:t>Volatile Memory Forensics in Edge Computing  |  1/12</a:t>
            </a:r>
            <a:endParaRPr lang="en-US" sz="750" dirty="0"/>
          </a:p>
        </p:txBody>
      </p:sp>
      <p:sp>
        <p:nvSpPr>
          <p:cNvPr id="11" name="Shape 8"/>
          <p:cNvSpPr/>
          <p:nvPr/>
        </p:nvSpPr>
        <p:spPr>
          <a:xfrm>
            <a:off x="10789920" y="6611112"/>
            <a:ext cx="868680" cy="0"/>
          </a:xfrm>
          <a:prstGeom prst="line">
            <a:avLst/>
          </a:prstGeom>
          <a:noFill/>
          <a:ln w="19050">
            <a:solidFill>
              <a:srgbClr val="00A6FB"/>
            </a:solidFill>
            <a:prstDash val="solid"/>
          </a:ln>
        </p:spPr>
        <p:txBody>
          <a:bodyPr/>
          <a:lstStyle/>
          <a:p>
            <a:endParaRPr lang="en-DE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92608"/>
            <a:ext cx="9601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720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1. Background: Why volatile memory matters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438912" y="749808"/>
            <a:ext cx="9601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E6B7A"/>
                </a:solidFill>
              </a:rPr>
              <a:t>RAM provides the live state that disk evidence and logs often miss.</a:t>
            </a:r>
            <a:endParaRPr lang="en-US" sz="1050" dirty="0"/>
          </a:p>
        </p:txBody>
      </p:sp>
      <p:sp>
        <p:nvSpPr>
          <p:cNvPr id="4" name="Shape 2"/>
          <p:cNvSpPr/>
          <p:nvPr/>
        </p:nvSpPr>
        <p:spPr>
          <a:xfrm>
            <a:off x="438912" y="1051560"/>
            <a:ext cx="11292840" cy="0"/>
          </a:xfrm>
          <a:prstGeom prst="line">
            <a:avLst/>
          </a:prstGeom>
          <a:noFill/>
          <a:ln w="762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DE"/>
          </a:p>
        </p:txBody>
      </p:sp>
      <p:sp>
        <p:nvSpPr>
          <p:cNvPr id="5" name="Text 3"/>
          <p:cNvSpPr/>
          <p:nvPr/>
        </p:nvSpPr>
        <p:spPr>
          <a:xfrm>
            <a:off x="594360" y="1417320"/>
            <a:ext cx="3657600" cy="329184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2563EB"/>
                </a:solidFill>
              </a:rPr>
              <a:t>01  Edge computing changes evidence location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594360" y="1828800"/>
            <a:ext cx="3657600" cy="13716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120" dirty="0">
                <a:solidFill>
                  <a:srgbClr val="172033"/>
                </a:solidFill>
              </a:rPr>
              <a:t>Edge and IoT systems process data closer to sensors, gateways and embedded devices rather than only in central cloud systems. This improves latency but spreads evidence across many small devices [13], [17].</a:t>
            </a:r>
            <a:endParaRPr lang="en-US" sz="1120" dirty="0"/>
          </a:p>
        </p:txBody>
      </p:sp>
      <p:sp>
        <p:nvSpPr>
          <p:cNvPr id="7" name="Text 5"/>
          <p:cNvSpPr/>
          <p:nvPr/>
        </p:nvSpPr>
        <p:spPr>
          <a:xfrm>
            <a:off x="4434840" y="1417320"/>
            <a:ext cx="3703320" cy="329184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0C2A8"/>
                </a:solidFill>
              </a:rPr>
              <a:t>02  RAM contains active attack context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4434840" y="1828800"/>
            <a:ext cx="3703320" cy="13716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120" dirty="0">
                <a:solidFill>
                  <a:srgbClr val="172033"/>
                </a:solidFill>
              </a:rPr>
              <a:t>Volatile memory may include running processes, active connections, loaded modules, sessions, credentials and memory-resident code [3]. These artefacts may disappear when the device is powered off or rebooted [5].</a:t>
            </a:r>
            <a:endParaRPr lang="en-US" sz="1120" dirty="0"/>
          </a:p>
        </p:txBody>
      </p:sp>
      <p:sp>
        <p:nvSpPr>
          <p:cNvPr id="9" name="Text 7"/>
          <p:cNvSpPr/>
          <p:nvPr/>
        </p:nvSpPr>
        <p:spPr>
          <a:xfrm>
            <a:off x="8275320" y="1417320"/>
            <a:ext cx="3337560" cy="329184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59E0B"/>
                </a:solidFill>
              </a:rPr>
              <a:t>03  Incident response needs speed</a:t>
            </a:r>
            <a:endParaRPr lang="en-US" sz="1400" dirty="0"/>
          </a:p>
        </p:txBody>
      </p:sp>
      <p:sp>
        <p:nvSpPr>
          <p:cNvPr id="10" name="Text 8"/>
          <p:cNvSpPr/>
          <p:nvPr/>
        </p:nvSpPr>
        <p:spPr>
          <a:xfrm>
            <a:off x="8275320" y="1828800"/>
            <a:ext cx="3337560" cy="13716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120" dirty="0">
                <a:solidFill>
                  <a:srgbClr val="172033"/>
                </a:solidFill>
              </a:rPr>
              <a:t>Fileless malware and in-memory attacks can leave little evidence on disk. Capturing RAM can reveal what was executing, communicating, or hiding during the incident [4].</a:t>
            </a:r>
            <a:endParaRPr lang="en-US" sz="1120" dirty="0"/>
          </a:p>
        </p:txBody>
      </p:sp>
      <p:sp>
        <p:nvSpPr>
          <p:cNvPr id="11" name="Shape 9"/>
          <p:cNvSpPr/>
          <p:nvPr/>
        </p:nvSpPr>
        <p:spPr>
          <a:xfrm>
            <a:off x="1097280" y="4160520"/>
            <a:ext cx="9601200" cy="0"/>
          </a:xfrm>
          <a:prstGeom prst="line">
            <a:avLst/>
          </a:prstGeom>
          <a:noFill/>
          <a:ln w="17780">
            <a:solidFill>
              <a:srgbClr val="7BA7C7"/>
            </a:solidFill>
            <a:prstDash val="solid"/>
            <a:tailEnd type="triangle"/>
          </a:ln>
        </p:spPr>
        <p:txBody>
          <a:bodyPr/>
          <a:lstStyle/>
          <a:p>
            <a:endParaRPr lang="en-DE"/>
          </a:p>
        </p:txBody>
      </p:sp>
      <p:sp>
        <p:nvSpPr>
          <p:cNvPr id="12" name="Text 10"/>
          <p:cNvSpPr/>
          <p:nvPr/>
        </p:nvSpPr>
        <p:spPr>
          <a:xfrm>
            <a:off x="749808" y="3813048"/>
            <a:ext cx="1325880" cy="694944"/>
          </a:xfrm>
          <a:prstGeom prst="roundRect">
            <a:avLst>
              <a:gd name="adj" fmla="val 10526"/>
            </a:avLst>
          </a:prstGeom>
          <a:solidFill>
            <a:srgbClr val="EFF6FF"/>
          </a:solidFill>
          <a:ln w="13970">
            <a:solidFill>
              <a:srgbClr val="2563EB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72033"/>
                </a:solidFill>
              </a:rPr>
              <a:t>Suspicion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b="1" dirty="0">
                <a:solidFill>
                  <a:srgbClr val="172033"/>
                </a:solidFill>
              </a:rPr>
              <a:t>noticed</a:t>
            </a:r>
            <a:endParaRPr lang="en-US" sz="1050" dirty="0"/>
          </a:p>
        </p:txBody>
      </p:sp>
      <p:sp>
        <p:nvSpPr>
          <p:cNvPr id="13" name="Text 11"/>
          <p:cNvSpPr/>
          <p:nvPr/>
        </p:nvSpPr>
        <p:spPr>
          <a:xfrm>
            <a:off x="3337560" y="3813048"/>
            <a:ext cx="1325880" cy="694944"/>
          </a:xfrm>
          <a:prstGeom prst="roundRect">
            <a:avLst>
              <a:gd name="adj" fmla="val 10526"/>
            </a:avLst>
          </a:prstGeom>
          <a:solidFill>
            <a:srgbClr val="ECFDF5"/>
          </a:solidFill>
          <a:ln w="13970">
            <a:solidFill>
              <a:srgbClr val="00C2A8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72033"/>
                </a:solidFill>
              </a:rPr>
              <a:t>RAM is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b="1" dirty="0">
                <a:solidFill>
                  <a:srgbClr val="172033"/>
                </a:solidFill>
              </a:rPr>
              <a:t>acquired</a:t>
            </a:r>
            <a:endParaRPr lang="en-US" sz="1050" dirty="0"/>
          </a:p>
        </p:txBody>
      </p:sp>
      <p:sp>
        <p:nvSpPr>
          <p:cNvPr id="14" name="Text 12"/>
          <p:cNvSpPr/>
          <p:nvPr/>
        </p:nvSpPr>
        <p:spPr>
          <a:xfrm>
            <a:off x="5925312" y="3813048"/>
            <a:ext cx="1325880" cy="694944"/>
          </a:xfrm>
          <a:prstGeom prst="roundRect">
            <a:avLst>
              <a:gd name="adj" fmla="val 10526"/>
            </a:avLst>
          </a:prstGeom>
          <a:solidFill>
            <a:srgbClr val="FFFBEB"/>
          </a:solidFill>
          <a:ln w="13970">
            <a:solidFill>
              <a:srgbClr val="F59E0B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72033"/>
                </a:solidFill>
              </a:rPr>
              <a:t>Integrity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b="1" dirty="0">
                <a:solidFill>
                  <a:srgbClr val="172033"/>
                </a:solidFill>
              </a:rPr>
              <a:t>verified</a:t>
            </a:r>
            <a:endParaRPr lang="en-US" sz="1050" dirty="0"/>
          </a:p>
        </p:txBody>
      </p:sp>
      <p:sp>
        <p:nvSpPr>
          <p:cNvPr id="15" name="Text 13"/>
          <p:cNvSpPr/>
          <p:nvPr/>
        </p:nvSpPr>
        <p:spPr>
          <a:xfrm>
            <a:off x="8513064" y="3813048"/>
            <a:ext cx="1325880" cy="694944"/>
          </a:xfrm>
          <a:prstGeom prst="roundRect">
            <a:avLst>
              <a:gd name="adj" fmla="val 10526"/>
            </a:avLst>
          </a:prstGeom>
          <a:solidFill>
            <a:srgbClr val="FEF2F2"/>
          </a:solidFill>
          <a:ln w="13970">
            <a:solidFill>
              <a:srgbClr val="EF4444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72033"/>
                </a:solidFill>
              </a:rPr>
              <a:t>Artefacts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b="1" dirty="0">
                <a:solidFill>
                  <a:srgbClr val="172033"/>
                </a:solidFill>
              </a:rPr>
              <a:t>analysed</a:t>
            </a:r>
            <a:endParaRPr lang="en-US" sz="1050" dirty="0"/>
          </a:p>
        </p:txBody>
      </p:sp>
      <p:sp>
        <p:nvSpPr>
          <p:cNvPr id="16" name="Text 14"/>
          <p:cNvSpPr/>
          <p:nvPr/>
        </p:nvSpPr>
        <p:spPr>
          <a:xfrm>
            <a:off x="685800" y="5166360"/>
            <a:ext cx="12801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2563EB"/>
                </a:solidFill>
              </a:rPr>
              <a:t>Key message</a:t>
            </a:r>
            <a:endParaRPr lang="en-US" sz="1100" dirty="0"/>
          </a:p>
        </p:txBody>
      </p:sp>
      <p:sp>
        <p:nvSpPr>
          <p:cNvPr id="17" name="Text 15"/>
          <p:cNvSpPr/>
          <p:nvPr/>
        </p:nvSpPr>
        <p:spPr>
          <a:xfrm>
            <a:off x="2148840" y="5138928"/>
            <a:ext cx="8778240" cy="62179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172033"/>
                </a:solidFill>
              </a:rPr>
              <a:t>Volatile memory is a priority evidence source in Linux-based edge incident response because it captures the system’s live runtime state before it is lost.</a:t>
            </a:r>
            <a:endParaRPr lang="en-US" sz="1600" dirty="0"/>
          </a:p>
        </p:txBody>
      </p:sp>
      <p:sp>
        <p:nvSpPr>
          <p:cNvPr id="18" name="Text 16"/>
          <p:cNvSpPr/>
          <p:nvPr/>
        </p:nvSpPr>
        <p:spPr>
          <a:xfrm>
            <a:off x="475488" y="6510528"/>
            <a:ext cx="69494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64748B"/>
                </a:solidFill>
              </a:rPr>
              <a:t>Volatile Memory Forensics in Edge Computing  |  2/12</a:t>
            </a:r>
            <a:endParaRPr lang="en-US" sz="750" dirty="0"/>
          </a:p>
        </p:txBody>
      </p:sp>
      <p:sp>
        <p:nvSpPr>
          <p:cNvPr id="19" name="Shape 17"/>
          <p:cNvSpPr/>
          <p:nvPr/>
        </p:nvSpPr>
        <p:spPr>
          <a:xfrm>
            <a:off x="10789920" y="6611112"/>
            <a:ext cx="868680" cy="0"/>
          </a:xfrm>
          <a:prstGeom prst="line">
            <a:avLst/>
          </a:prstGeom>
          <a:noFill/>
          <a:ln w="19050">
            <a:solidFill>
              <a:srgbClr val="2563EB"/>
            </a:solidFill>
            <a:prstDash val="solid"/>
          </a:ln>
        </p:spPr>
        <p:txBody>
          <a:bodyPr/>
          <a:lstStyle/>
          <a:p>
            <a:endParaRPr lang="en-DE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92608"/>
            <a:ext cx="9601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720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2. Problem statement: Edge memory forensics is harder than traditional forensics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242142" y="809245"/>
            <a:ext cx="9601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E6B7A"/>
                </a:solidFill>
              </a:rPr>
              <a:t>The dissertation frames the challenge as technical, organisational and evidential.</a:t>
            </a:r>
            <a:endParaRPr lang="en-US" sz="1050" dirty="0"/>
          </a:p>
        </p:txBody>
      </p:sp>
      <p:sp>
        <p:nvSpPr>
          <p:cNvPr id="4" name="Shape 2"/>
          <p:cNvSpPr/>
          <p:nvPr/>
        </p:nvSpPr>
        <p:spPr>
          <a:xfrm>
            <a:off x="438912" y="1051560"/>
            <a:ext cx="11292840" cy="0"/>
          </a:xfrm>
          <a:prstGeom prst="line">
            <a:avLst/>
          </a:prstGeom>
          <a:noFill/>
          <a:ln w="762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DE"/>
          </a:p>
        </p:txBody>
      </p:sp>
      <p:sp>
        <p:nvSpPr>
          <p:cNvPr id="5" name="Text 3"/>
          <p:cNvSpPr/>
          <p:nvPr/>
        </p:nvSpPr>
        <p:spPr>
          <a:xfrm>
            <a:off x="658368" y="1325880"/>
            <a:ext cx="5669280" cy="361188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>
            <a:normAutofit/>
          </a:bodyPr>
          <a:lstStyle/>
          <a:p>
            <a:pPr marL="152400" indent="-152400">
              <a:buSzPct val="100000"/>
              <a:buChar char="•"/>
            </a:pPr>
            <a:r>
              <a:rPr lang="en-US" sz="1320" dirty="0">
                <a:solidFill>
                  <a:srgbClr val="172033"/>
                </a:solidFill>
              </a:rPr>
              <a:t>Decentralised evidence: activity can be distributed across devices, gateways, network links and locations, making event reconstruction difficult [7].</a:t>
            </a:r>
            <a:endParaRPr lang="en-US" sz="1320" dirty="0"/>
          </a:p>
          <a:p>
            <a:pPr marL="152400" indent="-152400">
              <a:buSzPct val="100000"/>
              <a:buChar char="•"/>
            </a:pPr>
            <a:r>
              <a:rPr lang="en-US" sz="1320" dirty="0">
                <a:solidFill>
                  <a:srgbClr val="172033"/>
                </a:solidFill>
              </a:rPr>
              <a:t>Resource constraints: many edge devices have limited CPU, RAM and storage, so they may not retain detailed logs or run heavy forensic tools [1].</a:t>
            </a:r>
            <a:endParaRPr lang="en-US" sz="1320" dirty="0"/>
          </a:p>
          <a:p>
            <a:pPr marL="152400" indent="-152400">
              <a:buSzPct val="100000"/>
              <a:buChar char="•"/>
            </a:pPr>
            <a:r>
              <a:rPr lang="en-US" sz="1320" dirty="0">
                <a:solidFill>
                  <a:srgbClr val="172033"/>
                </a:solidFill>
              </a:rPr>
              <a:t>Tool compatibility: Volatility, Rekall and LiME are useful, but ARM/Linux edge cases can reduce reliability and reproducibility [5], [8], [9].</a:t>
            </a:r>
            <a:endParaRPr lang="en-US" sz="1320" dirty="0"/>
          </a:p>
          <a:p>
            <a:pPr marL="152400" indent="-152400">
              <a:buSzPct val="100000"/>
              <a:buChar char="•"/>
            </a:pPr>
            <a:r>
              <a:rPr lang="en-US" sz="1320" dirty="0">
                <a:solidFill>
                  <a:srgbClr val="172033"/>
                </a:solidFill>
              </a:rPr>
              <a:t>5G and virtualised edge deployments add further complexity through network slicing, distributed services and dynamic infrastructure [10].</a:t>
            </a:r>
            <a:endParaRPr lang="en-US" sz="1320" dirty="0"/>
          </a:p>
        </p:txBody>
      </p:sp>
      <p:sp>
        <p:nvSpPr>
          <p:cNvPr id="6" name="Text 4"/>
          <p:cNvSpPr/>
          <p:nvPr/>
        </p:nvSpPr>
        <p:spPr>
          <a:xfrm>
            <a:off x="6720840" y="1325880"/>
            <a:ext cx="3977640" cy="548640"/>
          </a:xfrm>
          <a:prstGeom prst="roundRect">
            <a:avLst>
              <a:gd name="adj" fmla="val 13333"/>
            </a:avLst>
          </a:prstGeom>
          <a:solidFill>
            <a:srgbClr val="EFF6FF"/>
          </a:solidFill>
          <a:ln w="13970">
            <a:solidFill>
              <a:srgbClr val="2563EB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72033"/>
                </a:solidFill>
              </a:rPr>
              <a:t>Fragmented devices</a:t>
            </a:r>
            <a:endParaRPr lang="en-US" sz="1300" dirty="0"/>
          </a:p>
        </p:txBody>
      </p:sp>
      <p:sp>
        <p:nvSpPr>
          <p:cNvPr id="7" name="Shape 5"/>
          <p:cNvSpPr/>
          <p:nvPr/>
        </p:nvSpPr>
        <p:spPr>
          <a:xfrm>
            <a:off x="8705088" y="1892808"/>
            <a:ext cx="0" cy="320040"/>
          </a:xfrm>
          <a:prstGeom prst="line">
            <a:avLst/>
          </a:prstGeom>
          <a:noFill/>
          <a:ln w="17780">
            <a:solidFill>
              <a:srgbClr val="2563EB"/>
            </a:solidFill>
            <a:prstDash val="solid"/>
            <a:tailEnd type="triangle"/>
          </a:ln>
        </p:spPr>
        <p:txBody>
          <a:bodyPr/>
          <a:lstStyle/>
          <a:p>
            <a:endParaRPr lang="en-DE"/>
          </a:p>
        </p:txBody>
      </p:sp>
      <p:sp>
        <p:nvSpPr>
          <p:cNvPr id="8" name="Text 6"/>
          <p:cNvSpPr/>
          <p:nvPr/>
        </p:nvSpPr>
        <p:spPr>
          <a:xfrm>
            <a:off x="6903720" y="2212848"/>
            <a:ext cx="3611880" cy="548640"/>
          </a:xfrm>
          <a:prstGeom prst="roundRect">
            <a:avLst>
              <a:gd name="adj" fmla="val 13333"/>
            </a:avLst>
          </a:prstGeom>
          <a:solidFill>
            <a:srgbClr val="ECFDF5"/>
          </a:solidFill>
          <a:ln w="13970">
            <a:solidFill>
              <a:srgbClr val="00C2A8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72033"/>
                </a:solidFill>
              </a:rPr>
              <a:t>Limited storage + logs</a:t>
            </a:r>
            <a:endParaRPr lang="en-US" sz="1300" dirty="0"/>
          </a:p>
        </p:txBody>
      </p:sp>
      <p:sp>
        <p:nvSpPr>
          <p:cNvPr id="9" name="Shape 7"/>
          <p:cNvSpPr/>
          <p:nvPr/>
        </p:nvSpPr>
        <p:spPr>
          <a:xfrm>
            <a:off x="8705088" y="2779776"/>
            <a:ext cx="0" cy="320040"/>
          </a:xfrm>
          <a:prstGeom prst="line">
            <a:avLst/>
          </a:prstGeom>
          <a:noFill/>
          <a:ln w="17780">
            <a:solidFill>
              <a:srgbClr val="00C2A8"/>
            </a:solidFill>
            <a:prstDash val="solid"/>
            <a:tailEnd type="triangle"/>
          </a:ln>
        </p:spPr>
        <p:txBody>
          <a:bodyPr/>
          <a:lstStyle/>
          <a:p>
            <a:endParaRPr lang="en-DE"/>
          </a:p>
        </p:txBody>
      </p:sp>
      <p:sp>
        <p:nvSpPr>
          <p:cNvPr id="10" name="Text 8"/>
          <p:cNvSpPr/>
          <p:nvPr/>
        </p:nvSpPr>
        <p:spPr>
          <a:xfrm>
            <a:off x="7132320" y="3099816"/>
            <a:ext cx="3154680" cy="548640"/>
          </a:xfrm>
          <a:prstGeom prst="roundRect">
            <a:avLst>
              <a:gd name="adj" fmla="val 13333"/>
            </a:avLst>
          </a:prstGeom>
          <a:solidFill>
            <a:srgbClr val="FFFBEB"/>
          </a:solidFill>
          <a:ln w="13970">
            <a:solidFill>
              <a:srgbClr val="F59E0B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72033"/>
                </a:solidFill>
              </a:rPr>
              <a:t>Short-lived RAM evidence</a:t>
            </a:r>
            <a:endParaRPr lang="en-US" sz="1300" dirty="0"/>
          </a:p>
        </p:txBody>
      </p:sp>
      <p:sp>
        <p:nvSpPr>
          <p:cNvPr id="11" name="Shape 9"/>
          <p:cNvSpPr/>
          <p:nvPr/>
        </p:nvSpPr>
        <p:spPr>
          <a:xfrm>
            <a:off x="8705088" y="3666744"/>
            <a:ext cx="0" cy="320040"/>
          </a:xfrm>
          <a:prstGeom prst="line">
            <a:avLst/>
          </a:prstGeom>
          <a:noFill/>
          <a:ln w="17780">
            <a:solidFill>
              <a:srgbClr val="F59E0B"/>
            </a:solidFill>
            <a:prstDash val="solid"/>
            <a:tailEnd type="triangle"/>
          </a:ln>
        </p:spPr>
        <p:txBody>
          <a:bodyPr/>
          <a:lstStyle/>
          <a:p>
            <a:endParaRPr lang="en-DE"/>
          </a:p>
        </p:txBody>
      </p:sp>
      <p:sp>
        <p:nvSpPr>
          <p:cNvPr id="12" name="Text 10"/>
          <p:cNvSpPr/>
          <p:nvPr/>
        </p:nvSpPr>
        <p:spPr>
          <a:xfrm>
            <a:off x="7360920" y="3986784"/>
            <a:ext cx="2697480" cy="713232"/>
          </a:xfrm>
          <a:prstGeom prst="roundRect">
            <a:avLst>
              <a:gd name="adj" fmla="val 10256"/>
            </a:avLst>
          </a:prstGeom>
          <a:solidFill>
            <a:srgbClr val="FEF2F2"/>
          </a:solidFill>
          <a:ln w="13970">
            <a:solidFill>
              <a:srgbClr val="EF4444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72033"/>
                </a:solidFill>
              </a:rPr>
              <a:t>Need for a repeatable</a:t>
            </a:r>
            <a:endParaRPr lang="en-US" sz="1300" dirty="0"/>
          </a:p>
          <a:p>
            <a:pPr marL="0" indent="0" algn="ctr">
              <a:buNone/>
            </a:pPr>
            <a:r>
              <a:rPr lang="en-US" sz="1300" b="1" dirty="0">
                <a:solidFill>
                  <a:srgbClr val="172033"/>
                </a:solidFill>
              </a:rPr>
              <a:t>forensic workflow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658368" y="5166360"/>
            <a:ext cx="1554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EF4444"/>
                </a:solidFill>
              </a:rPr>
              <a:t>Research gap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2331720" y="5120640"/>
            <a:ext cx="8641080" cy="6858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172033"/>
                </a:solidFill>
              </a:rPr>
              <a:t>Existing literature and tools provide memory acquisition and analysis capabilities, but edge environments need a workflow that documents limitations, preserves chain of custody, and links artefacts to response decisions.</a:t>
            </a:r>
            <a:endParaRPr lang="en-US" sz="1450" dirty="0"/>
          </a:p>
        </p:txBody>
      </p:sp>
      <p:sp>
        <p:nvSpPr>
          <p:cNvPr id="15" name="Text 13"/>
          <p:cNvSpPr/>
          <p:nvPr/>
        </p:nvSpPr>
        <p:spPr>
          <a:xfrm>
            <a:off x="475488" y="6510528"/>
            <a:ext cx="69494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64748B"/>
                </a:solidFill>
              </a:rPr>
              <a:t>Volatile Memory Forensics in Edge Computing  |  3/12</a:t>
            </a:r>
            <a:endParaRPr lang="en-US" sz="750" dirty="0"/>
          </a:p>
        </p:txBody>
      </p:sp>
      <p:sp>
        <p:nvSpPr>
          <p:cNvPr id="16" name="Shape 14"/>
          <p:cNvSpPr/>
          <p:nvPr/>
        </p:nvSpPr>
        <p:spPr>
          <a:xfrm>
            <a:off x="10789920" y="6611112"/>
            <a:ext cx="868680" cy="0"/>
          </a:xfrm>
          <a:prstGeom prst="line">
            <a:avLst/>
          </a:prstGeom>
          <a:noFill/>
          <a:ln w="19050">
            <a:solidFill>
              <a:srgbClr val="2563EB"/>
            </a:solidFill>
            <a:prstDash val="solid"/>
          </a:ln>
        </p:spPr>
        <p:txBody>
          <a:bodyPr/>
          <a:lstStyle/>
          <a:p>
            <a:endParaRPr lang="en-DE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92608"/>
            <a:ext cx="9601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720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3. Research aim and objectives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438912" y="749808"/>
            <a:ext cx="9601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E6B7A"/>
                </a:solidFill>
              </a:rPr>
              <a:t>A focused aim is translated into four operational objectives.</a:t>
            </a:r>
            <a:endParaRPr lang="en-US" sz="1050" dirty="0"/>
          </a:p>
        </p:txBody>
      </p:sp>
      <p:sp>
        <p:nvSpPr>
          <p:cNvPr id="4" name="Shape 2"/>
          <p:cNvSpPr/>
          <p:nvPr/>
        </p:nvSpPr>
        <p:spPr>
          <a:xfrm>
            <a:off x="438912" y="1051560"/>
            <a:ext cx="11292840" cy="0"/>
          </a:xfrm>
          <a:prstGeom prst="line">
            <a:avLst/>
          </a:prstGeom>
          <a:noFill/>
          <a:ln w="762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DE"/>
          </a:p>
        </p:txBody>
      </p:sp>
      <p:sp>
        <p:nvSpPr>
          <p:cNvPr id="5" name="Text 3"/>
          <p:cNvSpPr/>
          <p:nvPr/>
        </p:nvSpPr>
        <p:spPr>
          <a:xfrm>
            <a:off x="685800" y="1298448"/>
            <a:ext cx="18288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563EB"/>
                </a:solidFill>
              </a:rPr>
              <a:t>Research aim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685800" y="1664208"/>
            <a:ext cx="10881360" cy="6858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800" b="1" dirty="0">
                <a:solidFill>
                  <a:srgbClr val="172033"/>
                </a:solidFill>
              </a:rPr>
              <a:t>To critically discuss and assess ways of obtaining and analysing volatile memory in edge computing devices to improve digital forensic investigations and incident-response capability.</a:t>
            </a:r>
            <a:endParaRPr lang="en-US" sz="1800" dirty="0"/>
          </a:p>
        </p:txBody>
      </p:sp>
      <p:sp>
        <p:nvSpPr>
          <p:cNvPr id="8" name="Text 6"/>
          <p:cNvSpPr/>
          <p:nvPr/>
        </p:nvSpPr>
        <p:spPr>
          <a:xfrm>
            <a:off x="731520" y="3063240"/>
            <a:ext cx="2240280" cy="457200"/>
          </a:xfrm>
          <a:prstGeom prst="roundRect">
            <a:avLst>
              <a:gd name="adj" fmla="val 16000"/>
            </a:avLst>
          </a:prstGeom>
          <a:solidFill>
            <a:srgbClr val="FFFFFF"/>
          </a:solidFill>
          <a:ln w="13970">
            <a:solidFill>
              <a:srgbClr val="2563EB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2563EB"/>
                </a:solidFill>
              </a:rPr>
              <a:t>O1: Artefacts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731520" y="3648456"/>
            <a:ext cx="2240280" cy="10972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080" dirty="0">
                <a:solidFill>
                  <a:srgbClr val="172033"/>
                </a:solidFill>
              </a:rPr>
              <a:t>Detect and classify process states, network states and memory-resident structures on edge devices [3].</a:t>
            </a:r>
            <a:endParaRPr lang="en-US" sz="1080" dirty="0"/>
          </a:p>
        </p:txBody>
      </p:sp>
      <p:sp>
        <p:nvSpPr>
          <p:cNvPr id="10" name="Text 8"/>
          <p:cNvSpPr/>
          <p:nvPr/>
        </p:nvSpPr>
        <p:spPr>
          <a:xfrm>
            <a:off x="3611880" y="3063240"/>
            <a:ext cx="2240280" cy="457200"/>
          </a:xfrm>
          <a:prstGeom prst="roundRect">
            <a:avLst>
              <a:gd name="adj" fmla="val 16000"/>
            </a:avLst>
          </a:prstGeom>
          <a:solidFill>
            <a:srgbClr val="FFFFFF"/>
          </a:solidFill>
          <a:ln w="13970">
            <a:solidFill>
              <a:srgbClr val="00C2A8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00C2A8"/>
                </a:solidFill>
              </a:rPr>
              <a:t>O2: Tools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3611880" y="3648456"/>
            <a:ext cx="2240280" cy="10972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080" dirty="0">
                <a:solidFill>
                  <a:srgbClr val="172033"/>
                </a:solidFill>
              </a:rPr>
              <a:t>Assess Volatility, LiME and Rekall for acquisition and analysis in constrained resource environments [3], [4].</a:t>
            </a:r>
            <a:endParaRPr lang="en-US" sz="1080" dirty="0"/>
          </a:p>
        </p:txBody>
      </p:sp>
      <p:sp>
        <p:nvSpPr>
          <p:cNvPr id="12" name="Text 10"/>
          <p:cNvSpPr/>
          <p:nvPr/>
        </p:nvSpPr>
        <p:spPr>
          <a:xfrm>
            <a:off x="6492240" y="3063240"/>
            <a:ext cx="2240280" cy="457200"/>
          </a:xfrm>
          <a:prstGeom prst="roundRect">
            <a:avLst>
              <a:gd name="adj" fmla="val 16000"/>
            </a:avLst>
          </a:prstGeom>
          <a:solidFill>
            <a:srgbClr val="FFFFFF"/>
          </a:solidFill>
          <a:ln w="13970">
            <a:solidFill>
              <a:srgbClr val="F59E0B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59E0B"/>
                </a:solidFill>
              </a:rPr>
              <a:t>O3: Edge constraints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6492240" y="3648456"/>
            <a:ext cx="2240280" cy="10972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080" dirty="0">
                <a:solidFill>
                  <a:srgbClr val="172033"/>
                </a:solidFill>
              </a:rPr>
              <a:t>Explore distributed and 5G-enabled forensic limitations, including heterogeneity and evidence fragmentation [10].</a:t>
            </a:r>
            <a:endParaRPr lang="en-US" sz="1080" dirty="0"/>
          </a:p>
        </p:txBody>
      </p:sp>
      <p:sp>
        <p:nvSpPr>
          <p:cNvPr id="14" name="Text 12"/>
          <p:cNvSpPr/>
          <p:nvPr/>
        </p:nvSpPr>
        <p:spPr>
          <a:xfrm>
            <a:off x="9372600" y="3063240"/>
            <a:ext cx="2240280" cy="457200"/>
          </a:xfrm>
          <a:prstGeom prst="roundRect">
            <a:avLst>
              <a:gd name="adj" fmla="val 16000"/>
            </a:avLst>
          </a:prstGeom>
          <a:solidFill>
            <a:srgbClr val="FFFFFF"/>
          </a:solidFill>
          <a:ln w="13970">
            <a:solidFill>
              <a:srgbClr val="EF4444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EF4444"/>
                </a:solidFill>
              </a:rPr>
              <a:t>O4: Standardisation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9372600" y="3648456"/>
            <a:ext cx="2240280" cy="10972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080" dirty="0">
                <a:solidFill>
                  <a:srgbClr val="172033"/>
                </a:solidFill>
              </a:rPr>
              <a:t>Recommend procedures to improve accuracy, consistency and incident-response value [6], [29].</a:t>
            </a:r>
            <a:endParaRPr lang="en-US" sz="1080" dirty="0"/>
          </a:p>
        </p:txBody>
      </p:sp>
      <p:sp>
        <p:nvSpPr>
          <p:cNvPr id="16" name="Text 14"/>
          <p:cNvSpPr/>
          <p:nvPr/>
        </p:nvSpPr>
        <p:spPr>
          <a:xfrm>
            <a:off x="731520" y="5440680"/>
            <a:ext cx="10789920" cy="411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300" b="1" dirty="0">
                <a:solidFill>
                  <a:srgbClr val="172033"/>
                </a:solidFill>
              </a:rPr>
              <a:t>Design implication: the study moves beyond a tool list and proposes a documented workflow for Linux-based edge memory acquisition, preservation, analysis and reporting.</a:t>
            </a:r>
            <a:endParaRPr lang="en-US" sz="1300" dirty="0"/>
          </a:p>
        </p:txBody>
      </p:sp>
      <p:sp>
        <p:nvSpPr>
          <p:cNvPr id="17" name="Text 15"/>
          <p:cNvSpPr/>
          <p:nvPr/>
        </p:nvSpPr>
        <p:spPr>
          <a:xfrm>
            <a:off x="475488" y="6510528"/>
            <a:ext cx="69494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64748B"/>
                </a:solidFill>
              </a:rPr>
              <a:t>Volatile Memory Forensics in Edge Computing  |  4/12</a:t>
            </a:r>
            <a:endParaRPr lang="en-US" sz="750" dirty="0"/>
          </a:p>
        </p:txBody>
      </p:sp>
      <p:sp>
        <p:nvSpPr>
          <p:cNvPr id="18" name="Shape 16"/>
          <p:cNvSpPr/>
          <p:nvPr/>
        </p:nvSpPr>
        <p:spPr>
          <a:xfrm>
            <a:off x="10789920" y="6611112"/>
            <a:ext cx="868680" cy="0"/>
          </a:xfrm>
          <a:prstGeom prst="line">
            <a:avLst/>
          </a:prstGeom>
          <a:noFill/>
          <a:ln w="19050">
            <a:solidFill>
              <a:srgbClr val="2563EB"/>
            </a:solidFill>
            <a:prstDash val="solid"/>
          </a:ln>
        </p:spPr>
        <p:txBody>
          <a:bodyPr/>
          <a:lstStyle/>
          <a:p>
            <a:endParaRPr lang="en-DE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92608"/>
            <a:ext cx="9601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720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4. Literature review: Four themes that shape the solution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438912" y="749808"/>
            <a:ext cx="9601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E6B7A"/>
                </a:solidFill>
              </a:rPr>
              <a:t>The dissertation synthesises edge/IoT forensics, memory forensics, tool support and 5G-edge challenges.</a:t>
            </a:r>
            <a:endParaRPr lang="en-US" sz="1050" dirty="0"/>
          </a:p>
        </p:txBody>
      </p:sp>
      <p:sp>
        <p:nvSpPr>
          <p:cNvPr id="4" name="Shape 2"/>
          <p:cNvSpPr/>
          <p:nvPr/>
        </p:nvSpPr>
        <p:spPr>
          <a:xfrm>
            <a:off x="438912" y="1051560"/>
            <a:ext cx="11292840" cy="0"/>
          </a:xfrm>
          <a:prstGeom prst="line">
            <a:avLst/>
          </a:prstGeom>
          <a:noFill/>
          <a:ln w="762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DE"/>
          </a:p>
        </p:txBody>
      </p:sp>
      <p:sp>
        <p:nvSpPr>
          <p:cNvPr id="5" name="Text 3"/>
          <p:cNvSpPr/>
          <p:nvPr/>
        </p:nvSpPr>
        <p:spPr>
          <a:xfrm>
            <a:off x="713232" y="1325880"/>
            <a:ext cx="2240280" cy="475488"/>
          </a:xfrm>
          <a:prstGeom prst="roundRect">
            <a:avLst>
              <a:gd name="adj" fmla="val 15385"/>
            </a:avLst>
          </a:prstGeom>
          <a:solidFill>
            <a:srgbClr val="FFFFFF"/>
          </a:solidFill>
          <a:ln w="13970">
            <a:solidFill>
              <a:srgbClr val="2563EB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2563EB"/>
                </a:solidFill>
              </a:rPr>
              <a:t>IoT &amp; edge forensics</a:t>
            </a:r>
            <a:endParaRPr lang="en-US" sz="1150" dirty="0"/>
          </a:p>
        </p:txBody>
      </p:sp>
      <p:sp>
        <p:nvSpPr>
          <p:cNvPr id="6" name="Text 4"/>
          <p:cNvSpPr/>
          <p:nvPr/>
        </p:nvSpPr>
        <p:spPr>
          <a:xfrm>
            <a:off x="3182112" y="1344168"/>
            <a:ext cx="8183880" cy="54864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220" dirty="0">
                <a:solidFill>
                  <a:srgbClr val="172033"/>
                </a:solidFill>
              </a:rPr>
              <a:t>Explains distributed devices, heterogeneity and limited storage, but often remains broad rather than RAM-specific [7], [12].</a:t>
            </a:r>
            <a:endParaRPr lang="en-US" sz="1220" dirty="0"/>
          </a:p>
        </p:txBody>
      </p:sp>
      <p:sp>
        <p:nvSpPr>
          <p:cNvPr id="7" name="Text 5"/>
          <p:cNvSpPr/>
          <p:nvPr/>
        </p:nvSpPr>
        <p:spPr>
          <a:xfrm>
            <a:off x="713232" y="2258568"/>
            <a:ext cx="2240280" cy="475488"/>
          </a:xfrm>
          <a:prstGeom prst="roundRect">
            <a:avLst>
              <a:gd name="adj" fmla="val 15385"/>
            </a:avLst>
          </a:prstGeom>
          <a:solidFill>
            <a:srgbClr val="FFFFFF"/>
          </a:solidFill>
          <a:ln w="13970">
            <a:solidFill>
              <a:srgbClr val="2563EB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2563EB"/>
                </a:solidFill>
              </a:rPr>
              <a:t>Memory forensics</a:t>
            </a:r>
            <a:endParaRPr lang="en-US" sz="1150" dirty="0"/>
          </a:p>
        </p:txBody>
      </p:sp>
      <p:sp>
        <p:nvSpPr>
          <p:cNvPr id="8" name="Text 6"/>
          <p:cNvSpPr/>
          <p:nvPr/>
        </p:nvSpPr>
        <p:spPr>
          <a:xfrm>
            <a:off x="3182112" y="2276856"/>
            <a:ext cx="8183880" cy="54864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220" dirty="0">
                <a:solidFill>
                  <a:srgbClr val="172033"/>
                </a:solidFill>
              </a:rPr>
              <a:t>Shows RAM value for processes, sockets, credentials, modules and indicators of compromise, but many studies focus on desktops/servers [3], [4].</a:t>
            </a:r>
            <a:endParaRPr lang="en-US" sz="1220" dirty="0"/>
          </a:p>
        </p:txBody>
      </p:sp>
      <p:sp>
        <p:nvSpPr>
          <p:cNvPr id="9" name="Text 7"/>
          <p:cNvSpPr/>
          <p:nvPr/>
        </p:nvSpPr>
        <p:spPr>
          <a:xfrm>
            <a:off x="713232" y="3191256"/>
            <a:ext cx="2240280" cy="475488"/>
          </a:xfrm>
          <a:prstGeom prst="roundRect">
            <a:avLst>
              <a:gd name="adj" fmla="val 15385"/>
            </a:avLst>
          </a:prstGeom>
          <a:solidFill>
            <a:srgbClr val="FFFFFF"/>
          </a:solidFill>
          <a:ln w="13970">
            <a:solidFill>
              <a:srgbClr val="2563EB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2563EB"/>
                </a:solidFill>
              </a:rPr>
              <a:t>LiME &amp; Volatility</a:t>
            </a:r>
            <a:endParaRPr lang="en-US" sz="1150" dirty="0"/>
          </a:p>
        </p:txBody>
      </p:sp>
      <p:sp>
        <p:nvSpPr>
          <p:cNvPr id="10" name="Text 8"/>
          <p:cNvSpPr/>
          <p:nvPr/>
        </p:nvSpPr>
        <p:spPr>
          <a:xfrm>
            <a:off x="3182112" y="3209544"/>
            <a:ext cx="8183880" cy="54864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220" dirty="0">
                <a:solidFill>
                  <a:srgbClr val="172033"/>
                </a:solidFill>
              </a:rPr>
              <a:t>Provide practical Linux acquisition and offline artefact extraction, but kernel symbols and ARM plugin coverage can limit results [28], [30].</a:t>
            </a:r>
            <a:endParaRPr lang="en-US" sz="1220" dirty="0"/>
          </a:p>
        </p:txBody>
      </p:sp>
      <p:sp>
        <p:nvSpPr>
          <p:cNvPr id="11" name="Text 9"/>
          <p:cNvSpPr/>
          <p:nvPr/>
        </p:nvSpPr>
        <p:spPr>
          <a:xfrm>
            <a:off x="713232" y="4123944"/>
            <a:ext cx="2240280" cy="475488"/>
          </a:xfrm>
          <a:prstGeom prst="roundRect">
            <a:avLst>
              <a:gd name="adj" fmla="val 15385"/>
            </a:avLst>
          </a:prstGeom>
          <a:solidFill>
            <a:srgbClr val="FFFFFF"/>
          </a:solidFill>
          <a:ln w="13970">
            <a:solidFill>
              <a:srgbClr val="2563EB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2563EB"/>
                </a:solidFill>
              </a:rPr>
              <a:t>5G/edge security</a:t>
            </a:r>
            <a:endParaRPr lang="en-US" sz="1150" dirty="0"/>
          </a:p>
        </p:txBody>
      </p:sp>
      <p:sp>
        <p:nvSpPr>
          <p:cNvPr id="12" name="Text 10"/>
          <p:cNvSpPr/>
          <p:nvPr/>
        </p:nvSpPr>
        <p:spPr>
          <a:xfrm>
            <a:off x="3182112" y="4142232"/>
            <a:ext cx="8183880" cy="54864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220" dirty="0">
                <a:solidFill>
                  <a:srgbClr val="172033"/>
                </a:solidFill>
              </a:rPr>
              <a:t>Highlights network slicing, virtualisation and dynamic infrastructure, creating evidence location and preservation difficulties [10].</a:t>
            </a:r>
            <a:endParaRPr lang="en-US" sz="1220" dirty="0"/>
          </a:p>
        </p:txBody>
      </p:sp>
      <p:sp>
        <p:nvSpPr>
          <p:cNvPr id="13" name="Text 11"/>
          <p:cNvSpPr/>
          <p:nvPr/>
        </p:nvSpPr>
        <p:spPr>
          <a:xfrm>
            <a:off x="731520" y="5257800"/>
            <a:ext cx="20574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EF4444"/>
                </a:solidFill>
              </a:rPr>
              <a:t>Critical gap identified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3063240" y="5212080"/>
            <a:ext cx="8092440" cy="67665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420" b="1" dirty="0">
                <a:solidFill>
                  <a:srgbClr val="172033"/>
                </a:solidFill>
              </a:rPr>
              <a:t>Memory forensic techniques exist, but edge devices require a structured, lightweight, evidence-conscious workflow that makes limitations transparent and maps artefacts to incident-response decisions.</a:t>
            </a:r>
            <a:endParaRPr lang="en-US" sz="1420" dirty="0"/>
          </a:p>
        </p:txBody>
      </p:sp>
      <p:sp>
        <p:nvSpPr>
          <p:cNvPr id="15" name="Text 13"/>
          <p:cNvSpPr/>
          <p:nvPr/>
        </p:nvSpPr>
        <p:spPr>
          <a:xfrm>
            <a:off x="475488" y="6510528"/>
            <a:ext cx="69494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64748B"/>
                </a:solidFill>
              </a:rPr>
              <a:t>Volatile Memory Forensics in Edge Computing  |  5/12</a:t>
            </a:r>
            <a:endParaRPr lang="en-US" sz="750" dirty="0"/>
          </a:p>
        </p:txBody>
      </p:sp>
      <p:sp>
        <p:nvSpPr>
          <p:cNvPr id="16" name="Shape 14"/>
          <p:cNvSpPr/>
          <p:nvPr/>
        </p:nvSpPr>
        <p:spPr>
          <a:xfrm>
            <a:off x="10789920" y="6611112"/>
            <a:ext cx="868680" cy="0"/>
          </a:xfrm>
          <a:prstGeom prst="line">
            <a:avLst/>
          </a:prstGeom>
          <a:noFill/>
          <a:ln w="19050">
            <a:solidFill>
              <a:srgbClr val="2563EB"/>
            </a:solidFill>
            <a:prstDash val="solid"/>
          </a:ln>
        </p:spPr>
        <p:txBody>
          <a:bodyPr/>
          <a:lstStyle/>
          <a:p>
            <a:endParaRPr lang="en-DE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92608"/>
            <a:ext cx="9601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720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5. Methodology: systematic review + comparative tool evaluation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438912" y="749808"/>
            <a:ext cx="9601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E6B7A"/>
                </a:solidFill>
              </a:rPr>
              <a:t>Pragmatic and deductive methodology focused on practical forensic usefulness.</a:t>
            </a:r>
            <a:endParaRPr lang="en-US" sz="1050" dirty="0"/>
          </a:p>
        </p:txBody>
      </p:sp>
      <p:sp>
        <p:nvSpPr>
          <p:cNvPr id="4" name="Shape 2"/>
          <p:cNvSpPr/>
          <p:nvPr/>
        </p:nvSpPr>
        <p:spPr>
          <a:xfrm>
            <a:off x="438912" y="1051560"/>
            <a:ext cx="11292840" cy="0"/>
          </a:xfrm>
          <a:prstGeom prst="line">
            <a:avLst/>
          </a:prstGeom>
          <a:noFill/>
          <a:ln w="762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DE"/>
          </a:p>
        </p:txBody>
      </p:sp>
      <p:sp>
        <p:nvSpPr>
          <p:cNvPr id="5" name="Shape 3"/>
          <p:cNvSpPr/>
          <p:nvPr/>
        </p:nvSpPr>
        <p:spPr>
          <a:xfrm>
            <a:off x="1965960" y="2057400"/>
            <a:ext cx="960120" cy="0"/>
          </a:xfrm>
          <a:prstGeom prst="line">
            <a:avLst/>
          </a:prstGeom>
          <a:noFill/>
          <a:ln w="17780">
            <a:solidFill>
              <a:srgbClr val="2563EB"/>
            </a:solidFill>
            <a:prstDash val="solid"/>
            <a:tailEnd type="triangle"/>
          </a:ln>
        </p:spPr>
        <p:txBody>
          <a:bodyPr/>
          <a:lstStyle/>
          <a:p>
            <a:endParaRPr lang="en-DE"/>
          </a:p>
        </p:txBody>
      </p:sp>
      <p:sp>
        <p:nvSpPr>
          <p:cNvPr id="6" name="Shape 4"/>
          <p:cNvSpPr/>
          <p:nvPr/>
        </p:nvSpPr>
        <p:spPr>
          <a:xfrm>
            <a:off x="4434840" y="2057400"/>
            <a:ext cx="960120" cy="0"/>
          </a:xfrm>
          <a:prstGeom prst="line">
            <a:avLst/>
          </a:prstGeom>
          <a:noFill/>
          <a:ln w="17780">
            <a:solidFill>
              <a:srgbClr val="2563EB"/>
            </a:solidFill>
            <a:prstDash val="solid"/>
            <a:tailEnd type="triangle"/>
          </a:ln>
        </p:spPr>
        <p:txBody>
          <a:bodyPr/>
          <a:lstStyle/>
          <a:p>
            <a:endParaRPr lang="en-DE"/>
          </a:p>
        </p:txBody>
      </p:sp>
      <p:sp>
        <p:nvSpPr>
          <p:cNvPr id="7" name="Shape 5"/>
          <p:cNvSpPr/>
          <p:nvPr/>
        </p:nvSpPr>
        <p:spPr>
          <a:xfrm>
            <a:off x="6903720" y="2057400"/>
            <a:ext cx="960120" cy="0"/>
          </a:xfrm>
          <a:prstGeom prst="line">
            <a:avLst/>
          </a:prstGeom>
          <a:noFill/>
          <a:ln w="17780">
            <a:solidFill>
              <a:srgbClr val="2563EB"/>
            </a:solidFill>
            <a:prstDash val="solid"/>
            <a:tailEnd type="triangle"/>
          </a:ln>
        </p:spPr>
        <p:txBody>
          <a:bodyPr/>
          <a:lstStyle/>
          <a:p>
            <a:endParaRPr lang="en-DE"/>
          </a:p>
        </p:txBody>
      </p:sp>
      <p:sp>
        <p:nvSpPr>
          <p:cNvPr id="8" name="Shape 6"/>
          <p:cNvSpPr/>
          <p:nvPr/>
        </p:nvSpPr>
        <p:spPr>
          <a:xfrm>
            <a:off x="9372600" y="2057400"/>
            <a:ext cx="822960" cy="0"/>
          </a:xfrm>
          <a:prstGeom prst="line">
            <a:avLst/>
          </a:prstGeom>
          <a:noFill/>
          <a:ln w="17780">
            <a:solidFill>
              <a:srgbClr val="2563EB"/>
            </a:solidFill>
            <a:prstDash val="solid"/>
            <a:tailEnd type="triangle"/>
          </a:ln>
        </p:spPr>
        <p:txBody>
          <a:bodyPr/>
          <a:lstStyle/>
          <a:p>
            <a:endParaRPr lang="en-DE"/>
          </a:p>
        </p:txBody>
      </p:sp>
      <p:sp>
        <p:nvSpPr>
          <p:cNvPr id="9" name="Text 7"/>
          <p:cNvSpPr/>
          <p:nvPr/>
        </p:nvSpPr>
        <p:spPr>
          <a:xfrm>
            <a:off x="685800" y="1627632"/>
            <a:ext cx="1645920" cy="859536"/>
          </a:xfrm>
          <a:prstGeom prst="roundRect">
            <a:avLst>
              <a:gd name="adj" fmla="val 8511"/>
            </a:avLst>
          </a:prstGeom>
          <a:solidFill>
            <a:srgbClr val="EFF6FF"/>
          </a:solidFill>
          <a:ln w="13970">
            <a:solidFill>
              <a:srgbClr val="2563EB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72033"/>
                </a:solidFill>
              </a:rPr>
              <a:t>Search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b="1" dirty="0">
                <a:solidFill>
                  <a:srgbClr val="172033"/>
                </a:solidFill>
              </a:rPr>
              <a:t>IEEE / ACM / ScienceDirect / Scholar</a:t>
            </a:r>
            <a:endParaRPr lang="en-US" sz="1050" dirty="0"/>
          </a:p>
        </p:txBody>
      </p:sp>
      <p:sp>
        <p:nvSpPr>
          <p:cNvPr id="10" name="Text 8"/>
          <p:cNvSpPr/>
          <p:nvPr/>
        </p:nvSpPr>
        <p:spPr>
          <a:xfrm>
            <a:off x="2834640" y="1627632"/>
            <a:ext cx="1874520" cy="859536"/>
          </a:xfrm>
          <a:prstGeom prst="roundRect">
            <a:avLst>
              <a:gd name="adj" fmla="val 8511"/>
            </a:avLst>
          </a:prstGeom>
          <a:solidFill>
            <a:srgbClr val="ECFDF5"/>
          </a:solidFill>
          <a:ln w="13970">
            <a:solidFill>
              <a:srgbClr val="00C2A8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72033"/>
                </a:solidFill>
              </a:rPr>
              <a:t>PRISMA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b="1" dirty="0">
                <a:solidFill>
                  <a:srgbClr val="172033"/>
                </a:solidFill>
              </a:rPr>
              <a:t>Identification / screening / eligibility / inclusion</a:t>
            </a:r>
            <a:endParaRPr lang="en-US" sz="1050" dirty="0"/>
          </a:p>
        </p:txBody>
      </p:sp>
      <p:sp>
        <p:nvSpPr>
          <p:cNvPr id="11" name="Text 9"/>
          <p:cNvSpPr/>
          <p:nvPr/>
        </p:nvSpPr>
        <p:spPr>
          <a:xfrm>
            <a:off x="5349240" y="1627632"/>
            <a:ext cx="1600200" cy="859536"/>
          </a:xfrm>
          <a:prstGeom prst="roundRect">
            <a:avLst>
              <a:gd name="adj" fmla="val 8511"/>
            </a:avLst>
          </a:prstGeom>
          <a:solidFill>
            <a:srgbClr val="FFFBEB"/>
          </a:solidFill>
          <a:ln w="13970">
            <a:solidFill>
              <a:srgbClr val="F59E0B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72033"/>
                </a:solidFill>
              </a:rPr>
              <a:t>Thematic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b="1" dirty="0">
                <a:solidFill>
                  <a:srgbClr val="172033"/>
                </a:solidFill>
              </a:rPr>
              <a:t>analysis</a:t>
            </a:r>
            <a:endParaRPr lang="en-US" sz="1050" dirty="0"/>
          </a:p>
        </p:txBody>
      </p:sp>
      <p:sp>
        <p:nvSpPr>
          <p:cNvPr id="12" name="Text 10"/>
          <p:cNvSpPr/>
          <p:nvPr/>
        </p:nvSpPr>
        <p:spPr>
          <a:xfrm>
            <a:off x="7680960" y="1627632"/>
            <a:ext cx="1783080" cy="859536"/>
          </a:xfrm>
          <a:prstGeom prst="roundRect">
            <a:avLst>
              <a:gd name="adj" fmla="val 8511"/>
            </a:avLst>
          </a:prstGeom>
          <a:solidFill>
            <a:srgbClr val="FEF2F2"/>
          </a:solidFill>
          <a:ln w="13970">
            <a:solidFill>
              <a:srgbClr val="EF4444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72033"/>
                </a:solidFill>
              </a:rPr>
              <a:t>Comparative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b="1" dirty="0">
                <a:solidFill>
                  <a:srgbClr val="172033"/>
                </a:solidFill>
              </a:rPr>
              <a:t>tool review</a:t>
            </a:r>
            <a:endParaRPr lang="en-US" sz="1050" dirty="0"/>
          </a:p>
        </p:txBody>
      </p:sp>
      <p:sp>
        <p:nvSpPr>
          <p:cNvPr id="13" name="Text 11"/>
          <p:cNvSpPr/>
          <p:nvPr/>
        </p:nvSpPr>
        <p:spPr>
          <a:xfrm>
            <a:off x="10104120" y="1627632"/>
            <a:ext cx="1508760" cy="859536"/>
          </a:xfrm>
          <a:prstGeom prst="roundRect">
            <a:avLst>
              <a:gd name="adj" fmla="val 8511"/>
            </a:avLst>
          </a:prstGeom>
          <a:solidFill>
            <a:srgbClr val="F1F5F9"/>
          </a:solidFill>
          <a:ln w="13970">
            <a:solidFill>
              <a:srgbClr val="64748B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72033"/>
                </a:solidFill>
              </a:rPr>
              <a:t>Workflow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b="1" dirty="0">
                <a:solidFill>
                  <a:srgbClr val="172033"/>
                </a:solidFill>
              </a:rPr>
              <a:t>design + evaluation</a:t>
            </a:r>
            <a:endParaRPr lang="en-US" sz="1050" dirty="0"/>
          </a:p>
        </p:txBody>
      </p:sp>
      <p:sp>
        <p:nvSpPr>
          <p:cNvPr id="14" name="Text 12"/>
          <p:cNvSpPr/>
          <p:nvPr/>
        </p:nvSpPr>
        <p:spPr>
          <a:xfrm>
            <a:off x="731520" y="3200400"/>
            <a:ext cx="3337560" cy="329184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2563EB"/>
                </a:solidFill>
              </a:rPr>
              <a:t>A  Research approach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731520" y="3611880"/>
            <a:ext cx="3337560" cy="7315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120" dirty="0">
                <a:solidFill>
                  <a:srgbClr val="172033"/>
                </a:solidFill>
              </a:rPr>
              <a:t>Pragmatism supports practical outcomes; a deductive approach applies existing forensic concepts to Linux edge memory acquisition and analysis [18].</a:t>
            </a:r>
            <a:endParaRPr lang="en-US" sz="1120" dirty="0"/>
          </a:p>
        </p:txBody>
      </p:sp>
      <p:sp>
        <p:nvSpPr>
          <p:cNvPr id="16" name="Text 14"/>
          <p:cNvSpPr/>
          <p:nvPr/>
        </p:nvSpPr>
        <p:spPr>
          <a:xfrm>
            <a:off x="4434840" y="3200400"/>
            <a:ext cx="3337560" cy="329184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0C2A8"/>
                </a:solidFill>
              </a:rPr>
              <a:t>B  Data collection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4434840" y="3611880"/>
            <a:ext cx="3337560" cy="7315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120" dirty="0">
                <a:solidFill>
                  <a:srgbClr val="172033"/>
                </a:solidFill>
              </a:rPr>
              <a:t>Sources were selected from academic databases and organisational guidance, using inclusion/exclusion criteria to improve relevance and repeatability [19], [20].</a:t>
            </a:r>
            <a:endParaRPr lang="en-US" sz="1120" dirty="0"/>
          </a:p>
        </p:txBody>
      </p:sp>
      <p:sp>
        <p:nvSpPr>
          <p:cNvPr id="18" name="Text 16"/>
          <p:cNvSpPr/>
          <p:nvPr/>
        </p:nvSpPr>
        <p:spPr>
          <a:xfrm>
            <a:off x="8138160" y="3200400"/>
            <a:ext cx="3337560" cy="329184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59E0B"/>
                </a:solidFill>
              </a:rPr>
              <a:t>C  Evaluation criteria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8138160" y="3611880"/>
            <a:ext cx="3337560" cy="7315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120" dirty="0">
                <a:solidFill>
                  <a:srgbClr val="172033"/>
                </a:solidFill>
              </a:rPr>
              <a:t>Tools and procedures were judged by performance, accuracy, resource use, forensic integrity, artefact coverage, edge suitability and repeatability.</a:t>
            </a:r>
            <a:endParaRPr lang="en-US" sz="1120" dirty="0"/>
          </a:p>
        </p:txBody>
      </p:sp>
      <p:sp>
        <p:nvSpPr>
          <p:cNvPr id="20" name="Text 18"/>
          <p:cNvSpPr/>
          <p:nvPr/>
        </p:nvSpPr>
        <p:spPr>
          <a:xfrm>
            <a:off x="914400" y="5047488"/>
            <a:ext cx="10287000" cy="73152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>
            <a:normAutofit/>
          </a:bodyPr>
          <a:lstStyle/>
          <a:p>
            <a:pPr marL="152400" indent="-152400">
              <a:buSzPct val="100000"/>
              <a:buChar char="•"/>
            </a:pPr>
            <a:r>
              <a:rPr lang="en-US" sz="1280" dirty="0">
                <a:solidFill>
                  <a:srgbClr val="172033"/>
                </a:solidFill>
              </a:rPr>
              <a:t>Thematic analysis groups findings into tools, forensic practices, and edge constraints [21].</a:t>
            </a:r>
            <a:endParaRPr lang="en-US" sz="1280" dirty="0"/>
          </a:p>
          <a:p>
            <a:pPr marL="152400" indent="-152400">
              <a:buSzPct val="100000"/>
              <a:buChar char="•"/>
            </a:pPr>
            <a:r>
              <a:rPr lang="en-US" sz="1280" dirty="0">
                <a:solidFill>
                  <a:srgbClr val="172033"/>
                </a:solidFill>
              </a:rPr>
              <a:t>Comparative analysis evaluates LiME, Volatility, Rekall, hashing, strings and YARA against practical incident-response needs.</a:t>
            </a:r>
            <a:endParaRPr lang="en-US" sz="1280" dirty="0"/>
          </a:p>
        </p:txBody>
      </p:sp>
      <p:sp>
        <p:nvSpPr>
          <p:cNvPr id="21" name="Text 19"/>
          <p:cNvSpPr/>
          <p:nvPr/>
        </p:nvSpPr>
        <p:spPr>
          <a:xfrm>
            <a:off x="475488" y="6510528"/>
            <a:ext cx="69494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64748B"/>
                </a:solidFill>
              </a:rPr>
              <a:t>Volatile Memory Forensics in Edge Computing  |  6/12</a:t>
            </a:r>
            <a:endParaRPr lang="en-US" sz="750" dirty="0"/>
          </a:p>
        </p:txBody>
      </p:sp>
      <p:sp>
        <p:nvSpPr>
          <p:cNvPr id="22" name="Shape 20"/>
          <p:cNvSpPr/>
          <p:nvPr/>
        </p:nvSpPr>
        <p:spPr>
          <a:xfrm>
            <a:off x="10789920" y="6611112"/>
            <a:ext cx="868680" cy="0"/>
          </a:xfrm>
          <a:prstGeom prst="line">
            <a:avLst/>
          </a:prstGeom>
          <a:noFill/>
          <a:ln w="19050">
            <a:solidFill>
              <a:srgbClr val="2563EB"/>
            </a:solidFill>
            <a:prstDash val="solid"/>
          </a:ln>
        </p:spPr>
        <p:txBody>
          <a:bodyPr/>
          <a:lstStyle/>
          <a:p>
            <a:endParaRPr lang="en-DE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92608"/>
            <a:ext cx="9601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720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6. Proposed system architecture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438912" y="749808"/>
            <a:ext cx="9601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E6B7A"/>
                </a:solidFill>
              </a:rPr>
              <a:t>Three-layer design separates the target device, acquisition, preservation, offline analysis and reporting.</a:t>
            </a:r>
            <a:endParaRPr lang="en-US" sz="1050" dirty="0"/>
          </a:p>
        </p:txBody>
      </p:sp>
      <p:sp>
        <p:nvSpPr>
          <p:cNvPr id="4" name="Shape 2"/>
          <p:cNvSpPr/>
          <p:nvPr/>
        </p:nvSpPr>
        <p:spPr>
          <a:xfrm>
            <a:off x="438912" y="1051560"/>
            <a:ext cx="11292840" cy="0"/>
          </a:xfrm>
          <a:prstGeom prst="line">
            <a:avLst/>
          </a:prstGeom>
          <a:noFill/>
          <a:ln w="762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DE"/>
          </a:p>
        </p:txBody>
      </p:sp>
      <p:pic>
        <p:nvPicPr>
          <p:cNvPr id="5" name="Image 0" descr="/mnt/data/docx_media/word/media/image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88775" y="1280160"/>
            <a:ext cx="9229690" cy="324612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731520" y="4828032"/>
            <a:ext cx="3246120" cy="329184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2563EB"/>
                </a:solidFill>
              </a:rPr>
              <a:t>1  Design rationale</a:t>
            </a:r>
            <a:endParaRPr lang="en-US" sz="1400" dirty="0"/>
          </a:p>
        </p:txBody>
      </p:sp>
      <p:sp>
        <p:nvSpPr>
          <p:cNvPr id="7" name="Text 4"/>
          <p:cNvSpPr/>
          <p:nvPr/>
        </p:nvSpPr>
        <p:spPr>
          <a:xfrm>
            <a:off x="731520" y="5239512"/>
            <a:ext cx="3246120" cy="42976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US" sz="1120" dirty="0">
                <a:solidFill>
                  <a:srgbClr val="172033"/>
                </a:solidFill>
              </a:rPr>
              <a:t>Heavy analysis is moved away from the edge device to a forensic workstation. This reduces load on resource-constrained systems and supports repeatable offline analysis.</a:t>
            </a:r>
            <a:endParaRPr lang="en-US" sz="1120" dirty="0"/>
          </a:p>
        </p:txBody>
      </p:sp>
      <p:sp>
        <p:nvSpPr>
          <p:cNvPr id="8" name="Text 5"/>
          <p:cNvSpPr/>
          <p:nvPr/>
        </p:nvSpPr>
        <p:spPr>
          <a:xfrm>
            <a:off x="4434840" y="4828032"/>
            <a:ext cx="3246120" cy="329184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0C2A8"/>
                </a:solidFill>
              </a:rPr>
              <a:t>2  Evidence integrity</a:t>
            </a:r>
            <a:endParaRPr lang="en-US" sz="1400" dirty="0"/>
          </a:p>
        </p:txBody>
      </p:sp>
      <p:sp>
        <p:nvSpPr>
          <p:cNvPr id="9" name="Text 6"/>
          <p:cNvSpPr/>
          <p:nvPr/>
        </p:nvSpPr>
        <p:spPr>
          <a:xfrm>
            <a:off x="4434840" y="5239512"/>
            <a:ext cx="3246120" cy="42976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sz="1120" dirty="0">
                <a:solidFill>
                  <a:srgbClr val="172033"/>
                </a:solidFill>
              </a:rPr>
              <a:t>The architecture requires hashing, master evidence storage and a working-copy rule before Volatility, strings or YARA analysis is performed.</a:t>
            </a:r>
            <a:endParaRPr lang="en-US" sz="1120" dirty="0"/>
          </a:p>
        </p:txBody>
      </p:sp>
      <p:sp>
        <p:nvSpPr>
          <p:cNvPr id="10" name="Text 7"/>
          <p:cNvSpPr/>
          <p:nvPr/>
        </p:nvSpPr>
        <p:spPr>
          <a:xfrm>
            <a:off x="8138160" y="4828032"/>
            <a:ext cx="3246120" cy="329184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59E0B"/>
                </a:solidFill>
              </a:rPr>
              <a:t>3  Reporting outcome</a:t>
            </a:r>
            <a:endParaRPr lang="en-US" sz="1400" dirty="0"/>
          </a:p>
        </p:txBody>
      </p:sp>
      <p:sp>
        <p:nvSpPr>
          <p:cNvPr id="11" name="Text 8"/>
          <p:cNvSpPr/>
          <p:nvPr/>
        </p:nvSpPr>
        <p:spPr>
          <a:xfrm>
            <a:off x="8138160" y="5239512"/>
            <a:ext cx="3246120" cy="42976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 fontScale="92500"/>
          </a:bodyPr>
          <a:lstStyle/>
          <a:p>
            <a:pPr marL="0" indent="0">
              <a:buNone/>
            </a:pPr>
            <a:r>
              <a:rPr lang="en-US" sz="1120" dirty="0">
                <a:solidFill>
                  <a:srgbClr val="172033"/>
                </a:solidFill>
              </a:rPr>
              <a:t>Tool outputs are converted into incident-response findings instead of being reported as isolated command output.</a:t>
            </a:r>
            <a:endParaRPr lang="en-US" sz="1120" dirty="0"/>
          </a:p>
        </p:txBody>
      </p:sp>
      <p:sp>
        <p:nvSpPr>
          <p:cNvPr id="12" name="Text 9"/>
          <p:cNvSpPr/>
          <p:nvPr/>
        </p:nvSpPr>
        <p:spPr>
          <a:xfrm>
            <a:off x="2377440" y="4517136"/>
            <a:ext cx="106070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E6B7A"/>
                </a:solidFill>
              </a:rPr>
              <a:t>Source figure from dissertation, Fig. 1; tool choices align with LiME [28], Volatility [30] and incident-response guidance [29].</a:t>
            </a:r>
            <a:endParaRPr lang="en-US" sz="950" dirty="0"/>
          </a:p>
        </p:txBody>
      </p:sp>
      <p:sp>
        <p:nvSpPr>
          <p:cNvPr id="13" name="Text 10"/>
          <p:cNvSpPr/>
          <p:nvPr/>
        </p:nvSpPr>
        <p:spPr>
          <a:xfrm>
            <a:off x="475488" y="6510528"/>
            <a:ext cx="69494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64748B"/>
                </a:solidFill>
              </a:rPr>
              <a:t>Volatile Memory Forensics in Edge Computing  |  7/12</a:t>
            </a:r>
            <a:endParaRPr lang="en-US" sz="750" dirty="0"/>
          </a:p>
        </p:txBody>
      </p:sp>
      <p:sp>
        <p:nvSpPr>
          <p:cNvPr id="14" name="Shape 11"/>
          <p:cNvSpPr/>
          <p:nvPr/>
        </p:nvSpPr>
        <p:spPr>
          <a:xfrm>
            <a:off x="10789920" y="6611112"/>
            <a:ext cx="868680" cy="0"/>
          </a:xfrm>
          <a:prstGeom prst="line">
            <a:avLst/>
          </a:prstGeom>
          <a:noFill/>
          <a:ln w="19050">
            <a:solidFill>
              <a:srgbClr val="2563EB"/>
            </a:solidFill>
            <a:prstDash val="solid"/>
          </a:ln>
        </p:spPr>
        <p:txBody>
          <a:bodyPr/>
          <a:lstStyle/>
          <a:p>
            <a:endParaRPr lang="en-DE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92608"/>
            <a:ext cx="9601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720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7. Volatile memory forensic workflow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438912" y="749808"/>
            <a:ext cx="9601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E6B7A"/>
                </a:solidFill>
              </a:rPr>
              <a:t>Preserve first, verify integrity, analyse only a working copy.</a:t>
            </a:r>
            <a:endParaRPr lang="en-US" sz="1050" dirty="0"/>
          </a:p>
        </p:txBody>
      </p:sp>
      <p:sp>
        <p:nvSpPr>
          <p:cNvPr id="4" name="Shape 2"/>
          <p:cNvSpPr/>
          <p:nvPr/>
        </p:nvSpPr>
        <p:spPr>
          <a:xfrm>
            <a:off x="438912" y="1051560"/>
            <a:ext cx="11292840" cy="0"/>
          </a:xfrm>
          <a:prstGeom prst="line">
            <a:avLst/>
          </a:prstGeom>
          <a:noFill/>
          <a:ln w="762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DE"/>
          </a:p>
        </p:txBody>
      </p:sp>
      <p:pic>
        <p:nvPicPr>
          <p:cNvPr id="5" name="Image 0" descr="/mnt/data/docx_media/word/media/image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83646" y="1170432"/>
            <a:ext cx="6439947" cy="370332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822960" y="5102352"/>
            <a:ext cx="10561320" cy="77724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>
            <a:normAutofit/>
          </a:bodyPr>
          <a:lstStyle/>
          <a:p>
            <a:pPr marL="152400" indent="-152400">
              <a:buSzPct val="100000"/>
              <a:buChar char="•"/>
            </a:pPr>
            <a:r>
              <a:rPr lang="en-US" sz="1260" dirty="0">
                <a:solidFill>
                  <a:srgbClr val="172033"/>
                </a:solidFill>
              </a:rPr>
              <a:t>Identification begins with suspicious activity on a Linux edge device and recording kernel, hostname, IP address and acquisition time.</a:t>
            </a:r>
            <a:endParaRPr lang="en-US" sz="1260" dirty="0"/>
          </a:p>
          <a:p>
            <a:pPr marL="152400" indent="-152400">
              <a:buSzPct val="100000"/>
              <a:buChar char="•"/>
            </a:pPr>
            <a:r>
              <a:rPr lang="en-US" sz="1260" dirty="0">
                <a:solidFill>
                  <a:srgbClr val="172033"/>
                </a:solidFill>
              </a:rPr>
              <a:t>Acquisition is performed with LiME locally or over the network; SHA-256 hash verification follows immediately [28].</a:t>
            </a:r>
            <a:endParaRPr lang="en-US" sz="1260" dirty="0"/>
          </a:p>
          <a:p>
            <a:pPr marL="152400" indent="-152400">
              <a:buSzPct val="100000"/>
              <a:buChar char="•"/>
            </a:pPr>
            <a:r>
              <a:rPr lang="en-US" sz="1260" dirty="0">
                <a:solidFill>
                  <a:srgbClr val="172033"/>
                </a:solidFill>
              </a:rPr>
              <a:t>The original memory image is preserved as a master copy; analysis is conducted on a verified working copy using Volatility, strings and YARA [30].</a:t>
            </a:r>
            <a:endParaRPr lang="en-US" sz="1260" dirty="0"/>
          </a:p>
        </p:txBody>
      </p:sp>
      <p:sp>
        <p:nvSpPr>
          <p:cNvPr id="7" name="Text 4"/>
          <p:cNvSpPr/>
          <p:nvPr/>
        </p:nvSpPr>
        <p:spPr>
          <a:xfrm>
            <a:off x="5212080" y="4873751"/>
            <a:ext cx="3657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E6B7A"/>
                </a:solidFill>
              </a:rPr>
              <a:t>Source figure from dissertation, Fig. 2.</a:t>
            </a:r>
            <a:endParaRPr lang="en-US" sz="950" dirty="0"/>
          </a:p>
        </p:txBody>
      </p:sp>
      <p:sp>
        <p:nvSpPr>
          <p:cNvPr id="8" name="Text 5"/>
          <p:cNvSpPr/>
          <p:nvPr/>
        </p:nvSpPr>
        <p:spPr>
          <a:xfrm>
            <a:off x="475488" y="6510528"/>
            <a:ext cx="69494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64748B"/>
                </a:solidFill>
              </a:rPr>
              <a:t>Volatile Memory Forensics in Edge Computing  |  8/12</a:t>
            </a:r>
            <a:endParaRPr lang="en-US" sz="750" dirty="0"/>
          </a:p>
        </p:txBody>
      </p:sp>
      <p:sp>
        <p:nvSpPr>
          <p:cNvPr id="9" name="Shape 6"/>
          <p:cNvSpPr/>
          <p:nvPr/>
        </p:nvSpPr>
        <p:spPr>
          <a:xfrm>
            <a:off x="10789920" y="6611112"/>
            <a:ext cx="868680" cy="0"/>
          </a:xfrm>
          <a:prstGeom prst="line">
            <a:avLst/>
          </a:prstGeom>
          <a:noFill/>
          <a:ln w="19050">
            <a:solidFill>
              <a:srgbClr val="2563EB"/>
            </a:solidFill>
            <a:prstDash val="solid"/>
          </a:ln>
        </p:spPr>
        <p:txBody>
          <a:bodyPr/>
          <a:lstStyle/>
          <a:p>
            <a:endParaRPr lang="en-DE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92608"/>
            <a:ext cx="9601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720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8. Implemented forensic package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438912" y="749808"/>
            <a:ext cx="9601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E6B7A"/>
                </a:solidFill>
              </a:rPr>
              <a:t>The output is a practical package of commands, templates and analysis steps.</a:t>
            </a:r>
            <a:endParaRPr lang="en-US" sz="1050" dirty="0"/>
          </a:p>
        </p:txBody>
      </p:sp>
      <p:sp>
        <p:nvSpPr>
          <p:cNvPr id="4" name="Shape 2"/>
          <p:cNvSpPr/>
          <p:nvPr/>
        </p:nvSpPr>
        <p:spPr>
          <a:xfrm>
            <a:off x="438912" y="1051560"/>
            <a:ext cx="11292840" cy="0"/>
          </a:xfrm>
          <a:prstGeom prst="line">
            <a:avLst/>
          </a:prstGeom>
          <a:noFill/>
          <a:ln w="762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DE"/>
          </a:p>
        </p:txBody>
      </p:sp>
      <p:sp>
        <p:nvSpPr>
          <p:cNvPr id="5" name="Text 3"/>
          <p:cNvSpPr/>
          <p:nvPr/>
        </p:nvSpPr>
        <p:spPr>
          <a:xfrm>
            <a:off x="777240" y="1371600"/>
            <a:ext cx="2331720" cy="841248"/>
          </a:xfrm>
          <a:prstGeom prst="roundRect">
            <a:avLst>
              <a:gd name="adj" fmla="val 8696"/>
            </a:avLst>
          </a:prstGeom>
          <a:solidFill>
            <a:srgbClr val="EFF6FF"/>
          </a:solidFill>
          <a:ln w="13970">
            <a:solidFill>
              <a:srgbClr val="2563EB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72033"/>
                </a:solidFill>
              </a:rPr>
              <a:t>1. Context capture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b="1" dirty="0">
                <a:solidFill>
                  <a:srgbClr val="172033"/>
                </a:solidFill>
              </a:rPr>
              <a:t>uname -a, hostname, ip addr, date -u</a:t>
            </a:r>
            <a:endParaRPr lang="en-US" sz="1050" dirty="0"/>
          </a:p>
        </p:txBody>
      </p:sp>
      <p:sp>
        <p:nvSpPr>
          <p:cNvPr id="6" name="Text 4"/>
          <p:cNvSpPr/>
          <p:nvPr/>
        </p:nvSpPr>
        <p:spPr>
          <a:xfrm>
            <a:off x="3474720" y="1371600"/>
            <a:ext cx="2331720" cy="841248"/>
          </a:xfrm>
          <a:prstGeom prst="roundRect">
            <a:avLst>
              <a:gd name="adj" fmla="val 8696"/>
            </a:avLst>
          </a:prstGeom>
          <a:solidFill>
            <a:srgbClr val="ECFDF5"/>
          </a:solidFill>
          <a:ln w="13970">
            <a:solidFill>
              <a:srgbClr val="00C2A8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72033"/>
                </a:solidFill>
              </a:rPr>
              <a:t>2. LiME acquisition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b="1" dirty="0">
                <a:solidFill>
                  <a:srgbClr val="172033"/>
                </a:solidFill>
              </a:rPr>
              <a:t>local or TCP memory dump</a:t>
            </a:r>
            <a:endParaRPr lang="en-US" sz="1050" dirty="0"/>
          </a:p>
        </p:txBody>
      </p:sp>
      <p:sp>
        <p:nvSpPr>
          <p:cNvPr id="7" name="Text 5"/>
          <p:cNvSpPr/>
          <p:nvPr/>
        </p:nvSpPr>
        <p:spPr>
          <a:xfrm>
            <a:off x="6172200" y="1371600"/>
            <a:ext cx="2331720" cy="841248"/>
          </a:xfrm>
          <a:prstGeom prst="roundRect">
            <a:avLst>
              <a:gd name="adj" fmla="val 8696"/>
            </a:avLst>
          </a:prstGeom>
          <a:solidFill>
            <a:srgbClr val="FFFBEB"/>
          </a:solidFill>
          <a:ln w="13970">
            <a:solidFill>
              <a:srgbClr val="F59E0B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72033"/>
                </a:solidFill>
              </a:rPr>
              <a:t>3. Integrity check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b="1" dirty="0">
                <a:solidFill>
                  <a:srgbClr val="172033"/>
                </a:solidFill>
              </a:rPr>
              <a:t>sha256sum memory image</a:t>
            </a:r>
            <a:endParaRPr lang="en-US" sz="1050" dirty="0"/>
          </a:p>
        </p:txBody>
      </p:sp>
      <p:sp>
        <p:nvSpPr>
          <p:cNvPr id="8" name="Text 6"/>
          <p:cNvSpPr/>
          <p:nvPr/>
        </p:nvSpPr>
        <p:spPr>
          <a:xfrm>
            <a:off x="8869680" y="1371600"/>
            <a:ext cx="2331720" cy="841248"/>
          </a:xfrm>
          <a:prstGeom prst="roundRect">
            <a:avLst>
              <a:gd name="adj" fmla="val 8696"/>
            </a:avLst>
          </a:prstGeom>
          <a:solidFill>
            <a:srgbClr val="FEF2F2"/>
          </a:solidFill>
          <a:ln w="13970">
            <a:solidFill>
              <a:srgbClr val="EF4444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72033"/>
                </a:solidFill>
              </a:rPr>
              <a:t>4. Offline analysis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b="1" dirty="0">
                <a:solidFill>
                  <a:srgbClr val="172033"/>
                </a:solidFill>
              </a:rPr>
              <a:t>Volatility / strings / YARA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3108960" y="1792224"/>
            <a:ext cx="365760" cy="0"/>
          </a:xfrm>
          <a:prstGeom prst="line">
            <a:avLst/>
          </a:prstGeom>
          <a:noFill/>
          <a:ln w="17780">
            <a:solidFill>
              <a:srgbClr val="2563EB"/>
            </a:solidFill>
            <a:prstDash val="solid"/>
            <a:tailEnd type="triangle"/>
          </a:ln>
        </p:spPr>
        <p:txBody>
          <a:bodyPr/>
          <a:lstStyle/>
          <a:p>
            <a:endParaRPr lang="en-DE"/>
          </a:p>
        </p:txBody>
      </p:sp>
      <p:sp>
        <p:nvSpPr>
          <p:cNvPr id="10" name="Shape 8"/>
          <p:cNvSpPr/>
          <p:nvPr/>
        </p:nvSpPr>
        <p:spPr>
          <a:xfrm>
            <a:off x="5806440" y="1792224"/>
            <a:ext cx="365760" cy="0"/>
          </a:xfrm>
          <a:prstGeom prst="line">
            <a:avLst/>
          </a:prstGeom>
          <a:noFill/>
          <a:ln w="17780">
            <a:solidFill>
              <a:srgbClr val="00C2A8"/>
            </a:solidFill>
            <a:prstDash val="solid"/>
            <a:tailEnd type="triangle"/>
          </a:ln>
        </p:spPr>
        <p:txBody>
          <a:bodyPr/>
          <a:lstStyle/>
          <a:p>
            <a:endParaRPr lang="en-DE"/>
          </a:p>
        </p:txBody>
      </p:sp>
      <p:sp>
        <p:nvSpPr>
          <p:cNvPr id="11" name="Shape 9"/>
          <p:cNvSpPr/>
          <p:nvPr/>
        </p:nvSpPr>
        <p:spPr>
          <a:xfrm>
            <a:off x="8503920" y="1792224"/>
            <a:ext cx="365760" cy="0"/>
          </a:xfrm>
          <a:prstGeom prst="line">
            <a:avLst/>
          </a:prstGeom>
          <a:noFill/>
          <a:ln w="17780">
            <a:solidFill>
              <a:srgbClr val="F59E0B"/>
            </a:solidFill>
            <a:prstDash val="solid"/>
            <a:tailEnd type="triangle"/>
          </a:ln>
        </p:spPr>
        <p:txBody>
          <a:bodyPr/>
          <a:lstStyle/>
          <a:p>
            <a:endParaRPr lang="en-DE"/>
          </a:p>
        </p:txBody>
      </p:sp>
      <p:sp>
        <p:nvSpPr>
          <p:cNvPr id="12" name="Text 10"/>
          <p:cNvSpPr/>
          <p:nvPr/>
        </p:nvSpPr>
        <p:spPr>
          <a:xfrm>
            <a:off x="822960" y="2834640"/>
            <a:ext cx="5120640" cy="329184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2563EB"/>
                </a:solidFill>
              </a:rPr>
              <a:t>P  Forensic package contents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822960" y="3246120"/>
            <a:ext cx="5120640" cy="6858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120" dirty="0">
                <a:solidFill>
                  <a:srgbClr val="172033"/>
                </a:solidFill>
              </a:rPr>
              <a:t>Acquisition command sheet, system context checklist, chain-of-custody template, analysis command sequence, artefact mapping table and reporting structure.</a:t>
            </a:r>
            <a:endParaRPr lang="en-US" sz="1120" dirty="0"/>
          </a:p>
        </p:txBody>
      </p:sp>
      <p:sp>
        <p:nvSpPr>
          <p:cNvPr id="14" name="Text 12"/>
          <p:cNvSpPr/>
          <p:nvPr/>
        </p:nvSpPr>
        <p:spPr>
          <a:xfrm>
            <a:off x="6309360" y="2834640"/>
            <a:ext cx="4892040" cy="329184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0C2A8"/>
                </a:solidFill>
              </a:rPr>
              <a:t>E  Evidence handling rule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6309360" y="3246120"/>
            <a:ext cx="4892040" cy="6858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120" dirty="0">
                <a:solidFill>
                  <a:srgbClr val="172033"/>
                </a:solidFill>
              </a:rPr>
              <a:t>Original memory image is protected as the master copy. All analysis is performed on a working copy, with hash values and transfers recorded to support integrity.</a:t>
            </a:r>
            <a:endParaRPr lang="en-US" sz="1120" dirty="0"/>
          </a:p>
        </p:txBody>
      </p:sp>
      <p:sp>
        <p:nvSpPr>
          <p:cNvPr id="16" name="Text 14"/>
          <p:cNvSpPr/>
          <p:nvPr/>
        </p:nvSpPr>
        <p:spPr>
          <a:xfrm>
            <a:off x="822960" y="4315968"/>
            <a:ext cx="23774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72033"/>
                </a:solidFill>
              </a:rPr>
              <a:t>Example command sequence</a:t>
            </a: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822960" y="4663440"/>
            <a:ext cx="10469880" cy="822960"/>
          </a:xfrm>
          <a:prstGeom prst="rect">
            <a:avLst/>
          </a:prstGeom>
          <a:solidFill>
            <a:srgbClr val="F1F5F9"/>
          </a:solidFill>
          <a:ln w="10160">
            <a:solidFill>
              <a:srgbClr val="CBD5E1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>
              <a:buNone/>
            </a:pPr>
            <a:r>
              <a:rPr lang="en-US" sz="1120" dirty="0">
                <a:solidFill>
                  <a:srgbClr val="0F172A"/>
                </a:solidFill>
                <a:latin typeface="Aptos Mono" pitchFamily="34" charset="0"/>
                <a:ea typeface="Aptos Mono" pitchFamily="34" charset="-122"/>
                <a:cs typeface="Aptos Mono" pitchFamily="34" charset="-120"/>
              </a:rPr>
              <a:t>sudo insmod lime.ko "path=/evidence/edge01.lime format=lime digest=sha256"</a:t>
            </a:r>
            <a:endParaRPr lang="en-US" sz="1120" dirty="0"/>
          </a:p>
          <a:p>
            <a:pPr marL="0" indent="0">
              <a:buNone/>
            </a:pPr>
            <a:r>
              <a:rPr lang="en-US" sz="1120" dirty="0">
                <a:solidFill>
                  <a:srgbClr val="0F172A"/>
                </a:solidFill>
                <a:latin typeface="Aptos Mono" pitchFamily="34" charset="0"/>
                <a:ea typeface="Aptos Mono" pitchFamily="34" charset="-122"/>
                <a:cs typeface="Aptos Mono" pitchFamily="34" charset="-120"/>
              </a:rPr>
              <a:t>sha256sum edge01.lime &gt; edge01.lime.sha256</a:t>
            </a:r>
            <a:endParaRPr lang="en-US" sz="1120" dirty="0"/>
          </a:p>
          <a:p>
            <a:pPr marL="0" indent="0">
              <a:buNone/>
            </a:pPr>
            <a:r>
              <a:rPr lang="en-US" sz="1120" dirty="0">
                <a:solidFill>
                  <a:srgbClr val="0F172A"/>
                </a:solidFill>
                <a:latin typeface="Aptos Mono" pitchFamily="34" charset="0"/>
                <a:ea typeface="Aptos Mono" pitchFamily="34" charset="-122"/>
                <a:cs typeface="Aptos Mono" pitchFamily="34" charset="-120"/>
              </a:rPr>
              <a:t>vol -f edge01_working_copy.lime linux.pslist</a:t>
            </a:r>
            <a:endParaRPr lang="en-US" sz="1120" dirty="0"/>
          </a:p>
          <a:p>
            <a:pPr marL="0" indent="0">
              <a:buNone/>
            </a:pPr>
            <a:r>
              <a:rPr lang="en-US" sz="1120" dirty="0">
                <a:solidFill>
                  <a:srgbClr val="0F172A"/>
                </a:solidFill>
                <a:latin typeface="Aptos Mono" pitchFamily="34" charset="0"/>
                <a:ea typeface="Aptos Mono" pitchFamily="34" charset="-122"/>
                <a:cs typeface="Aptos Mono" pitchFamily="34" charset="-120"/>
              </a:rPr>
              <a:t>yara -r rules.yar edge01_working_copy.lime &gt; yara_scan_results.txt</a:t>
            </a:r>
            <a:endParaRPr lang="en-US" sz="1120" dirty="0"/>
          </a:p>
        </p:txBody>
      </p:sp>
      <p:sp>
        <p:nvSpPr>
          <p:cNvPr id="18" name="Text 16"/>
          <p:cNvSpPr/>
          <p:nvPr/>
        </p:nvSpPr>
        <p:spPr>
          <a:xfrm>
            <a:off x="822960" y="5715000"/>
            <a:ext cx="1046988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E6B7A"/>
                </a:solidFill>
              </a:rPr>
              <a:t>Commands and artefacts follow the dissertation appendix and align with LiME [28], Volatility 3 [30], and NIST incident-response principles [29].</a:t>
            </a:r>
            <a:endParaRPr lang="en-US" sz="950" dirty="0"/>
          </a:p>
        </p:txBody>
      </p:sp>
      <p:sp>
        <p:nvSpPr>
          <p:cNvPr id="19" name="Text 17"/>
          <p:cNvSpPr/>
          <p:nvPr/>
        </p:nvSpPr>
        <p:spPr>
          <a:xfrm>
            <a:off x="475488" y="6510528"/>
            <a:ext cx="69494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64748B"/>
                </a:solidFill>
              </a:rPr>
              <a:t>Volatile Memory Forensics in Edge Computing  |  9/12</a:t>
            </a:r>
            <a:endParaRPr lang="en-US" sz="750" dirty="0"/>
          </a:p>
        </p:txBody>
      </p:sp>
      <p:sp>
        <p:nvSpPr>
          <p:cNvPr id="20" name="Shape 18"/>
          <p:cNvSpPr/>
          <p:nvPr/>
        </p:nvSpPr>
        <p:spPr>
          <a:xfrm>
            <a:off x="10789920" y="6611112"/>
            <a:ext cx="868680" cy="0"/>
          </a:xfrm>
          <a:prstGeom prst="line">
            <a:avLst/>
          </a:prstGeom>
          <a:noFill/>
          <a:ln w="19050">
            <a:solidFill>
              <a:srgbClr val="2563EB"/>
            </a:solidFill>
            <a:prstDash val="solid"/>
          </a:ln>
        </p:spPr>
        <p:txBody>
          <a:bodyPr/>
          <a:lstStyle/>
          <a:p>
            <a:endParaRPr lang="en-DE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92608"/>
            <a:ext cx="9601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720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9. Evaluation: Edge devices show lower forensic readiness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438912" y="749808"/>
            <a:ext cx="9601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E6B7A"/>
                </a:solidFill>
              </a:rPr>
              <a:t>Benchmark comparison highlights why the workflow must document limitations transparently.</a:t>
            </a:r>
            <a:endParaRPr lang="en-US" sz="1050" dirty="0"/>
          </a:p>
        </p:txBody>
      </p:sp>
      <p:sp>
        <p:nvSpPr>
          <p:cNvPr id="4" name="Shape 2"/>
          <p:cNvSpPr/>
          <p:nvPr/>
        </p:nvSpPr>
        <p:spPr>
          <a:xfrm>
            <a:off x="438912" y="1051560"/>
            <a:ext cx="11292840" cy="0"/>
          </a:xfrm>
          <a:prstGeom prst="line">
            <a:avLst/>
          </a:prstGeom>
          <a:noFill/>
          <a:ln w="762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DE"/>
          </a:p>
        </p:txBody>
      </p:sp>
      <p:graphicFrame>
        <p:nvGraphicFramePr>
          <p:cNvPr id="5" name="Chart 0"/>
          <p:cNvGraphicFramePr/>
          <p:nvPr/>
        </p:nvGraphicFramePr>
        <p:xfrm>
          <a:off x="594360" y="1325880"/>
          <a:ext cx="5440680" cy="30175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6" name="Text 3"/>
          <p:cNvSpPr/>
          <p:nvPr/>
        </p:nvSpPr>
        <p:spPr>
          <a:xfrm>
            <a:off x="6446520" y="1417320"/>
            <a:ext cx="4800600" cy="329184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EF4444"/>
                </a:solidFill>
              </a:rPr>
              <a:t>R  Measured implications</a:t>
            </a:r>
            <a:endParaRPr lang="en-US" sz="1400" dirty="0"/>
          </a:p>
        </p:txBody>
      </p:sp>
      <p:sp>
        <p:nvSpPr>
          <p:cNvPr id="7" name="Text 4"/>
          <p:cNvSpPr/>
          <p:nvPr/>
        </p:nvSpPr>
        <p:spPr>
          <a:xfrm>
            <a:off x="6446520" y="1828800"/>
            <a:ext cx="4800600" cy="7315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120" dirty="0">
                <a:solidFill>
                  <a:srgbClr val="172033"/>
                </a:solidFill>
              </a:rPr>
              <a:t>Published benchmark values reported 92% PC tool compatibility versus 38% Raspberry Pi compatibility, and 89% PC process/socket parsing versus 12% Raspberry Pi process recovery [22].</a:t>
            </a:r>
            <a:endParaRPr lang="en-US" sz="1120" dirty="0"/>
          </a:p>
        </p:txBody>
      </p:sp>
      <p:sp>
        <p:nvSpPr>
          <p:cNvPr id="8" name="Text 5"/>
          <p:cNvSpPr/>
          <p:nvPr/>
        </p:nvSpPr>
        <p:spPr>
          <a:xfrm>
            <a:off x="6446520" y="2788920"/>
            <a:ext cx="4800600" cy="329184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59E0B"/>
                </a:solidFill>
              </a:rPr>
              <a:t>L  Log limitation</a:t>
            </a:r>
            <a:endParaRPr lang="en-US" sz="1400" dirty="0"/>
          </a:p>
        </p:txBody>
      </p:sp>
      <p:sp>
        <p:nvSpPr>
          <p:cNvPr id="9" name="Text 6"/>
          <p:cNvSpPr/>
          <p:nvPr/>
        </p:nvSpPr>
        <p:spPr>
          <a:xfrm>
            <a:off x="6446520" y="3200400"/>
            <a:ext cx="4800600" cy="7315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120" dirty="0">
                <a:solidFill>
                  <a:srgbClr val="172033"/>
                </a:solidFill>
              </a:rPr>
              <a:t>Raspberry Pi retained 2.1 MB logs compared with 14.2 MB on PC, strengthening the argument that RAM and live response are important when persistent logs are scarce [22].</a:t>
            </a:r>
            <a:endParaRPr lang="en-US" sz="1120" dirty="0"/>
          </a:p>
        </p:txBody>
      </p:sp>
      <p:sp>
        <p:nvSpPr>
          <p:cNvPr id="10" name="Text 7"/>
          <p:cNvSpPr/>
          <p:nvPr/>
        </p:nvSpPr>
        <p:spPr>
          <a:xfrm>
            <a:off x="6446520" y="4160520"/>
            <a:ext cx="4800600" cy="329184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2563EB"/>
                </a:solidFill>
              </a:rPr>
              <a:t>T  Tool evaluation result</a:t>
            </a:r>
            <a:endParaRPr lang="en-US" sz="1400" dirty="0"/>
          </a:p>
        </p:txBody>
      </p:sp>
      <p:sp>
        <p:nvSpPr>
          <p:cNvPr id="11" name="Text 8"/>
          <p:cNvSpPr/>
          <p:nvPr/>
        </p:nvSpPr>
        <p:spPr>
          <a:xfrm>
            <a:off x="6446520" y="4572000"/>
            <a:ext cx="4800600" cy="7315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120" dirty="0">
                <a:solidFill>
                  <a:srgbClr val="172033"/>
                </a:solidFill>
              </a:rPr>
              <a:t>The package is strong for integrity and repeatability, moderate-to-strong for artefact coverage, and moderate for edge suitability due to ARM/kernel limitations.</a:t>
            </a:r>
            <a:endParaRPr lang="en-US" sz="1120" dirty="0"/>
          </a:p>
        </p:txBody>
      </p:sp>
      <p:sp>
        <p:nvSpPr>
          <p:cNvPr id="12" name="Text 9"/>
          <p:cNvSpPr/>
          <p:nvPr/>
        </p:nvSpPr>
        <p:spPr>
          <a:xfrm>
            <a:off x="731520" y="5303520"/>
            <a:ext cx="5303520" cy="5943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172033"/>
                </a:solidFill>
              </a:rPr>
              <a:t>Conclusion from evaluation: Edge memory forensics should be workflow-based, evidence-conscious and explicit about tool limitations, not only tool-driven.</a:t>
            </a:r>
            <a:endParaRPr lang="en-US" sz="1500" dirty="0"/>
          </a:p>
        </p:txBody>
      </p:sp>
      <p:sp>
        <p:nvSpPr>
          <p:cNvPr id="13" name="Text 10"/>
          <p:cNvSpPr/>
          <p:nvPr/>
        </p:nvSpPr>
        <p:spPr>
          <a:xfrm>
            <a:off x="475488" y="6510528"/>
            <a:ext cx="69494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64748B"/>
                </a:solidFill>
              </a:rPr>
              <a:t>Volatile Memory Forensics in Edge Computing  |  10/12</a:t>
            </a:r>
            <a:endParaRPr lang="en-US" sz="750" dirty="0"/>
          </a:p>
        </p:txBody>
      </p:sp>
      <p:sp>
        <p:nvSpPr>
          <p:cNvPr id="14" name="Shape 11"/>
          <p:cNvSpPr/>
          <p:nvPr/>
        </p:nvSpPr>
        <p:spPr>
          <a:xfrm>
            <a:off x="10789920" y="6611112"/>
            <a:ext cx="868680" cy="0"/>
          </a:xfrm>
          <a:prstGeom prst="line">
            <a:avLst/>
          </a:prstGeom>
          <a:noFill/>
          <a:ln w="19050">
            <a:solidFill>
              <a:srgbClr val="2563EB"/>
            </a:solidFill>
            <a:prstDash val="solid"/>
          </a:ln>
        </p:spPr>
        <p:txBody>
          <a:bodyPr/>
          <a:lstStyle/>
          <a:p>
            <a:endParaRPr lang="en-DE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92608"/>
            <a:ext cx="9601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720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10. Conclusions and recommendations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438912" y="749808"/>
            <a:ext cx="9601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E6B7A"/>
                </a:solidFill>
              </a:rPr>
              <a:t>The study concludes that process discipline is more important than tool availability alone.</a:t>
            </a:r>
            <a:endParaRPr lang="en-US" sz="1050" dirty="0"/>
          </a:p>
        </p:txBody>
      </p:sp>
      <p:sp>
        <p:nvSpPr>
          <p:cNvPr id="4" name="Shape 2"/>
          <p:cNvSpPr/>
          <p:nvPr/>
        </p:nvSpPr>
        <p:spPr>
          <a:xfrm>
            <a:off x="438912" y="1051560"/>
            <a:ext cx="11292840" cy="0"/>
          </a:xfrm>
          <a:prstGeom prst="line">
            <a:avLst/>
          </a:prstGeom>
          <a:noFill/>
          <a:ln w="762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DE"/>
          </a:p>
        </p:txBody>
      </p:sp>
      <p:sp>
        <p:nvSpPr>
          <p:cNvPr id="5" name="Text 3"/>
          <p:cNvSpPr/>
          <p:nvPr/>
        </p:nvSpPr>
        <p:spPr>
          <a:xfrm>
            <a:off x="777240" y="1325880"/>
            <a:ext cx="5257800" cy="329184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2563EB"/>
                </a:solidFill>
              </a:rPr>
              <a:t>C  Main conclusions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777240" y="1737360"/>
            <a:ext cx="5257800" cy="7315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120" dirty="0">
                <a:solidFill>
                  <a:srgbClr val="172033"/>
                </a:solidFill>
              </a:rPr>
              <a:t>Volatile memory should be treated as a priority evidence source in edge incident response; LiME acquisition is feasible for Linux edge devices; offline Volatility-style analysis is preferable to heavy analysis on the target device [28], [30].</a:t>
            </a:r>
            <a:endParaRPr lang="en-US" sz="1120" dirty="0"/>
          </a:p>
        </p:txBody>
      </p:sp>
      <p:sp>
        <p:nvSpPr>
          <p:cNvPr id="7" name="Text 5"/>
          <p:cNvSpPr/>
          <p:nvPr/>
        </p:nvSpPr>
        <p:spPr>
          <a:xfrm>
            <a:off x="6355080" y="1325880"/>
            <a:ext cx="4983480" cy="329184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0C2A8"/>
                </a:solidFill>
              </a:rPr>
              <a:t>R  Practical recommendation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6355080" y="1737360"/>
            <a:ext cx="4983480" cy="7315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120" dirty="0">
                <a:solidFill>
                  <a:srgbClr val="172033"/>
                </a:solidFill>
              </a:rPr>
              <a:t>Maintain a forensic-ready edge device register: device model, OS, kernel version, network role, owner and logging configuration. This reduces delay when RAM evidence is time-sensitive [29].</a:t>
            </a:r>
            <a:endParaRPr lang="en-US" sz="1120" dirty="0"/>
          </a:p>
        </p:txBody>
      </p:sp>
      <p:sp>
        <p:nvSpPr>
          <p:cNvPr id="9" name="Text 7"/>
          <p:cNvSpPr/>
          <p:nvPr/>
        </p:nvSpPr>
        <p:spPr>
          <a:xfrm>
            <a:off x="777240" y="2971800"/>
            <a:ext cx="5257800" cy="329184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59E0B"/>
                </a:solidFill>
              </a:rPr>
              <a:t>E  Evidence handling recommendation</a:t>
            </a:r>
            <a:endParaRPr lang="en-US" sz="1400" dirty="0"/>
          </a:p>
        </p:txBody>
      </p:sp>
      <p:sp>
        <p:nvSpPr>
          <p:cNvPr id="10" name="Text 8"/>
          <p:cNvSpPr/>
          <p:nvPr/>
        </p:nvSpPr>
        <p:spPr>
          <a:xfrm>
            <a:off x="777240" y="3383280"/>
            <a:ext cx="5257800" cy="7315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120" dirty="0">
                <a:solidFill>
                  <a:srgbClr val="172033"/>
                </a:solidFill>
              </a:rPr>
              <a:t>Every acquisition should record operator, time, device, command, tool version, output file, hash value and storage location. Preserve the master image and analyse only a working copy.</a:t>
            </a:r>
            <a:endParaRPr lang="en-US" sz="1120" dirty="0"/>
          </a:p>
        </p:txBody>
      </p:sp>
      <p:sp>
        <p:nvSpPr>
          <p:cNvPr id="11" name="Text 9"/>
          <p:cNvSpPr/>
          <p:nvPr/>
        </p:nvSpPr>
        <p:spPr>
          <a:xfrm>
            <a:off x="6355080" y="2971800"/>
            <a:ext cx="4983480" cy="329184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EF4444"/>
                </a:solidFill>
              </a:rPr>
              <a:t>F  Future work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6355080" y="3383280"/>
            <a:ext cx="4983480" cy="7315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1120" dirty="0">
                <a:solidFill>
                  <a:srgbClr val="172033"/>
                </a:solidFill>
              </a:rPr>
              <a:t>Test the workflow on real Raspberry Pi and embedded Linux devices with different kernels; measure acquisition time, CPU impact, image completeness and plugin success rate.</a:t>
            </a:r>
            <a:endParaRPr lang="en-US" sz="1120" dirty="0"/>
          </a:p>
        </p:txBody>
      </p:sp>
      <p:sp>
        <p:nvSpPr>
          <p:cNvPr id="13" name="Text 11"/>
          <p:cNvSpPr/>
          <p:nvPr/>
        </p:nvSpPr>
        <p:spPr>
          <a:xfrm>
            <a:off x="822960" y="4892040"/>
            <a:ext cx="1828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563EB"/>
                </a:solidFill>
              </a:rPr>
              <a:t>Final takeaway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2743200" y="4800600"/>
            <a:ext cx="8366760" cy="6858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172033"/>
                </a:solidFill>
              </a:rPr>
              <a:t>A defensible edge-memory investigation requires preparation, controlled acquisition, verified preservation, offline analysis, limitation reporting and a clear link between artefacts and response decisions.</a:t>
            </a:r>
            <a:endParaRPr lang="en-US" sz="1700" dirty="0"/>
          </a:p>
        </p:txBody>
      </p:sp>
      <p:sp>
        <p:nvSpPr>
          <p:cNvPr id="15" name="Text 13"/>
          <p:cNvSpPr/>
          <p:nvPr/>
        </p:nvSpPr>
        <p:spPr>
          <a:xfrm>
            <a:off x="475488" y="6510528"/>
            <a:ext cx="69494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64748B"/>
                </a:solidFill>
              </a:rPr>
              <a:t>Volatile Memory Forensics in Edge Computing  |  11/12</a:t>
            </a:r>
            <a:endParaRPr lang="en-US" sz="750" dirty="0"/>
          </a:p>
        </p:txBody>
      </p:sp>
      <p:sp>
        <p:nvSpPr>
          <p:cNvPr id="16" name="Shape 14"/>
          <p:cNvSpPr/>
          <p:nvPr/>
        </p:nvSpPr>
        <p:spPr>
          <a:xfrm>
            <a:off x="10789920" y="6611112"/>
            <a:ext cx="868680" cy="0"/>
          </a:xfrm>
          <a:prstGeom prst="line">
            <a:avLst/>
          </a:prstGeom>
          <a:noFill/>
          <a:ln w="19050">
            <a:solidFill>
              <a:srgbClr val="2563EB"/>
            </a:solidFill>
            <a:prstDash val="solid"/>
          </a:ln>
        </p:spPr>
        <p:txBody>
          <a:bodyPr/>
          <a:lstStyle/>
          <a:p>
            <a:endParaRPr lang="en-DE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12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92608"/>
            <a:ext cx="9601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References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438912" y="1051560"/>
            <a:ext cx="11292840" cy="0"/>
          </a:xfrm>
          <a:prstGeom prst="line">
            <a:avLst/>
          </a:prstGeom>
          <a:noFill/>
          <a:ln w="7620">
            <a:solidFill>
              <a:srgbClr val="334155"/>
            </a:solidFill>
            <a:prstDash val="solid"/>
          </a:ln>
        </p:spPr>
        <p:txBody>
          <a:bodyPr/>
          <a:lstStyle/>
          <a:p>
            <a:endParaRPr lang="en-DE"/>
          </a:p>
        </p:txBody>
      </p:sp>
      <p:sp>
        <p:nvSpPr>
          <p:cNvPr id="5" name="Text 3"/>
          <p:cNvSpPr/>
          <p:nvPr/>
        </p:nvSpPr>
        <p:spPr>
          <a:xfrm>
            <a:off x="658367" y="1280160"/>
            <a:ext cx="10777419" cy="46177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lnSpcReduction="10000"/>
          </a:bodyPr>
          <a:lstStyle/>
          <a:p>
            <a:r>
              <a:rPr lang="en-US" altLang="zh-CN" sz="900" dirty="0">
                <a:solidFill>
                  <a:schemeClr val="bg1"/>
                </a:solidFill>
              </a:rPr>
              <a:t>[1] ENISA, “Securing edge computing,” European Union Agency for Cybersecurity, 2023. [Online]. Available: </a:t>
            </a:r>
            <a:r>
              <a:rPr lang="en-US" altLang="zh-CN" sz="900" u="sng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https://www.enisa.europa.eu</a:t>
            </a:r>
            <a:endParaRPr lang="en-DE" sz="900" dirty="0">
              <a:solidFill>
                <a:schemeClr val="bg1"/>
              </a:solidFill>
            </a:endParaRPr>
          </a:p>
          <a:p>
            <a:r>
              <a:rPr lang="en-US" altLang="zh-CN" sz="900" dirty="0">
                <a:solidFill>
                  <a:schemeClr val="bg1"/>
                </a:solidFill>
              </a:rPr>
              <a:t>[2] B. Carrier, </a:t>
            </a:r>
            <a:r>
              <a:rPr lang="en-US" altLang="zh-CN" sz="900" i="1" dirty="0">
                <a:solidFill>
                  <a:schemeClr val="bg1"/>
                </a:solidFill>
              </a:rPr>
              <a:t>File System Forensic Analysis</a:t>
            </a:r>
            <a:r>
              <a:rPr lang="en-US" altLang="zh-CN" sz="900" dirty="0">
                <a:solidFill>
                  <a:schemeClr val="bg1"/>
                </a:solidFill>
              </a:rPr>
              <a:t>. Boston, MA, USA: Addison-Wesley, 2005.</a:t>
            </a:r>
            <a:endParaRPr lang="en-DE" sz="900" dirty="0">
              <a:solidFill>
                <a:schemeClr val="bg1"/>
              </a:solidFill>
            </a:endParaRPr>
          </a:p>
          <a:p>
            <a:r>
              <a:rPr lang="en-US" altLang="zh-CN" sz="900" dirty="0">
                <a:solidFill>
                  <a:schemeClr val="bg1"/>
                </a:solidFill>
              </a:rPr>
              <a:t>[3] M. H. Ligh, A. Case, J. Levy, and A. Walters, </a:t>
            </a:r>
            <a:r>
              <a:rPr lang="en-US" altLang="zh-CN" sz="900" i="1" dirty="0">
                <a:solidFill>
                  <a:schemeClr val="bg1"/>
                </a:solidFill>
              </a:rPr>
              <a:t>The Art of Memory Forensics: Detecting Malware and Threats in Windows, Linux, and Mac Memory</a:t>
            </a:r>
            <a:r>
              <a:rPr lang="en-US" altLang="zh-CN" sz="900" dirty="0">
                <a:solidFill>
                  <a:schemeClr val="bg1"/>
                </a:solidFill>
              </a:rPr>
              <a:t>. Indianapolis, IN, USA: Wiley, 2014.</a:t>
            </a:r>
            <a:endParaRPr lang="en-DE" sz="900" dirty="0">
              <a:solidFill>
                <a:schemeClr val="bg1"/>
              </a:solidFill>
            </a:endParaRPr>
          </a:p>
          <a:p>
            <a:r>
              <a:rPr lang="en-US" altLang="zh-CN" sz="900" dirty="0">
                <a:solidFill>
                  <a:schemeClr val="bg1"/>
                </a:solidFill>
              </a:rPr>
              <a:t>[4] A. Case and G. G. Richard III, “Memory forensics: The path forward,” </a:t>
            </a:r>
            <a:r>
              <a:rPr lang="en-US" altLang="zh-CN" sz="900" i="1" dirty="0">
                <a:solidFill>
                  <a:schemeClr val="bg1"/>
                </a:solidFill>
              </a:rPr>
              <a:t>Digital Investigation</a:t>
            </a:r>
            <a:r>
              <a:rPr lang="en-US" altLang="zh-CN" sz="900" dirty="0">
                <a:solidFill>
                  <a:schemeClr val="bg1"/>
                </a:solidFill>
              </a:rPr>
              <a:t>, vol. 20, pp. 23–33, 2017, </a:t>
            </a:r>
            <a:r>
              <a:rPr lang="en-US" altLang="zh-CN" sz="900" dirty="0" err="1">
                <a:solidFill>
                  <a:schemeClr val="bg1"/>
                </a:solidFill>
              </a:rPr>
              <a:t>doi</a:t>
            </a:r>
            <a:r>
              <a:rPr lang="en-US" altLang="zh-CN" sz="900" dirty="0">
                <a:solidFill>
                  <a:schemeClr val="bg1"/>
                </a:solidFill>
              </a:rPr>
              <a:t>: 10.1016/j.diin.2016.12.004.</a:t>
            </a:r>
            <a:endParaRPr lang="en-DE" sz="900" dirty="0">
              <a:solidFill>
                <a:schemeClr val="bg1"/>
              </a:solidFill>
            </a:endParaRPr>
          </a:p>
          <a:p>
            <a:r>
              <a:rPr lang="en-US" altLang="zh-CN" sz="900" dirty="0">
                <a:solidFill>
                  <a:schemeClr val="bg1"/>
                </a:solidFill>
              </a:rPr>
              <a:t>[5] J. Sylve, A. Case, L. Marziale, and G. G. Richard, “Acquisition and analysis of volatile memory from Android devices,” </a:t>
            </a:r>
            <a:r>
              <a:rPr lang="en-US" altLang="zh-CN" sz="900" i="1" dirty="0">
                <a:solidFill>
                  <a:schemeClr val="bg1"/>
                </a:solidFill>
              </a:rPr>
              <a:t>Digital Investigation</a:t>
            </a:r>
            <a:r>
              <a:rPr lang="en-US" altLang="zh-CN" sz="900" dirty="0">
                <a:solidFill>
                  <a:schemeClr val="bg1"/>
                </a:solidFill>
              </a:rPr>
              <a:t>, vol. 8, no. 3–4, pp. 175–184, 2012, </a:t>
            </a:r>
            <a:r>
              <a:rPr lang="en-US" altLang="zh-CN" sz="900" dirty="0" err="1">
                <a:solidFill>
                  <a:schemeClr val="bg1"/>
                </a:solidFill>
              </a:rPr>
              <a:t>doi</a:t>
            </a:r>
            <a:r>
              <a:rPr lang="en-US" altLang="zh-CN" sz="900" dirty="0">
                <a:solidFill>
                  <a:schemeClr val="bg1"/>
                </a:solidFill>
              </a:rPr>
              <a:t>: 10.1016/j.diin.2011.10.003.</a:t>
            </a:r>
            <a:endParaRPr lang="en-DE" sz="900" dirty="0">
              <a:solidFill>
                <a:schemeClr val="bg1"/>
              </a:solidFill>
            </a:endParaRPr>
          </a:p>
          <a:p>
            <a:r>
              <a:rPr lang="en-US" altLang="zh-CN" sz="900" dirty="0">
                <a:solidFill>
                  <a:schemeClr val="bg1"/>
                </a:solidFill>
              </a:rPr>
              <a:t>[6] K. </a:t>
            </a:r>
            <a:r>
              <a:rPr lang="en-US" altLang="zh-CN" sz="900" dirty="0" err="1">
                <a:solidFill>
                  <a:schemeClr val="bg1"/>
                </a:solidFill>
              </a:rPr>
              <a:t>Boeckl</a:t>
            </a:r>
            <a:r>
              <a:rPr lang="en-US" altLang="zh-CN" sz="900" dirty="0">
                <a:solidFill>
                  <a:schemeClr val="bg1"/>
                </a:solidFill>
              </a:rPr>
              <a:t> </a:t>
            </a:r>
            <a:r>
              <a:rPr lang="en-US" altLang="zh-CN" sz="900" i="1" dirty="0">
                <a:solidFill>
                  <a:schemeClr val="bg1"/>
                </a:solidFill>
              </a:rPr>
              <a:t>et al</a:t>
            </a:r>
            <a:r>
              <a:rPr lang="en-US" altLang="zh-CN" sz="900" dirty="0">
                <a:solidFill>
                  <a:schemeClr val="bg1"/>
                </a:solidFill>
              </a:rPr>
              <a:t>., “Considerations for managing Internet of Things (IoT) cybersecurity and privacy risks,” National Institute of Standards and Technology, Gaithersburg, MD, USA, NISTIR 8228, 2019, </a:t>
            </a:r>
            <a:r>
              <a:rPr lang="en-US" altLang="zh-CN" sz="900" dirty="0" err="1">
                <a:solidFill>
                  <a:schemeClr val="bg1"/>
                </a:solidFill>
              </a:rPr>
              <a:t>doi</a:t>
            </a:r>
            <a:r>
              <a:rPr lang="en-US" altLang="zh-CN" sz="900" dirty="0">
                <a:solidFill>
                  <a:schemeClr val="bg1"/>
                </a:solidFill>
              </a:rPr>
              <a:t>: 10.6028/NIST.IR.8228.</a:t>
            </a:r>
            <a:endParaRPr lang="en-DE" sz="900" dirty="0">
              <a:solidFill>
                <a:schemeClr val="bg1"/>
              </a:solidFill>
            </a:endParaRPr>
          </a:p>
          <a:p>
            <a:r>
              <a:rPr lang="en-US" altLang="zh-CN" sz="900" dirty="0">
                <a:solidFill>
                  <a:schemeClr val="bg1"/>
                </a:solidFill>
              </a:rPr>
              <a:t>[7] M. Chernyshev, S. </a:t>
            </a:r>
            <a:r>
              <a:rPr lang="en-US" altLang="zh-CN" sz="900" dirty="0" err="1">
                <a:solidFill>
                  <a:schemeClr val="bg1"/>
                </a:solidFill>
              </a:rPr>
              <a:t>Zeadally</a:t>
            </a:r>
            <a:r>
              <a:rPr lang="en-US" altLang="zh-CN" sz="900" dirty="0">
                <a:solidFill>
                  <a:schemeClr val="bg1"/>
                </a:solidFill>
              </a:rPr>
              <a:t>, Z. Baig, and A. Woodward, “Internet of Things forensics: The need, process models, and open issues,” </a:t>
            </a:r>
            <a:r>
              <a:rPr lang="en-US" altLang="zh-CN" sz="900" i="1" dirty="0">
                <a:solidFill>
                  <a:schemeClr val="bg1"/>
                </a:solidFill>
              </a:rPr>
              <a:t>IT Professional</a:t>
            </a:r>
            <a:r>
              <a:rPr lang="en-US" altLang="zh-CN" sz="900" dirty="0">
                <a:solidFill>
                  <a:schemeClr val="bg1"/>
                </a:solidFill>
              </a:rPr>
              <a:t>, vol. 20, no. 3, pp. 40–49, 2018, </a:t>
            </a:r>
            <a:r>
              <a:rPr lang="en-US" altLang="zh-CN" sz="900" dirty="0" err="1">
                <a:solidFill>
                  <a:schemeClr val="bg1"/>
                </a:solidFill>
              </a:rPr>
              <a:t>doi</a:t>
            </a:r>
            <a:r>
              <a:rPr lang="en-US" altLang="zh-CN" sz="900" dirty="0">
                <a:solidFill>
                  <a:schemeClr val="bg1"/>
                </a:solidFill>
              </a:rPr>
              <a:t>: 10.1109/MITP.2018.032501747.</a:t>
            </a:r>
            <a:endParaRPr lang="en-DE" sz="900" dirty="0">
              <a:solidFill>
                <a:schemeClr val="bg1"/>
              </a:solidFill>
            </a:endParaRPr>
          </a:p>
          <a:p>
            <a:r>
              <a:rPr lang="en-US" altLang="zh-CN" sz="900" dirty="0">
                <a:solidFill>
                  <a:schemeClr val="bg1"/>
                </a:solidFill>
              </a:rPr>
              <a:t>[8] M. Cohen, “</a:t>
            </a:r>
            <a:r>
              <a:rPr lang="en-US" altLang="zh-CN" sz="900" dirty="0" err="1">
                <a:solidFill>
                  <a:schemeClr val="bg1"/>
                </a:solidFill>
              </a:rPr>
              <a:t>Rekall</a:t>
            </a:r>
            <a:r>
              <a:rPr lang="en-US" altLang="zh-CN" sz="900" dirty="0">
                <a:solidFill>
                  <a:schemeClr val="bg1"/>
                </a:solidFill>
              </a:rPr>
              <a:t> memory forensic framework,” Google Inc., 2014. [Online]. Available: </a:t>
            </a:r>
            <a:r>
              <a:rPr lang="en-US" altLang="zh-CN" sz="900" u="sng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https://github.com/google/rekall</a:t>
            </a:r>
            <a:endParaRPr lang="en-DE" sz="900" dirty="0">
              <a:solidFill>
                <a:schemeClr val="bg1"/>
              </a:solidFill>
            </a:endParaRPr>
          </a:p>
          <a:p>
            <a:r>
              <a:rPr lang="en-US" altLang="zh-CN" sz="900" dirty="0">
                <a:solidFill>
                  <a:schemeClr val="bg1"/>
                </a:solidFill>
              </a:rPr>
              <a:t>[9] M. Stoyanova, Y. </a:t>
            </a:r>
            <a:r>
              <a:rPr lang="en-US" altLang="zh-CN" sz="900" dirty="0" err="1">
                <a:solidFill>
                  <a:schemeClr val="bg1"/>
                </a:solidFill>
              </a:rPr>
              <a:t>Nikoloudakis</a:t>
            </a:r>
            <a:r>
              <a:rPr lang="en-US" altLang="zh-CN" sz="900" dirty="0">
                <a:solidFill>
                  <a:schemeClr val="bg1"/>
                </a:solidFill>
              </a:rPr>
              <a:t>, S. Panagiotakis, E. Pallis, and E. K. Markakis, “A survey on the Internet of Things (IoT) forensics: Challenges, approaches, and open issues,” </a:t>
            </a:r>
            <a:r>
              <a:rPr lang="en-US" altLang="zh-CN" sz="900" i="1" dirty="0">
                <a:solidFill>
                  <a:schemeClr val="bg1"/>
                </a:solidFill>
              </a:rPr>
              <a:t>IEEE Communications Surveys &amp; Tutorials</a:t>
            </a:r>
            <a:r>
              <a:rPr lang="en-US" altLang="zh-CN" sz="900" dirty="0">
                <a:solidFill>
                  <a:schemeClr val="bg1"/>
                </a:solidFill>
              </a:rPr>
              <a:t>, vol. 22, no. 2, pp. 1191–1221, 2020, </a:t>
            </a:r>
            <a:r>
              <a:rPr lang="en-US" altLang="zh-CN" sz="900" dirty="0" err="1">
                <a:solidFill>
                  <a:schemeClr val="bg1"/>
                </a:solidFill>
              </a:rPr>
              <a:t>doi</a:t>
            </a:r>
            <a:r>
              <a:rPr lang="en-US" altLang="zh-CN" sz="900" dirty="0">
                <a:solidFill>
                  <a:schemeClr val="bg1"/>
                </a:solidFill>
              </a:rPr>
              <a:t>: 10.1109/COMST.2019.2962586.</a:t>
            </a:r>
            <a:endParaRPr lang="en-DE" sz="900" dirty="0">
              <a:solidFill>
                <a:schemeClr val="bg1"/>
              </a:solidFill>
            </a:endParaRPr>
          </a:p>
          <a:p>
            <a:r>
              <a:rPr lang="en-US" altLang="zh-CN" sz="900" dirty="0">
                <a:solidFill>
                  <a:schemeClr val="bg1"/>
                </a:solidFill>
              </a:rPr>
              <a:t>[10] ENISA, “ENISA threat landscape for 5G networks,” European Union Agency for Cybersecurity, Athens, Greece, 2022. [Online]. Available: </a:t>
            </a:r>
            <a:r>
              <a:rPr lang="en-US" altLang="zh-CN" sz="900" u="sng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https://www.enisa.europa.eu/publications/enisa-threat-landscape-for-5g-networks</a:t>
            </a:r>
            <a:r>
              <a:rPr lang="en-US" altLang="zh-CN" sz="900" dirty="0">
                <a:solidFill>
                  <a:schemeClr val="bg1"/>
                </a:solidFill>
              </a:rPr>
              <a:t>. Accessed: May 18, 2026.</a:t>
            </a:r>
            <a:endParaRPr lang="en-DE" sz="900" dirty="0">
              <a:solidFill>
                <a:schemeClr val="bg1"/>
              </a:solidFill>
            </a:endParaRPr>
          </a:p>
          <a:p>
            <a:r>
              <a:rPr lang="en-US" altLang="zh-CN" sz="900" dirty="0">
                <a:solidFill>
                  <a:schemeClr val="bg1"/>
                </a:solidFill>
              </a:rPr>
              <a:t>[11] A. A. Ahmed, M. S. Hossain, and G. Muhammad, “IoT forensics: Current perspectives and future directions,” </a:t>
            </a:r>
            <a:r>
              <a:rPr lang="en-US" altLang="zh-CN" sz="900" i="1" dirty="0">
                <a:solidFill>
                  <a:schemeClr val="bg1"/>
                </a:solidFill>
              </a:rPr>
              <a:t>Sensors</a:t>
            </a:r>
            <a:r>
              <a:rPr lang="en-US" altLang="zh-CN" sz="900" dirty="0">
                <a:solidFill>
                  <a:schemeClr val="bg1"/>
                </a:solidFill>
              </a:rPr>
              <a:t>, vol. 24, no. 16, Art. no. 5210, 2024, </a:t>
            </a:r>
            <a:r>
              <a:rPr lang="en-US" altLang="zh-CN" sz="900" dirty="0" err="1">
                <a:solidFill>
                  <a:schemeClr val="bg1"/>
                </a:solidFill>
              </a:rPr>
              <a:t>doi</a:t>
            </a:r>
            <a:r>
              <a:rPr lang="en-US" altLang="zh-CN" sz="900" dirty="0">
                <a:solidFill>
                  <a:schemeClr val="bg1"/>
                </a:solidFill>
              </a:rPr>
              <a:t>: 10.3390/s24165210.</a:t>
            </a:r>
            <a:endParaRPr lang="en-DE" sz="900" dirty="0">
              <a:solidFill>
                <a:schemeClr val="bg1"/>
              </a:solidFill>
            </a:endParaRPr>
          </a:p>
          <a:p>
            <a:r>
              <a:rPr lang="en-US" altLang="zh-CN" sz="900" dirty="0">
                <a:solidFill>
                  <a:schemeClr val="bg1"/>
                </a:solidFill>
              </a:rPr>
              <a:t>[12] H. F. </a:t>
            </a:r>
            <a:r>
              <a:rPr lang="en-US" altLang="zh-CN" sz="900" dirty="0" err="1">
                <a:solidFill>
                  <a:schemeClr val="bg1"/>
                </a:solidFill>
              </a:rPr>
              <a:t>Atlam</a:t>
            </a:r>
            <a:r>
              <a:rPr lang="en-US" altLang="zh-CN" sz="900" dirty="0">
                <a:solidFill>
                  <a:schemeClr val="bg1"/>
                </a:solidFill>
              </a:rPr>
              <a:t>, A. </a:t>
            </a:r>
            <a:r>
              <a:rPr lang="en-US" altLang="zh-CN" sz="900" dirty="0" err="1">
                <a:solidFill>
                  <a:schemeClr val="bg1"/>
                </a:solidFill>
              </a:rPr>
              <a:t>Alenezi</a:t>
            </a:r>
            <a:r>
              <a:rPr lang="en-US" altLang="zh-CN" sz="900" dirty="0">
                <a:solidFill>
                  <a:schemeClr val="bg1"/>
                </a:solidFill>
              </a:rPr>
              <a:t>, A. Alharthi, and R. J. Walters, “Internet of Things forensics: A review,” </a:t>
            </a:r>
            <a:r>
              <a:rPr lang="en-US" altLang="zh-CN" sz="900" i="1" dirty="0">
                <a:solidFill>
                  <a:schemeClr val="bg1"/>
                </a:solidFill>
              </a:rPr>
              <a:t>Internet of Things</a:t>
            </a:r>
            <a:r>
              <a:rPr lang="en-US" altLang="zh-CN" sz="900" dirty="0">
                <a:solidFill>
                  <a:schemeClr val="bg1"/>
                </a:solidFill>
              </a:rPr>
              <a:t>, vol. 11, Art. no. 100220, 2020, </a:t>
            </a:r>
            <a:r>
              <a:rPr lang="en-US" altLang="zh-CN" sz="900" dirty="0" err="1">
                <a:solidFill>
                  <a:schemeClr val="bg1"/>
                </a:solidFill>
              </a:rPr>
              <a:t>doi</a:t>
            </a:r>
            <a:r>
              <a:rPr lang="en-US" altLang="zh-CN" sz="900" dirty="0">
                <a:solidFill>
                  <a:schemeClr val="bg1"/>
                </a:solidFill>
              </a:rPr>
              <a:t>: 10.1016/j.iot.2020.100220.</a:t>
            </a:r>
            <a:endParaRPr lang="en-DE" sz="900" dirty="0">
              <a:solidFill>
                <a:schemeClr val="bg1"/>
              </a:solidFill>
            </a:endParaRPr>
          </a:p>
          <a:p>
            <a:r>
              <a:rPr lang="en-US" altLang="zh-CN" sz="900" dirty="0">
                <a:solidFill>
                  <a:schemeClr val="bg1"/>
                </a:solidFill>
              </a:rPr>
              <a:t>[13] M. </a:t>
            </a:r>
            <a:r>
              <a:rPr lang="en-US" altLang="zh-CN" sz="900" dirty="0" err="1">
                <a:solidFill>
                  <a:schemeClr val="bg1"/>
                </a:solidFill>
              </a:rPr>
              <a:t>Satyanarayanan</a:t>
            </a:r>
            <a:r>
              <a:rPr lang="en-US" altLang="zh-CN" sz="900" dirty="0">
                <a:solidFill>
                  <a:schemeClr val="bg1"/>
                </a:solidFill>
              </a:rPr>
              <a:t>, “The emergence of edge computing,” </a:t>
            </a:r>
            <a:r>
              <a:rPr lang="en-US" altLang="zh-CN" sz="900" i="1" dirty="0">
                <a:solidFill>
                  <a:schemeClr val="bg1"/>
                </a:solidFill>
              </a:rPr>
              <a:t>Computer</a:t>
            </a:r>
            <a:r>
              <a:rPr lang="en-US" altLang="zh-CN" sz="900" dirty="0">
                <a:solidFill>
                  <a:schemeClr val="bg1"/>
                </a:solidFill>
              </a:rPr>
              <a:t>, vol. 50, no. 1, pp. 30–39, 2017, </a:t>
            </a:r>
            <a:r>
              <a:rPr lang="en-US" altLang="zh-CN" sz="900" dirty="0" err="1">
                <a:solidFill>
                  <a:schemeClr val="bg1"/>
                </a:solidFill>
              </a:rPr>
              <a:t>doi</a:t>
            </a:r>
            <a:r>
              <a:rPr lang="en-US" altLang="zh-CN" sz="900" dirty="0">
                <a:solidFill>
                  <a:schemeClr val="bg1"/>
                </a:solidFill>
              </a:rPr>
              <a:t>: 10.1109/MC.2017.9.</a:t>
            </a:r>
            <a:endParaRPr lang="en-DE" sz="900" dirty="0">
              <a:solidFill>
                <a:schemeClr val="bg1"/>
              </a:solidFill>
            </a:endParaRPr>
          </a:p>
          <a:p>
            <a:r>
              <a:rPr lang="en-US" altLang="zh-CN" sz="900" dirty="0">
                <a:solidFill>
                  <a:schemeClr val="bg1"/>
                </a:solidFill>
              </a:rPr>
              <a:t>[14] C. Kolias, G. </a:t>
            </a:r>
            <a:r>
              <a:rPr lang="en-US" altLang="zh-CN" sz="900" dirty="0" err="1">
                <a:solidFill>
                  <a:schemeClr val="bg1"/>
                </a:solidFill>
              </a:rPr>
              <a:t>Kambourakis</a:t>
            </a:r>
            <a:r>
              <a:rPr lang="en-US" altLang="zh-CN" sz="900" dirty="0">
                <a:solidFill>
                  <a:schemeClr val="bg1"/>
                </a:solidFill>
              </a:rPr>
              <a:t>, A. Stavrou, and J. </a:t>
            </a:r>
            <a:r>
              <a:rPr lang="en-US" altLang="zh-CN" sz="900" dirty="0" err="1">
                <a:solidFill>
                  <a:schemeClr val="bg1"/>
                </a:solidFill>
              </a:rPr>
              <a:t>Voas</a:t>
            </a:r>
            <a:r>
              <a:rPr lang="en-US" altLang="zh-CN" sz="900" dirty="0">
                <a:solidFill>
                  <a:schemeClr val="bg1"/>
                </a:solidFill>
              </a:rPr>
              <a:t>, “DDoS in the IoT: Mirai and other botnets,” </a:t>
            </a:r>
            <a:r>
              <a:rPr lang="en-US" altLang="zh-CN" sz="900" i="1" dirty="0">
                <a:solidFill>
                  <a:schemeClr val="bg1"/>
                </a:solidFill>
              </a:rPr>
              <a:t>Computer</a:t>
            </a:r>
            <a:r>
              <a:rPr lang="en-US" altLang="zh-CN" sz="900" dirty="0">
                <a:solidFill>
                  <a:schemeClr val="bg1"/>
                </a:solidFill>
              </a:rPr>
              <a:t>, vol. 50, no. 7, pp. 80–84, 2017, </a:t>
            </a:r>
            <a:r>
              <a:rPr lang="en-US" altLang="zh-CN" sz="900" dirty="0" err="1">
                <a:solidFill>
                  <a:schemeClr val="bg1"/>
                </a:solidFill>
              </a:rPr>
              <a:t>doi</a:t>
            </a:r>
            <a:r>
              <a:rPr lang="en-US" altLang="zh-CN" sz="900" dirty="0">
                <a:solidFill>
                  <a:schemeClr val="bg1"/>
                </a:solidFill>
              </a:rPr>
              <a:t>: 10.1109/MC.2017.201.</a:t>
            </a:r>
            <a:endParaRPr lang="en-DE" sz="900" dirty="0">
              <a:solidFill>
                <a:schemeClr val="bg1"/>
              </a:solidFill>
            </a:endParaRPr>
          </a:p>
          <a:p>
            <a:r>
              <a:rPr lang="en-US" altLang="zh-CN" sz="900" dirty="0">
                <a:solidFill>
                  <a:schemeClr val="bg1"/>
                </a:solidFill>
              </a:rPr>
              <a:t>[15] E. Casey, </a:t>
            </a:r>
            <a:r>
              <a:rPr lang="en-US" altLang="zh-CN" sz="900" i="1" dirty="0">
                <a:solidFill>
                  <a:schemeClr val="bg1"/>
                </a:solidFill>
              </a:rPr>
              <a:t>Digital Evidence and Computer Crime: Forensic Science, Computers and the Internet</a:t>
            </a:r>
            <a:r>
              <a:rPr lang="en-US" altLang="zh-CN" sz="900" dirty="0">
                <a:solidFill>
                  <a:schemeClr val="bg1"/>
                </a:solidFill>
              </a:rPr>
              <a:t>, 3rd ed. London, U.K.: Academic Press, 2011.</a:t>
            </a:r>
            <a:endParaRPr lang="en-DE" sz="900" dirty="0">
              <a:solidFill>
                <a:schemeClr val="bg1"/>
              </a:solidFill>
            </a:endParaRPr>
          </a:p>
          <a:p>
            <a:r>
              <a:rPr lang="en-US" altLang="zh-CN" sz="900" dirty="0">
                <a:solidFill>
                  <a:schemeClr val="bg1"/>
                </a:solidFill>
              </a:rPr>
              <a:t>[16] Volatility Foundation, “Volatility framework,” 2023. [Online]. Available: </a:t>
            </a:r>
            <a:r>
              <a:rPr lang="en-US" altLang="zh-CN" sz="900" u="sng" dirty="0">
                <a:solidFill>
                  <a:schemeClr val="bg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https://www.volatilityfoundation.org</a:t>
            </a:r>
            <a:endParaRPr lang="en-DE" sz="900" dirty="0">
              <a:solidFill>
                <a:schemeClr val="bg1"/>
              </a:solidFill>
            </a:endParaRPr>
          </a:p>
          <a:p>
            <a:r>
              <a:rPr lang="en-US" altLang="zh-CN" sz="900" dirty="0">
                <a:solidFill>
                  <a:schemeClr val="bg1"/>
                </a:solidFill>
              </a:rPr>
              <a:t>[17] Q. Zhang, M. Chen, L. Zhao, and V. C. M. Leung, “Edge computing for Internet of Things: A survey,” </a:t>
            </a:r>
            <a:r>
              <a:rPr lang="en-US" altLang="zh-CN" sz="900" i="1" dirty="0">
                <a:solidFill>
                  <a:schemeClr val="bg1"/>
                </a:solidFill>
              </a:rPr>
              <a:t>IEEE Internet of Things Journal</a:t>
            </a:r>
            <a:r>
              <a:rPr lang="en-US" altLang="zh-CN" sz="900" dirty="0">
                <a:solidFill>
                  <a:schemeClr val="bg1"/>
                </a:solidFill>
              </a:rPr>
              <a:t>, vol. 6, no. 3, pp. 1–15, 2019, </a:t>
            </a:r>
            <a:r>
              <a:rPr lang="en-US" altLang="zh-CN" sz="900" dirty="0" err="1">
                <a:solidFill>
                  <a:schemeClr val="bg1"/>
                </a:solidFill>
              </a:rPr>
              <a:t>doi</a:t>
            </a:r>
            <a:r>
              <a:rPr lang="en-US" altLang="zh-CN" sz="900" dirty="0">
                <a:solidFill>
                  <a:schemeClr val="bg1"/>
                </a:solidFill>
              </a:rPr>
              <a:t>: 10.1109/JIOT.2018.2878558.</a:t>
            </a:r>
            <a:endParaRPr lang="en-DE" sz="900" dirty="0">
              <a:solidFill>
                <a:schemeClr val="bg1"/>
              </a:solidFill>
            </a:endParaRPr>
          </a:p>
          <a:p>
            <a:r>
              <a:rPr lang="en-US" altLang="zh-CN" sz="900" dirty="0">
                <a:solidFill>
                  <a:schemeClr val="bg1"/>
                </a:solidFill>
              </a:rPr>
              <a:t>[18] M. Saunders, P. Lewis, and A. Thornhill, </a:t>
            </a:r>
            <a:r>
              <a:rPr lang="en-US" altLang="zh-CN" sz="900" i="1" dirty="0">
                <a:solidFill>
                  <a:schemeClr val="bg1"/>
                </a:solidFill>
              </a:rPr>
              <a:t>Research Methods for Business Students</a:t>
            </a:r>
            <a:r>
              <a:rPr lang="en-US" altLang="zh-CN" sz="900" dirty="0">
                <a:solidFill>
                  <a:schemeClr val="bg1"/>
                </a:solidFill>
              </a:rPr>
              <a:t>, 8th ed. Harlow, U.K.: Pearson, 2019.</a:t>
            </a:r>
            <a:endParaRPr lang="en-DE" sz="900" dirty="0">
              <a:solidFill>
                <a:schemeClr val="bg1"/>
              </a:solidFill>
            </a:endParaRPr>
          </a:p>
          <a:p>
            <a:r>
              <a:rPr lang="en-US" altLang="zh-CN" sz="900" dirty="0">
                <a:solidFill>
                  <a:schemeClr val="bg1"/>
                </a:solidFill>
              </a:rPr>
              <a:t>[19] B. Kitchenham and S. Charters, “Guidelines for performing systematic literature reviews in software engineering,” Keele University and Durham University, EBSE Technical Report, 2007.</a:t>
            </a:r>
            <a:endParaRPr lang="en-DE" sz="900" dirty="0">
              <a:solidFill>
                <a:schemeClr val="bg1"/>
              </a:solidFill>
            </a:endParaRPr>
          </a:p>
          <a:p>
            <a:r>
              <a:rPr lang="en-US" altLang="zh-CN" sz="900" dirty="0">
                <a:solidFill>
                  <a:schemeClr val="bg1"/>
                </a:solidFill>
              </a:rPr>
              <a:t>[20] M. J. Page </a:t>
            </a:r>
            <a:r>
              <a:rPr lang="en-US" altLang="zh-CN" sz="900" i="1" dirty="0">
                <a:solidFill>
                  <a:schemeClr val="bg1"/>
                </a:solidFill>
              </a:rPr>
              <a:t>et al</a:t>
            </a:r>
            <a:r>
              <a:rPr lang="en-US" altLang="zh-CN" sz="900" dirty="0">
                <a:solidFill>
                  <a:schemeClr val="bg1"/>
                </a:solidFill>
              </a:rPr>
              <a:t>., “The PRISMA 2020 statement: An updated guideline for reporting systematic reviews,” </a:t>
            </a:r>
            <a:r>
              <a:rPr lang="en-US" altLang="zh-CN" sz="900" i="1" dirty="0">
                <a:solidFill>
                  <a:schemeClr val="bg1"/>
                </a:solidFill>
              </a:rPr>
              <a:t>BMJ</a:t>
            </a:r>
            <a:r>
              <a:rPr lang="en-US" altLang="zh-CN" sz="900" dirty="0">
                <a:solidFill>
                  <a:schemeClr val="bg1"/>
                </a:solidFill>
              </a:rPr>
              <a:t>, vol. 372, Art. no. n71, 2021, </a:t>
            </a:r>
            <a:r>
              <a:rPr lang="en-US" altLang="zh-CN" sz="900" dirty="0" err="1">
                <a:solidFill>
                  <a:schemeClr val="bg1"/>
                </a:solidFill>
              </a:rPr>
              <a:t>doi</a:t>
            </a:r>
            <a:r>
              <a:rPr lang="en-US" altLang="zh-CN" sz="900" dirty="0">
                <a:solidFill>
                  <a:schemeClr val="bg1"/>
                </a:solidFill>
              </a:rPr>
              <a:t>: 10.1136/bmj.n71.</a:t>
            </a:r>
            <a:endParaRPr lang="en-DE" sz="900" dirty="0">
              <a:solidFill>
                <a:schemeClr val="bg1"/>
              </a:solidFill>
            </a:endParaRPr>
          </a:p>
          <a:p>
            <a:r>
              <a:rPr lang="en-US" altLang="zh-CN" sz="900" dirty="0">
                <a:solidFill>
                  <a:schemeClr val="bg1"/>
                </a:solidFill>
              </a:rPr>
              <a:t>[21] V. Braun and V. Clarke, “Using thematic analysis in psychology,” </a:t>
            </a:r>
            <a:r>
              <a:rPr lang="en-US" altLang="zh-CN" sz="900" i="1" dirty="0">
                <a:solidFill>
                  <a:schemeClr val="bg1"/>
                </a:solidFill>
              </a:rPr>
              <a:t>Qualitative Research in Psychology</a:t>
            </a:r>
            <a:r>
              <a:rPr lang="en-US" altLang="zh-CN" sz="900" dirty="0">
                <a:solidFill>
                  <a:schemeClr val="bg1"/>
                </a:solidFill>
              </a:rPr>
              <a:t>, vol. 3, no. 2, pp. 77–101, 2006, </a:t>
            </a:r>
            <a:r>
              <a:rPr lang="en-US" altLang="zh-CN" sz="900" dirty="0" err="1">
                <a:solidFill>
                  <a:schemeClr val="bg1"/>
                </a:solidFill>
              </a:rPr>
              <a:t>doi</a:t>
            </a:r>
            <a:r>
              <a:rPr lang="en-US" altLang="zh-CN" sz="900" dirty="0">
                <a:solidFill>
                  <a:schemeClr val="bg1"/>
                </a:solidFill>
              </a:rPr>
              <a:t>: 10.1191/1478088706qp063oa.</a:t>
            </a:r>
            <a:endParaRPr lang="en-DE" sz="900" dirty="0">
              <a:solidFill>
                <a:schemeClr val="bg1"/>
              </a:solidFill>
            </a:endParaRPr>
          </a:p>
          <a:p>
            <a:r>
              <a:rPr lang="en-US" altLang="zh-CN" sz="900" dirty="0">
                <a:solidFill>
                  <a:schemeClr val="bg1"/>
                </a:solidFill>
              </a:rPr>
              <a:t>[22] M. C. Ghanem, E. Almeida Palmieri, V. Sowinski-</a:t>
            </a:r>
            <a:r>
              <a:rPr lang="en-US" altLang="zh-CN" sz="900" dirty="0" err="1">
                <a:solidFill>
                  <a:schemeClr val="bg1"/>
                </a:solidFill>
              </a:rPr>
              <a:t>Mydlarz</a:t>
            </a:r>
            <a:r>
              <a:rPr lang="en-US" altLang="zh-CN" sz="900" dirty="0">
                <a:solidFill>
                  <a:schemeClr val="bg1"/>
                </a:solidFill>
              </a:rPr>
              <a:t>, S. Al-Sudani, and D. </a:t>
            </a:r>
            <a:r>
              <a:rPr lang="en-US" altLang="zh-CN" sz="900" dirty="0" err="1">
                <a:solidFill>
                  <a:schemeClr val="bg1"/>
                </a:solidFill>
              </a:rPr>
              <a:t>Dunsin</a:t>
            </a:r>
            <a:r>
              <a:rPr lang="en-US" altLang="zh-CN" sz="900" dirty="0">
                <a:solidFill>
                  <a:schemeClr val="bg1"/>
                </a:solidFill>
              </a:rPr>
              <a:t>, “Weaponized IoT: A comprehensive comparative forensic analysis of Hacker Raspberry Pi and PC Kali Linux machine,” </a:t>
            </a:r>
            <a:r>
              <a:rPr lang="en-US" altLang="zh-CN" sz="900" i="1" dirty="0">
                <a:solidFill>
                  <a:schemeClr val="bg1"/>
                </a:solidFill>
              </a:rPr>
              <a:t>IoT</a:t>
            </a:r>
            <a:r>
              <a:rPr lang="en-US" altLang="zh-CN" sz="900" dirty="0">
                <a:solidFill>
                  <a:schemeClr val="bg1"/>
                </a:solidFill>
              </a:rPr>
              <a:t>, vol. 6, no. 1, Art. no. 18, pp. 1–23, 2025, </a:t>
            </a:r>
            <a:r>
              <a:rPr lang="en-US" altLang="zh-CN" sz="900" dirty="0" err="1">
                <a:solidFill>
                  <a:schemeClr val="bg1"/>
                </a:solidFill>
              </a:rPr>
              <a:t>doi</a:t>
            </a:r>
            <a:r>
              <a:rPr lang="en-US" altLang="zh-CN" sz="900" dirty="0">
                <a:solidFill>
                  <a:schemeClr val="bg1"/>
                </a:solidFill>
              </a:rPr>
              <a:t>: 10.3390/iot6010018.</a:t>
            </a:r>
            <a:endParaRPr lang="en-DE" sz="900" dirty="0">
              <a:solidFill>
                <a:schemeClr val="bg1"/>
              </a:solidFill>
            </a:endParaRPr>
          </a:p>
          <a:p>
            <a:r>
              <a:rPr lang="en-US" altLang="zh-CN" sz="900" dirty="0">
                <a:solidFill>
                  <a:schemeClr val="bg1"/>
                </a:solidFill>
              </a:rPr>
              <a:t>[23] J. Hou, Y. Li, J. Yu, and W. Shi, “A survey on digital forensics in Internet of Things,” </a:t>
            </a:r>
            <a:r>
              <a:rPr lang="en-US" altLang="zh-CN" sz="900" i="1" dirty="0">
                <a:solidFill>
                  <a:schemeClr val="bg1"/>
                </a:solidFill>
              </a:rPr>
              <a:t>IEEE Internet of Things Journal</a:t>
            </a:r>
            <a:r>
              <a:rPr lang="en-US" altLang="zh-CN" sz="900" dirty="0">
                <a:solidFill>
                  <a:schemeClr val="bg1"/>
                </a:solidFill>
              </a:rPr>
              <a:t>, vol. 7, no. 1, pp. 1–15, 2020, </a:t>
            </a:r>
            <a:r>
              <a:rPr lang="en-US" altLang="zh-CN" sz="900" dirty="0" err="1">
                <a:solidFill>
                  <a:schemeClr val="bg1"/>
                </a:solidFill>
              </a:rPr>
              <a:t>doi</a:t>
            </a:r>
            <a:r>
              <a:rPr lang="en-US" altLang="zh-CN" sz="900" dirty="0">
                <a:solidFill>
                  <a:schemeClr val="bg1"/>
                </a:solidFill>
              </a:rPr>
              <a:t>: 10.1109/JIOT.2019.2940713.</a:t>
            </a:r>
            <a:endParaRPr lang="en-DE" sz="900" dirty="0">
              <a:solidFill>
                <a:schemeClr val="bg1"/>
              </a:solidFill>
            </a:endParaRPr>
          </a:p>
          <a:p>
            <a:r>
              <a:rPr lang="en-US" altLang="zh-CN" sz="900" dirty="0">
                <a:solidFill>
                  <a:schemeClr val="bg1"/>
                </a:solidFill>
              </a:rPr>
              <a:t>[24] J. A. Halderman </a:t>
            </a:r>
            <a:r>
              <a:rPr lang="en-US" altLang="zh-CN" sz="900" i="1" dirty="0">
                <a:solidFill>
                  <a:schemeClr val="bg1"/>
                </a:solidFill>
              </a:rPr>
              <a:t>et al</a:t>
            </a:r>
            <a:r>
              <a:rPr lang="en-US" altLang="zh-CN" sz="900" dirty="0">
                <a:solidFill>
                  <a:schemeClr val="bg1"/>
                </a:solidFill>
              </a:rPr>
              <a:t>., “Lest we remember: Cold boot attacks on encryption keys,” </a:t>
            </a:r>
            <a:r>
              <a:rPr lang="en-US" altLang="zh-CN" sz="900" i="1" dirty="0">
                <a:solidFill>
                  <a:schemeClr val="bg1"/>
                </a:solidFill>
              </a:rPr>
              <a:t>Communications of the ACM</a:t>
            </a:r>
            <a:r>
              <a:rPr lang="en-US" altLang="zh-CN" sz="900" dirty="0">
                <a:solidFill>
                  <a:schemeClr val="bg1"/>
                </a:solidFill>
              </a:rPr>
              <a:t>, vol. 52, no. 5, pp. 91–98, 2009, </a:t>
            </a:r>
            <a:r>
              <a:rPr lang="en-US" altLang="zh-CN" sz="900" dirty="0" err="1">
                <a:solidFill>
                  <a:schemeClr val="bg1"/>
                </a:solidFill>
              </a:rPr>
              <a:t>doi</a:t>
            </a:r>
            <a:r>
              <a:rPr lang="en-US" altLang="zh-CN" sz="900" dirty="0">
                <a:solidFill>
                  <a:schemeClr val="bg1"/>
                </a:solidFill>
              </a:rPr>
              <a:t>: 10.1145/1506409.1506429.</a:t>
            </a:r>
            <a:endParaRPr lang="en-DE" sz="900" dirty="0">
              <a:solidFill>
                <a:schemeClr val="bg1"/>
              </a:solidFill>
            </a:endParaRPr>
          </a:p>
          <a:p>
            <a:r>
              <a:rPr lang="en-US" altLang="zh-CN" sz="900" dirty="0">
                <a:solidFill>
                  <a:schemeClr val="bg1"/>
                </a:solidFill>
              </a:rPr>
              <a:t>[25] K. Ruan, J. Carthy, T. </a:t>
            </a:r>
            <a:r>
              <a:rPr lang="en-US" altLang="zh-CN" sz="900" dirty="0" err="1">
                <a:solidFill>
                  <a:schemeClr val="bg1"/>
                </a:solidFill>
              </a:rPr>
              <a:t>Kechadi</a:t>
            </a:r>
            <a:r>
              <a:rPr lang="en-US" altLang="zh-CN" sz="900" dirty="0">
                <a:solidFill>
                  <a:schemeClr val="bg1"/>
                </a:solidFill>
              </a:rPr>
              <a:t>, and M. Crosbie, “Cloud forensics: An overview,” in </a:t>
            </a:r>
            <a:r>
              <a:rPr lang="en-US" altLang="zh-CN" sz="900" i="1" dirty="0">
                <a:solidFill>
                  <a:schemeClr val="bg1"/>
                </a:solidFill>
              </a:rPr>
              <a:t>Advances in Digital Forensics VII</a:t>
            </a:r>
            <a:r>
              <a:rPr lang="en-US" altLang="zh-CN" sz="900" dirty="0">
                <a:solidFill>
                  <a:schemeClr val="bg1"/>
                </a:solidFill>
              </a:rPr>
              <a:t>, pp. 35–46, 2013, </a:t>
            </a:r>
            <a:r>
              <a:rPr lang="en-US" altLang="zh-CN" sz="900" dirty="0" err="1">
                <a:solidFill>
                  <a:schemeClr val="bg1"/>
                </a:solidFill>
              </a:rPr>
              <a:t>doi</a:t>
            </a:r>
            <a:r>
              <a:rPr lang="en-US" altLang="zh-CN" sz="900" dirty="0">
                <a:solidFill>
                  <a:schemeClr val="bg1"/>
                </a:solidFill>
              </a:rPr>
              <a:t>: 10.1007/978-3-642-24212-0_3.</a:t>
            </a:r>
            <a:endParaRPr lang="en-DE" sz="900" dirty="0">
              <a:solidFill>
                <a:schemeClr val="bg1"/>
              </a:solidFill>
            </a:endParaRPr>
          </a:p>
          <a:p>
            <a:r>
              <a:rPr lang="en-US" altLang="zh-CN" sz="900" dirty="0">
                <a:solidFill>
                  <a:schemeClr val="bg1"/>
                </a:solidFill>
              </a:rPr>
              <a:t>[26] W. Shi, J. Cao, Q. Zhang, Y. Li, and L. Xu, “Edge computing: Vision and challenges,” </a:t>
            </a:r>
            <a:r>
              <a:rPr lang="en-US" altLang="zh-CN" sz="900" i="1" dirty="0">
                <a:solidFill>
                  <a:schemeClr val="bg1"/>
                </a:solidFill>
              </a:rPr>
              <a:t>IEEE Internet of Things Journal</a:t>
            </a:r>
            <a:r>
              <a:rPr lang="en-US" altLang="zh-CN" sz="900" dirty="0">
                <a:solidFill>
                  <a:schemeClr val="bg1"/>
                </a:solidFill>
              </a:rPr>
              <a:t>, vol. 3, no. 5, pp. 637–646, 2016, </a:t>
            </a:r>
            <a:r>
              <a:rPr lang="en-US" altLang="zh-CN" sz="900" dirty="0" err="1">
                <a:solidFill>
                  <a:schemeClr val="bg1"/>
                </a:solidFill>
              </a:rPr>
              <a:t>doi</a:t>
            </a:r>
            <a:r>
              <a:rPr lang="en-US" altLang="zh-CN" sz="900" dirty="0">
                <a:solidFill>
                  <a:schemeClr val="bg1"/>
                </a:solidFill>
              </a:rPr>
              <a:t>: 10.1109/JIOT.2016.2579198.</a:t>
            </a:r>
            <a:endParaRPr lang="en-DE" sz="900" dirty="0">
              <a:solidFill>
                <a:schemeClr val="bg1"/>
              </a:solidFill>
            </a:endParaRPr>
          </a:p>
          <a:p>
            <a:r>
              <a:rPr lang="en-US" altLang="zh-CN" sz="900" dirty="0">
                <a:solidFill>
                  <a:schemeClr val="bg1"/>
                </a:solidFill>
              </a:rPr>
              <a:t>[27] J. W. Creswell and J. D. Creswell, </a:t>
            </a:r>
            <a:r>
              <a:rPr lang="en-US" altLang="zh-CN" sz="900" i="1" dirty="0">
                <a:solidFill>
                  <a:schemeClr val="bg1"/>
                </a:solidFill>
              </a:rPr>
              <a:t>Research Design: Qualitative, Quantitative, and Mixed Methods Approaches</a:t>
            </a:r>
            <a:r>
              <a:rPr lang="en-US" altLang="zh-CN" sz="900" dirty="0">
                <a:solidFill>
                  <a:schemeClr val="bg1"/>
                </a:solidFill>
              </a:rPr>
              <a:t>, 5th ed. Thousand Oaks, CA, USA: Sage, 2018.</a:t>
            </a:r>
            <a:endParaRPr lang="en-DE" sz="900" dirty="0">
              <a:solidFill>
                <a:schemeClr val="bg1"/>
              </a:solidFill>
            </a:endParaRPr>
          </a:p>
          <a:p>
            <a:r>
              <a:rPr lang="en-US" altLang="zh-CN" sz="900" dirty="0">
                <a:solidFill>
                  <a:schemeClr val="bg1"/>
                </a:solidFill>
              </a:rPr>
              <a:t>[28] 504ensicsLabs, “</a:t>
            </a:r>
            <a:r>
              <a:rPr lang="en-US" altLang="zh-CN" sz="900" dirty="0" err="1">
                <a:solidFill>
                  <a:schemeClr val="bg1"/>
                </a:solidFill>
              </a:rPr>
              <a:t>LiME</a:t>
            </a:r>
            <a:r>
              <a:rPr lang="en-US" altLang="zh-CN" sz="900" dirty="0">
                <a:solidFill>
                  <a:schemeClr val="bg1"/>
                </a:solidFill>
              </a:rPr>
              <a:t>: Linux Memory Extractor,” 2024. [Online]. Available: </a:t>
            </a:r>
            <a:r>
              <a:rPr lang="en-US" altLang="zh-CN" sz="900" u="sng" dirty="0">
                <a:solidFill>
                  <a:schemeClr val="bg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https://github.com/504ensicsLabs/LiME</a:t>
            </a:r>
            <a:r>
              <a:rPr lang="en-US" altLang="zh-CN" sz="900" dirty="0">
                <a:solidFill>
                  <a:schemeClr val="bg1"/>
                </a:solidFill>
              </a:rPr>
              <a:t>. Accessed: May 18, 2026.</a:t>
            </a:r>
            <a:endParaRPr lang="en-DE" sz="900" dirty="0">
              <a:solidFill>
                <a:schemeClr val="bg1"/>
              </a:solidFill>
            </a:endParaRPr>
          </a:p>
          <a:p>
            <a:r>
              <a:rPr lang="en-US" altLang="zh-CN" sz="900" dirty="0">
                <a:solidFill>
                  <a:schemeClr val="bg1"/>
                </a:solidFill>
              </a:rPr>
              <a:t>[29] K. Kent, S. Chevalier, T. Grance, and H. Dang, “Guide to integrating forensic techniques into incident response,” National Institute of Standards and Technology, Gaithersburg, MD, USA, NIST Special Publication 800-86, 2006, </a:t>
            </a:r>
            <a:r>
              <a:rPr lang="en-US" altLang="zh-CN" sz="900" dirty="0" err="1">
                <a:solidFill>
                  <a:schemeClr val="bg1"/>
                </a:solidFill>
              </a:rPr>
              <a:t>doi</a:t>
            </a:r>
            <a:r>
              <a:rPr lang="en-US" altLang="zh-CN" sz="900" dirty="0">
                <a:solidFill>
                  <a:schemeClr val="bg1"/>
                </a:solidFill>
              </a:rPr>
              <a:t>: 10.6028/NIST.SP.800-86.</a:t>
            </a:r>
            <a:endParaRPr lang="en-DE" sz="900" dirty="0">
              <a:solidFill>
                <a:schemeClr val="bg1"/>
              </a:solidFill>
            </a:endParaRPr>
          </a:p>
          <a:p>
            <a:r>
              <a:rPr lang="en-US" altLang="zh-CN" sz="900" dirty="0">
                <a:solidFill>
                  <a:schemeClr val="bg1"/>
                </a:solidFill>
              </a:rPr>
              <a:t>[30] Volatility Foundation, “Volatility 3: The volatile memory extraction framework,” 2024. [Online]. Available: </a:t>
            </a:r>
            <a:r>
              <a:rPr lang="en-US" altLang="zh-CN" sz="900" u="sng" dirty="0">
                <a:solidFill>
                  <a:schemeClr val="bg1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https://github.com/volatilityfoundation/volatility3</a:t>
            </a:r>
            <a:r>
              <a:rPr lang="en-US" altLang="zh-CN" sz="900" dirty="0">
                <a:solidFill>
                  <a:schemeClr val="bg1"/>
                </a:solidFill>
              </a:rPr>
              <a:t>. Accessed: May 18, 2026.</a:t>
            </a:r>
            <a:endParaRPr lang="en-DE" sz="900" dirty="0">
              <a:solidFill>
                <a:schemeClr val="bg1"/>
              </a:solidFill>
            </a:endParaRPr>
          </a:p>
        </p:txBody>
      </p:sp>
      <p:sp>
        <p:nvSpPr>
          <p:cNvPr id="8" name="Text 6"/>
          <p:cNvSpPr/>
          <p:nvPr/>
        </p:nvSpPr>
        <p:spPr>
          <a:xfrm>
            <a:off x="475488" y="6510528"/>
            <a:ext cx="69494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91A3B5"/>
                </a:solidFill>
              </a:rPr>
              <a:t>Volatile Memory Forensics in Edge Computing  |  12/12</a:t>
            </a:r>
            <a:endParaRPr lang="en-US" sz="750" dirty="0"/>
          </a:p>
        </p:txBody>
      </p:sp>
      <p:sp>
        <p:nvSpPr>
          <p:cNvPr id="9" name="Shape 7"/>
          <p:cNvSpPr/>
          <p:nvPr/>
        </p:nvSpPr>
        <p:spPr>
          <a:xfrm>
            <a:off x="10789920" y="6611112"/>
            <a:ext cx="868680" cy="0"/>
          </a:xfrm>
          <a:prstGeom prst="line">
            <a:avLst/>
          </a:prstGeom>
          <a:noFill/>
          <a:ln w="19050">
            <a:solidFill>
              <a:srgbClr val="00A6FB"/>
            </a:solidFill>
            <a:prstDash val="solid"/>
          </a:ln>
        </p:spPr>
        <p:txBody>
          <a:bodyPr/>
          <a:lstStyle/>
          <a:p>
            <a:endParaRPr lang="en-DE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3193</Words>
  <Application>Microsoft Macintosh PowerPoint</Application>
  <PresentationFormat>Widescreen</PresentationFormat>
  <Paragraphs>193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 Display</vt:lpstr>
      <vt:lpstr>Aptos Mono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Volatile Memory Forensics in Edge Computing</dc:title>
  <dc:subject>Forensic Analysis of Volatile Memory in Edge Computing Devices for Incident Response</dc:subject>
  <cp:revision>3</cp:revision>
  <dcterms:created xsi:type="dcterms:W3CDTF">2026-06-02T17:13:02Z</dcterms:created>
  <dcterms:modified xsi:type="dcterms:W3CDTF">2026-06-02T17:20:47Z</dcterms:modified>
</cp:coreProperties>
</file>