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2"/>
  </p:notesMasterIdLst>
  <p:sldIdLst>
    <p:sldId id="256" r:id="rId2"/>
    <p:sldId id="257" r:id="rId3"/>
    <p:sldId id="260" r:id="rId4"/>
    <p:sldId id="262" r:id="rId5"/>
    <p:sldId id="267" r:id="rId6"/>
    <p:sldId id="268" r:id="rId7"/>
    <p:sldId id="264" r:id="rId8"/>
    <p:sldId id="266" r:id="rId9"/>
    <p:sldId id="261" r:id="rId10"/>
    <p:sldId id="265" r:id="rId11"/>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799D7E1-7DE4-0F2C-894E-F4D0C88C5983}" v="220" dt="2026-04-30T00:36:41.135"/>
    <p1510:client id="{594B55FA-4C9E-8104-AEB1-C94BE30F6297}" v="331" dt="2026-04-28T22:43:44.345"/>
    <p1510:client id="{D0A28017-C520-4BB7-0BB0-34CCCC7234F3}" v="50" dt="2026-04-29T22:36:26.77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than Matthews (2501369)" userId="S::2501369@student.uwtsd.ac.uk::478c7667-0939-4304-a10a-3661d8e92c30" providerId="AD" clId="Web-{E2D53B93-0DBD-D3B6-69F5-A70C14801E80}"/>
    <pc:docChg chg="modSld">
      <pc:chgData name="Ethan Matthews (2501369)" userId="S::2501369@student.uwtsd.ac.uk::478c7667-0939-4304-a10a-3661d8e92c30" providerId="AD" clId="Web-{E2D53B93-0DBD-D3B6-69F5-A70C14801E80}" dt="2026-04-27T13:42:36.357" v="0"/>
      <pc:docMkLst>
        <pc:docMk/>
      </pc:docMkLst>
      <pc:sldChg chg="modNotes">
        <pc:chgData name="Ethan Matthews (2501369)" userId="S::2501369@student.uwtsd.ac.uk::478c7667-0939-4304-a10a-3661d8e92c30" providerId="AD" clId="Web-{E2D53B93-0DBD-D3B6-69F5-A70C14801E80}" dt="2026-04-27T13:42:36.357" v="0"/>
        <pc:sldMkLst>
          <pc:docMk/>
          <pc:sldMk cId="109857222" sldId="256"/>
        </pc:sldMkLst>
      </pc:sldChg>
    </pc:docChg>
  </pc:docChgLst>
  <pc:docChgLst>
    <pc:chgData name="Ethan Matthews (2501369)" userId="S::2501369@student.uwtsd.ac.uk::478c7667-0939-4304-a10a-3661d8e92c30" providerId="AD" clId="Web-{4799D7E1-7DE4-0F2C-894E-F4D0C88C5983}"/>
    <pc:docChg chg="addSld delSld modSld sldOrd">
      <pc:chgData name="Ethan Matthews (2501369)" userId="S::2501369@student.uwtsd.ac.uk::478c7667-0939-4304-a10a-3661d8e92c30" providerId="AD" clId="Web-{4799D7E1-7DE4-0F2C-894E-F4D0C88C5983}" dt="2026-04-30T00:36:41.135" v="1549" actId="20577"/>
      <pc:docMkLst>
        <pc:docMk/>
      </pc:docMkLst>
      <pc:sldChg chg="modNotes">
        <pc:chgData name="Ethan Matthews (2501369)" userId="S::2501369@student.uwtsd.ac.uk::478c7667-0939-4304-a10a-3661d8e92c30" providerId="AD" clId="Web-{4799D7E1-7DE4-0F2C-894E-F4D0C88C5983}" dt="2026-04-29T23:57:58.541" v="1145"/>
        <pc:sldMkLst>
          <pc:docMk/>
          <pc:sldMk cId="1155773811" sldId="260"/>
        </pc:sldMkLst>
      </pc:sldChg>
      <pc:sldChg chg="modSp">
        <pc:chgData name="Ethan Matthews (2501369)" userId="S::2501369@student.uwtsd.ac.uk::478c7667-0939-4304-a10a-3661d8e92c30" providerId="AD" clId="Web-{4799D7E1-7DE4-0F2C-894E-F4D0C88C5983}" dt="2026-04-29T22:47:28.048" v="219" actId="20577"/>
        <pc:sldMkLst>
          <pc:docMk/>
          <pc:sldMk cId="1534272984" sldId="261"/>
        </pc:sldMkLst>
        <pc:spChg chg="mod">
          <ac:chgData name="Ethan Matthews (2501369)" userId="S::2501369@student.uwtsd.ac.uk::478c7667-0939-4304-a10a-3661d8e92c30" providerId="AD" clId="Web-{4799D7E1-7DE4-0F2C-894E-F4D0C88C5983}" dt="2026-04-29T22:47:28.048" v="219" actId="20577"/>
          <ac:spMkLst>
            <pc:docMk/>
            <pc:sldMk cId="1534272984" sldId="261"/>
            <ac:spMk id="3" creationId="{388B3E27-9167-9602-78B1-4871FB9B40D5}"/>
          </ac:spMkLst>
        </pc:spChg>
      </pc:sldChg>
      <pc:sldChg chg="modNotes">
        <pc:chgData name="Ethan Matthews (2501369)" userId="S::2501369@student.uwtsd.ac.uk::478c7667-0939-4304-a10a-3661d8e92c30" providerId="AD" clId="Web-{4799D7E1-7DE4-0F2C-894E-F4D0C88C5983}" dt="2026-04-29T23:59:11.323" v="1170"/>
        <pc:sldMkLst>
          <pc:docMk/>
          <pc:sldMk cId="4092670010" sldId="262"/>
        </pc:sldMkLst>
      </pc:sldChg>
      <pc:sldChg chg="del ord">
        <pc:chgData name="Ethan Matthews (2501369)" userId="S::2501369@student.uwtsd.ac.uk::478c7667-0939-4304-a10a-3661d8e92c30" providerId="AD" clId="Web-{4799D7E1-7DE4-0F2C-894E-F4D0C88C5983}" dt="2026-04-29T23:49:13.471" v="911"/>
        <pc:sldMkLst>
          <pc:docMk/>
          <pc:sldMk cId="3524561254" sldId="263"/>
        </pc:sldMkLst>
      </pc:sldChg>
      <pc:sldChg chg="modNotes">
        <pc:chgData name="Ethan Matthews (2501369)" userId="S::2501369@student.uwtsd.ac.uk::478c7667-0939-4304-a10a-3661d8e92c30" providerId="AD" clId="Web-{4799D7E1-7DE4-0F2C-894E-F4D0C88C5983}" dt="2026-04-30T00:06:45.541" v="1211"/>
        <pc:sldMkLst>
          <pc:docMk/>
          <pc:sldMk cId="230034973" sldId="264"/>
        </pc:sldMkLst>
      </pc:sldChg>
      <pc:sldChg chg="modSp">
        <pc:chgData name="Ethan Matthews (2501369)" userId="S::2501369@student.uwtsd.ac.uk::478c7667-0939-4304-a10a-3661d8e92c30" providerId="AD" clId="Web-{4799D7E1-7DE4-0F2C-894E-F4D0C88C5983}" dt="2026-04-30T00:36:41.135" v="1549" actId="20577"/>
        <pc:sldMkLst>
          <pc:docMk/>
          <pc:sldMk cId="1680142302" sldId="265"/>
        </pc:sldMkLst>
        <pc:spChg chg="mod">
          <ac:chgData name="Ethan Matthews (2501369)" userId="S::2501369@student.uwtsd.ac.uk::478c7667-0939-4304-a10a-3661d8e92c30" providerId="AD" clId="Web-{4799D7E1-7DE4-0F2C-894E-F4D0C88C5983}" dt="2026-04-30T00:36:41.135" v="1549" actId="20577"/>
          <ac:spMkLst>
            <pc:docMk/>
            <pc:sldMk cId="1680142302" sldId="265"/>
            <ac:spMk id="3" creationId="{FD131C76-8114-0F6F-7AB5-CF2899BB1013}"/>
          </ac:spMkLst>
        </pc:spChg>
      </pc:sldChg>
      <pc:sldChg chg="modSp modNotes">
        <pc:chgData name="Ethan Matthews (2501369)" userId="S::2501369@student.uwtsd.ac.uk::478c7667-0939-4304-a10a-3661d8e92c30" providerId="AD" clId="Web-{4799D7E1-7DE4-0F2C-894E-F4D0C88C5983}" dt="2026-04-29T23:49:57.644" v="926"/>
        <pc:sldMkLst>
          <pc:docMk/>
          <pc:sldMk cId="2001668851" sldId="266"/>
        </pc:sldMkLst>
        <pc:spChg chg="mod">
          <ac:chgData name="Ethan Matthews (2501369)" userId="S::2501369@student.uwtsd.ac.uk::478c7667-0939-4304-a10a-3661d8e92c30" providerId="AD" clId="Web-{4799D7E1-7DE4-0F2C-894E-F4D0C88C5983}" dt="2026-04-29T22:38:06.729" v="1" actId="20577"/>
          <ac:spMkLst>
            <pc:docMk/>
            <pc:sldMk cId="2001668851" sldId="266"/>
            <ac:spMk id="3" creationId="{C99F7A76-FA8A-DC28-65B6-703B006D1737}"/>
          </ac:spMkLst>
        </pc:spChg>
      </pc:sldChg>
      <pc:sldChg chg="addSp delSp modSp new modNotes">
        <pc:chgData name="Ethan Matthews (2501369)" userId="S::2501369@student.uwtsd.ac.uk::478c7667-0939-4304-a10a-3661d8e92c30" providerId="AD" clId="Web-{4799D7E1-7DE4-0F2C-894E-F4D0C88C5983}" dt="2026-04-30T00:18:44.176" v="1422"/>
        <pc:sldMkLst>
          <pc:docMk/>
          <pc:sldMk cId="4034576546" sldId="267"/>
        </pc:sldMkLst>
        <pc:spChg chg="mod">
          <ac:chgData name="Ethan Matthews (2501369)" userId="S::2501369@student.uwtsd.ac.uk::478c7667-0939-4304-a10a-3661d8e92c30" providerId="AD" clId="Web-{4799D7E1-7DE4-0F2C-894E-F4D0C88C5983}" dt="2026-04-29T23:03:49.846" v="289" actId="20577"/>
          <ac:spMkLst>
            <pc:docMk/>
            <pc:sldMk cId="4034576546" sldId="267"/>
            <ac:spMk id="2" creationId="{6F957E40-BAD5-A6F7-BB75-0C881B068AD2}"/>
          </ac:spMkLst>
        </pc:spChg>
        <pc:spChg chg="mod">
          <ac:chgData name="Ethan Matthews (2501369)" userId="S::2501369@student.uwtsd.ac.uk::478c7667-0939-4304-a10a-3661d8e92c30" providerId="AD" clId="Web-{4799D7E1-7DE4-0F2C-894E-F4D0C88C5983}" dt="2026-04-29T23:03:57.502" v="291" actId="14100"/>
          <ac:spMkLst>
            <pc:docMk/>
            <pc:sldMk cId="4034576546" sldId="267"/>
            <ac:spMk id="3" creationId="{CB2A0D32-7334-C481-D411-1966C5107462}"/>
          </ac:spMkLst>
        </pc:spChg>
        <pc:spChg chg="add mod">
          <ac:chgData name="Ethan Matthews (2501369)" userId="S::2501369@student.uwtsd.ac.uk::478c7667-0939-4304-a10a-3661d8e92c30" providerId="AD" clId="Web-{4799D7E1-7DE4-0F2C-894E-F4D0C88C5983}" dt="2026-04-29T23:04:25.394" v="297" actId="1076"/>
          <ac:spMkLst>
            <pc:docMk/>
            <pc:sldMk cId="4034576546" sldId="267"/>
            <ac:spMk id="6" creationId="{8F13C3D4-C348-092C-105C-C4D0BF607AD5}"/>
          </ac:spMkLst>
        </pc:spChg>
        <pc:picChg chg="add del mod">
          <ac:chgData name="Ethan Matthews (2501369)" userId="S::2501369@student.uwtsd.ac.uk::478c7667-0939-4304-a10a-3661d8e92c30" providerId="AD" clId="Web-{4799D7E1-7DE4-0F2C-894E-F4D0C88C5983}" dt="2026-04-29T23:03:06.533" v="271"/>
          <ac:picMkLst>
            <pc:docMk/>
            <pc:sldMk cId="4034576546" sldId="267"/>
            <ac:picMk id="5" creationId="{3FD85AF5-9DA4-5A28-6E42-3A526CCD2377}"/>
          </ac:picMkLst>
        </pc:picChg>
      </pc:sldChg>
      <pc:sldChg chg="addSp modSp new addAnim delAnim modAnim modNotes">
        <pc:chgData name="Ethan Matthews (2501369)" userId="S::2501369@student.uwtsd.ac.uk::478c7667-0939-4304-a10a-3661d8e92c30" providerId="AD" clId="Web-{4799D7E1-7DE4-0F2C-894E-F4D0C88C5983}" dt="2026-04-30T00:23:30.625" v="1532"/>
        <pc:sldMkLst>
          <pc:docMk/>
          <pc:sldMk cId="3211134949" sldId="268"/>
        </pc:sldMkLst>
        <pc:spChg chg="mod">
          <ac:chgData name="Ethan Matthews (2501369)" userId="S::2501369@student.uwtsd.ac.uk::478c7667-0939-4304-a10a-3661d8e92c30" providerId="AD" clId="Web-{4799D7E1-7DE4-0F2C-894E-F4D0C88C5983}" dt="2026-04-29T23:09:24.647" v="321" actId="14100"/>
          <ac:spMkLst>
            <pc:docMk/>
            <pc:sldMk cId="3211134949" sldId="268"/>
            <ac:spMk id="2" creationId="{7ED013F8-CD01-D575-7AC8-EC155E37BFEE}"/>
          </ac:spMkLst>
        </pc:spChg>
        <pc:spChg chg="mod">
          <ac:chgData name="Ethan Matthews (2501369)" userId="S::2501369@student.uwtsd.ac.uk::478c7667-0939-4304-a10a-3661d8e92c30" providerId="AD" clId="Web-{4799D7E1-7DE4-0F2C-894E-F4D0C88C5983}" dt="2026-04-29T23:10:28.023" v="342" actId="20577"/>
          <ac:spMkLst>
            <pc:docMk/>
            <pc:sldMk cId="3211134949" sldId="268"/>
            <ac:spMk id="3" creationId="{3C27031A-8D54-5CD7-FDBA-8F13759E9633}"/>
          </ac:spMkLst>
        </pc:spChg>
        <pc:spChg chg="add mod">
          <ac:chgData name="Ethan Matthews (2501369)" userId="S::2501369@student.uwtsd.ac.uk::478c7667-0939-4304-a10a-3661d8e92c30" providerId="AD" clId="Web-{4799D7E1-7DE4-0F2C-894E-F4D0C88C5983}" dt="2026-04-29T23:10:51.679" v="347" actId="1076"/>
          <ac:spMkLst>
            <pc:docMk/>
            <pc:sldMk cId="3211134949" sldId="268"/>
            <ac:spMk id="7" creationId="{7D8A5E8C-7587-885D-30B9-39ECB578CE3F}"/>
          </ac:spMkLst>
        </pc:spChg>
        <pc:picChg chg="add mod">
          <ac:chgData name="Ethan Matthews (2501369)" userId="S::2501369@student.uwtsd.ac.uk::478c7667-0939-4304-a10a-3661d8e92c30" providerId="AD" clId="Web-{4799D7E1-7DE4-0F2C-894E-F4D0C88C5983}" dt="2026-04-29T23:09:35.006" v="324" actId="1076"/>
          <ac:picMkLst>
            <pc:docMk/>
            <pc:sldMk cId="3211134949" sldId="268"/>
            <ac:picMk id="5" creationId="{6CBD4B73-60EE-1647-4820-45C1E5806838}"/>
          </ac:picMkLst>
        </pc:picChg>
        <pc:picChg chg="add mod">
          <ac:chgData name="Ethan Matthews (2501369)" userId="S::2501369@student.uwtsd.ac.uk::478c7667-0939-4304-a10a-3661d8e92c30" providerId="AD" clId="Web-{4799D7E1-7DE4-0F2C-894E-F4D0C88C5983}" dt="2026-04-29T23:36:16.703" v="900" actId="1076"/>
          <ac:picMkLst>
            <pc:docMk/>
            <pc:sldMk cId="3211134949" sldId="268"/>
            <ac:picMk id="9" creationId="{EDBF7CD0-6A5F-5441-17C5-FB63BD96EA06}"/>
          </ac:picMkLst>
        </pc:picChg>
        <pc:picChg chg="add mod">
          <ac:chgData name="Ethan Matthews (2501369)" userId="S::2501369@student.uwtsd.ac.uk::478c7667-0939-4304-a10a-3661d8e92c30" providerId="AD" clId="Web-{4799D7E1-7DE4-0F2C-894E-F4D0C88C5983}" dt="2026-04-29T23:38:04.487" v="910" actId="1076"/>
          <ac:picMkLst>
            <pc:docMk/>
            <pc:sldMk cId="3211134949" sldId="268"/>
            <ac:picMk id="11" creationId="{4BDA68F4-E493-0639-9AB7-DEFB5AB47D30}"/>
          </ac:picMkLst>
        </pc:picChg>
      </pc:sldChg>
    </pc:docChg>
  </pc:docChgLst>
  <pc:docChgLst>
    <pc:chgData name="Ethan Matthews (2501369)" userId="S::2501369@student.uwtsd.ac.uk::478c7667-0939-4304-a10a-3661d8e92c30" providerId="AD" clId="Web-{D0A28017-C520-4BB7-0BB0-34CCCC7234F3}"/>
    <pc:docChg chg="addSld modSld">
      <pc:chgData name="Ethan Matthews (2501369)" userId="S::2501369@student.uwtsd.ac.uk::478c7667-0939-4304-a10a-3661d8e92c30" providerId="AD" clId="Web-{D0A28017-C520-4BB7-0BB0-34CCCC7234F3}" dt="2026-04-29T22:36:26.775" v="275" actId="20577"/>
      <pc:docMkLst>
        <pc:docMk/>
      </pc:docMkLst>
      <pc:sldChg chg="addSp modSp modNotes">
        <pc:chgData name="Ethan Matthews (2501369)" userId="S::2501369@student.uwtsd.ac.uk::478c7667-0939-4304-a10a-3661d8e92c30" providerId="AD" clId="Web-{D0A28017-C520-4BB7-0BB0-34CCCC7234F3}" dt="2026-04-29T22:30:11.365" v="271"/>
        <pc:sldMkLst>
          <pc:docMk/>
          <pc:sldMk cId="230034973" sldId="264"/>
        </pc:sldMkLst>
        <pc:spChg chg="mod">
          <ac:chgData name="Ethan Matthews (2501369)" userId="S::2501369@student.uwtsd.ac.uk::478c7667-0939-4304-a10a-3661d8e92c30" providerId="AD" clId="Web-{D0A28017-C520-4BB7-0BB0-34CCCC7234F3}" dt="2026-04-29T21:45:23.248" v="10" actId="20577"/>
          <ac:spMkLst>
            <pc:docMk/>
            <pc:sldMk cId="230034973" sldId="264"/>
            <ac:spMk id="2" creationId="{74E619F0-6190-EB69-C2A1-2841ED926E56}"/>
          </ac:spMkLst>
        </pc:spChg>
        <pc:spChg chg="mod">
          <ac:chgData name="Ethan Matthews (2501369)" userId="S::2501369@student.uwtsd.ac.uk::478c7667-0939-4304-a10a-3661d8e92c30" providerId="AD" clId="Web-{D0A28017-C520-4BB7-0BB0-34CCCC7234F3}" dt="2026-04-29T21:58:44.124" v="33" actId="20577"/>
          <ac:spMkLst>
            <pc:docMk/>
            <pc:sldMk cId="230034973" sldId="264"/>
            <ac:spMk id="3" creationId="{0649DC3A-A6C3-0448-6876-A43747186A51}"/>
          </ac:spMkLst>
        </pc:spChg>
        <pc:spChg chg="add mod">
          <ac:chgData name="Ethan Matthews (2501369)" userId="S::2501369@student.uwtsd.ac.uk::478c7667-0939-4304-a10a-3661d8e92c30" providerId="AD" clId="Web-{D0A28017-C520-4BB7-0BB0-34CCCC7234F3}" dt="2026-04-29T22:03:26.611" v="44" actId="20577"/>
          <ac:spMkLst>
            <pc:docMk/>
            <pc:sldMk cId="230034973" sldId="264"/>
            <ac:spMk id="4" creationId="{622F2A2F-6C5E-E549-EFAE-47F5714487DD}"/>
          </ac:spMkLst>
        </pc:spChg>
      </pc:sldChg>
      <pc:sldChg chg="modSp new">
        <pc:chgData name="Ethan Matthews (2501369)" userId="S::2501369@student.uwtsd.ac.uk::478c7667-0939-4304-a10a-3661d8e92c30" providerId="AD" clId="Web-{D0A28017-C520-4BB7-0BB0-34CCCC7234F3}" dt="2026-04-29T22:36:26.775" v="275" actId="20577"/>
        <pc:sldMkLst>
          <pc:docMk/>
          <pc:sldMk cId="2001668851" sldId="266"/>
        </pc:sldMkLst>
        <pc:spChg chg="mod">
          <ac:chgData name="Ethan Matthews (2501369)" userId="S::2501369@student.uwtsd.ac.uk::478c7667-0939-4304-a10a-3661d8e92c30" providerId="AD" clId="Web-{D0A28017-C520-4BB7-0BB0-34CCCC7234F3}" dt="2026-04-29T22:36:26.775" v="275" actId="20577"/>
          <ac:spMkLst>
            <pc:docMk/>
            <pc:sldMk cId="2001668851" sldId="266"/>
            <ac:spMk id="2" creationId="{39FA477E-6E15-C3F3-E8F5-0767F6CF1114}"/>
          </ac:spMkLst>
        </pc:spChg>
      </pc:sldChg>
    </pc:docChg>
  </pc:docChgLst>
  <pc:docChgLst>
    <pc:chgData name="Ethan Matthews (2501369)" userId="S::2501369@student.uwtsd.ac.uk::478c7667-0939-4304-a10a-3661d8e92c30" providerId="AD" clId="Web-{694B6510-7545-ED06-34A5-91433EB41C38}"/>
    <pc:docChg chg="addSld delSld modSld">
      <pc:chgData name="Ethan Matthews (2501369)" userId="S::2501369@student.uwtsd.ac.uk::478c7667-0939-4304-a10a-3661d8e92c30" providerId="AD" clId="Web-{694B6510-7545-ED06-34A5-91433EB41C38}" dt="2026-04-27T20:59:43.324" v="207" actId="20577"/>
      <pc:docMkLst>
        <pc:docMk/>
      </pc:docMkLst>
      <pc:sldChg chg="addSp modSp new modNotes">
        <pc:chgData name="Ethan Matthews (2501369)" userId="S::2501369@student.uwtsd.ac.uk::478c7667-0939-4304-a10a-3661d8e92c30" providerId="AD" clId="Web-{694B6510-7545-ED06-34A5-91433EB41C38}" dt="2026-04-27T20:08:17.223" v="164" actId="20577"/>
        <pc:sldMkLst>
          <pc:docMk/>
          <pc:sldMk cId="1155773811" sldId="260"/>
        </pc:sldMkLst>
        <pc:spChg chg="mod">
          <ac:chgData name="Ethan Matthews (2501369)" userId="S::2501369@student.uwtsd.ac.uk::478c7667-0939-4304-a10a-3661d8e92c30" providerId="AD" clId="Web-{694B6510-7545-ED06-34A5-91433EB41C38}" dt="2026-04-27T14:14:44.307" v="4" actId="20577"/>
          <ac:spMkLst>
            <pc:docMk/>
            <pc:sldMk cId="1155773811" sldId="260"/>
            <ac:spMk id="2" creationId="{116189B9-7FDC-E76E-27CD-791C6BB56988}"/>
          </ac:spMkLst>
        </pc:spChg>
        <pc:spChg chg="mod">
          <ac:chgData name="Ethan Matthews (2501369)" userId="S::2501369@student.uwtsd.ac.uk::478c7667-0939-4304-a10a-3661d8e92c30" providerId="AD" clId="Web-{694B6510-7545-ED06-34A5-91433EB41C38}" dt="2026-04-27T19:09:22.699" v="18" actId="1076"/>
          <ac:spMkLst>
            <pc:docMk/>
            <pc:sldMk cId="1155773811" sldId="260"/>
            <ac:spMk id="3" creationId="{6494C90A-E975-FAA0-ED0E-EFD32D6C67DB}"/>
          </ac:spMkLst>
        </pc:spChg>
        <pc:spChg chg="add mod">
          <ac:chgData name="Ethan Matthews (2501369)" userId="S::2501369@student.uwtsd.ac.uk::478c7667-0939-4304-a10a-3661d8e92c30" providerId="AD" clId="Web-{694B6510-7545-ED06-34A5-91433EB41C38}" dt="2026-04-27T20:08:17.223" v="164" actId="20577"/>
          <ac:spMkLst>
            <pc:docMk/>
            <pc:sldMk cId="1155773811" sldId="260"/>
            <ac:spMk id="4" creationId="{2695374D-D991-7DBC-74EC-130BE24C379B}"/>
          </ac:spMkLst>
        </pc:spChg>
      </pc:sldChg>
      <pc:sldChg chg="modSp new">
        <pc:chgData name="Ethan Matthews (2501369)" userId="S::2501369@student.uwtsd.ac.uk::478c7667-0939-4304-a10a-3661d8e92c30" providerId="AD" clId="Web-{694B6510-7545-ED06-34A5-91433EB41C38}" dt="2026-04-27T20:59:43.324" v="207" actId="20577"/>
        <pc:sldMkLst>
          <pc:docMk/>
          <pc:sldMk cId="1534272984" sldId="261"/>
        </pc:sldMkLst>
        <pc:spChg chg="mod">
          <ac:chgData name="Ethan Matthews (2501369)" userId="S::2501369@student.uwtsd.ac.uk::478c7667-0939-4304-a10a-3661d8e92c30" providerId="AD" clId="Web-{694B6510-7545-ED06-34A5-91433EB41C38}" dt="2026-04-27T20:56:54.741" v="172" actId="20577"/>
          <ac:spMkLst>
            <pc:docMk/>
            <pc:sldMk cId="1534272984" sldId="261"/>
            <ac:spMk id="2" creationId="{6817B7D3-8954-1CA6-EE4E-94C3B1E84B37}"/>
          </ac:spMkLst>
        </pc:spChg>
        <pc:spChg chg="mod">
          <ac:chgData name="Ethan Matthews (2501369)" userId="S::2501369@student.uwtsd.ac.uk::478c7667-0939-4304-a10a-3661d8e92c30" providerId="AD" clId="Web-{694B6510-7545-ED06-34A5-91433EB41C38}" dt="2026-04-27T20:59:43.324" v="207" actId="20577"/>
          <ac:spMkLst>
            <pc:docMk/>
            <pc:sldMk cId="1534272984" sldId="261"/>
            <ac:spMk id="3" creationId="{388B3E27-9167-9602-78B1-4871FB9B40D5}"/>
          </ac:spMkLst>
        </pc:spChg>
      </pc:sldChg>
    </pc:docChg>
  </pc:docChgLst>
  <pc:docChgLst>
    <pc:chgData name="Ethan Matthews (2501369)" userId="S::2501369@student.uwtsd.ac.uk::478c7667-0939-4304-a10a-3661d8e92c30" providerId="AD" clId="Web-{594B55FA-4C9E-8104-AEB1-C94BE30F6297}"/>
    <pc:docChg chg="addSld modSld">
      <pc:chgData name="Ethan Matthews (2501369)" userId="S::2501369@student.uwtsd.ac.uk::478c7667-0939-4304-a10a-3661d8e92c30" providerId="AD" clId="Web-{594B55FA-4C9E-8104-AEB1-C94BE30F6297}" dt="2026-04-28T22:45:33.537" v="753"/>
      <pc:docMkLst>
        <pc:docMk/>
      </pc:docMkLst>
      <pc:sldChg chg="modSp">
        <pc:chgData name="Ethan Matthews (2501369)" userId="S::2501369@student.uwtsd.ac.uk::478c7667-0939-4304-a10a-3661d8e92c30" providerId="AD" clId="Web-{594B55FA-4C9E-8104-AEB1-C94BE30F6297}" dt="2026-04-28T22:39:12.708" v="734" actId="20577"/>
        <pc:sldMkLst>
          <pc:docMk/>
          <pc:sldMk cId="1534272984" sldId="261"/>
        </pc:sldMkLst>
        <pc:spChg chg="mod">
          <ac:chgData name="Ethan Matthews (2501369)" userId="S::2501369@student.uwtsd.ac.uk::478c7667-0939-4304-a10a-3661d8e92c30" providerId="AD" clId="Web-{594B55FA-4C9E-8104-AEB1-C94BE30F6297}" dt="2026-04-28T22:39:12.708" v="734" actId="20577"/>
          <ac:spMkLst>
            <pc:docMk/>
            <pc:sldMk cId="1534272984" sldId="261"/>
            <ac:spMk id="3" creationId="{388B3E27-9167-9602-78B1-4871FB9B40D5}"/>
          </ac:spMkLst>
        </pc:spChg>
      </pc:sldChg>
      <pc:sldChg chg="addSp modSp new modNotes">
        <pc:chgData name="Ethan Matthews (2501369)" userId="S::2501369@student.uwtsd.ac.uk::478c7667-0939-4304-a10a-3661d8e92c30" providerId="AD" clId="Web-{594B55FA-4C9E-8104-AEB1-C94BE30F6297}" dt="2026-04-28T22:42:41.858" v="745"/>
        <pc:sldMkLst>
          <pc:docMk/>
          <pc:sldMk cId="4092670010" sldId="262"/>
        </pc:sldMkLst>
        <pc:spChg chg="mod">
          <ac:chgData name="Ethan Matthews (2501369)" userId="S::2501369@student.uwtsd.ac.uk::478c7667-0939-4304-a10a-3661d8e92c30" providerId="AD" clId="Web-{594B55FA-4C9E-8104-AEB1-C94BE30F6297}" dt="2026-04-28T21:33:26.940" v="10" actId="20577"/>
          <ac:spMkLst>
            <pc:docMk/>
            <pc:sldMk cId="4092670010" sldId="262"/>
            <ac:spMk id="2" creationId="{A922E0D0-6415-A6D4-D56A-8635832C5E59}"/>
          </ac:spMkLst>
        </pc:spChg>
        <pc:spChg chg="mod">
          <ac:chgData name="Ethan Matthews (2501369)" userId="S::2501369@student.uwtsd.ac.uk::478c7667-0939-4304-a10a-3661d8e92c30" providerId="AD" clId="Web-{594B55FA-4C9E-8104-AEB1-C94BE30F6297}" dt="2026-04-28T21:35:16.010" v="43" actId="20577"/>
          <ac:spMkLst>
            <pc:docMk/>
            <pc:sldMk cId="4092670010" sldId="262"/>
            <ac:spMk id="3" creationId="{343870B3-5198-1D53-217A-DC4B13340C96}"/>
          </ac:spMkLst>
        </pc:spChg>
        <pc:spChg chg="add mod">
          <ac:chgData name="Ethan Matthews (2501369)" userId="S::2501369@student.uwtsd.ac.uk::478c7667-0939-4304-a10a-3661d8e92c30" providerId="AD" clId="Web-{594B55FA-4C9E-8104-AEB1-C94BE30F6297}" dt="2026-04-28T21:48:05.322" v="184" actId="1076"/>
          <ac:spMkLst>
            <pc:docMk/>
            <pc:sldMk cId="4092670010" sldId="262"/>
            <ac:spMk id="4" creationId="{C7CA070D-C810-B5C3-B6A7-B741DD8908FA}"/>
          </ac:spMkLst>
        </pc:spChg>
      </pc:sldChg>
      <pc:sldChg chg="modSp new">
        <pc:chgData name="Ethan Matthews (2501369)" userId="S::2501369@student.uwtsd.ac.uk::478c7667-0939-4304-a10a-3661d8e92c30" providerId="AD" clId="Web-{594B55FA-4C9E-8104-AEB1-C94BE30F6297}" dt="2026-04-28T22:36:12.440" v="675" actId="20577"/>
        <pc:sldMkLst>
          <pc:docMk/>
          <pc:sldMk cId="230034973" sldId="264"/>
        </pc:sldMkLst>
        <pc:spChg chg="mod">
          <ac:chgData name="Ethan Matthews (2501369)" userId="S::2501369@student.uwtsd.ac.uk::478c7667-0939-4304-a10a-3661d8e92c30" providerId="AD" clId="Web-{594B55FA-4C9E-8104-AEB1-C94BE30F6297}" dt="2026-04-28T22:36:12.440" v="675" actId="20577"/>
          <ac:spMkLst>
            <pc:docMk/>
            <pc:sldMk cId="230034973" sldId="264"/>
            <ac:spMk id="2" creationId="{74E619F0-6190-EB69-C2A1-2841ED926E56}"/>
          </ac:spMkLst>
        </pc:spChg>
      </pc:sldChg>
      <pc:sldChg chg="modSp new">
        <pc:chgData name="Ethan Matthews (2501369)" userId="S::2501369@student.uwtsd.ac.uk::478c7667-0939-4304-a10a-3661d8e92c30" providerId="AD" clId="Web-{594B55FA-4C9E-8104-AEB1-C94BE30F6297}" dt="2026-04-28T22:38:59.926" v="731" actId="20577"/>
        <pc:sldMkLst>
          <pc:docMk/>
          <pc:sldMk cId="1680142302" sldId="265"/>
        </pc:sldMkLst>
        <pc:spChg chg="mod">
          <ac:chgData name="Ethan Matthews (2501369)" userId="S::2501369@student.uwtsd.ac.uk::478c7667-0939-4304-a10a-3661d8e92c30" providerId="AD" clId="Web-{594B55FA-4C9E-8104-AEB1-C94BE30F6297}" dt="2026-04-28T22:36:48.925" v="682" actId="20577"/>
          <ac:spMkLst>
            <pc:docMk/>
            <pc:sldMk cId="1680142302" sldId="265"/>
            <ac:spMk id="2" creationId="{B648E473-A3E0-1D4A-28A1-E82097830FB0}"/>
          </ac:spMkLst>
        </pc:spChg>
        <pc:spChg chg="mod">
          <ac:chgData name="Ethan Matthews (2501369)" userId="S::2501369@student.uwtsd.ac.uk::478c7667-0939-4304-a10a-3661d8e92c30" providerId="AD" clId="Web-{594B55FA-4C9E-8104-AEB1-C94BE30F6297}" dt="2026-04-28T22:38:59.926" v="731" actId="20577"/>
          <ac:spMkLst>
            <pc:docMk/>
            <pc:sldMk cId="1680142302" sldId="265"/>
            <ac:spMk id="3" creationId="{FD131C76-8114-0F6F-7AB5-CF2899BB1013}"/>
          </ac:spMkLst>
        </pc:spChg>
      </pc:sldChg>
    </pc:docChg>
  </pc:docChgLst>
  <pc:docChgLst>
    <pc:chgData name="Ethan Matthews (2501369)" userId="S::2501369@student.uwtsd.ac.uk::478c7667-0939-4304-a10a-3661d8e92c30" providerId="AD" clId="Web-{E06EE1EF-EA73-4952-B8AE-D176C4EF81C3}"/>
    <pc:docChg chg="addSld modSld addMainMaster delMainMaster modMainMaster">
      <pc:chgData name="Ethan Matthews (2501369)" userId="S::2501369@student.uwtsd.ac.uk::478c7667-0939-4304-a10a-3661d8e92c30" providerId="AD" clId="Web-{E06EE1EF-EA73-4952-B8AE-D176C4EF81C3}" dt="2026-04-23T23:55:32.805" v="155" actId="20577"/>
      <pc:docMkLst>
        <pc:docMk/>
      </pc:docMkLst>
      <pc:sldChg chg="addSp delSp modSp mod setBg modClrScheme setClrOvrMap chgLayout">
        <pc:chgData name="Ethan Matthews (2501369)" userId="S::2501369@student.uwtsd.ac.uk::478c7667-0939-4304-a10a-3661d8e92c30" providerId="AD" clId="Web-{E06EE1EF-EA73-4952-B8AE-D176C4EF81C3}" dt="2026-04-23T23:42:20.141" v="48" actId="20577"/>
        <pc:sldMkLst>
          <pc:docMk/>
          <pc:sldMk cId="109857222" sldId="256"/>
        </pc:sldMkLst>
        <pc:spChg chg="mod">
          <ac:chgData name="Ethan Matthews (2501369)" userId="S::2501369@student.uwtsd.ac.uk::478c7667-0939-4304-a10a-3661d8e92c30" providerId="AD" clId="Web-{E06EE1EF-EA73-4952-B8AE-D176C4EF81C3}" dt="2026-04-23T23:42:07.094" v="46" actId="20577"/>
          <ac:spMkLst>
            <pc:docMk/>
            <pc:sldMk cId="109857222" sldId="256"/>
            <ac:spMk id="2" creationId="{00000000-0000-0000-0000-000000000000}"/>
          </ac:spMkLst>
        </pc:spChg>
        <pc:spChg chg="mod">
          <ac:chgData name="Ethan Matthews (2501369)" userId="S::2501369@student.uwtsd.ac.uk::478c7667-0939-4304-a10a-3661d8e92c30" providerId="AD" clId="Web-{E06EE1EF-EA73-4952-B8AE-D176C4EF81C3}" dt="2026-04-23T23:42:20.141" v="48" actId="20577"/>
          <ac:spMkLst>
            <pc:docMk/>
            <pc:sldMk cId="109857222" sldId="256"/>
            <ac:spMk id="3" creationId="{00000000-0000-0000-0000-000000000000}"/>
          </ac:spMkLst>
        </pc:spChg>
      </pc:sldChg>
      <pc:sldChg chg="addSp delSp modSp new mod">
        <pc:chgData name="Ethan Matthews (2501369)" userId="S::2501369@student.uwtsd.ac.uk::478c7667-0939-4304-a10a-3661d8e92c30" providerId="AD" clId="Web-{E06EE1EF-EA73-4952-B8AE-D176C4EF81C3}" dt="2026-04-23T23:48:00.394" v="65" actId="1076"/>
        <pc:sldMkLst>
          <pc:docMk/>
          <pc:sldMk cId="3226892128" sldId="257"/>
        </pc:sldMkLst>
        <pc:spChg chg="mod">
          <ac:chgData name="Ethan Matthews (2501369)" userId="S::2501369@student.uwtsd.ac.uk::478c7667-0939-4304-a10a-3661d8e92c30" providerId="AD" clId="Web-{E06EE1EF-EA73-4952-B8AE-D176C4EF81C3}" dt="2026-04-23T23:42:52.829" v="51" actId="1076"/>
          <ac:spMkLst>
            <pc:docMk/>
            <pc:sldMk cId="3226892128" sldId="257"/>
            <ac:spMk id="2" creationId="{13529B49-3CD2-DB0A-7A48-98DE752A935E}"/>
          </ac:spMkLst>
        </pc:spChg>
        <pc:spChg chg="add mod">
          <ac:chgData name="Ethan Matthews (2501369)" userId="S::2501369@student.uwtsd.ac.uk::478c7667-0939-4304-a10a-3661d8e92c30" providerId="AD" clId="Web-{E06EE1EF-EA73-4952-B8AE-D176C4EF81C3}" dt="2026-04-23T23:48:00.394" v="65" actId="1076"/>
          <ac:spMkLst>
            <pc:docMk/>
            <pc:sldMk cId="3226892128" sldId="257"/>
            <ac:spMk id="6" creationId="{18C620E1-4AD0-D664-7827-96DE3F217371}"/>
          </ac:spMkLst>
        </pc:spChg>
      </pc:sldChg>
      <pc:sldMasterChg chg="add del mod setBg addSldLayout delSldLayout modSldLayout">
        <pc:chgData name="Ethan Matthews (2501369)" userId="S::2501369@student.uwtsd.ac.uk::478c7667-0939-4304-a10a-3661d8e92c30" providerId="AD" clId="Web-{E06EE1EF-EA73-4952-B8AE-D176C4EF81C3}" dt="2026-04-23T23:37:53.694" v="33"/>
        <pc:sldMasterMkLst>
          <pc:docMk/>
          <pc:sldMasterMk cId="2460954070" sldId="2147483660"/>
        </pc:sldMasterMkLst>
        <pc:sldLayoutChg chg="add del mod">
          <pc:chgData name="Ethan Matthews (2501369)" userId="S::2501369@student.uwtsd.ac.uk::478c7667-0939-4304-a10a-3661d8e92c30" providerId="AD" clId="Web-{E06EE1EF-EA73-4952-B8AE-D176C4EF81C3}" dt="2026-04-23T23:37:53.694" v="33"/>
          <pc:sldLayoutMkLst>
            <pc:docMk/>
            <pc:sldMasterMk cId="2460954070" sldId="2147483660"/>
            <pc:sldLayoutMk cId="2385387890" sldId="2147483661"/>
          </pc:sldLayoutMkLst>
        </pc:sldLayoutChg>
        <pc:sldLayoutChg chg="add del mod">
          <pc:chgData name="Ethan Matthews (2501369)" userId="S::2501369@student.uwtsd.ac.uk::478c7667-0939-4304-a10a-3661d8e92c30" providerId="AD" clId="Web-{E06EE1EF-EA73-4952-B8AE-D176C4EF81C3}" dt="2026-04-23T23:37:53.694" v="33"/>
          <pc:sldLayoutMkLst>
            <pc:docMk/>
            <pc:sldMasterMk cId="2460954070" sldId="2147483660"/>
            <pc:sldLayoutMk cId="949138452" sldId="2147483662"/>
          </pc:sldLayoutMkLst>
        </pc:sldLayoutChg>
        <pc:sldLayoutChg chg="add del mod">
          <pc:chgData name="Ethan Matthews (2501369)" userId="S::2501369@student.uwtsd.ac.uk::478c7667-0939-4304-a10a-3661d8e92c30" providerId="AD" clId="Web-{E06EE1EF-EA73-4952-B8AE-D176C4EF81C3}" dt="2026-04-23T23:37:53.694" v="33"/>
          <pc:sldLayoutMkLst>
            <pc:docMk/>
            <pc:sldMasterMk cId="2460954070" sldId="2147483660"/>
            <pc:sldLayoutMk cId="2591524520" sldId="2147483663"/>
          </pc:sldLayoutMkLst>
        </pc:sldLayoutChg>
        <pc:sldLayoutChg chg="add del mod">
          <pc:chgData name="Ethan Matthews (2501369)" userId="S::2501369@student.uwtsd.ac.uk::478c7667-0939-4304-a10a-3661d8e92c30" providerId="AD" clId="Web-{E06EE1EF-EA73-4952-B8AE-D176C4EF81C3}" dt="2026-04-23T23:37:53.694" v="33"/>
          <pc:sldLayoutMkLst>
            <pc:docMk/>
            <pc:sldMasterMk cId="2460954070" sldId="2147483660"/>
            <pc:sldLayoutMk cId="1203092039" sldId="2147483664"/>
          </pc:sldLayoutMkLst>
        </pc:sldLayoutChg>
        <pc:sldLayoutChg chg="add del mod">
          <pc:chgData name="Ethan Matthews (2501369)" userId="S::2501369@student.uwtsd.ac.uk::478c7667-0939-4304-a10a-3661d8e92c30" providerId="AD" clId="Web-{E06EE1EF-EA73-4952-B8AE-D176C4EF81C3}" dt="2026-04-23T23:37:53.694" v="33"/>
          <pc:sldLayoutMkLst>
            <pc:docMk/>
            <pc:sldMasterMk cId="2460954070" sldId="2147483660"/>
            <pc:sldLayoutMk cId="3733172339" sldId="2147483665"/>
          </pc:sldLayoutMkLst>
        </pc:sldLayoutChg>
        <pc:sldLayoutChg chg="add del mod">
          <pc:chgData name="Ethan Matthews (2501369)" userId="S::2501369@student.uwtsd.ac.uk::478c7667-0939-4304-a10a-3661d8e92c30" providerId="AD" clId="Web-{E06EE1EF-EA73-4952-B8AE-D176C4EF81C3}" dt="2026-04-23T23:37:53.694" v="33"/>
          <pc:sldLayoutMkLst>
            <pc:docMk/>
            <pc:sldMasterMk cId="2460954070" sldId="2147483660"/>
            <pc:sldLayoutMk cId="3210312558" sldId="2147483666"/>
          </pc:sldLayoutMkLst>
        </pc:sldLayoutChg>
        <pc:sldLayoutChg chg="add del mod">
          <pc:chgData name="Ethan Matthews (2501369)" userId="S::2501369@student.uwtsd.ac.uk::478c7667-0939-4304-a10a-3661d8e92c30" providerId="AD" clId="Web-{E06EE1EF-EA73-4952-B8AE-D176C4EF81C3}" dt="2026-04-23T23:37:53.694" v="33"/>
          <pc:sldLayoutMkLst>
            <pc:docMk/>
            <pc:sldMasterMk cId="2460954070" sldId="2147483660"/>
            <pc:sldLayoutMk cId="3146388984" sldId="2147483667"/>
          </pc:sldLayoutMkLst>
        </pc:sldLayoutChg>
        <pc:sldLayoutChg chg="add del mod">
          <pc:chgData name="Ethan Matthews (2501369)" userId="S::2501369@student.uwtsd.ac.uk::478c7667-0939-4304-a10a-3661d8e92c30" providerId="AD" clId="Web-{E06EE1EF-EA73-4952-B8AE-D176C4EF81C3}" dt="2026-04-23T23:37:53.694" v="33"/>
          <pc:sldLayoutMkLst>
            <pc:docMk/>
            <pc:sldMasterMk cId="2460954070" sldId="2147483660"/>
            <pc:sldLayoutMk cId="3171841454" sldId="2147483668"/>
          </pc:sldLayoutMkLst>
        </pc:sldLayoutChg>
        <pc:sldLayoutChg chg="add del mod">
          <pc:chgData name="Ethan Matthews (2501369)" userId="S::2501369@student.uwtsd.ac.uk::478c7667-0939-4304-a10a-3661d8e92c30" providerId="AD" clId="Web-{E06EE1EF-EA73-4952-B8AE-D176C4EF81C3}" dt="2026-04-23T23:37:53.694" v="33"/>
          <pc:sldLayoutMkLst>
            <pc:docMk/>
            <pc:sldMasterMk cId="2460954070" sldId="2147483660"/>
            <pc:sldLayoutMk cId="1718958274" sldId="2147483669"/>
          </pc:sldLayoutMkLst>
        </pc:sldLayoutChg>
        <pc:sldLayoutChg chg="add del mod">
          <pc:chgData name="Ethan Matthews (2501369)" userId="S::2501369@student.uwtsd.ac.uk::478c7667-0939-4304-a10a-3661d8e92c30" providerId="AD" clId="Web-{E06EE1EF-EA73-4952-B8AE-D176C4EF81C3}" dt="2026-04-23T23:37:53.694" v="33"/>
          <pc:sldLayoutMkLst>
            <pc:docMk/>
            <pc:sldMasterMk cId="2460954070" sldId="2147483660"/>
            <pc:sldLayoutMk cId="2202905451" sldId="2147483670"/>
          </pc:sldLayoutMkLst>
        </pc:sldLayoutChg>
        <pc:sldLayoutChg chg="add del mod">
          <pc:chgData name="Ethan Matthews (2501369)" userId="S::2501369@student.uwtsd.ac.uk::478c7667-0939-4304-a10a-3661d8e92c30" providerId="AD" clId="Web-{E06EE1EF-EA73-4952-B8AE-D176C4EF81C3}" dt="2026-04-23T23:37:53.694" v="33"/>
          <pc:sldLayoutMkLst>
            <pc:docMk/>
            <pc:sldMasterMk cId="2460954070" sldId="2147483660"/>
            <pc:sldLayoutMk cId="3479445657" sldId="2147483671"/>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EE66588-D30C-4646-A2C9-5FE8DFE692DD}" type="datetimeFigureOut">
              <a:t>4/29/2026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EFF2DC0-8E98-4821-B8BE-007A65C41687}" type="slidenum">
              <a:t>‹#›</a:t>
            </a:fld>
            <a:endParaRPr lang="en-GB"/>
          </a:p>
        </p:txBody>
      </p:sp>
    </p:spTree>
    <p:extLst>
      <p:ext uri="{BB962C8B-B14F-4D97-AF65-F5344CB8AC3E}">
        <p14:creationId xmlns:p14="http://schemas.microsoft.com/office/powerpoint/2010/main" val="160712852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This presentation will reflect on the skills I have developed during the Academic, Industry and Digital Skills module.</a:t>
            </a:r>
            <a:br>
              <a:rPr lang="en-US" dirty="0"/>
            </a:br>
            <a:r>
              <a:rPr lang="en-US"/>
              <a:t> I will focus on academic, industry, and digital skills, and explain how these will support my future studies and career.</a:t>
            </a:r>
          </a:p>
        </p:txBody>
      </p:sp>
      <p:sp>
        <p:nvSpPr>
          <p:cNvPr id="4" name="Slide Number Placeholder 3"/>
          <p:cNvSpPr>
            <a:spLocks noGrp="1"/>
          </p:cNvSpPr>
          <p:nvPr>
            <p:ph type="sldNum" sz="quarter" idx="5"/>
          </p:nvPr>
        </p:nvSpPr>
        <p:spPr/>
        <p:txBody>
          <a:bodyPr/>
          <a:lstStyle/>
          <a:p>
            <a:fld id="{3EFF2DC0-8E98-4821-B8BE-007A65C41687}" type="slidenum">
              <a:t>1</a:t>
            </a:fld>
            <a:endParaRPr lang="en-GB"/>
          </a:p>
        </p:txBody>
      </p:sp>
    </p:spTree>
    <p:extLst>
      <p:ext uri="{BB962C8B-B14F-4D97-AF65-F5344CB8AC3E}">
        <p14:creationId xmlns:p14="http://schemas.microsoft.com/office/powerpoint/2010/main" val="26659345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Academic, Industry and Digital Skills module has helped me develop a range of essential skills required for university.</a:t>
            </a:r>
            <a:br>
              <a:rPr lang="en-US" dirty="0">
                <a:cs typeface="+mn-lt"/>
              </a:rPr>
            </a:br>
            <a:r>
              <a:rPr lang="en-US">
                <a:ea typeface="Calibri"/>
                <a:cs typeface="Calibri"/>
              </a:rPr>
              <a:t>These include academic, industry and digital skills which are essential for academic success and future employment within the tourism and events industry.</a:t>
            </a:r>
          </a:p>
          <a:p>
            <a:r>
              <a:rPr lang="en-US" dirty="0"/>
              <a:t>In this presentation I will focus on three skills I have developed through this module. Academic writing, communication and digital learning through </a:t>
            </a:r>
            <a:r>
              <a:rPr lang="en-US" dirty="0" err="1"/>
              <a:t>linkedin</a:t>
            </a:r>
            <a:r>
              <a:rPr lang="en-US" dirty="0"/>
              <a:t> learning.</a:t>
            </a:r>
            <a:endParaRPr lang="en-US" dirty="0">
              <a:ea typeface="Calibri"/>
              <a:cs typeface="Calibri"/>
            </a:endParaRPr>
          </a:p>
          <a:p>
            <a:r>
              <a:rPr lang="en-US"/>
              <a:t>Developing these skills is important because students are expected to become more independent when starting university, taking </a:t>
            </a:r>
            <a:r>
              <a:rPr lang="en-US" dirty="0"/>
              <a:t>responsibility for managing their own learning and time. According to UCAS (2025), students transitioning into higher education must take responsibility for their studies and manage their time effectively.</a:t>
            </a:r>
            <a:endParaRPr lang="en-US" dirty="0">
              <a:ea typeface="Calibri"/>
              <a:cs typeface="Calibri"/>
            </a:endParaRPr>
          </a:p>
          <a:p>
            <a:r>
              <a:rPr lang="en-US"/>
              <a:t>Good study skills are also essential for academic success. According to Cottrell (2024), developing effective academic skills supports students in achieving higher standards of work.</a:t>
            </a:r>
          </a:p>
          <a:p>
            <a:r>
              <a:rPr lang="en-US" dirty="0"/>
              <a:t>These skills are also relevant to future careers within the tourism and events industry, where </a:t>
            </a:r>
            <a:r>
              <a:rPr lang="en-US" dirty="0" err="1"/>
              <a:t>organisation</a:t>
            </a:r>
            <a:r>
              <a:rPr lang="en-US" dirty="0"/>
              <a:t>, communication and professionalism are essential for success (Glion, 2024).</a:t>
            </a:r>
            <a:endParaRPr lang="en-US" dirty="0">
              <a:ea typeface="Calibri"/>
              <a:cs typeface="Calibri"/>
            </a:endParaRPr>
          </a:p>
          <a:p>
            <a:endParaRPr lang="en-US" dirty="0">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3EFF2DC0-8E98-4821-B8BE-007A65C41687}" type="slidenum">
              <a:rPr lang="en-GB"/>
              <a:t>3</a:t>
            </a:fld>
            <a:endParaRPr lang="en-GB"/>
          </a:p>
        </p:txBody>
      </p:sp>
    </p:spTree>
    <p:extLst>
      <p:ext uri="{BB962C8B-B14F-4D97-AF65-F5344CB8AC3E}">
        <p14:creationId xmlns:p14="http://schemas.microsoft.com/office/powerpoint/2010/main" val="354480475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An essential academic skill I developed during this module is academic writing.</a:t>
            </a:r>
          </a:p>
          <a:p>
            <a:r>
              <a:rPr lang="en-US"/>
              <a:t>Academic writing involves presenting ideas in a clear and structured way, supported by evidence from reliable, academic sources. Developing strong academic skills is essential for success in higher education.</a:t>
            </a:r>
            <a:endParaRPr lang="en-GB"/>
          </a:p>
          <a:p>
            <a:r>
              <a:rPr lang="en-US" dirty="0"/>
              <a:t>According to Hyland, academic writing also supports critical thinking, as students are expected to </a:t>
            </a:r>
            <a:r>
              <a:rPr lang="en-US" dirty="0" err="1"/>
              <a:t>analyse</a:t>
            </a:r>
            <a:r>
              <a:rPr lang="en-US" dirty="0"/>
              <a:t> and evaluate information rather than describe (2013).</a:t>
            </a:r>
            <a:endParaRPr lang="en-GB" dirty="0"/>
          </a:p>
          <a:p>
            <a:r>
              <a:rPr lang="en-US" dirty="0"/>
              <a:t>It is </a:t>
            </a:r>
            <a:r>
              <a:rPr lang="en-US"/>
              <a:t>linked to academic integrity as</a:t>
            </a:r>
          </a:p>
          <a:p>
            <a:r>
              <a:rPr lang="en-US" dirty="0"/>
              <a:t>TEQSA (2022) highlights that students must produce their own work and correctly acknowledge sources in order to avoid plagiarism and maintain academic integrity.</a:t>
            </a:r>
            <a:endParaRPr lang="en-US" dirty="0">
              <a:ea typeface="Calibri"/>
              <a:cs typeface="Calibri"/>
            </a:endParaRPr>
          </a:p>
          <a:p>
            <a:r>
              <a:rPr lang="en-US" dirty="0"/>
              <a:t>During this module, I have improved my ability to structure assignments, use appropriate language, and reference sources correctly, some thing I was not confident with going into university. This has allowed me to produce work at a higher standard and aim for better grades in my assignments.</a:t>
            </a:r>
            <a:endParaRPr lang="en-US" dirty="0">
              <a:ea typeface="Calibri"/>
              <a:cs typeface="Calibri"/>
            </a:endParaRPr>
          </a:p>
          <a:p>
            <a:r>
              <a:rPr lang="en-US" dirty="0"/>
              <a:t>I have also developed my report writing and formatting skills, which have been significant in helping me present my work in a more professional and </a:t>
            </a:r>
            <a:r>
              <a:rPr lang="en-US" dirty="0" err="1"/>
              <a:t>organised</a:t>
            </a:r>
            <a:r>
              <a:rPr lang="en-US" dirty="0"/>
              <a:t> way. At the beginning of my time at university, report writing was new to me, but I have developed this skill throughout the module and have completed 3 reports in my first year with positive feedback. This module helped me prepare for these assignments by guiding me on how reports should be structured, pushing my work to a higher standard.</a:t>
            </a:r>
            <a:endParaRPr lang="en-US" dirty="0">
              <a:ea typeface="Calibri"/>
              <a:cs typeface="Calibri"/>
            </a:endParaRPr>
          </a:p>
          <a:p>
            <a:r>
              <a:rPr lang="en-US"/>
              <a:t>These skills will support my academic journey by helping me with future assignments going into my second year.</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3EFF2DC0-8E98-4821-B8BE-007A65C41687}" type="slidenum">
              <a:rPr lang="en-GB"/>
              <a:t>4</a:t>
            </a:fld>
            <a:endParaRPr lang="en-GB"/>
          </a:p>
        </p:txBody>
      </p:sp>
    </p:spTree>
    <p:extLst>
      <p:ext uri="{BB962C8B-B14F-4D97-AF65-F5344CB8AC3E}">
        <p14:creationId xmlns:p14="http://schemas.microsoft.com/office/powerpoint/2010/main" val="188066043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solidFill>
                <a:srgbClr val="000000"/>
              </a:solidFill>
              <a:ea typeface="Calibri"/>
              <a:cs typeface="Calibri"/>
            </a:endParaRPr>
          </a:p>
          <a:p>
            <a:r>
              <a:rPr lang="en-US"/>
              <a:t>One key industry skill I developed is communication, including both verbal and non-verbal communication.</a:t>
            </a:r>
            <a:endParaRPr lang="en-US" dirty="0">
              <a:solidFill>
                <a:srgbClr val="444444"/>
              </a:solidFill>
            </a:endParaRPr>
          </a:p>
          <a:p>
            <a:r>
              <a:rPr lang="en-US"/>
              <a:t>I developed this skill through LinkedIn Learning, which helped me understand the key principles of effective communication and how to apply them in different situations.</a:t>
            </a:r>
            <a:endParaRPr lang="en-GB">
              <a:solidFill>
                <a:srgbClr val="444444"/>
              </a:solidFill>
            </a:endParaRPr>
          </a:p>
          <a:p>
            <a:r>
              <a:rPr lang="en-US"/>
              <a:t>According to Marlow, communication is essential for teamwork and performance, particularly in professional environments. </a:t>
            </a:r>
            <a:br>
              <a:rPr lang="en-US" dirty="0"/>
            </a:br>
            <a:br>
              <a:rPr lang="en-US" dirty="0"/>
            </a:br>
            <a:r>
              <a:rPr lang="en-US"/>
              <a:t>Silverback highlights that effective communication is essential for work within the events industry, especially important for teamwork, ensuring everyone is working towards the same goal and to create a positive experience for both staff and customers.</a:t>
            </a:r>
            <a:endParaRPr lang="en-US" dirty="0">
              <a:solidFill>
                <a:srgbClr val="444444"/>
              </a:solidFill>
            </a:endParaRPr>
          </a:p>
          <a:p>
            <a:br>
              <a:rPr lang="en-US" dirty="0">
                <a:solidFill>
                  <a:srgbClr val="444444"/>
                </a:solidFill>
              </a:rPr>
            </a:br>
            <a:r>
              <a:rPr lang="en-US"/>
              <a:t>I completed a LinkedIn Learning course on the pillars of communication. From this course, I learned that effective communication is not just about speaking, but also about listening and understanding others.</a:t>
            </a:r>
            <a:endParaRPr lang="en-US" dirty="0">
              <a:solidFill>
                <a:srgbClr val="444444"/>
              </a:solidFill>
            </a:endParaRPr>
          </a:p>
          <a:p>
            <a:r>
              <a:rPr lang="en-US" dirty="0"/>
              <a:t>One of the main takeaways for me was the importance of being actually listening in conversations. If you are not fully focused, you can miss not only what someone is saying, but also their emotions and body language, which are just as important. I also learned this through in class activities when working as a team with classmates to complete tasks and also the blindfolded origami which highlighted the importance of not only listening but actively listening, by asking questions and paying attention to body language. It also highlighted how different people take in information differently, showing just how important clear communication is.</a:t>
            </a:r>
            <a:endParaRPr lang="en-US" dirty="0">
              <a:solidFill>
                <a:srgbClr val="000000"/>
              </a:solidFill>
              <a:ea typeface="Calibri"/>
              <a:cs typeface="Calibri"/>
            </a:endParaRPr>
          </a:p>
          <a:p>
            <a:r>
              <a:rPr lang="en-US" dirty="0"/>
              <a:t>I also developed a better understanding of self-awareness, such as </a:t>
            </a:r>
            <a:r>
              <a:rPr lang="en-US" dirty="0" err="1"/>
              <a:t>recognising</a:t>
            </a:r>
            <a:r>
              <a:rPr lang="en-US" dirty="0"/>
              <a:t> my own thoughts and reactions during conversations. This helped me stay more in control and communicate more effectively.</a:t>
            </a:r>
            <a:endParaRPr lang="en-US" dirty="0">
              <a:solidFill>
                <a:srgbClr val="444444"/>
              </a:solidFill>
            </a:endParaRPr>
          </a:p>
          <a:p>
            <a:endParaRPr lang="en-US" dirty="0">
              <a:ea typeface="Calibri"/>
              <a:cs typeface="+mn-lt"/>
            </a:endParaRPr>
          </a:p>
          <a:p>
            <a:endParaRPr lang="en-US" dirty="0">
              <a:ea typeface="Calibri"/>
              <a:cs typeface="+mn-lt"/>
            </a:endParaRPr>
          </a:p>
        </p:txBody>
      </p:sp>
      <p:sp>
        <p:nvSpPr>
          <p:cNvPr id="4" name="Slide Number Placeholder 3"/>
          <p:cNvSpPr>
            <a:spLocks noGrp="1"/>
          </p:cNvSpPr>
          <p:nvPr>
            <p:ph type="sldNum" sz="quarter" idx="5"/>
          </p:nvPr>
        </p:nvSpPr>
        <p:spPr/>
        <p:txBody>
          <a:bodyPr/>
          <a:lstStyle/>
          <a:p>
            <a:fld id="{3EFF2DC0-8E98-4821-B8BE-007A65C41687}" type="slidenum">
              <a:rPr lang="en-GB"/>
              <a:t>6</a:t>
            </a:fld>
            <a:endParaRPr lang="en-GB"/>
          </a:p>
        </p:txBody>
      </p:sp>
    </p:spTree>
    <p:extLst>
      <p:ext uri="{BB962C8B-B14F-4D97-AF65-F5344CB8AC3E}">
        <p14:creationId xmlns:p14="http://schemas.microsoft.com/office/powerpoint/2010/main" val="284465381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 then applied these skills during my placement and work experience, especially at Swansea Arena, where I was offered a job.</a:t>
            </a:r>
            <a:endParaRPr lang="en-US">
              <a:solidFill>
                <a:srgbClr val="444444"/>
              </a:solidFill>
            </a:endParaRPr>
          </a:p>
          <a:p>
            <a:r>
              <a:rPr lang="en-US"/>
              <a:t>As a member of front of house staff, communication is essential in all roles, whether that is scanning tickets or working behind the bar.</a:t>
            </a:r>
            <a:endParaRPr lang="en-US">
              <a:solidFill>
                <a:srgbClr val="444444"/>
              </a:solidFill>
            </a:endParaRPr>
          </a:p>
          <a:p>
            <a:r>
              <a:rPr lang="en-US" dirty="0"/>
              <a:t>We work as a team, so communication is important for </a:t>
            </a:r>
            <a:r>
              <a:rPr lang="en-US" dirty="0" err="1"/>
              <a:t>organising</a:t>
            </a:r>
            <a:r>
              <a:rPr lang="en-US" dirty="0"/>
              <a:t> tasks, maintaining cleanliness, and ensuring all events run smoothly. It is also important that all staff are briefed before doors open, so they understand what to expect and are able to answer any questions from customers.</a:t>
            </a:r>
            <a:br>
              <a:rPr lang="en-US" dirty="0">
                <a:cs typeface="+mn-lt"/>
              </a:rPr>
            </a:br>
            <a:br>
              <a:rPr lang="en-US" dirty="0">
                <a:cs typeface="+mn-lt"/>
              </a:rPr>
            </a:br>
            <a:r>
              <a:rPr lang="en-US" dirty="0"/>
              <a:t>For example, during a recent event, (the one pictured)  I was delivering orders to customers’ seats during the interval when an upset customer approached me because she had not received her pre-show order.</a:t>
            </a:r>
            <a:endParaRPr lang="en-US" dirty="0">
              <a:solidFill>
                <a:srgbClr val="444444"/>
              </a:solidFill>
            </a:endParaRPr>
          </a:p>
          <a:p>
            <a:r>
              <a:rPr lang="en-US" dirty="0"/>
              <a:t>I explained clearly why this may have happened and reassured her that I would resolve the issue. I went to locate her order and communicated with other staff to find it.</a:t>
            </a:r>
            <a:endParaRPr lang="en-US">
              <a:solidFill>
                <a:srgbClr val="444444"/>
              </a:solidFill>
            </a:endParaRPr>
          </a:p>
          <a:p>
            <a:r>
              <a:rPr lang="en-US" dirty="0"/>
              <a:t>Once I found it, I returned to the customer, explained the situation, and offered a solution by either giving her the order or a refund. She chose a refund, which I immediately arranged by communicating with my team.</a:t>
            </a:r>
            <a:endParaRPr lang="en-US" dirty="0">
              <a:solidFill>
                <a:srgbClr val="444444"/>
              </a:solidFill>
            </a:endParaRPr>
          </a:p>
          <a:p>
            <a:r>
              <a:rPr lang="en-US"/>
              <a:t>This situation required clear communication with both the customer and my team, and it helped resolve the issue quickly and professionally. This module improved my confidence to handle situations just like this one as I now have a better understanding of communication.</a:t>
            </a:r>
            <a:endParaRPr lang="en-US" dirty="0">
              <a:solidFill>
                <a:srgbClr val="000000"/>
              </a:solidFill>
              <a:ea typeface="Calibri"/>
              <a:cs typeface="Calibri"/>
            </a:endParaRPr>
          </a:p>
          <a:p>
            <a:endParaRPr lang="en-US" dirty="0">
              <a:ea typeface="Calibri"/>
              <a:cs typeface="Calibri"/>
            </a:endParaRPr>
          </a:p>
          <a:p>
            <a:r>
              <a:rPr lang="en-US">
                <a:ea typeface="Calibri"/>
                <a:cs typeface="Calibri"/>
              </a:rPr>
              <a:t>CLICK NEXT</a:t>
            </a:r>
            <a:endParaRPr lang="en-US" dirty="0">
              <a:ea typeface="Calibri"/>
              <a:cs typeface="Calibri"/>
            </a:endParaRPr>
          </a:p>
          <a:p>
            <a:endParaRPr lang="en-US" dirty="0">
              <a:ea typeface="Calibri"/>
              <a:cs typeface="Calibri"/>
            </a:endParaRPr>
          </a:p>
          <a:p>
            <a:r>
              <a:rPr lang="en-US" dirty="0"/>
              <a:t>I have also used communication during other placement and events, such as setting up the stage for House Party, where teamwork and clear communication was essential to ensure everything was prepared correctly and on time. This was a two day project. </a:t>
            </a:r>
            <a:endParaRPr lang="en-US" dirty="0">
              <a:ea typeface="Calibri"/>
              <a:cs typeface="Calibri"/>
            </a:endParaRPr>
          </a:p>
          <a:p>
            <a:r>
              <a:rPr lang="en-US" dirty="0"/>
              <a:t>On the set-up day, I communicated with the bands to make sure everything was set up how they wanted it, and passed that information on to the tech team. This required clear communication to ensure everything ran smoothly.</a:t>
            </a:r>
          </a:p>
          <a:p>
            <a:r>
              <a:rPr lang="en-US" dirty="0"/>
              <a:t>This experience helped me understand how important communication is when working with multiple teams,  and communicating between teams especially in live events.</a:t>
            </a:r>
          </a:p>
          <a:p>
            <a:r>
              <a:rPr lang="en-US" dirty="0"/>
              <a:t>On the day of the event, I checked in VIPS and helped with setting up the </a:t>
            </a:r>
            <a:r>
              <a:rPr lang="en-US"/>
              <a:t>stage. T</a:t>
            </a:r>
            <a:endParaRPr lang="en-US" dirty="0">
              <a:ea typeface="Calibri"/>
              <a:cs typeface="Calibri"/>
            </a:endParaRPr>
          </a:p>
          <a:p>
            <a:r>
              <a:rPr lang="en-US" dirty="0"/>
              <a:t>This experience has helped develop my confidence by giving me the opportunity to practically apply the communication skills learned through </a:t>
            </a:r>
            <a:r>
              <a:rPr lang="en-US" dirty="0" err="1"/>
              <a:t>linkedin</a:t>
            </a:r>
            <a:r>
              <a:rPr lang="en-US" dirty="0"/>
              <a:t> learning and this module, which will be important for my future career in the events industry.</a:t>
            </a:r>
            <a:br>
              <a:rPr lang="en-US" dirty="0">
                <a:ea typeface="Calibri"/>
                <a:cs typeface="+mn-lt"/>
              </a:rPr>
            </a:br>
            <a:br>
              <a:rPr lang="en-US" dirty="0">
                <a:ea typeface="Calibri"/>
                <a:cs typeface="+mn-lt"/>
              </a:rPr>
            </a:br>
            <a:r>
              <a:rPr lang="en-US" dirty="0">
                <a:ea typeface="Calibri"/>
                <a:cs typeface="Calibri"/>
              </a:rPr>
              <a:t>CLICK NEXT </a:t>
            </a:r>
          </a:p>
          <a:p>
            <a:r>
              <a:rPr lang="en-US" dirty="0"/>
              <a:t>Other examples include helping to </a:t>
            </a:r>
            <a:r>
              <a:rPr lang="en-US" dirty="0" err="1"/>
              <a:t>organise</a:t>
            </a:r>
            <a:r>
              <a:rPr lang="en-US" dirty="0"/>
              <a:t> events and helping with set up at ITT Future You, where communication was essential to ensure all tasks were completed efficiently and the event ran smoothly. This was another two day project. Set up was completed with limited time making </a:t>
            </a:r>
            <a:r>
              <a:rPr lang="en-US" dirty="0" err="1"/>
              <a:t>communcation</a:t>
            </a:r>
            <a:r>
              <a:rPr lang="en-US" dirty="0"/>
              <a:t> essential to get everything done in time. On the day I was put in charge of the House Party stand where I was communicating with visitors. </a:t>
            </a:r>
          </a:p>
          <a:p>
            <a:r>
              <a:rPr lang="en-US" dirty="0"/>
              <a:t>These experiences have helped me develop confidence in my communication skills and understand how important clear communication is in professional environments, </a:t>
            </a:r>
            <a:r>
              <a:rPr lang="en-US" dirty="0" err="1"/>
              <a:t>esppecially</a:t>
            </a:r>
            <a:r>
              <a:rPr lang="en-US" dirty="0"/>
              <a:t> when working as part of a team.</a:t>
            </a:r>
            <a:endParaRPr lang="en-US" dirty="0">
              <a:ea typeface="Calibri"/>
              <a:cs typeface="Calibri"/>
            </a:endParaRPr>
          </a:p>
          <a:p>
            <a:r>
              <a:rPr lang="en-US"/>
              <a:t>This will support my future career in the events industry, where effective communication is essential for teamwork, customer service, and the overall success of events.</a:t>
            </a:r>
          </a:p>
          <a:p>
            <a:r>
              <a:rPr lang="en-US"/>
              <a:t>The LinkedIn Learning course helped me feel more confident in these situations, especially when speaking to visitors. It allowed me to apply what I had learned in a real environment, especially being more aware of how I communicate and how I respond to others, thinking about my body language and things like eye contact.</a:t>
            </a:r>
          </a:p>
          <a:p>
            <a:r>
              <a:rPr lang="en-US"/>
              <a:t>This has shown me how e-learning can support me in real life situations and helped improve my confidence when communicating professionally.</a:t>
            </a:r>
          </a:p>
          <a:p>
            <a:endParaRPr lang="en-US" dirty="0">
              <a:ea typeface="Calibri"/>
              <a:cs typeface="Calibri"/>
            </a:endParaRPr>
          </a:p>
          <a:p>
            <a:endParaRPr lang="en-US" dirty="0">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3EFF2DC0-8E98-4821-B8BE-007A65C41687}" type="slidenum">
              <a:rPr lang="en-GB"/>
              <a:t>6</a:t>
            </a:fld>
            <a:endParaRPr lang="en-GB"/>
          </a:p>
        </p:txBody>
      </p:sp>
    </p:spTree>
    <p:extLst>
      <p:ext uri="{BB962C8B-B14F-4D97-AF65-F5344CB8AC3E}">
        <p14:creationId xmlns:p14="http://schemas.microsoft.com/office/powerpoint/2010/main" val="45720634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As I mentioned on the previous slide, I used LinkedIn Learning to develop my communication skills.</a:t>
            </a:r>
          </a:p>
          <a:p>
            <a:r>
              <a:rPr lang="en-US"/>
              <a:t>LinkedIn Learning is an online platform that allows students to complete courses independently and develop professional and academic skills. There are a range of courses to choose from.</a:t>
            </a:r>
          </a:p>
          <a:p>
            <a:r>
              <a:rPr lang="en-US"/>
              <a:t>One of the benefits of this platform is that courses can be completed whenever, allowing for students like myself to pace their learning so that fits around other commitments.</a:t>
            </a:r>
          </a:p>
          <a:p>
            <a:r>
              <a:rPr lang="en-GB"/>
              <a:t>As the quote from Zou says on the slide “</a:t>
            </a:r>
            <a:r>
              <a:rPr lang="en-GB" err="1"/>
              <a:t>students c</a:t>
            </a:r>
            <a:r>
              <a:rPr lang="en-GB" dirty="0"/>
              <a:t>an learn at their own pace and access a wealth of resources tailored to their individual needs”</a:t>
            </a:r>
            <a:endParaRPr lang="en-GB" dirty="0">
              <a:ea typeface="Calibri"/>
              <a:cs typeface="Calibri"/>
            </a:endParaRPr>
          </a:p>
          <a:p>
            <a:r>
              <a:rPr lang="en-US"/>
              <a:t>Through using LinkedIn Learning, I was able to take more responsibility for my own learning and develop skills outside of university.</a:t>
            </a:r>
          </a:p>
          <a:p>
            <a:r>
              <a:rPr lang="en-US" dirty="0"/>
              <a:t>According to UCAS (2025), students entering higher education are expected to become more independent and take responsibility for their own learning. </a:t>
            </a:r>
            <a:r>
              <a:rPr lang="en-US" dirty="0" err="1"/>
              <a:t>Linkedin</a:t>
            </a:r>
            <a:r>
              <a:rPr lang="en-US" dirty="0"/>
              <a:t> Learning has allowed me to do this by giving me the option to complete courses whenever I can, which I often find is late at night or early morning. This allows me to complete courses at times that suit me best. It also has a course for almost everything, which has been helpful to independently study and work on areas I am struggling with to prepare for assignments.</a:t>
            </a:r>
            <a:endParaRPr lang="en-US" dirty="0">
              <a:ea typeface="Calibri"/>
              <a:cs typeface="Calibri"/>
            </a:endParaRPr>
          </a:p>
          <a:p>
            <a:r>
              <a:rPr lang="en-US"/>
              <a:t>This shows how digital learning supports independent study and continuous development, which are essential for success at university.</a:t>
            </a:r>
          </a:p>
          <a:p>
            <a:r>
              <a:rPr lang="en-US" dirty="0"/>
              <a:t>This was my first experience using e-learning, and it has helped me become more confident in independent learning. It gives me the opportunity to learn essential skills independently at home. I will be using this more to develop other essential skills to support my</a:t>
            </a:r>
            <a:r>
              <a:rPr lang="en-US"/>
              <a:t> time at university and develop skills needed for my personal and professional development.</a:t>
            </a:r>
            <a:endParaRPr lang="en-US">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3EFF2DC0-8E98-4821-B8BE-007A65C41687}" type="slidenum">
              <a:rPr lang="en-GB"/>
              <a:t>6</a:t>
            </a:fld>
            <a:endParaRPr lang="en-GB"/>
          </a:p>
        </p:txBody>
      </p:sp>
    </p:spTree>
    <p:extLst>
      <p:ext uri="{BB962C8B-B14F-4D97-AF65-F5344CB8AC3E}">
        <p14:creationId xmlns:p14="http://schemas.microsoft.com/office/powerpoint/2010/main" val="414966576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To conclude, the Academic, Industry and Digital Skills module has helped me develop a range of important skills, including academic writing, communication, and digital learning.</a:t>
            </a:r>
          </a:p>
          <a:p>
            <a:r>
              <a:rPr lang="en-US"/>
              <a:t>Through this module, I have become more independent and confident in my skills and abilities, particularly in managing my own learning and developing skills outside of class.</a:t>
            </a:r>
            <a:endParaRPr lang="en-GB"/>
          </a:p>
          <a:p>
            <a:r>
              <a:rPr lang="en-US"/>
              <a:t>The academic skills I have developed will support me with assignment meeting university standards.</a:t>
            </a:r>
            <a:endParaRPr lang="en-GB"/>
          </a:p>
          <a:p>
            <a:r>
              <a:rPr lang="en-US" dirty="0">
                <a:ea typeface="Calibri"/>
                <a:cs typeface="Calibri"/>
              </a:rPr>
              <a:t>I have already applied industry skills, particularly communication, during placement and at work which has helped me work better and more effectively in teams and allowed me to interact more </a:t>
            </a:r>
            <a:r>
              <a:rPr lang="en-US">
                <a:ea typeface="Calibri"/>
                <a:cs typeface="Calibri"/>
              </a:rPr>
              <a:t>professionally</a:t>
            </a:r>
            <a:r>
              <a:rPr lang="en-US" dirty="0">
                <a:ea typeface="Calibri"/>
                <a:cs typeface="Calibri"/>
              </a:rPr>
              <a:t> with customers.</a:t>
            </a:r>
          </a:p>
          <a:p>
            <a:r>
              <a:rPr lang="en-US" dirty="0"/>
              <a:t>The digital skills I have developed, such as using LinkedIn Learning, have helped me become more confident and independent. Online learning is relatively new to me and I am now more confident to use these platforms to develop my skills independently.</a:t>
            </a:r>
            <a:endParaRPr lang="en-US" dirty="0">
              <a:ea typeface="Calibri"/>
              <a:cs typeface="Calibri"/>
            </a:endParaRPr>
          </a:p>
          <a:p>
            <a:endParaRPr lang="en-US" dirty="0">
              <a:ea typeface="Calibri"/>
              <a:cs typeface="Calibri"/>
            </a:endParaRPr>
          </a:p>
          <a:p>
            <a:r>
              <a:rPr lang="en-US"/>
              <a:t>These skills will support both my ongoing academic journey and my future career in the tourism and events industry. Thank you for listening. Any questions?</a:t>
            </a:r>
            <a:endParaRPr lang="en-GB"/>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3EFF2DC0-8E98-4821-B8BE-007A65C41687}" type="slidenum">
              <a:rPr lang="en-GB"/>
              <a:t>7</a:t>
            </a:fld>
            <a:endParaRPr lang="en-GB"/>
          </a:p>
        </p:txBody>
      </p:sp>
    </p:spTree>
    <p:extLst>
      <p:ext uri="{BB962C8B-B14F-4D97-AF65-F5344CB8AC3E}">
        <p14:creationId xmlns:p14="http://schemas.microsoft.com/office/powerpoint/2010/main" val="419195653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29/04/2026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29/04/2026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29/04/2026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29/04/2026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29/04/2026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29/04/2026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29/04/2026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29/04/2026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29/04/2026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29/04/2026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29/04/2026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a:blip r:embed="rId13"/>
          <a:stretch>
            <a:fillRect t="-9000" b="-9000"/>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29/04/2026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image" Target="../media/image4.jpeg"/><Relationship Id="rId4" Type="http://schemas.openxmlformats.org/officeDocument/2006/relationships/image" Target="../media/image3.jpe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linkedin.com/learning/" TargetMode="External"/><Relationship Id="rId2" Type="http://schemas.openxmlformats.org/officeDocument/2006/relationships/hyperlink" Target="https://www.glion.edu/magazine/trends-in-event-management/"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teqsa.gov.au/students/understanding-academic-integrity/what-academic-integrity" TargetMode="External"/><Relationship Id="rId2" Type="http://schemas.openxmlformats.org/officeDocument/2006/relationships/hyperlink" Target="https://silverbackuk.com/why-effective-communication-is-key-to-event-success/" TargetMode="External"/><Relationship Id="rId1" Type="http://schemas.openxmlformats.org/officeDocument/2006/relationships/slideLayout" Target="../slideLayouts/slideLayout2.xml"/><Relationship Id="rId5" Type="http://schemas.openxmlformats.org/officeDocument/2006/relationships/hyperlink" Target="https://www.frontiersin.org/journals/education/articles/10.3389/feduc.2025.1562391/full" TargetMode="External"/><Relationship Id="rId4" Type="http://schemas.openxmlformats.org/officeDocument/2006/relationships/hyperlink" Target="https://www.ucas.com/applying/after-you-apply/clearing-and-results-day/after-results-day/getting-ready-for-higher-educatio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324472"/>
            <a:ext cx="9144000" cy="2387600"/>
          </a:xfrm>
        </p:spPr>
        <p:txBody>
          <a:bodyPr/>
          <a:lstStyle/>
          <a:p>
            <a:r>
              <a:rPr lang="en-GB">
                <a:solidFill>
                  <a:schemeClr val="bg1"/>
                </a:solidFill>
                <a:ea typeface="+mj-lt"/>
                <a:cs typeface="+mj-lt"/>
              </a:rPr>
              <a:t>Presentation: Academic, Industry and Digital Skills</a:t>
            </a:r>
            <a:endParaRPr lang="en-US">
              <a:solidFill>
                <a:schemeClr val="bg1"/>
              </a:solidFill>
            </a:endParaRPr>
          </a:p>
        </p:txBody>
      </p:sp>
      <p:sp>
        <p:nvSpPr>
          <p:cNvPr id="3" name="Subtitle 2"/>
          <p:cNvSpPr>
            <a:spLocks noGrp="1"/>
          </p:cNvSpPr>
          <p:nvPr>
            <p:ph type="subTitle" idx="1"/>
          </p:nvPr>
        </p:nvSpPr>
        <p:spPr>
          <a:xfrm>
            <a:off x="1524000" y="3071532"/>
            <a:ext cx="9144000" cy="1655762"/>
          </a:xfrm>
        </p:spPr>
        <p:txBody>
          <a:bodyPr vert="horz" lIns="91440" tIns="45720" rIns="91440" bIns="45720" rtlCol="0" anchor="t">
            <a:noAutofit/>
          </a:bodyPr>
          <a:lstStyle/>
          <a:p>
            <a:pPr algn="just"/>
            <a:r>
              <a:rPr lang="en-GB" sz="1800" b="1">
                <a:solidFill>
                  <a:schemeClr val="bg1"/>
                </a:solidFill>
                <a:latin typeface="Arial"/>
                <a:cs typeface="Arial"/>
              </a:rPr>
              <a:t>Student: Ethan Matthews </a:t>
            </a:r>
            <a:endParaRPr lang="en-GB" sz="1800">
              <a:solidFill>
                <a:schemeClr val="bg1"/>
              </a:solidFill>
              <a:latin typeface="Arial"/>
              <a:cs typeface="Arial"/>
            </a:endParaRPr>
          </a:p>
          <a:p>
            <a:pPr algn="just"/>
            <a:r>
              <a:rPr lang="en-GB" sz="1800" b="1">
                <a:solidFill>
                  <a:schemeClr val="bg1"/>
                </a:solidFill>
                <a:latin typeface="Arial"/>
                <a:cs typeface="Arial"/>
              </a:rPr>
              <a:t>Student Number: 2501369</a:t>
            </a:r>
            <a:endParaRPr lang="en-GB" sz="1800">
              <a:solidFill>
                <a:schemeClr val="bg1"/>
              </a:solidFill>
              <a:latin typeface="Arial"/>
              <a:cs typeface="Arial"/>
            </a:endParaRPr>
          </a:p>
          <a:p>
            <a:pPr algn="just"/>
            <a:r>
              <a:rPr lang="en-GB" sz="1800" b="1">
                <a:solidFill>
                  <a:schemeClr val="bg1"/>
                </a:solidFill>
                <a:latin typeface="Arial"/>
                <a:cs typeface="Arial"/>
              </a:rPr>
              <a:t>Module: Academic Industry and Digital Skills</a:t>
            </a:r>
            <a:endParaRPr lang="en-GB" sz="1800">
              <a:solidFill>
                <a:schemeClr val="bg1"/>
              </a:solidFill>
              <a:latin typeface="Arial"/>
              <a:cs typeface="Arial"/>
            </a:endParaRPr>
          </a:p>
          <a:p>
            <a:pPr algn="just"/>
            <a:r>
              <a:rPr lang="en-GB" sz="1800" b="1">
                <a:solidFill>
                  <a:schemeClr val="bg1"/>
                </a:solidFill>
                <a:latin typeface="Arial"/>
                <a:cs typeface="Arial"/>
              </a:rPr>
              <a:t>Module Code: BMTP4015</a:t>
            </a:r>
            <a:endParaRPr lang="en-GB" sz="1800">
              <a:solidFill>
                <a:schemeClr val="bg1"/>
              </a:solidFill>
              <a:latin typeface="Arial"/>
              <a:cs typeface="Arial"/>
            </a:endParaRPr>
          </a:p>
          <a:p>
            <a:pPr algn="just"/>
            <a:r>
              <a:rPr lang="en-GB" sz="1800" b="1">
                <a:solidFill>
                  <a:schemeClr val="bg1"/>
                </a:solidFill>
                <a:latin typeface="Arial"/>
                <a:cs typeface="Arial"/>
              </a:rPr>
              <a:t>Module Tutor: Lisa Bassler</a:t>
            </a:r>
            <a:endParaRPr lang="en-GB" sz="1800">
              <a:solidFill>
                <a:schemeClr val="bg1"/>
              </a:solidFill>
              <a:latin typeface="Arial"/>
              <a:cs typeface="Arial"/>
            </a:endParaRPr>
          </a:p>
          <a:p>
            <a:pPr algn="just"/>
            <a:r>
              <a:rPr lang="en-GB" sz="1800" b="1">
                <a:solidFill>
                  <a:schemeClr val="bg1"/>
                </a:solidFill>
                <a:latin typeface="Arial"/>
                <a:cs typeface="Arial"/>
              </a:rPr>
              <a:t>Submission Date: 30</a:t>
            </a:r>
            <a:r>
              <a:rPr lang="en-GB" sz="1800" b="1" dirty="0">
                <a:solidFill>
                  <a:schemeClr val="bg1"/>
                </a:solidFill>
                <a:latin typeface="Arial"/>
                <a:cs typeface="Arial"/>
              </a:rPr>
              <a:t>th April</a:t>
            </a:r>
            <a:endParaRPr lang="en-GB" sz="1800">
              <a:solidFill>
                <a:schemeClr val="bg1"/>
              </a:solidFill>
              <a:latin typeface="Arial"/>
              <a:cs typeface="Arial"/>
            </a:endParaRPr>
          </a:p>
          <a:p>
            <a:pPr algn="just"/>
            <a:endParaRPr lang="en-GB" sz="1200" b="1" dirty="0">
              <a:solidFill>
                <a:schemeClr val="bg1"/>
              </a:solidFill>
              <a:latin typeface="Arial"/>
              <a:cs typeface="Arial"/>
            </a:endParaRPr>
          </a:p>
          <a:p>
            <a:endParaRPr lang="en-GB" dirty="0">
              <a:solidFill>
                <a:schemeClr val="bg1"/>
              </a:solidFill>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529B49-3CD2-DB0A-7A48-98DE752A935E}"/>
              </a:ext>
            </a:extLst>
          </p:cNvPr>
          <p:cNvSpPr>
            <a:spLocks noGrp="1"/>
          </p:cNvSpPr>
          <p:nvPr>
            <p:ph type="title"/>
          </p:nvPr>
        </p:nvSpPr>
        <p:spPr>
          <a:xfrm>
            <a:off x="4368479" y="-1407"/>
            <a:ext cx="10515600" cy="1325563"/>
          </a:xfrm>
        </p:spPr>
        <p:txBody>
          <a:bodyPr/>
          <a:lstStyle/>
          <a:p>
            <a:r>
              <a:rPr lang="en-GB">
                <a:solidFill>
                  <a:schemeClr val="bg1"/>
                </a:solidFill>
              </a:rPr>
              <a:t>AI Statement</a:t>
            </a:r>
          </a:p>
        </p:txBody>
      </p:sp>
      <p:sp>
        <p:nvSpPr>
          <p:cNvPr id="6" name="TextBox 5">
            <a:extLst>
              <a:ext uri="{FF2B5EF4-FFF2-40B4-BE49-F238E27FC236}">
                <a16:creationId xmlns:a16="http://schemas.microsoft.com/office/drawing/2014/main" id="{18C620E1-4AD0-D664-7827-96DE3F217371}"/>
              </a:ext>
            </a:extLst>
          </p:cNvPr>
          <p:cNvSpPr txBox="1"/>
          <p:nvPr/>
        </p:nvSpPr>
        <p:spPr>
          <a:xfrm>
            <a:off x="2640789" y="1992998"/>
            <a:ext cx="6910001" cy="267765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solidFill>
                  <a:schemeClr val="bg1"/>
                </a:solidFill>
                <a:latin typeface="Arial"/>
                <a:cs typeface="Arial"/>
              </a:rPr>
              <a:t>I confirm that I have not used any AI tools in the research and creation of this assignment. I confirm that I have not presented any AI generated materials as my own work. I confirm I have copies of my drafts, notes, and other resources I used, which I may be asked to provide in evidence.</a:t>
            </a:r>
          </a:p>
        </p:txBody>
      </p:sp>
    </p:spTree>
    <p:extLst>
      <p:ext uri="{BB962C8B-B14F-4D97-AF65-F5344CB8AC3E}">
        <p14:creationId xmlns:p14="http://schemas.microsoft.com/office/powerpoint/2010/main" val="32268921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6189B9-7FDC-E76E-27CD-791C6BB56988}"/>
              </a:ext>
            </a:extLst>
          </p:cNvPr>
          <p:cNvSpPr>
            <a:spLocks noGrp="1"/>
          </p:cNvSpPr>
          <p:nvPr>
            <p:ph type="title"/>
          </p:nvPr>
        </p:nvSpPr>
        <p:spPr/>
        <p:txBody>
          <a:bodyPr/>
          <a:lstStyle/>
          <a:p>
            <a:r>
              <a:rPr lang="en-GB">
                <a:solidFill>
                  <a:schemeClr val="bg1"/>
                </a:solidFill>
              </a:rPr>
              <a:t>Introduction </a:t>
            </a:r>
          </a:p>
        </p:txBody>
      </p:sp>
      <p:sp>
        <p:nvSpPr>
          <p:cNvPr id="3" name="Content Placeholder 2">
            <a:extLst>
              <a:ext uri="{FF2B5EF4-FFF2-40B4-BE49-F238E27FC236}">
                <a16:creationId xmlns:a16="http://schemas.microsoft.com/office/drawing/2014/main" id="{6494C90A-E975-FAA0-ED0E-EFD32D6C67DB}"/>
              </a:ext>
            </a:extLst>
          </p:cNvPr>
          <p:cNvSpPr>
            <a:spLocks noGrp="1"/>
          </p:cNvSpPr>
          <p:nvPr>
            <p:ph idx="1"/>
          </p:nvPr>
        </p:nvSpPr>
        <p:spPr>
          <a:xfrm>
            <a:off x="838200" y="1690587"/>
            <a:ext cx="6985322" cy="4351338"/>
          </a:xfrm>
        </p:spPr>
        <p:txBody>
          <a:bodyPr vert="horz" lIns="91440" tIns="45720" rIns="91440" bIns="45720" rtlCol="0" anchor="t">
            <a:normAutofit/>
          </a:bodyPr>
          <a:lstStyle/>
          <a:p>
            <a:r>
              <a:rPr lang="en-GB">
                <a:solidFill>
                  <a:schemeClr val="bg1"/>
                </a:solidFill>
                <a:ea typeface="+mn-lt"/>
                <a:cs typeface="+mn-lt"/>
              </a:rPr>
              <a:t>Development of key academic, industry and digital skills </a:t>
            </a:r>
            <a:endParaRPr lang="en-GB">
              <a:solidFill>
                <a:schemeClr val="bg1"/>
              </a:solidFill>
            </a:endParaRPr>
          </a:p>
          <a:p>
            <a:r>
              <a:rPr lang="en-GB">
                <a:solidFill>
                  <a:schemeClr val="bg1"/>
                </a:solidFill>
                <a:ea typeface="+mn-lt"/>
                <a:cs typeface="+mn-lt"/>
              </a:rPr>
              <a:t>Importance of skills for university success </a:t>
            </a:r>
            <a:endParaRPr lang="en-GB">
              <a:solidFill>
                <a:schemeClr val="bg1"/>
              </a:solidFill>
            </a:endParaRPr>
          </a:p>
          <a:p>
            <a:r>
              <a:rPr lang="en-GB">
                <a:solidFill>
                  <a:schemeClr val="bg1"/>
                </a:solidFill>
                <a:ea typeface="+mn-lt"/>
                <a:cs typeface="+mn-lt"/>
              </a:rPr>
              <a:t>Need for independence and self-management </a:t>
            </a:r>
            <a:endParaRPr lang="en-GB">
              <a:solidFill>
                <a:schemeClr val="bg1"/>
              </a:solidFill>
            </a:endParaRPr>
          </a:p>
          <a:p>
            <a:r>
              <a:rPr lang="en-GB">
                <a:solidFill>
                  <a:schemeClr val="bg1"/>
                </a:solidFill>
                <a:ea typeface="+mn-lt"/>
                <a:cs typeface="+mn-lt"/>
              </a:rPr>
              <a:t>Relevance to future careers in tourism and events</a:t>
            </a:r>
            <a:endParaRPr lang="en-GB">
              <a:solidFill>
                <a:schemeClr val="bg1"/>
              </a:solidFill>
            </a:endParaRPr>
          </a:p>
          <a:p>
            <a:endParaRPr lang="en-GB" dirty="0">
              <a:solidFill>
                <a:schemeClr val="bg1"/>
              </a:solidFill>
            </a:endParaRPr>
          </a:p>
        </p:txBody>
      </p:sp>
      <p:sp>
        <p:nvSpPr>
          <p:cNvPr id="4" name="TextBox 3">
            <a:extLst>
              <a:ext uri="{FF2B5EF4-FFF2-40B4-BE49-F238E27FC236}">
                <a16:creationId xmlns:a16="http://schemas.microsoft.com/office/drawing/2014/main" id="{2695374D-D991-7DBC-74EC-130BE24C379B}"/>
              </a:ext>
            </a:extLst>
          </p:cNvPr>
          <p:cNvSpPr txBox="1"/>
          <p:nvPr/>
        </p:nvSpPr>
        <p:spPr>
          <a:xfrm>
            <a:off x="841186" y="6195100"/>
            <a:ext cx="698090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solidFill>
                  <a:schemeClr val="bg1"/>
                </a:solidFill>
                <a:ea typeface="+mn-lt"/>
                <a:cs typeface="+mn-lt"/>
              </a:rPr>
              <a:t>(Cottrell, 2024; </a:t>
            </a:r>
            <a:r>
              <a:rPr lang="en-GB">
                <a:solidFill>
                  <a:schemeClr val="bg1"/>
                </a:solidFill>
                <a:ea typeface="+mn-lt"/>
                <a:cs typeface="+mn-lt"/>
              </a:rPr>
              <a:t>Glion, 2024; UCAS, 2025)</a:t>
            </a:r>
            <a:endParaRPr lang="en-US">
              <a:solidFill>
                <a:schemeClr val="bg1"/>
              </a:solidFill>
            </a:endParaRPr>
          </a:p>
        </p:txBody>
      </p:sp>
    </p:spTree>
    <p:extLst>
      <p:ext uri="{BB962C8B-B14F-4D97-AF65-F5344CB8AC3E}">
        <p14:creationId xmlns:p14="http://schemas.microsoft.com/office/powerpoint/2010/main" val="115577381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22E0D0-6415-A6D4-D56A-8635832C5E59}"/>
              </a:ext>
            </a:extLst>
          </p:cNvPr>
          <p:cNvSpPr>
            <a:spLocks noGrp="1"/>
          </p:cNvSpPr>
          <p:nvPr>
            <p:ph type="title"/>
          </p:nvPr>
        </p:nvSpPr>
        <p:spPr/>
        <p:txBody>
          <a:bodyPr/>
          <a:lstStyle/>
          <a:p>
            <a:r>
              <a:rPr lang="en-GB">
                <a:solidFill>
                  <a:schemeClr val="bg1"/>
                </a:solidFill>
              </a:rPr>
              <a:t>Academic Writing (Academic Skill)</a:t>
            </a:r>
          </a:p>
        </p:txBody>
      </p:sp>
      <p:sp>
        <p:nvSpPr>
          <p:cNvPr id="3" name="Content Placeholder 2">
            <a:extLst>
              <a:ext uri="{FF2B5EF4-FFF2-40B4-BE49-F238E27FC236}">
                <a16:creationId xmlns:a16="http://schemas.microsoft.com/office/drawing/2014/main" id="{343870B3-5198-1D53-217A-DC4B13340C96}"/>
              </a:ext>
            </a:extLst>
          </p:cNvPr>
          <p:cNvSpPr>
            <a:spLocks noGrp="1"/>
          </p:cNvSpPr>
          <p:nvPr>
            <p:ph idx="1"/>
          </p:nvPr>
        </p:nvSpPr>
        <p:spPr/>
        <p:txBody>
          <a:bodyPr vert="horz" lIns="91440" tIns="45720" rIns="91440" bIns="45720" rtlCol="0" anchor="t">
            <a:normAutofit/>
          </a:bodyPr>
          <a:lstStyle/>
          <a:p>
            <a:r>
              <a:rPr lang="en-GB">
                <a:solidFill>
                  <a:schemeClr val="bg1"/>
                </a:solidFill>
              </a:rPr>
              <a:t>Formal Writing &amp; Structured </a:t>
            </a:r>
          </a:p>
          <a:p>
            <a:r>
              <a:rPr lang="en-GB">
                <a:solidFill>
                  <a:schemeClr val="bg1"/>
                </a:solidFill>
              </a:rPr>
              <a:t>Using evidence to support arguments</a:t>
            </a:r>
          </a:p>
          <a:p>
            <a:r>
              <a:rPr lang="en-GB">
                <a:solidFill>
                  <a:schemeClr val="bg1"/>
                </a:solidFill>
              </a:rPr>
              <a:t>Developing analysis </a:t>
            </a:r>
          </a:p>
          <a:p>
            <a:r>
              <a:rPr lang="en-GB">
                <a:solidFill>
                  <a:schemeClr val="bg1"/>
                </a:solidFill>
              </a:rPr>
              <a:t>Referencing</a:t>
            </a:r>
            <a:endParaRPr lang="en-GB" dirty="0">
              <a:solidFill>
                <a:schemeClr val="bg1"/>
              </a:solidFill>
            </a:endParaRPr>
          </a:p>
        </p:txBody>
      </p:sp>
      <p:sp>
        <p:nvSpPr>
          <p:cNvPr id="4" name="TextBox 3">
            <a:extLst>
              <a:ext uri="{FF2B5EF4-FFF2-40B4-BE49-F238E27FC236}">
                <a16:creationId xmlns:a16="http://schemas.microsoft.com/office/drawing/2014/main" id="{C7CA070D-C810-B5C3-B6A7-B741DD8908FA}"/>
              </a:ext>
            </a:extLst>
          </p:cNvPr>
          <p:cNvSpPr txBox="1"/>
          <p:nvPr/>
        </p:nvSpPr>
        <p:spPr>
          <a:xfrm>
            <a:off x="843010" y="6180881"/>
            <a:ext cx="578439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chemeClr val="bg1"/>
                </a:solidFill>
                <a:ea typeface="+mn-lt"/>
                <a:cs typeface="+mn-lt"/>
              </a:rPr>
              <a:t>(Cottrell, 2024; TEQSA, 2022; Hyland, 2013)</a:t>
            </a:r>
            <a:endParaRPr lang="en-US">
              <a:solidFill>
                <a:schemeClr val="bg1"/>
              </a:solidFill>
            </a:endParaRPr>
          </a:p>
        </p:txBody>
      </p:sp>
    </p:spTree>
    <p:extLst>
      <p:ext uri="{BB962C8B-B14F-4D97-AF65-F5344CB8AC3E}">
        <p14:creationId xmlns:p14="http://schemas.microsoft.com/office/powerpoint/2010/main" val="409267001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957E40-BAD5-A6F7-BB75-0C881B068AD2}"/>
              </a:ext>
            </a:extLst>
          </p:cNvPr>
          <p:cNvSpPr>
            <a:spLocks noGrp="1"/>
          </p:cNvSpPr>
          <p:nvPr>
            <p:ph type="title"/>
          </p:nvPr>
        </p:nvSpPr>
        <p:spPr/>
        <p:txBody>
          <a:bodyPr/>
          <a:lstStyle/>
          <a:p>
            <a:r>
              <a:rPr lang="en-GB" dirty="0">
                <a:solidFill>
                  <a:schemeClr val="bg1"/>
                </a:solidFill>
              </a:rPr>
              <a:t>Communication (</a:t>
            </a:r>
            <a:r>
              <a:rPr lang="en-GB">
                <a:solidFill>
                  <a:schemeClr val="bg1"/>
                </a:solidFill>
              </a:rPr>
              <a:t>Industry Skill)</a:t>
            </a:r>
            <a:endParaRPr lang="en-GB" dirty="0">
              <a:solidFill>
                <a:schemeClr val="bg1"/>
              </a:solidFill>
            </a:endParaRPr>
          </a:p>
        </p:txBody>
      </p:sp>
      <p:sp>
        <p:nvSpPr>
          <p:cNvPr id="3" name="Content Placeholder 2">
            <a:extLst>
              <a:ext uri="{FF2B5EF4-FFF2-40B4-BE49-F238E27FC236}">
                <a16:creationId xmlns:a16="http://schemas.microsoft.com/office/drawing/2014/main" id="{CB2A0D32-7334-C481-D411-1966C5107462}"/>
              </a:ext>
            </a:extLst>
          </p:cNvPr>
          <p:cNvSpPr>
            <a:spLocks noGrp="1"/>
          </p:cNvSpPr>
          <p:nvPr>
            <p:ph idx="1"/>
          </p:nvPr>
        </p:nvSpPr>
        <p:spPr>
          <a:xfrm>
            <a:off x="838200" y="1738816"/>
            <a:ext cx="6628435" cy="4438147"/>
          </a:xfrm>
        </p:spPr>
        <p:txBody>
          <a:bodyPr vert="horz" lIns="91440" tIns="45720" rIns="91440" bIns="45720" rtlCol="0" anchor="t">
            <a:normAutofit/>
          </a:bodyPr>
          <a:lstStyle/>
          <a:p>
            <a:r>
              <a:rPr lang="en-US" dirty="0">
                <a:solidFill>
                  <a:schemeClr val="bg1"/>
                </a:solidFill>
                <a:latin typeface="Aptos"/>
                <a:ea typeface="Calibri"/>
                <a:cs typeface="Calibri"/>
              </a:rPr>
              <a:t>Verbal and non-</a:t>
            </a:r>
            <a:r>
              <a:rPr lang="en-US" dirty="0" err="1">
                <a:solidFill>
                  <a:schemeClr val="bg1"/>
                </a:solidFill>
                <a:latin typeface="Aptos"/>
                <a:ea typeface="Calibri"/>
                <a:cs typeface="Calibri"/>
              </a:rPr>
              <a:t>verbalcommunication</a:t>
            </a:r>
            <a:endParaRPr lang="en-US" dirty="0">
              <a:solidFill>
                <a:schemeClr val="bg1"/>
              </a:solidFill>
              <a:latin typeface="Aptos"/>
              <a:ea typeface="Calibri"/>
              <a:cs typeface="Calibri"/>
            </a:endParaRPr>
          </a:p>
          <a:p>
            <a:pPr>
              <a:buFont typeface="Arial,Sans-Serif" panose="020B0604020202020204" pitchFamily="34" charset="0"/>
            </a:pPr>
            <a:r>
              <a:rPr lang="en-US" dirty="0">
                <a:solidFill>
                  <a:schemeClr val="bg1"/>
                </a:solidFill>
                <a:latin typeface="Aptos"/>
                <a:ea typeface="Calibri"/>
                <a:cs typeface="Calibri"/>
              </a:rPr>
              <a:t>Developed through </a:t>
            </a:r>
            <a:r>
              <a:rPr lang="en-US" dirty="0" err="1">
                <a:solidFill>
                  <a:schemeClr val="bg1"/>
                </a:solidFill>
                <a:latin typeface="Aptos"/>
                <a:ea typeface="Calibri"/>
                <a:cs typeface="Calibri"/>
              </a:rPr>
              <a:t>LinkedInLearning</a:t>
            </a:r>
            <a:r>
              <a:rPr lang="en-US" dirty="0">
                <a:solidFill>
                  <a:schemeClr val="bg1"/>
                </a:solidFill>
                <a:latin typeface="Aptos"/>
                <a:ea typeface="Calibri"/>
                <a:cs typeface="Calibri"/>
              </a:rPr>
              <a:t> </a:t>
            </a:r>
          </a:p>
          <a:p>
            <a:pPr>
              <a:buFont typeface="Arial,Sans-Serif" panose="020B0604020202020204" pitchFamily="34" charset="0"/>
            </a:pPr>
            <a:r>
              <a:rPr lang="en-US" dirty="0">
                <a:solidFill>
                  <a:schemeClr val="bg1"/>
                </a:solidFill>
                <a:latin typeface="Aptos"/>
                <a:ea typeface="Calibri"/>
                <a:cs typeface="Calibri"/>
              </a:rPr>
              <a:t>Applied during placement and </a:t>
            </a:r>
            <a:r>
              <a:rPr lang="en-US" dirty="0" err="1">
                <a:solidFill>
                  <a:schemeClr val="bg1"/>
                </a:solidFill>
                <a:latin typeface="Aptos"/>
                <a:ea typeface="Calibri"/>
                <a:cs typeface="Calibri"/>
              </a:rPr>
              <a:t>workexperience</a:t>
            </a:r>
            <a:r>
              <a:rPr lang="en-US" dirty="0">
                <a:solidFill>
                  <a:schemeClr val="bg1"/>
                </a:solidFill>
                <a:latin typeface="Aptos"/>
                <a:ea typeface="Calibri"/>
                <a:cs typeface="Calibri"/>
              </a:rPr>
              <a:t> </a:t>
            </a:r>
          </a:p>
          <a:p>
            <a:pPr>
              <a:buFont typeface="Arial,Sans-Serif" panose="020B0604020202020204" pitchFamily="34" charset="0"/>
            </a:pPr>
            <a:r>
              <a:rPr lang="en-US" dirty="0">
                <a:solidFill>
                  <a:schemeClr val="bg1"/>
                </a:solidFill>
                <a:latin typeface="Aptos"/>
                <a:ea typeface="Calibri"/>
                <a:cs typeface="Calibri"/>
              </a:rPr>
              <a:t>Essential for teamwork </a:t>
            </a:r>
            <a:r>
              <a:rPr lang="en-US" dirty="0" err="1">
                <a:solidFill>
                  <a:schemeClr val="bg1"/>
                </a:solidFill>
                <a:latin typeface="Aptos"/>
                <a:ea typeface="Calibri"/>
                <a:cs typeface="Calibri"/>
              </a:rPr>
              <a:t>andcustomer</a:t>
            </a:r>
            <a:r>
              <a:rPr lang="en-US" dirty="0">
                <a:solidFill>
                  <a:schemeClr val="bg1"/>
                </a:solidFill>
                <a:latin typeface="Aptos"/>
                <a:ea typeface="Calibri"/>
                <a:cs typeface="Calibri"/>
              </a:rPr>
              <a:t> interaction</a:t>
            </a:r>
          </a:p>
          <a:p>
            <a:endParaRPr lang="en-US" dirty="0">
              <a:solidFill>
                <a:schemeClr val="bg1"/>
              </a:solidFill>
              <a:latin typeface="Aptos"/>
              <a:ea typeface="Calibri"/>
              <a:cs typeface="Calibri"/>
            </a:endParaRPr>
          </a:p>
          <a:p>
            <a:endParaRPr lang="en-GB" dirty="0">
              <a:solidFill>
                <a:schemeClr val="bg1"/>
              </a:solidFill>
              <a:ea typeface="Calibri"/>
              <a:cs typeface="Calibri"/>
            </a:endParaRPr>
          </a:p>
        </p:txBody>
      </p:sp>
      <p:sp>
        <p:nvSpPr>
          <p:cNvPr id="6" name="TextBox 5">
            <a:extLst>
              <a:ext uri="{FF2B5EF4-FFF2-40B4-BE49-F238E27FC236}">
                <a16:creationId xmlns:a16="http://schemas.microsoft.com/office/drawing/2014/main" id="{8F13C3D4-C348-092C-105C-C4D0BF607AD5}"/>
              </a:ext>
            </a:extLst>
          </p:cNvPr>
          <p:cNvSpPr txBox="1"/>
          <p:nvPr/>
        </p:nvSpPr>
        <p:spPr>
          <a:xfrm>
            <a:off x="837786" y="5931106"/>
            <a:ext cx="4284929"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chemeClr val="bg1"/>
                </a:solidFill>
              </a:rPr>
              <a:t>(Glion, 2024; LinkedIn Learning,2025; Marlow et al., 2018;Silverback, 2022)</a:t>
            </a:r>
            <a:endParaRPr lang="en-GB" dirty="0">
              <a:solidFill>
                <a:schemeClr val="bg1"/>
              </a:solidFill>
            </a:endParaRPr>
          </a:p>
          <a:p>
            <a:pPr algn="l"/>
            <a:endParaRPr lang="en-GB" dirty="0">
              <a:solidFill>
                <a:schemeClr val="bg1"/>
              </a:solidFill>
            </a:endParaRPr>
          </a:p>
        </p:txBody>
      </p:sp>
    </p:spTree>
    <p:extLst>
      <p:ext uri="{BB962C8B-B14F-4D97-AF65-F5344CB8AC3E}">
        <p14:creationId xmlns:p14="http://schemas.microsoft.com/office/powerpoint/2010/main" val="40345765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D013F8-CD01-D575-7AC8-EC155E37BFEE}"/>
              </a:ext>
            </a:extLst>
          </p:cNvPr>
          <p:cNvSpPr>
            <a:spLocks noGrp="1"/>
          </p:cNvSpPr>
          <p:nvPr>
            <p:ph type="title"/>
          </p:nvPr>
        </p:nvSpPr>
        <p:spPr>
          <a:xfrm>
            <a:off x="838200" y="365125"/>
            <a:ext cx="5924309" cy="1335208"/>
          </a:xfrm>
        </p:spPr>
        <p:txBody>
          <a:bodyPr/>
          <a:lstStyle/>
          <a:p>
            <a:r>
              <a:rPr lang="en-GB" dirty="0">
                <a:solidFill>
                  <a:schemeClr val="bg1"/>
                </a:solidFill>
              </a:rPr>
              <a:t>Practical Application of </a:t>
            </a:r>
            <a:r>
              <a:rPr lang="en-GB">
                <a:solidFill>
                  <a:schemeClr val="bg1"/>
                </a:solidFill>
              </a:rPr>
              <a:t>Industry Skill</a:t>
            </a:r>
            <a:endParaRPr lang="en-GB" dirty="0">
              <a:solidFill>
                <a:schemeClr val="bg1"/>
              </a:solidFill>
            </a:endParaRPr>
          </a:p>
        </p:txBody>
      </p:sp>
      <p:sp>
        <p:nvSpPr>
          <p:cNvPr id="3" name="Content Placeholder 2">
            <a:extLst>
              <a:ext uri="{FF2B5EF4-FFF2-40B4-BE49-F238E27FC236}">
                <a16:creationId xmlns:a16="http://schemas.microsoft.com/office/drawing/2014/main" id="{3C27031A-8D54-5CD7-FDBA-8F13759E9633}"/>
              </a:ext>
            </a:extLst>
          </p:cNvPr>
          <p:cNvSpPr>
            <a:spLocks noGrp="1"/>
          </p:cNvSpPr>
          <p:nvPr>
            <p:ph idx="1"/>
          </p:nvPr>
        </p:nvSpPr>
        <p:spPr>
          <a:xfrm>
            <a:off x="838200" y="1767752"/>
            <a:ext cx="6068993" cy="4409211"/>
          </a:xfrm>
        </p:spPr>
        <p:txBody>
          <a:bodyPr vert="horz" lIns="91440" tIns="45720" rIns="91440" bIns="45720" rtlCol="0" anchor="t">
            <a:normAutofit/>
          </a:bodyPr>
          <a:lstStyle/>
          <a:p>
            <a:r>
              <a:rPr lang="en-GB">
                <a:solidFill>
                  <a:schemeClr val="bg1"/>
                </a:solidFill>
                <a:ea typeface="+mn-lt"/>
                <a:cs typeface="+mn-lt"/>
              </a:rPr>
              <a:t>Applied during placement and work </a:t>
            </a:r>
            <a:endParaRPr lang="en-GB" dirty="0">
              <a:solidFill>
                <a:schemeClr val="bg1"/>
              </a:solidFill>
            </a:endParaRPr>
          </a:p>
          <a:p>
            <a:r>
              <a:rPr lang="en-GB">
                <a:solidFill>
                  <a:schemeClr val="bg1"/>
                </a:solidFill>
                <a:ea typeface="+mn-lt"/>
                <a:cs typeface="+mn-lt"/>
              </a:rPr>
              <a:t>Teamwork and customer interaction </a:t>
            </a:r>
            <a:endParaRPr lang="en-GB" dirty="0">
              <a:solidFill>
                <a:schemeClr val="bg1"/>
              </a:solidFill>
            </a:endParaRPr>
          </a:p>
          <a:p>
            <a:r>
              <a:rPr lang="en-GB">
                <a:solidFill>
                  <a:schemeClr val="bg1"/>
                </a:solidFill>
                <a:ea typeface="+mn-lt"/>
                <a:cs typeface="+mn-lt"/>
              </a:rPr>
              <a:t>Problem-solving through communication </a:t>
            </a:r>
            <a:endParaRPr lang="en-GB" dirty="0">
              <a:solidFill>
                <a:schemeClr val="bg1"/>
              </a:solidFill>
            </a:endParaRPr>
          </a:p>
          <a:p>
            <a:r>
              <a:rPr lang="en-GB">
                <a:solidFill>
                  <a:schemeClr val="bg1"/>
                </a:solidFill>
                <a:ea typeface="+mn-lt"/>
                <a:cs typeface="+mn-lt"/>
              </a:rPr>
              <a:t>Experience across multiple live events including House Party and ITT Future You</a:t>
            </a:r>
            <a:endParaRPr lang="en-GB" dirty="0">
              <a:solidFill>
                <a:schemeClr val="bg1"/>
              </a:solidFill>
            </a:endParaRPr>
          </a:p>
          <a:p>
            <a:endParaRPr lang="en-GB" dirty="0">
              <a:solidFill>
                <a:schemeClr val="bg1"/>
              </a:solidFill>
            </a:endParaRPr>
          </a:p>
        </p:txBody>
      </p:sp>
      <p:pic>
        <p:nvPicPr>
          <p:cNvPr id="5" name="Picture 4" descr="A stage with a large screen and a crowd of people&#10;&#10;AI-generated content may be incorrect.">
            <a:extLst>
              <a:ext uri="{FF2B5EF4-FFF2-40B4-BE49-F238E27FC236}">
                <a16:creationId xmlns:a16="http://schemas.microsoft.com/office/drawing/2014/main" id="{6CBD4B73-60EE-1647-4820-45C1E5806838}"/>
              </a:ext>
            </a:extLst>
          </p:cNvPr>
          <p:cNvPicPr>
            <a:picLocks noChangeAspect="1"/>
          </p:cNvPicPr>
          <p:nvPr/>
        </p:nvPicPr>
        <p:blipFill>
          <a:blip r:embed="rId3"/>
          <a:stretch>
            <a:fillRect/>
          </a:stretch>
        </p:blipFill>
        <p:spPr>
          <a:xfrm>
            <a:off x="7854162" y="738706"/>
            <a:ext cx="3053766" cy="5378222"/>
          </a:xfrm>
          <a:prstGeom prst="rect">
            <a:avLst/>
          </a:prstGeom>
        </p:spPr>
      </p:pic>
      <p:sp>
        <p:nvSpPr>
          <p:cNvPr id="7" name="TextBox 6">
            <a:extLst>
              <a:ext uri="{FF2B5EF4-FFF2-40B4-BE49-F238E27FC236}">
                <a16:creationId xmlns:a16="http://schemas.microsoft.com/office/drawing/2014/main" id="{7D8A5E8C-7587-885D-30B9-39ECB578CE3F}"/>
              </a:ext>
            </a:extLst>
          </p:cNvPr>
          <p:cNvSpPr txBox="1"/>
          <p:nvPr/>
        </p:nvSpPr>
        <p:spPr>
          <a:xfrm>
            <a:off x="5085997" y="6488314"/>
            <a:ext cx="335220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mn-lt"/>
                <a:cs typeface="+mn-lt"/>
              </a:rPr>
              <a:t>Images (Author’s own, 2025)</a:t>
            </a:r>
            <a:endParaRPr lang="en-US">
              <a:ea typeface="+mn-lt"/>
              <a:cs typeface="+mn-lt"/>
            </a:endParaRPr>
          </a:p>
        </p:txBody>
      </p:sp>
      <p:pic>
        <p:nvPicPr>
          <p:cNvPr id="9" name="Picture 8" descr="A group of people standing in front of a stage&#10;&#10;AI-generated content may be incorrect.">
            <a:extLst>
              <a:ext uri="{FF2B5EF4-FFF2-40B4-BE49-F238E27FC236}">
                <a16:creationId xmlns:a16="http://schemas.microsoft.com/office/drawing/2014/main" id="{EDBF7CD0-6A5F-5441-17C5-FB63BD96EA06}"/>
              </a:ext>
            </a:extLst>
          </p:cNvPr>
          <p:cNvPicPr>
            <a:picLocks noChangeAspect="1"/>
          </p:cNvPicPr>
          <p:nvPr/>
        </p:nvPicPr>
        <p:blipFill>
          <a:blip r:embed="rId4"/>
          <a:srcRect r="5" b="9173"/>
          <a:stretch>
            <a:fillRect/>
          </a:stretch>
        </p:blipFill>
        <p:spPr>
          <a:xfrm>
            <a:off x="6912130" y="1921438"/>
            <a:ext cx="4959258" cy="3434970"/>
          </a:xfrm>
          <a:prstGeom prst="rect">
            <a:avLst/>
          </a:prstGeom>
        </p:spPr>
      </p:pic>
      <p:pic>
        <p:nvPicPr>
          <p:cNvPr id="11" name="Picture 10" descr="A group of people posing with a purple animal mascot&#10;&#10;AI-generated content may be incorrect.">
            <a:extLst>
              <a:ext uri="{FF2B5EF4-FFF2-40B4-BE49-F238E27FC236}">
                <a16:creationId xmlns:a16="http://schemas.microsoft.com/office/drawing/2014/main" id="{4BDA68F4-E493-0639-9AB7-DEFB5AB47D30}"/>
              </a:ext>
            </a:extLst>
          </p:cNvPr>
          <p:cNvPicPr>
            <a:picLocks noChangeAspect="1"/>
          </p:cNvPicPr>
          <p:nvPr/>
        </p:nvPicPr>
        <p:blipFill>
          <a:blip r:embed="rId5"/>
          <a:srcRect t="24648" r="1" b="31149"/>
          <a:stretch>
            <a:fillRect/>
          </a:stretch>
        </p:blipFill>
        <p:spPr>
          <a:xfrm>
            <a:off x="7252820" y="2386378"/>
            <a:ext cx="4269144" cy="2518361"/>
          </a:xfrm>
          <a:prstGeom prst="rect">
            <a:avLst/>
          </a:prstGeom>
        </p:spPr>
      </p:pic>
    </p:spTree>
    <p:extLst>
      <p:ext uri="{BB962C8B-B14F-4D97-AF65-F5344CB8AC3E}">
        <p14:creationId xmlns:p14="http://schemas.microsoft.com/office/powerpoint/2010/main" val="32111349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par>
                                <p:cTn id="8" presetID="10" presetClass="exit" presetSubtype="0" fill="hold" nodeType="withEffect">
                                  <p:stCondLst>
                                    <p:cond delay="0"/>
                                  </p:stCondLst>
                                  <p:childTnLst>
                                    <p:animEffect transition="out" filter="fade">
                                      <p:cBhvr>
                                        <p:cTn id="9" dur="500"/>
                                        <p:tgtEl>
                                          <p:spTgt spid="5"/>
                                        </p:tgtEl>
                                      </p:cBhvr>
                                    </p:animEffect>
                                    <p:set>
                                      <p:cBhvr>
                                        <p:cTn id="10" dur="1" fill="hold">
                                          <p:stCondLst>
                                            <p:cond delay="499"/>
                                          </p:stCondLst>
                                        </p:cTn>
                                        <p:tgtEl>
                                          <p:spTgt spid="5"/>
                                        </p:tgtEl>
                                        <p:attrNameLst>
                                          <p:attrName>style.visibility</p:attrName>
                                        </p:attrNameLst>
                                      </p:cBhvr>
                                      <p:to>
                                        <p:strVal val="hidden"/>
                                      </p:to>
                                    </p:set>
                                  </p:childTnLst>
                                </p:cTn>
                              </p:par>
                            </p:childTnLst>
                          </p:cTn>
                        </p:par>
                      </p:childTnLst>
                    </p:cTn>
                  </p:par>
                  <p:par>
                    <p:cTn id="11" fill="hold">
                      <p:stCondLst>
                        <p:cond delay="indefinite"/>
                      </p:stCondLst>
                      <p:childTnLst>
                        <p:par>
                          <p:cTn id="12" fill="hold">
                            <p:stCondLst>
                              <p:cond delay="0"/>
                            </p:stCondLst>
                            <p:childTnLst>
                              <p:par>
                                <p:cTn id="13" presetID="2" presetClass="exit" presetSubtype="4" fill="hold" nodeType="clickEffect">
                                  <p:stCondLst>
                                    <p:cond delay="0"/>
                                  </p:stCondLst>
                                  <p:childTnLst>
                                    <p:anim calcmode="lin" valueType="num">
                                      <p:cBhvr additive="base">
                                        <p:cTn id="14" dur="500"/>
                                        <p:tgtEl>
                                          <p:spTgt spid="9"/>
                                        </p:tgtEl>
                                        <p:attrNameLst>
                                          <p:attrName>ppt_x</p:attrName>
                                        </p:attrNameLst>
                                      </p:cBhvr>
                                      <p:tavLst>
                                        <p:tav tm="0">
                                          <p:val>
                                            <p:strVal val="ppt_x"/>
                                          </p:val>
                                        </p:tav>
                                        <p:tav tm="100000">
                                          <p:val>
                                            <p:strVal val="ppt_x"/>
                                          </p:val>
                                        </p:tav>
                                      </p:tavLst>
                                    </p:anim>
                                    <p:anim calcmode="lin" valueType="num">
                                      <p:cBhvr additive="base">
                                        <p:cTn id="15" dur="500"/>
                                        <p:tgtEl>
                                          <p:spTgt spid="9"/>
                                        </p:tgtEl>
                                        <p:attrNameLst>
                                          <p:attrName>ppt_y</p:attrName>
                                        </p:attrNameLst>
                                      </p:cBhvr>
                                      <p:tavLst>
                                        <p:tav tm="0">
                                          <p:val>
                                            <p:strVal val="ppt_y"/>
                                          </p:val>
                                        </p:tav>
                                        <p:tav tm="100000">
                                          <p:val>
                                            <p:strVal val="1+ppt_h/2"/>
                                          </p:val>
                                        </p:tav>
                                      </p:tavLst>
                                    </p:anim>
                                    <p:set>
                                      <p:cBhvr>
                                        <p:cTn id="16" dur="1" fill="hold">
                                          <p:stCondLst>
                                            <p:cond delay="499"/>
                                          </p:stCondLst>
                                        </p:cTn>
                                        <p:tgtEl>
                                          <p:spTgt spid="9"/>
                                        </p:tgtEl>
                                        <p:attrNameLst>
                                          <p:attrName>style.visibility</p:attrName>
                                        </p:attrNameLst>
                                      </p:cBhvr>
                                      <p:to>
                                        <p:strVal val="hidden"/>
                                      </p:to>
                                    </p:set>
                                  </p:childTnLst>
                                </p:cTn>
                              </p:par>
                              <p:par>
                                <p:cTn id="17" presetID="2" presetClass="entr" presetSubtype="4" fill="hold" nodeType="withEffect">
                                  <p:stCondLst>
                                    <p:cond delay="0"/>
                                  </p:stCondLst>
                                  <p:childTnLst>
                                    <p:set>
                                      <p:cBhvr>
                                        <p:cTn id="18" dur="1" fill="hold">
                                          <p:stCondLst>
                                            <p:cond delay="0"/>
                                          </p:stCondLst>
                                        </p:cTn>
                                        <p:tgtEl>
                                          <p:spTgt spid="11"/>
                                        </p:tgtEl>
                                        <p:attrNameLst>
                                          <p:attrName>style.visibility</p:attrName>
                                        </p:attrNameLst>
                                      </p:cBhvr>
                                      <p:to>
                                        <p:strVal val="visible"/>
                                      </p:to>
                                    </p:set>
                                    <p:anim calcmode="lin" valueType="num">
                                      <p:cBhvr additive="base">
                                        <p:cTn id="19" dur="500" fill="hold"/>
                                        <p:tgtEl>
                                          <p:spTgt spid="11"/>
                                        </p:tgtEl>
                                        <p:attrNameLst>
                                          <p:attrName>ppt_x</p:attrName>
                                        </p:attrNameLst>
                                      </p:cBhvr>
                                      <p:tavLst>
                                        <p:tav tm="0">
                                          <p:val>
                                            <p:strVal val="#ppt_x"/>
                                          </p:val>
                                        </p:tav>
                                        <p:tav tm="100000">
                                          <p:val>
                                            <p:strVal val="#ppt_x"/>
                                          </p:val>
                                        </p:tav>
                                      </p:tavLst>
                                    </p:anim>
                                    <p:anim calcmode="lin" valueType="num">
                                      <p:cBhvr additive="base">
                                        <p:cTn id="20"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E619F0-6190-EB69-C2A1-2841ED926E56}"/>
              </a:ext>
            </a:extLst>
          </p:cNvPr>
          <p:cNvSpPr>
            <a:spLocks noGrp="1"/>
          </p:cNvSpPr>
          <p:nvPr>
            <p:ph type="title"/>
          </p:nvPr>
        </p:nvSpPr>
        <p:spPr/>
        <p:txBody>
          <a:bodyPr/>
          <a:lstStyle/>
          <a:p>
            <a:r>
              <a:rPr lang="en-GB">
                <a:solidFill>
                  <a:schemeClr val="bg1"/>
                </a:solidFill>
              </a:rPr>
              <a:t>E-Learning (Digital Skill)</a:t>
            </a:r>
          </a:p>
        </p:txBody>
      </p:sp>
      <p:sp>
        <p:nvSpPr>
          <p:cNvPr id="3" name="Content Placeholder 2">
            <a:extLst>
              <a:ext uri="{FF2B5EF4-FFF2-40B4-BE49-F238E27FC236}">
                <a16:creationId xmlns:a16="http://schemas.microsoft.com/office/drawing/2014/main" id="{0649DC3A-A6C3-0448-6876-A43747186A51}"/>
              </a:ext>
            </a:extLst>
          </p:cNvPr>
          <p:cNvSpPr>
            <a:spLocks noGrp="1"/>
          </p:cNvSpPr>
          <p:nvPr>
            <p:ph idx="1"/>
          </p:nvPr>
        </p:nvSpPr>
        <p:spPr/>
        <p:txBody>
          <a:bodyPr vert="horz" lIns="91440" tIns="45720" rIns="91440" bIns="45720" rtlCol="0" anchor="t">
            <a:normAutofit/>
          </a:bodyPr>
          <a:lstStyle/>
          <a:p>
            <a:r>
              <a:rPr lang="en-GB">
                <a:solidFill>
                  <a:schemeClr val="bg1"/>
                </a:solidFill>
                <a:ea typeface="+mn-lt"/>
                <a:cs typeface="+mn-lt"/>
              </a:rPr>
              <a:t>Use of LinkedIn Learning for independent study </a:t>
            </a:r>
            <a:endParaRPr lang="en-GB" dirty="0">
              <a:solidFill>
                <a:schemeClr val="bg1"/>
              </a:solidFill>
            </a:endParaRPr>
          </a:p>
          <a:p>
            <a:r>
              <a:rPr lang="en-GB">
                <a:solidFill>
                  <a:schemeClr val="bg1"/>
                </a:solidFill>
                <a:ea typeface="+mn-lt"/>
                <a:cs typeface="+mn-lt"/>
              </a:rPr>
              <a:t>Development of communication </a:t>
            </a:r>
            <a:endParaRPr lang="en-GB">
              <a:solidFill>
                <a:schemeClr val="bg1"/>
              </a:solidFill>
            </a:endParaRPr>
          </a:p>
          <a:p>
            <a:r>
              <a:rPr lang="en-GB">
                <a:solidFill>
                  <a:schemeClr val="bg1"/>
                </a:solidFill>
                <a:ea typeface="+mn-lt"/>
                <a:cs typeface="+mn-lt"/>
              </a:rPr>
              <a:t> Can be completed whenever – my own pace</a:t>
            </a:r>
            <a:endParaRPr lang="en-GB" dirty="0">
              <a:solidFill>
                <a:schemeClr val="bg1"/>
              </a:solidFill>
            </a:endParaRPr>
          </a:p>
          <a:p>
            <a:r>
              <a:rPr lang="en-GB">
                <a:solidFill>
                  <a:schemeClr val="bg1"/>
                </a:solidFill>
                <a:ea typeface="+mn-lt"/>
                <a:cs typeface="+mn-lt"/>
              </a:rPr>
              <a:t>Supports continuous skill development </a:t>
            </a:r>
            <a:endParaRPr lang="en-GB" dirty="0">
              <a:solidFill>
                <a:schemeClr val="bg1"/>
              </a:solidFill>
            </a:endParaRPr>
          </a:p>
          <a:p>
            <a:r>
              <a:rPr lang="en-GB">
                <a:solidFill>
                  <a:schemeClr val="bg1"/>
                </a:solidFill>
                <a:ea typeface="+mn-lt"/>
                <a:cs typeface="+mn-lt"/>
              </a:rPr>
              <a:t>Preparation for university and industry </a:t>
            </a:r>
            <a:endParaRPr lang="en-GB" dirty="0">
              <a:solidFill>
                <a:schemeClr val="bg1"/>
              </a:solidFill>
            </a:endParaRPr>
          </a:p>
          <a:p>
            <a:endParaRPr lang="en-GB" dirty="0">
              <a:solidFill>
                <a:schemeClr val="bg1"/>
              </a:solidFill>
            </a:endParaRPr>
          </a:p>
        </p:txBody>
      </p:sp>
      <p:sp>
        <p:nvSpPr>
          <p:cNvPr id="4" name="TextBox 3">
            <a:extLst>
              <a:ext uri="{FF2B5EF4-FFF2-40B4-BE49-F238E27FC236}">
                <a16:creationId xmlns:a16="http://schemas.microsoft.com/office/drawing/2014/main" id="{622F2A2F-6C5E-E549-EFAE-47F5714487DD}"/>
              </a:ext>
            </a:extLst>
          </p:cNvPr>
          <p:cNvSpPr txBox="1"/>
          <p:nvPr/>
        </p:nvSpPr>
        <p:spPr>
          <a:xfrm>
            <a:off x="837608" y="5852370"/>
            <a:ext cx="6948543"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solidFill>
                  <a:schemeClr val="bg1"/>
                </a:solidFill>
                <a:ea typeface="+mn-lt"/>
                <a:cs typeface="+mn-lt"/>
              </a:rPr>
              <a:t>“students can learn at their own pace and access a wealth of </a:t>
            </a:r>
            <a:r>
              <a:rPr lang="en-GB">
                <a:solidFill>
                  <a:schemeClr val="bg1"/>
                </a:solidFill>
                <a:ea typeface="+mn-lt"/>
                <a:cs typeface="+mn-lt"/>
              </a:rPr>
              <a:t>resources tailored to their individual needs” (Zou, 2025).</a:t>
            </a:r>
            <a:endParaRPr lang="en-US">
              <a:solidFill>
                <a:schemeClr val="bg1"/>
              </a:solidFill>
            </a:endParaRPr>
          </a:p>
        </p:txBody>
      </p:sp>
    </p:spTree>
    <p:extLst>
      <p:ext uri="{BB962C8B-B14F-4D97-AF65-F5344CB8AC3E}">
        <p14:creationId xmlns:p14="http://schemas.microsoft.com/office/powerpoint/2010/main" val="23003497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FA477E-6E15-C3F3-E8F5-0767F6CF1114}"/>
              </a:ext>
            </a:extLst>
          </p:cNvPr>
          <p:cNvSpPr>
            <a:spLocks noGrp="1"/>
          </p:cNvSpPr>
          <p:nvPr>
            <p:ph type="title"/>
          </p:nvPr>
        </p:nvSpPr>
        <p:spPr/>
        <p:txBody>
          <a:bodyPr/>
          <a:lstStyle/>
          <a:p>
            <a:r>
              <a:rPr lang="en-GB">
                <a:solidFill>
                  <a:schemeClr val="bg1"/>
                </a:solidFill>
              </a:rPr>
              <a:t>Conclusion </a:t>
            </a:r>
          </a:p>
        </p:txBody>
      </p:sp>
      <p:sp>
        <p:nvSpPr>
          <p:cNvPr id="3" name="Content Placeholder 2">
            <a:extLst>
              <a:ext uri="{FF2B5EF4-FFF2-40B4-BE49-F238E27FC236}">
                <a16:creationId xmlns:a16="http://schemas.microsoft.com/office/drawing/2014/main" id="{C99F7A76-FA8A-DC28-65B6-703B006D1737}"/>
              </a:ext>
            </a:extLst>
          </p:cNvPr>
          <p:cNvSpPr>
            <a:spLocks noGrp="1"/>
          </p:cNvSpPr>
          <p:nvPr>
            <p:ph idx="1"/>
          </p:nvPr>
        </p:nvSpPr>
        <p:spPr/>
        <p:txBody>
          <a:bodyPr vert="horz" lIns="91440" tIns="45720" rIns="91440" bIns="45720" rtlCol="0" anchor="t">
            <a:normAutofit/>
          </a:bodyPr>
          <a:lstStyle/>
          <a:p>
            <a:r>
              <a:rPr lang="en-GB">
                <a:solidFill>
                  <a:schemeClr val="bg1"/>
                </a:solidFill>
                <a:ea typeface="+mn-lt"/>
                <a:cs typeface="+mn-lt"/>
              </a:rPr>
              <a:t>Developed academic, industry and digital skills </a:t>
            </a:r>
            <a:endParaRPr lang="en-GB" dirty="0">
              <a:solidFill>
                <a:schemeClr val="bg1"/>
              </a:solidFill>
            </a:endParaRPr>
          </a:p>
          <a:p>
            <a:r>
              <a:rPr lang="en-GB">
                <a:solidFill>
                  <a:schemeClr val="bg1"/>
                </a:solidFill>
                <a:ea typeface="+mn-lt"/>
                <a:cs typeface="+mn-lt"/>
              </a:rPr>
              <a:t>Improved independence and confidence </a:t>
            </a:r>
            <a:endParaRPr lang="en-GB" dirty="0">
              <a:solidFill>
                <a:schemeClr val="bg1"/>
              </a:solidFill>
            </a:endParaRPr>
          </a:p>
          <a:p>
            <a:r>
              <a:rPr lang="en-GB">
                <a:solidFill>
                  <a:schemeClr val="bg1"/>
                </a:solidFill>
                <a:ea typeface="+mn-lt"/>
                <a:cs typeface="+mn-lt"/>
              </a:rPr>
              <a:t>Skills support university success </a:t>
            </a:r>
            <a:endParaRPr lang="en-GB" dirty="0">
              <a:solidFill>
                <a:schemeClr val="bg1"/>
              </a:solidFill>
            </a:endParaRPr>
          </a:p>
          <a:p>
            <a:r>
              <a:rPr lang="en-GB">
                <a:solidFill>
                  <a:schemeClr val="bg1"/>
                </a:solidFill>
                <a:ea typeface="+mn-lt"/>
                <a:cs typeface="+mn-lt"/>
              </a:rPr>
              <a:t>Transferable to tourism and events industry </a:t>
            </a:r>
            <a:endParaRPr lang="en-GB" dirty="0">
              <a:solidFill>
                <a:schemeClr val="bg1"/>
              </a:solidFill>
            </a:endParaRPr>
          </a:p>
          <a:p>
            <a:r>
              <a:rPr lang="en-GB">
                <a:solidFill>
                  <a:schemeClr val="bg1"/>
                </a:solidFill>
                <a:ea typeface="+mn-lt"/>
                <a:cs typeface="+mn-lt"/>
              </a:rPr>
              <a:t>Prepared for future study and career </a:t>
            </a:r>
            <a:endParaRPr lang="en-GB" dirty="0">
              <a:solidFill>
                <a:schemeClr val="bg1"/>
              </a:solidFill>
            </a:endParaRPr>
          </a:p>
          <a:p>
            <a:endParaRPr lang="en-GB" dirty="0">
              <a:solidFill>
                <a:schemeClr val="bg1"/>
              </a:solidFill>
            </a:endParaRPr>
          </a:p>
        </p:txBody>
      </p:sp>
    </p:spTree>
    <p:extLst>
      <p:ext uri="{BB962C8B-B14F-4D97-AF65-F5344CB8AC3E}">
        <p14:creationId xmlns:p14="http://schemas.microsoft.com/office/powerpoint/2010/main" val="200166885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17B7D3-8954-1CA6-EE4E-94C3B1E84B37}"/>
              </a:ext>
            </a:extLst>
          </p:cNvPr>
          <p:cNvSpPr>
            <a:spLocks noGrp="1"/>
          </p:cNvSpPr>
          <p:nvPr>
            <p:ph type="title"/>
          </p:nvPr>
        </p:nvSpPr>
        <p:spPr/>
        <p:txBody>
          <a:bodyPr/>
          <a:lstStyle/>
          <a:p>
            <a:r>
              <a:rPr lang="en-GB">
                <a:solidFill>
                  <a:schemeClr val="bg1"/>
                </a:solidFill>
              </a:rPr>
              <a:t>Reference List</a:t>
            </a:r>
          </a:p>
        </p:txBody>
      </p:sp>
      <p:sp>
        <p:nvSpPr>
          <p:cNvPr id="3" name="Content Placeholder 2">
            <a:extLst>
              <a:ext uri="{FF2B5EF4-FFF2-40B4-BE49-F238E27FC236}">
                <a16:creationId xmlns:a16="http://schemas.microsoft.com/office/drawing/2014/main" id="{388B3E27-9167-9602-78B1-4871FB9B40D5}"/>
              </a:ext>
            </a:extLst>
          </p:cNvPr>
          <p:cNvSpPr>
            <a:spLocks noGrp="1"/>
          </p:cNvSpPr>
          <p:nvPr>
            <p:ph idx="1"/>
          </p:nvPr>
        </p:nvSpPr>
        <p:spPr/>
        <p:txBody>
          <a:bodyPr vert="horz" lIns="91440" tIns="45720" rIns="91440" bIns="45720" rtlCol="0" anchor="t">
            <a:normAutofit fontScale="92500" lnSpcReduction="10000"/>
          </a:bodyPr>
          <a:lstStyle/>
          <a:p>
            <a:r>
              <a:rPr lang="en-GB" dirty="0">
                <a:solidFill>
                  <a:schemeClr val="bg1"/>
                </a:solidFill>
                <a:ea typeface="+mn-lt"/>
                <a:cs typeface="+mn-lt"/>
              </a:rPr>
              <a:t>Cottrell, S. (2024) </a:t>
            </a:r>
            <a:r>
              <a:rPr lang="en-GB" i="1" dirty="0">
                <a:solidFill>
                  <a:schemeClr val="bg1"/>
                </a:solidFill>
                <a:ea typeface="+mn-lt"/>
                <a:cs typeface="+mn-lt"/>
              </a:rPr>
              <a:t>The Study Skills Handbook</a:t>
            </a:r>
            <a:r>
              <a:rPr lang="en-GB" dirty="0">
                <a:solidFill>
                  <a:schemeClr val="bg1"/>
                </a:solidFill>
                <a:ea typeface="+mn-lt"/>
                <a:cs typeface="+mn-lt"/>
              </a:rPr>
              <a:t>. 6th </a:t>
            </a:r>
            <a:r>
              <a:rPr lang="en-GB" dirty="0" err="1">
                <a:solidFill>
                  <a:schemeClr val="bg1"/>
                </a:solidFill>
                <a:ea typeface="+mn-lt"/>
                <a:cs typeface="+mn-lt"/>
              </a:rPr>
              <a:t>edn</a:t>
            </a:r>
            <a:r>
              <a:rPr lang="en-GB" dirty="0">
                <a:solidFill>
                  <a:schemeClr val="bg1"/>
                </a:solidFill>
                <a:ea typeface="+mn-lt"/>
                <a:cs typeface="+mn-lt"/>
              </a:rPr>
              <a:t>. Bloomsbury Academic.</a:t>
            </a:r>
            <a:endParaRPr lang="en-GB" dirty="0">
              <a:solidFill>
                <a:schemeClr val="bg1"/>
              </a:solidFill>
            </a:endParaRPr>
          </a:p>
          <a:p>
            <a:r>
              <a:rPr lang="en-GB">
                <a:solidFill>
                  <a:schemeClr val="bg1"/>
                </a:solidFill>
                <a:ea typeface="+mn-lt"/>
                <a:cs typeface="+mn-lt"/>
              </a:rPr>
              <a:t>Glion (2024) ‘Current trends in event management and how to stay ahead’. </a:t>
            </a:r>
            <a:br>
              <a:rPr lang="en-GB" dirty="0">
                <a:solidFill>
                  <a:schemeClr val="bg1"/>
                </a:solidFill>
                <a:ea typeface="+mn-lt"/>
                <a:cs typeface="+mn-lt"/>
              </a:rPr>
            </a:br>
            <a:r>
              <a:rPr lang="en-GB">
                <a:solidFill>
                  <a:schemeClr val="bg1"/>
                </a:solidFill>
                <a:ea typeface="+mn-lt"/>
                <a:cs typeface="+mn-lt"/>
              </a:rPr>
              <a:t>Available at: </a:t>
            </a:r>
            <a:r>
              <a:rPr lang="en-GB" dirty="0">
                <a:ea typeface="+mn-lt"/>
                <a:cs typeface="+mn-lt"/>
                <a:hlinkClick r:id="rId2"/>
              </a:rPr>
              <a:t>https://www.glion.edu/magazine/trends-in-event-management/</a:t>
            </a:r>
            <a:br>
              <a:rPr lang="en-GB" dirty="0">
                <a:solidFill>
                  <a:schemeClr val="bg1"/>
                </a:solidFill>
                <a:ea typeface="+mn-lt"/>
                <a:cs typeface="+mn-lt"/>
              </a:rPr>
            </a:br>
            <a:r>
              <a:rPr lang="en-GB">
                <a:solidFill>
                  <a:schemeClr val="bg1"/>
                </a:solidFill>
                <a:ea typeface="+mn-lt"/>
                <a:cs typeface="+mn-lt"/>
              </a:rPr>
              <a:t>(Accessed: 27/04/26 )</a:t>
            </a:r>
            <a:endParaRPr lang="en-GB" dirty="0">
              <a:solidFill>
                <a:schemeClr val="bg1"/>
              </a:solidFill>
            </a:endParaRPr>
          </a:p>
          <a:p>
            <a:r>
              <a:rPr lang="en-GB" dirty="0">
                <a:solidFill>
                  <a:schemeClr val="bg1"/>
                </a:solidFill>
                <a:ea typeface="+mn-lt"/>
                <a:cs typeface="+mn-lt"/>
              </a:rPr>
              <a:t>Hyland, K. (2013) </a:t>
            </a:r>
            <a:r>
              <a:rPr lang="en-GB" i="1" dirty="0">
                <a:solidFill>
                  <a:schemeClr val="bg1"/>
                </a:solidFill>
                <a:ea typeface="+mn-lt"/>
                <a:cs typeface="+mn-lt"/>
              </a:rPr>
              <a:t>Writing in the University: Education, Knowledge and Reputation</a:t>
            </a:r>
            <a:r>
              <a:rPr lang="en-GB" dirty="0">
                <a:solidFill>
                  <a:schemeClr val="bg1"/>
                </a:solidFill>
                <a:ea typeface="+mn-lt"/>
                <a:cs typeface="+mn-lt"/>
              </a:rPr>
              <a:t>. London: Bloomsbury.</a:t>
            </a:r>
          </a:p>
          <a:p>
            <a:r>
              <a:rPr lang="en-GB" sz="2600">
                <a:solidFill>
                  <a:schemeClr val="bg1"/>
                </a:solidFill>
                <a:ea typeface="+mn-lt"/>
                <a:cs typeface="+mn-lt"/>
              </a:rPr>
              <a:t>LinkedIn Learning (2025) </a:t>
            </a:r>
            <a:r>
              <a:rPr lang="en-GB" sz="2600" i="1">
                <a:solidFill>
                  <a:schemeClr val="bg1"/>
                </a:solidFill>
                <a:ea typeface="+mn-lt"/>
                <a:cs typeface="+mn-lt"/>
              </a:rPr>
              <a:t>Pillars of Communication</a:t>
            </a:r>
            <a:r>
              <a:rPr lang="en-GB" sz="2600">
                <a:solidFill>
                  <a:schemeClr val="bg1"/>
                </a:solidFill>
                <a:ea typeface="+mn-lt"/>
                <a:cs typeface="+mn-lt"/>
              </a:rPr>
              <a:t>. Available at: </a:t>
            </a:r>
            <a:r>
              <a:rPr lang="en-GB" sz="2600" dirty="0">
                <a:ea typeface="+mn-lt"/>
                <a:cs typeface="+mn-lt"/>
                <a:hlinkClick r:id="rId3"/>
              </a:rPr>
              <a:t>https://www.linkedin.com/learning/</a:t>
            </a:r>
            <a:br>
              <a:rPr lang="en-GB" sz="2600" dirty="0">
                <a:solidFill>
                  <a:schemeClr val="bg1"/>
                </a:solidFill>
                <a:ea typeface="+mn-lt"/>
                <a:cs typeface="+mn-lt"/>
              </a:rPr>
            </a:br>
            <a:r>
              <a:rPr lang="en-GB" sz="2600">
                <a:solidFill>
                  <a:schemeClr val="bg1"/>
                </a:solidFill>
                <a:ea typeface="+mn-lt"/>
                <a:cs typeface="+mn-lt"/>
              </a:rPr>
              <a:t>(Accessed: 07/03/26).</a:t>
            </a:r>
            <a:endParaRPr lang="en-GB" dirty="0">
              <a:solidFill>
                <a:schemeClr val="bg1"/>
              </a:solidFill>
              <a:ea typeface="+mn-lt"/>
              <a:cs typeface="+mn-lt"/>
            </a:endParaRPr>
          </a:p>
          <a:p>
            <a:endParaRPr lang="en-GB" sz="2600" dirty="0">
              <a:solidFill>
                <a:schemeClr val="bg1"/>
              </a:solidFill>
              <a:ea typeface="+mn-lt"/>
              <a:cs typeface="+mn-lt"/>
            </a:endParaRPr>
          </a:p>
          <a:p>
            <a:endParaRPr lang="en-GB" dirty="0">
              <a:solidFill>
                <a:schemeClr val="bg1"/>
              </a:solidFill>
            </a:endParaRPr>
          </a:p>
          <a:p>
            <a:endParaRPr lang="en-GB" dirty="0">
              <a:solidFill>
                <a:schemeClr val="bg1"/>
              </a:solidFill>
              <a:ea typeface="+mn-lt"/>
              <a:cs typeface="+mn-lt"/>
            </a:endParaRPr>
          </a:p>
          <a:p>
            <a:endParaRPr lang="en-GB" dirty="0">
              <a:solidFill>
                <a:schemeClr val="bg1"/>
              </a:solidFill>
            </a:endParaRPr>
          </a:p>
          <a:p>
            <a:endParaRPr lang="en-GB" dirty="0">
              <a:solidFill>
                <a:schemeClr val="bg1"/>
              </a:solidFill>
            </a:endParaRPr>
          </a:p>
        </p:txBody>
      </p:sp>
    </p:spTree>
    <p:extLst>
      <p:ext uri="{BB962C8B-B14F-4D97-AF65-F5344CB8AC3E}">
        <p14:creationId xmlns:p14="http://schemas.microsoft.com/office/powerpoint/2010/main" val="153427298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48E473-A3E0-1D4A-28A1-E82097830FB0}"/>
              </a:ext>
            </a:extLst>
          </p:cNvPr>
          <p:cNvSpPr>
            <a:spLocks noGrp="1"/>
          </p:cNvSpPr>
          <p:nvPr>
            <p:ph type="title"/>
          </p:nvPr>
        </p:nvSpPr>
        <p:spPr/>
        <p:txBody>
          <a:bodyPr/>
          <a:lstStyle/>
          <a:p>
            <a:r>
              <a:rPr lang="en-GB">
                <a:solidFill>
                  <a:schemeClr val="bg1"/>
                </a:solidFill>
              </a:rPr>
              <a:t>Reference List</a:t>
            </a:r>
          </a:p>
        </p:txBody>
      </p:sp>
      <p:sp>
        <p:nvSpPr>
          <p:cNvPr id="3" name="Content Placeholder 2">
            <a:extLst>
              <a:ext uri="{FF2B5EF4-FFF2-40B4-BE49-F238E27FC236}">
                <a16:creationId xmlns:a16="http://schemas.microsoft.com/office/drawing/2014/main" id="{FD131C76-8114-0F6F-7AB5-CF2899BB1013}"/>
              </a:ext>
            </a:extLst>
          </p:cNvPr>
          <p:cNvSpPr>
            <a:spLocks noGrp="1"/>
          </p:cNvSpPr>
          <p:nvPr>
            <p:ph idx="1"/>
          </p:nvPr>
        </p:nvSpPr>
        <p:spPr/>
        <p:txBody>
          <a:bodyPr vert="horz" lIns="91440" tIns="45720" rIns="91440" bIns="45720" rtlCol="0" anchor="t">
            <a:normAutofit fontScale="62500" lnSpcReduction="20000"/>
          </a:bodyPr>
          <a:lstStyle/>
          <a:p>
            <a:endParaRPr lang="en-GB" dirty="0">
              <a:solidFill>
                <a:schemeClr val="bg1"/>
              </a:solidFill>
            </a:endParaRPr>
          </a:p>
          <a:p>
            <a:r>
              <a:rPr lang="en-GB" dirty="0">
                <a:solidFill>
                  <a:schemeClr val="bg1"/>
                </a:solidFill>
                <a:ea typeface="+mn-lt"/>
                <a:cs typeface="+mn-lt"/>
              </a:rPr>
              <a:t>Marlow, S.L., Lacerenza, C.N., Paoletti, J., Burke, C.S. and Salas, E. (2018) ‘Does team communication represent a one-size-fits-all approach? A meta-analysis of team communication and performance’. </a:t>
            </a:r>
            <a:r>
              <a:rPr lang="en-GB" i="1" dirty="0">
                <a:solidFill>
                  <a:schemeClr val="bg1"/>
                </a:solidFill>
                <a:ea typeface="+mn-lt"/>
                <a:cs typeface="+mn-lt"/>
              </a:rPr>
              <a:t>Organizational </a:t>
            </a:r>
            <a:r>
              <a:rPr lang="en-GB" i="1" dirty="0" err="1">
                <a:solidFill>
                  <a:schemeClr val="bg1"/>
                </a:solidFill>
                <a:ea typeface="+mn-lt"/>
                <a:cs typeface="+mn-lt"/>
              </a:rPr>
              <a:t>Behavior</a:t>
            </a:r>
            <a:r>
              <a:rPr lang="en-GB" i="1" dirty="0">
                <a:solidFill>
                  <a:schemeClr val="bg1"/>
                </a:solidFill>
                <a:ea typeface="+mn-lt"/>
                <a:cs typeface="+mn-lt"/>
              </a:rPr>
              <a:t> and Human Decision Processes</a:t>
            </a:r>
            <a:r>
              <a:rPr lang="en-GB" dirty="0">
                <a:solidFill>
                  <a:schemeClr val="bg1"/>
                </a:solidFill>
                <a:ea typeface="+mn-lt"/>
                <a:cs typeface="+mn-lt"/>
              </a:rPr>
              <a:t>, 144, pp.145–170.</a:t>
            </a:r>
            <a:endParaRPr lang="en-GB" dirty="0">
              <a:solidFill>
                <a:schemeClr val="bg1"/>
              </a:solidFill>
            </a:endParaRPr>
          </a:p>
          <a:p>
            <a:r>
              <a:rPr lang="en-GB">
                <a:solidFill>
                  <a:schemeClr val="bg1"/>
                </a:solidFill>
                <a:ea typeface="+mn-lt"/>
                <a:cs typeface="+mn-lt"/>
              </a:rPr>
              <a:t>Silverback (2022) ‘Why effective communication is key to event success’. Available at: </a:t>
            </a:r>
            <a:r>
              <a:rPr lang="en-GB" dirty="0">
                <a:ea typeface="+mn-lt"/>
                <a:cs typeface="+mn-lt"/>
                <a:hlinkClick r:id="rId2"/>
              </a:rPr>
              <a:t>https://silverbackuk.com/why-effective-communication-is-key-to-event-success/</a:t>
            </a:r>
            <a:br>
              <a:rPr lang="en-GB" dirty="0">
                <a:solidFill>
                  <a:schemeClr val="bg1"/>
                </a:solidFill>
                <a:ea typeface="+mn-lt"/>
                <a:cs typeface="+mn-lt"/>
              </a:rPr>
            </a:br>
            <a:r>
              <a:rPr lang="en-GB">
                <a:solidFill>
                  <a:schemeClr val="bg1"/>
                </a:solidFill>
                <a:ea typeface="+mn-lt"/>
                <a:cs typeface="+mn-lt"/>
              </a:rPr>
              <a:t>(Accessed: 28/04/26).</a:t>
            </a:r>
            <a:endParaRPr lang="en-GB" dirty="0">
              <a:solidFill>
                <a:schemeClr val="bg1"/>
              </a:solidFill>
            </a:endParaRPr>
          </a:p>
          <a:p>
            <a:r>
              <a:rPr lang="en-GB" sz="2600" dirty="0">
                <a:solidFill>
                  <a:schemeClr val="bg1"/>
                </a:solidFill>
              </a:rPr>
              <a:t>Tertiary Education Quality and Standards Agency (TEQSA) (2022) ‘What is academic integrity?’.</a:t>
            </a:r>
            <a:br>
              <a:rPr lang="en-GB" sz="2600" dirty="0">
                <a:solidFill>
                  <a:schemeClr val="bg1"/>
                </a:solidFill>
              </a:rPr>
            </a:br>
            <a:r>
              <a:rPr lang="en-GB" sz="2600" dirty="0">
                <a:solidFill>
                  <a:schemeClr val="bg1"/>
                </a:solidFill>
              </a:rPr>
              <a:t>Available </a:t>
            </a:r>
            <a:r>
              <a:rPr lang="en-GB" sz="2600" dirty="0" err="1">
                <a:solidFill>
                  <a:schemeClr val="bg1"/>
                </a:solidFill>
              </a:rPr>
              <a:t>at:</a:t>
            </a:r>
            <a:r>
              <a:rPr lang="en-GB" sz="2600" dirty="0" err="1">
                <a:hlinkClick r:id="rId3"/>
              </a:rPr>
              <a:t>https</a:t>
            </a:r>
            <a:r>
              <a:rPr lang="en-GB" sz="2600" dirty="0">
                <a:hlinkClick r:id="rId3"/>
              </a:rPr>
              <a:t>://www.teqsa.gov.au/students/understanding-academic-integrity/what-academic-integrity</a:t>
            </a:r>
            <a:br>
              <a:rPr lang="en-GB" sz="2600" dirty="0">
                <a:solidFill>
                  <a:schemeClr val="bg1"/>
                </a:solidFill>
              </a:rPr>
            </a:br>
            <a:r>
              <a:rPr lang="en-GB" sz="2600" dirty="0">
                <a:solidFill>
                  <a:schemeClr val="bg1"/>
                </a:solidFill>
              </a:rPr>
              <a:t>(Accessed: 28/04/26).</a:t>
            </a:r>
            <a:endParaRPr lang="en-GB" dirty="0">
              <a:solidFill>
                <a:schemeClr val="bg1"/>
              </a:solidFill>
            </a:endParaRPr>
          </a:p>
          <a:p>
            <a:r>
              <a:rPr lang="en-GB" sz="2400" dirty="0">
                <a:solidFill>
                  <a:schemeClr val="bg1"/>
                </a:solidFill>
              </a:rPr>
              <a:t>UCAS (2025) ‘Getting ready for higher education’. </a:t>
            </a:r>
            <a:br>
              <a:rPr lang="en-GB" sz="2400" dirty="0">
                <a:solidFill>
                  <a:schemeClr val="bg1"/>
                </a:solidFill>
              </a:rPr>
            </a:br>
            <a:r>
              <a:rPr lang="en-GB" sz="2400" dirty="0">
                <a:solidFill>
                  <a:schemeClr val="bg1"/>
                </a:solidFill>
              </a:rPr>
              <a:t>Available </a:t>
            </a:r>
            <a:r>
              <a:rPr lang="en-GB" sz="2400" dirty="0" err="1">
                <a:solidFill>
                  <a:schemeClr val="bg1"/>
                </a:solidFill>
              </a:rPr>
              <a:t>at:</a:t>
            </a:r>
            <a:r>
              <a:rPr lang="en-GB" sz="2400" dirty="0" err="1">
                <a:hlinkClick r:id="rId4"/>
              </a:rPr>
              <a:t>https</a:t>
            </a:r>
            <a:r>
              <a:rPr lang="en-GB" sz="2400" dirty="0">
                <a:hlinkClick r:id="rId4"/>
              </a:rPr>
              <a:t>://www.ucas.com/applying/after-you-apply/clearing-and-results-day/after-results-day/getting-ready-for-higher-education</a:t>
            </a:r>
            <a:br>
              <a:rPr lang="en-GB" sz="2400" dirty="0">
                <a:solidFill>
                  <a:schemeClr val="bg1"/>
                </a:solidFill>
              </a:rPr>
            </a:br>
            <a:r>
              <a:rPr lang="en-GB" sz="2400" dirty="0">
                <a:solidFill>
                  <a:schemeClr val="bg1"/>
                </a:solidFill>
              </a:rPr>
              <a:t>(Accessed: 27/04/26)</a:t>
            </a:r>
            <a:endParaRPr lang="en-GB" dirty="0">
              <a:solidFill>
                <a:schemeClr val="bg1"/>
              </a:solidFill>
            </a:endParaRPr>
          </a:p>
          <a:p>
            <a:r>
              <a:rPr lang="en-GB" sz="2400" dirty="0">
                <a:solidFill>
                  <a:schemeClr val="bg1"/>
                </a:solidFill>
                <a:ea typeface="+mn-lt"/>
                <a:cs typeface="+mn-lt"/>
              </a:rPr>
              <a:t>Zou, Y. (2025) ‘Digital learning in the 21st century: trends, challenges and innovations’. </a:t>
            </a:r>
            <a:r>
              <a:rPr lang="en-GB" sz="2400" i="1" dirty="0">
                <a:solidFill>
                  <a:schemeClr val="bg1"/>
                </a:solidFill>
                <a:ea typeface="+mn-lt"/>
                <a:cs typeface="+mn-lt"/>
              </a:rPr>
              <a:t>Frontiers in Education</a:t>
            </a:r>
            <a:r>
              <a:rPr lang="en-GB" sz="2400" dirty="0">
                <a:solidFill>
                  <a:schemeClr val="bg1"/>
                </a:solidFill>
                <a:ea typeface="+mn-lt"/>
                <a:cs typeface="+mn-lt"/>
              </a:rPr>
              <a:t>. </a:t>
            </a:r>
            <a:br>
              <a:rPr lang="en-GB" sz="2400" dirty="0">
                <a:solidFill>
                  <a:schemeClr val="bg1"/>
                </a:solidFill>
                <a:ea typeface="+mn-lt"/>
                <a:cs typeface="+mn-lt"/>
              </a:rPr>
            </a:br>
            <a:r>
              <a:rPr lang="en-GB" sz="2400" dirty="0">
                <a:solidFill>
                  <a:schemeClr val="bg1"/>
                </a:solidFill>
                <a:ea typeface="+mn-lt"/>
                <a:cs typeface="+mn-lt"/>
              </a:rPr>
              <a:t>Available at: </a:t>
            </a:r>
            <a:r>
              <a:rPr lang="en-GB" sz="2400" dirty="0">
                <a:ea typeface="+mn-lt"/>
                <a:cs typeface="+mn-lt"/>
                <a:hlinkClick r:id="rId5"/>
              </a:rPr>
              <a:t>https://www.frontiersin.org/journals/education/articles/10.3389/feduc.2025.1562391/full</a:t>
            </a:r>
            <a:br>
              <a:rPr lang="en-GB" sz="2400" dirty="0">
                <a:solidFill>
                  <a:schemeClr val="bg1"/>
                </a:solidFill>
                <a:ea typeface="+mn-lt"/>
                <a:cs typeface="+mn-lt"/>
              </a:rPr>
            </a:br>
            <a:r>
              <a:rPr lang="en-GB" sz="2400">
                <a:solidFill>
                  <a:schemeClr val="bg1"/>
                </a:solidFill>
                <a:ea typeface="+mn-lt"/>
                <a:cs typeface="+mn-lt"/>
              </a:rPr>
              <a:t>(Accessed: 29/04/26).</a:t>
            </a:r>
            <a:endParaRPr lang="en-GB" sz="2400">
              <a:solidFill>
                <a:schemeClr val="bg1"/>
              </a:solidFill>
            </a:endParaRPr>
          </a:p>
          <a:p>
            <a:r>
              <a:rPr lang="en-GB" sz="2400" dirty="0">
                <a:solidFill>
                  <a:schemeClr val="bg1"/>
                </a:solidFill>
                <a:ea typeface="+mn-lt"/>
                <a:cs typeface="+mn-lt"/>
              </a:rPr>
              <a:t>Microsoft (n.d.) </a:t>
            </a:r>
            <a:r>
              <a:rPr lang="en-GB" sz="2400" i="1">
                <a:solidFill>
                  <a:schemeClr val="bg1"/>
                </a:solidFill>
                <a:ea typeface="+mn-lt"/>
                <a:cs typeface="+mn-lt"/>
              </a:rPr>
              <a:t>Stock images (Background Image.)</a:t>
            </a:r>
            <a:endParaRPr lang="en-GB" sz="2400" i="1">
              <a:solidFill>
                <a:schemeClr val="bg1"/>
              </a:solidFill>
            </a:endParaRPr>
          </a:p>
          <a:p>
            <a:endParaRPr lang="en-GB" dirty="0">
              <a:solidFill>
                <a:schemeClr val="bg1"/>
              </a:solidFill>
            </a:endParaRPr>
          </a:p>
        </p:txBody>
      </p:sp>
    </p:spTree>
    <p:extLst>
      <p:ext uri="{BB962C8B-B14F-4D97-AF65-F5344CB8AC3E}">
        <p14:creationId xmlns:p14="http://schemas.microsoft.com/office/powerpoint/2010/main" val="168014230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10</Slides>
  <Notes>7</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office theme</vt:lpstr>
      <vt:lpstr>Presentation: Academic, Industry and Digital Skills</vt:lpstr>
      <vt:lpstr>AI Statement</vt:lpstr>
      <vt:lpstr>Introduction </vt:lpstr>
      <vt:lpstr>Academic Writing (Academic Skill)</vt:lpstr>
      <vt:lpstr>Communication (Industry Skill)</vt:lpstr>
      <vt:lpstr>Practical Application of Industry Skill</vt:lpstr>
      <vt:lpstr>E-Learning (Digital Skill)</vt:lpstr>
      <vt:lpstr>Conclusion </vt:lpstr>
      <vt:lpstr>Reference List</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lastModifiedBy>
  <cp:revision>757</cp:revision>
  <dcterms:created xsi:type="dcterms:W3CDTF">2013-07-15T20:26:40Z</dcterms:created>
  <dcterms:modified xsi:type="dcterms:W3CDTF">2026-04-30T00:36:44Z</dcterms:modified>
</cp:coreProperties>
</file>