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6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7"/>
    <p:restoredTop sz="94635"/>
  </p:normalViewPr>
  <p:slideViewPr>
    <p:cSldViewPr snapToGrid="0">
      <p:cViewPr varScale="1">
        <p:scale>
          <a:sx n="80" d="100"/>
          <a:sy n="80" d="100"/>
        </p:scale>
        <p:origin x="46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E0B180-5FBB-4A49-AB4C-1970BD7381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7B4EE8-CCCC-40F6-9B0D-2DD97D6D6A97}">
      <dgm:prSet/>
      <dgm:spPr/>
      <dgm:t>
        <a:bodyPr/>
        <a:lstStyle/>
        <a:p>
          <a:r>
            <a:rPr lang="en-GB"/>
            <a:t>Medium-sized facilities management company (350 staff)</a:t>
          </a:r>
          <a:endParaRPr lang="en-US"/>
        </a:p>
      </dgm:t>
    </dgm:pt>
    <dgm:pt modelId="{BB128CFB-7269-4DBE-92AD-AAA59D28BF4D}" type="parTrans" cxnId="{0687D3E2-1F66-4395-87E0-07C76569E7AA}">
      <dgm:prSet/>
      <dgm:spPr/>
      <dgm:t>
        <a:bodyPr/>
        <a:lstStyle/>
        <a:p>
          <a:endParaRPr lang="en-US"/>
        </a:p>
      </dgm:t>
    </dgm:pt>
    <dgm:pt modelId="{0F12A780-9A91-48F8-972B-1DDD0B7E6289}" type="sibTrans" cxnId="{0687D3E2-1F66-4395-87E0-07C76569E7AA}">
      <dgm:prSet/>
      <dgm:spPr/>
      <dgm:t>
        <a:bodyPr/>
        <a:lstStyle/>
        <a:p>
          <a:endParaRPr lang="en-US"/>
        </a:p>
      </dgm:t>
    </dgm:pt>
    <dgm:pt modelId="{2B1151DA-BA10-4B8E-A4B5-992D00D89B50}">
      <dgm:prSet/>
      <dgm:spPr/>
      <dgm:t>
        <a:bodyPr/>
        <a:lstStyle/>
        <a:p>
          <a:r>
            <a:rPr lang="en-GB"/>
            <a:t>Rapid growth + dispersed frontline teams</a:t>
          </a:r>
          <a:endParaRPr lang="en-US"/>
        </a:p>
      </dgm:t>
    </dgm:pt>
    <dgm:pt modelId="{656E0155-DEFC-4CCA-9551-59A165BCAA00}" type="parTrans" cxnId="{286417E2-7EF3-4E29-BEA2-2F35EEA880E3}">
      <dgm:prSet/>
      <dgm:spPr/>
      <dgm:t>
        <a:bodyPr/>
        <a:lstStyle/>
        <a:p>
          <a:endParaRPr lang="en-US"/>
        </a:p>
      </dgm:t>
    </dgm:pt>
    <dgm:pt modelId="{B92BB345-DC3A-4E31-BFD4-41E3EA08FF35}" type="sibTrans" cxnId="{286417E2-7EF3-4E29-BEA2-2F35EEA880E3}">
      <dgm:prSet/>
      <dgm:spPr/>
      <dgm:t>
        <a:bodyPr/>
        <a:lstStyle/>
        <a:p>
          <a:endParaRPr lang="en-US"/>
        </a:p>
      </dgm:t>
    </dgm:pt>
    <dgm:pt modelId="{1B5530F0-5593-49A9-93C9-B95078A1B753}">
      <dgm:prSet/>
      <dgm:spPr/>
      <dgm:t>
        <a:bodyPr/>
        <a:lstStyle/>
        <a:p>
          <a:r>
            <a:rPr lang="en-GB"/>
            <a:t>Flat structure → inconsistent management capability</a:t>
          </a:r>
          <a:endParaRPr lang="en-US"/>
        </a:p>
      </dgm:t>
    </dgm:pt>
    <dgm:pt modelId="{EA1BA4D8-4F93-4515-8A9C-B0B652368810}" type="parTrans" cxnId="{3DC8F9A9-B6B9-4611-930E-15DE3555DC47}">
      <dgm:prSet/>
      <dgm:spPr/>
      <dgm:t>
        <a:bodyPr/>
        <a:lstStyle/>
        <a:p>
          <a:endParaRPr lang="en-US"/>
        </a:p>
      </dgm:t>
    </dgm:pt>
    <dgm:pt modelId="{A1447333-4E80-463B-8123-B7A05C26E84D}" type="sibTrans" cxnId="{3DC8F9A9-B6B9-4611-930E-15DE3555DC47}">
      <dgm:prSet/>
      <dgm:spPr/>
      <dgm:t>
        <a:bodyPr/>
        <a:lstStyle/>
        <a:p>
          <a:endParaRPr lang="en-US"/>
        </a:p>
      </dgm:t>
    </dgm:pt>
    <dgm:pt modelId="{D9115AD3-ABAD-4784-B97E-A11DA4023E5E}">
      <dgm:prSet/>
      <dgm:spPr/>
      <dgm:t>
        <a:bodyPr/>
        <a:lstStyle/>
        <a:p>
          <a:r>
            <a:rPr lang="en-GB"/>
            <a:t>High client expectations (public sector contracts)</a:t>
          </a:r>
          <a:endParaRPr lang="en-US"/>
        </a:p>
      </dgm:t>
    </dgm:pt>
    <dgm:pt modelId="{01518531-DF07-4001-B60C-4D8F0A02A3C8}" type="parTrans" cxnId="{29390BCB-2575-42BB-B58A-37EC5E6DC3B4}">
      <dgm:prSet/>
      <dgm:spPr/>
      <dgm:t>
        <a:bodyPr/>
        <a:lstStyle/>
        <a:p>
          <a:endParaRPr lang="en-US"/>
        </a:p>
      </dgm:t>
    </dgm:pt>
    <dgm:pt modelId="{AF3F88F3-3FBA-4342-A12E-8CFD228ABE4E}" type="sibTrans" cxnId="{29390BCB-2575-42BB-B58A-37EC5E6DC3B4}">
      <dgm:prSet/>
      <dgm:spPr/>
      <dgm:t>
        <a:bodyPr/>
        <a:lstStyle/>
        <a:p>
          <a:endParaRPr lang="en-US"/>
        </a:p>
      </dgm:t>
    </dgm:pt>
    <dgm:pt modelId="{3A0B496C-6ED5-450F-A770-5139B1CE1DD3}">
      <dgm:prSet/>
      <dgm:spPr/>
      <dgm:t>
        <a:bodyPr/>
        <a:lstStyle/>
        <a:p>
          <a:r>
            <a:rPr lang="en-GB" i="1"/>
            <a:t>“Being a great place to work is the difference between being a good company and a great company.” Brian Kristofek (via AEO, 2025)</a:t>
          </a:r>
          <a:endParaRPr lang="en-US"/>
        </a:p>
      </dgm:t>
    </dgm:pt>
    <dgm:pt modelId="{CADB5313-A901-47E2-A694-8BD4BAF7BF4E}" type="parTrans" cxnId="{DD4EF6DE-DD65-4F36-9B1B-DCA4865EC543}">
      <dgm:prSet/>
      <dgm:spPr/>
      <dgm:t>
        <a:bodyPr/>
        <a:lstStyle/>
        <a:p>
          <a:endParaRPr lang="en-US"/>
        </a:p>
      </dgm:t>
    </dgm:pt>
    <dgm:pt modelId="{3E88DD87-5CBE-4755-A878-6B1927A7C497}" type="sibTrans" cxnId="{DD4EF6DE-DD65-4F36-9B1B-DCA4865EC543}">
      <dgm:prSet/>
      <dgm:spPr/>
      <dgm:t>
        <a:bodyPr/>
        <a:lstStyle/>
        <a:p>
          <a:endParaRPr lang="en-US"/>
        </a:p>
      </dgm:t>
    </dgm:pt>
    <dgm:pt modelId="{7905A28E-1D0B-4BAB-B82D-9E7265421F9D}" type="pres">
      <dgm:prSet presAssocID="{6EE0B180-5FBB-4A49-AB4C-1970BD7381A7}" presName="root" presStyleCnt="0">
        <dgm:presLayoutVars>
          <dgm:dir/>
          <dgm:resizeHandles val="exact"/>
        </dgm:presLayoutVars>
      </dgm:prSet>
      <dgm:spPr/>
    </dgm:pt>
    <dgm:pt modelId="{9E323447-6E82-4F62-8EBA-27190D01DAB7}" type="pres">
      <dgm:prSet presAssocID="{FA7B4EE8-CCCC-40F6-9B0D-2DD97D6D6A97}" presName="compNode" presStyleCnt="0"/>
      <dgm:spPr/>
    </dgm:pt>
    <dgm:pt modelId="{F312B1FC-4B80-4CF2-88FF-FADC7D059589}" type="pres">
      <dgm:prSet presAssocID="{FA7B4EE8-CCCC-40F6-9B0D-2DD97D6D6A97}" presName="bgRect" presStyleLbl="bgShp" presStyleIdx="0" presStyleCnt="5"/>
      <dgm:spPr/>
    </dgm:pt>
    <dgm:pt modelId="{1A0D843E-576B-490E-9471-F235EB3AD6FD}" type="pres">
      <dgm:prSet presAssocID="{FA7B4EE8-CCCC-40F6-9B0D-2DD97D6D6A9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B8B6AAF-84F6-42E9-A990-0987409D4337}" type="pres">
      <dgm:prSet presAssocID="{FA7B4EE8-CCCC-40F6-9B0D-2DD97D6D6A97}" presName="spaceRect" presStyleCnt="0"/>
      <dgm:spPr/>
    </dgm:pt>
    <dgm:pt modelId="{2B24600C-2C50-4186-8285-F86611D54579}" type="pres">
      <dgm:prSet presAssocID="{FA7B4EE8-CCCC-40F6-9B0D-2DD97D6D6A97}" presName="parTx" presStyleLbl="revTx" presStyleIdx="0" presStyleCnt="5">
        <dgm:presLayoutVars>
          <dgm:chMax val="0"/>
          <dgm:chPref val="0"/>
        </dgm:presLayoutVars>
      </dgm:prSet>
      <dgm:spPr/>
    </dgm:pt>
    <dgm:pt modelId="{B982605A-468E-472D-BEEA-7FEDCA7715F5}" type="pres">
      <dgm:prSet presAssocID="{0F12A780-9A91-48F8-972B-1DDD0B7E6289}" presName="sibTrans" presStyleCnt="0"/>
      <dgm:spPr/>
    </dgm:pt>
    <dgm:pt modelId="{0EC45806-C84E-4B71-B858-9AF2E446FB75}" type="pres">
      <dgm:prSet presAssocID="{2B1151DA-BA10-4B8E-A4B5-992D00D89B50}" presName="compNode" presStyleCnt="0"/>
      <dgm:spPr/>
    </dgm:pt>
    <dgm:pt modelId="{EEEA23B9-E0D9-4221-B184-4DF507D9A505}" type="pres">
      <dgm:prSet presAssocID="{2B1151DA-BA10-4B8E-A4B5-992D00D89B50}" presName="bgRect" presStyleLbl="bgShp" presStyleIdx="1" presStyleCnt="5"/>
      <dgm:spPr/>
    </dgm:pt>
    <dgm:pt modelId="{CB628E82-2151-4ABD-B077-8DC7ADEE43BE}" type="pres">
      <dgm:prSet presAssocID="{2B1151DA-BA10-4B8E-A4B5-992D00D89B5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C170530-1390-4669-8603-4B9CC3A4FF0B}" type="pres">
      <dgm:prSet presAssocID="{2B1151DA-BA10-4B8E-A4B5-992D00D89B50}" presName="spaceRect" presStyleCnt="0"/>
      <dgm:spPr/>
    </dgm:pt>
    <dgm:pt modelId="{393D277C-2C28-446A-882B-E2A5F4DE5815}" type="pres">
      <dgm:prSet presAssocID="{2B1151DA-BA10-4B8E-A4B5-992D00D89B50}" presName="parTx" presStyleLbl="revTx" presStyleIdx="1" presStyleCnt="5">
        <dgm:presLayoutVars>
          <dgm:chMax val="0"/>
          <dgm:chPref val="0"/>
        </dgm:presLayoutVars>
      </dgm:prSet>
      <dgm:spPr/>
    </dgm:pt>
    <dgm:pt modelId="{662E503C-5598-4840-A64F-34F88E3C63AB}" type="pres">
      <dgm:prSet presAssocID="{B92BB345-DC3A-4E31-BFD4-41E3EA08FF35}" presName="sibTrans" presStyleCnt="0"/>
      <dgm:spPr/>
    </dgm:pt>
    <dgm:pt modelId="{8277CC04-4ACA-4245-BCB2-51940B7764AE}" type="pres">
      <dgm:prSet presAssocID="{1B5530F0-5593-49A9-93C9-B95078A1B753}" presName="compNode" presStyleCnt="0"/>
      <dgm:spPr/>
    </dgm:pt>
    <dgm:pt modelId="{CEEE0ECF-2C83-4647-9636-04F7FDCED014}" type="pres">
      <dgm:prSet presAssocID="{1B5530F0-5593-49A9-93C9-B95078A1B753}" presName="bgRect" presStyleLbl="bgShp" presStyleIdx="2" presStyleCnt="5"/>
      <dgm:spPr/>
    </dgm:pt>
    <dgm:pt modelId="{39EA859D-82DD-4CE6-91D2-616138969B3D}" type="pres">
      <dgm:prSet presAssocID="{1B5530F0-5593-49A9-93C9-B95078A1B7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8240547-DFC1-4042-ABBB-847AB90B44D3}" type="pres">
      <dgm:prSet presAssocID="{1B5530F0-5593-49A9-93C9-B95078A1B753}" presName="spaceRect" presStyleCnt="0"/>
      <dgm:spPr/>
    </dgm:pt>
    <dgm:pt modelId="{432BDF01-8319-4F10-A94D-636C1ADEB644}" type="pres">
      <dgm:prSet presAssocID="{1B5530F0-5593-49A9-93C9-B95078A1B753}" presName="parTx" presStyleLbl="revTx" presStyleIdx="2" presStyleCnt="5">
        <dgm:presLayoutVars>
          <dgm:chMax val="0"/>
          <dgm:chPref val="0"/>
        </dgm:presLayoutVars>
      </dgm:prSet>
      <dgm:spPr/>
    </dgm:pt>
    <dgm:pt modelId="{32E0C48F-68A4-40C4-AB05-C974F9322EF2}" type="pres">
      <dgm:prSet presAssocID="{A1447333-4E80-463B-8123-B7A05C26E84D}" presName="sibTrans" presStyleCnt="0"/>
      <dgm:spPr/>
    </dgm:pt>
    <dgm:pt modelId="{140BCAFA-3988-4628-A7CE-1BD19EA644C0}" type="pres">
      <dgm:prSet presAssocID="{D9115AD3-ABAD-4784-B97E-A11DA4023E5E}" presName="compNode" presStyleCnt="0"/>
      <dgm:spPr/>
    </dgm:pt>
    <dgm:pt modelId="{51EBF4F2-B130-410C-AD27-C5E3AF782F90}" type="pres">
      <dgm:prSet presAssocID="{D9115AD3-ABAD-4784-B97E-A11DA4023E5E}" presName="bgRect" presStyleLbl="bgShp" presStyleIdx="3" presStyleCnt="5"/>
      <dgm:spPr/>
    </dgm:pt>
    <dgm:pt modelId="{2FA8E3B5-3234-46E9-996D-9A53CCD336ED}" type="pres">
      <dgm:prSet presAssocID="{D9115AD3-ABAD-4784-B97E-A11DA4023E5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urt"/>
        </a:ext>
      </dgm:extLst>
    </dgm:pt>
    <dgm:pt modelId="{9A81DA6E-6E22-4FE4-818D-BBE0192B99B9}" type="pres">
      <dgm:prSet presAssocID="{D9115AD3-ABAD-4784-B97E-A11DA4023E5E}" presName="spaceRect" presStyleCnt="0"/>
      <dgm:spPr/>
    </dgm:pt>
    <dgm:pt modelId="{8DA84C1E-6EA0-4B9A-9E35-98CF3274FE89}" type="pres">
      <dgm:prSet presAssocID="{D9115AD3-ABAD-4784-B97E-A11DA4023E5E}" presName="parTx" presStyleLbl="revTx" presStyleIdx="3" presStyleCnt="5">
        <dgm:presLayoutVars>
          <dgm:chMax val="0"/>
          <dgm:chPref val="0"/>
        </dgm:presLayoutVars>
      </dgm:prSet>
      <dgm:spPr/>
    </dgm:pt>
    <dgm:pt modelId="{D5D5746F-B75C-47CC-8861-D1EC01E3A3CF}" type="pres">
      <dgm:prSet presAssocID="{AF3F88F3-3FBA-4342-A12E-8CFD228ABE4E}" presName="sibTrans" presStyleCnt="0"/>
      <dgm:spPr/>
    </dgm:pt>
    <dgm:pt modelId="{6BC823AB-CEC6-4C6D-8701-313F39A209FC}" type="pres">
      <dgm:prSet presAssocID="{3A0B496C-6ED5-450F-A770-5139B1CE1DD3}" presName="compNode" presStyleCnt="0"/>
      <dgm:spPr/>
    </dgm:pt>
    <dgm:pt modelId="{8D0DE8A8-6872-439C-9357-9E22C5CC5D29}" type="pres">
      <dgm:prSet presAssocID="{3A0B496C-6ED5-450F-A770-5139B1CE1DD3}" presName="bgRect" presStyleLbl="bgShp" presStyleIdx="4" presStyleCnt="5"/>
      <dgm:spPr/>
    </dgm:pt>
    <dgm:pt modelId="{6ECCE14B-6D59-4F56-8737-A45299EA6D83}" type="pres">
      <dgm:prSet presAssocID="{3A0B496C-6ED5-450F-A770-5139B1CE1DD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7F4A1355-0A02-4EF4-99E6-5C74E70B720E}" type="pres">
      <dgm:prSet presAssocID="{3A0B496C-6ED5-450F-A770-5139B1CE1DD3}" presName="spaceRect" presStyleCnt="0"/>
      <dgm:spPr/>
    </dgm:pt>
    <dgm:pt modelId="{6A5BDCFB-EA2D-447A-B62A-A6B3E26302CB}" type="pres">
      <dgm:prSet presAssocID="{3A0B496C-6ED5-450F-A770-5139B1CE1DD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2B30235-0449-4877-B2F6-305ED74373D4}" type="presOf" srcId="{1B5530F0-5593-49A9-93C9-B95078A1B753}" destId="{432BDF01-8319-4F10-A94D-636C1ADEB644}" srcOrd="0" destOrd="0" presId="urn:microsoft.com/office/officeart/2018/2/layout/IconVerticalSolidList"/>
    <dgm:cxn modelId="{45E2566C-53F6-4C29-8774-F541ACA25CE0}" type="presOf" srcId="{D9115AD3-ABAD-4784-B97E-A11DA4023E5E}" destId="{8DA84C1E-6EA0-4B9A-9E35-98CF3274FE89}" srcOrd="0" destOrd="0" presId="urn:microsoft.com/office/officeart/2018/2/layout/IconVerticalSolidList"/>
    <dgm:cxn modelId="{76B39F6D-188E-4B34-A033-00684C73564E}" type="presOf" srcId="{3A0B496C-6ED5-450F-A770-5139B1CE1DD3}" destId="{6A5BDCFB-EA2D-447A-B62A-A6B3E26302CB}" srcOrd="0" destOrd="0" presId="urn:microsoft.com/office/officeart/2018/2/layout/IconVerticalSolidList"/>
    <dgm:cxn modelId="{2DCE3B78-3B3E-47C0-83F7-888287A07DB1}" type="presOf" srcId="{2B1151DA-BA10-4B8E-A4B5-992D00D89B50}" destId="{393D277C-2C28-446A-882B-E2A5F4DE5815}" srcOrd="0" destOrd="0" presId="urn:microsoft.com/office/officeart/2018/2/layout/IconVerticalSolidList"/>
    <dgm:cxn modelId="{3DC8F9A9-B6B9-4611-930E-15DE3555DC47}" srcId="{6EE0B180-5FBB-4A49-AB4C-1970BD7381A7}" destId="{1B5530F0-5593-49A9-93C9-B95078A1B753}" srcOrd="2" destOrd="0" parTransId="{EA1BA4D8-4F93-4515-8A9C-B0B652368810}" sibTransId="{A1447333-4E80-463B-8123-B7A05C26E84D}"/>
    <dgm:cxn modelId="{29390BCB-2575-42BB-B58A-37EC5E6DC3B4}" srcId="{6EE0B180-5FBB-4A49-AB4C-1970BD7381A7}" destId="{D9115AD3-ABAD-4784-B97E-A11DA4023E5E}" srcOrd="3" destOrd="0" parTransId="{01518531-DF07-4001-B60C-4D8F0A02A3C8}" sibTransId="{AF3F88F3-3FBA-4342-A12E-8CFD228ABE4E}"/>
    <dgm:cxn modelId="{BB6530D5-E81E-4DF3-8E38-05ACB8D06DF3}" type="presOf" srcId="{FA7B4EE8-CCCC-40F6-9B0D-2DD97D6D6A97}" destId="{2B24600C-2C50-4186-8285-F86611D54579}" srcOrd="0" destOrd="0" presId="urn:microsoft.com/office/officeart/2018/2/layout/IconVerticalSolidList"/>
    <dgm:cxn modelId="{DD4EF6DE-DD65-4F36-9B1B-DCA4865EC543}" srcId="{6EE0B180-5FBB-4A49-AB4C-1970BD7381A7}" destId="{3A0B496C-6ED5-450F-A770-5139B1CE1DD3}" srcOrd="4" destOrd="0" parTransId="{CADB5313-A901-47E2-A694-8BD4BAF7BF4E}" sibTransId="{3E88DD87-5CBE-4755-A878-6B1927A7C497}"/>
    <dgm:cxn modelId="{286417E2-7EF3-4E29-BEA2-2F35EEA880E3}" srcId="{6EE0B180-5FBB-4A49-AB4C-1970BD7381A7}" destId="{2B1151DA-BA10-4B8E-A4B5-992D00D89B50}" srcOrd="1" destOrd="0" parTransId="{656E0155-DEFC-4CCA-9551-59A165BCAA00}" sibTransId="{B92BB345-DC3A-4E31-BFD4-41E3EA08FF35}"/>
    <dgm:cxn modelId="{0687D3E2-1F66-4395-87E0-07C76569E7AA}" srcId="{6EE0B180-5FBB-4A49-AB4C-1970BD7381A7}" destId="{FA7B4EE8-CCCC-40F6-9B0D-2DD97D6D6A97}" srcOrd="0" destOrd="0" parTransId="{BB128CFB-7269-4DBE-92AD-AAA59D28BF4D}" sibTransId="{0F12A780-9A91-48F8-972B-1DDD0B7E6289}"/>
    <dgm:cxn modelId="{4D8E66E9-3AD6-4BDC-BD5D-0B354AA251FE}" type="presOf" srcId="{6EE0B180-5FBB-4A49-AB4C-1970BD7381A7}" destId="{7905A28E-1D0B-4BAB-B82D-9E7265421F9D}" srcOrd="0" destOrd="0" presId="urn:microsoft.com/office/officeart/2018/2/layout/IconVerticalSolidList"/>
    <dgm:cxn modelId="{02E23C19-72B8-4E13-ACDB-7752D894026F}" type="presParOf" srcId="{7905A28E-1D0B-4BAB-B82D-9E7265421F9D}" destId="{9E323447-6E82-4F62-8EBA-27190D01DAB7}" srcOrd="0" destOrd="0" presId="urn:microsoft.com/office/officeart/2018/2/layout/IconVerticalSolidList"/>
    <dgm:cxn modelId="{03DCADF8-8A87-4130-8566-165CD6DA852C}" type="presParOf" srcId="{9E323447-6E82-4F62-8EBA-27190D01DAB7}" destId="{F312B1FC-4B80-4CF2-88FF-FADC7D059589}" srcOrd="0" destOrd="0" presId="urn:microsoft.com/office/officeart/2018/2/layout/IconVerticalSolidList"/>
    <dgm:cxn modelId="{BD73DFD0-842A-49B0-B933-C2638BC66B36}" type="presParOf" srcId="{9E323447-6E82-4F62-8EBA-27190D01DAB7}" destId="{1A0D843E-576B-490E-9471-F235EB3AD6FD}" srcOrd="1" destOrd="0" presId="urn:microsoft.com/office/officeart/2018/2/layout/IconVerticalSolidList"/>
    <dgm:cxn modelId="{7760975E-485F-4E41-A253-3B1D229B0ABB}" type="presParOf" srcId="{9E323447-6E82-4F62-8EBA-27190D01DAB7}" destId="{FB8B6AAF-84F6-42E9-A990-0987409D4337}" srcOrd="2" destOrd="0" presId="urn:microsoft.com/office/officeart/2018/2/layout/IconVerticalSolidList"/>
    <dgm:cxn modelId="{38D8C24F-5EC7-412B-A19C-81132D81DC1D}" type="presParOf" srcId="{9E323447-6E82-4F62-8EBA-27190D01DAB7}" destId="{2B24600C-2C50-4186-8285-F86611D54579}" srcOrd="3" destOrd="0" presId="urn:microsoft.com/office/officeart/2018/2/layout/IconVerticalSolidList"/>
    <dgm:cxn modelId="{B5C0DD24-7921-445C-80CA-78E03C05A347}" type="presParOf" srcId="{7905A28E-1D0B-4BAB-B82D-9E7265421F9D}" destId="{B982605A-468E-472D-BEEA-7FEDCA7715F5}" srcOrd="1" destOrd="0" presId="urn:microsoft.com/office/officeart/2018/2/layout/IconVerticalSolidList"/>
    <dgm:cxn modelId="{4F8A1567-855D-4AD6-86F8-96B44C0E122B}" type="presParOf" srcId="{7905A28E-1D0B-4BAB-B82D-9E7265421F9D}" destId="{0EC45806-C84E-4B71-B858-9AF2E446FB75}" srcOrd="2" destOrd="0" presId="urn:microsoft.com/office/officeart/2018/2/layout/IconVerticalSolidList"/>
    <dgm:cxn modelId="{3F6B146C-D529-41BF-BF2F-297366B6767B}" type="presParOf" srcId="{0EC45806-C84E-4B71-B858-9AF2E446FB75}" destId="{EEEA23B9-E0D9-4221-B184-4DF507D9A505}" srcOrd="0" destOrd="0" presId="urn:microsoft.com/office/officeart/2018/2/layout/IconVerticalSolidList"/>
    <dgm:cxn modelId="{284B1D0B-1196-439E-A780-2B7149B2A280}" type="presParOf" srcId="{0EC45806-C84E-4B71-B858-9AF2E446FB75}" destId="{CB628E82-2151-4ABD-B077-8DC7ADEE43BE}" srcOrd="1" destOrd="0" presId="urn:microsoft.com/office/officeart/2018/2/layout/IconVerticalSolidList"/>
    <dgm:cxn modelId="{21927470-D8E4-4F19-94A9-F2BC5D125E35}" type="presParOf" srcId="{0EC45806-C84E-4B71-B858-9AF2E446FB75}" destId="{1C170530-1390-4669-8603-4B9CC3A4FF0B}" srcOrd="2" destOrd="0" presId="urn:microsoft.com/office/officeart/2018/2/layout/IconVerticalSolidList"/>
    <dgm:cxn modelId="{1D9D44DA-5D25-4BA4-A91C-2E32486596A9}" type="presParOf" srcId="{0EC45806-C84E-4B71-B858-9AF2E446FB75}" destId="{393D277C-2C28-446A-882B-E2A5F4DE5815}" srcOrd="3" destOrd="0" presId="urn:microsoft.com/office/officeart/2018/2/layout/IconVerticalSolidList"/>
    <dgm:cxn modelId="{17A2C7C5-8DFF-446A-B2DE-D3AF09C596AF}" type="presParOf" srcId="{7905A28E-1D0B-4BAB-B82D-9E7265421F9D}" destId="{662E503C-5598-4840-A64F-34F88E3C63AB}" srcOrd="3" destOrd="0" presId="urn:microsoft.com/office/officeart/2018/2/layout/IconVerticalSolidList"/>
    <dgm:cxn modelId="{08FE65B7-EFA5-4685-AC34-820B39306625}" type="presParOf" srcId="{7905A28E-1D0B-4BAB-B82D-9E7265421F9D}" destId="{8277CC04-4ACA-4245-BCB2-51940B7764AE}" srcOrd="4" destOrd="0" presId="urn:microsoft.com/office/officeart/2018/2/layout/IconVerticalSolidList"/>
    <dgm:cxn modelId="{51F49BCB-821A-4227-98D7-81E44F871FF0}" type="presParOf" srcId="{8277CC04-4ACA-4245-BCB2-51940B7764AE}" destId="{CEEE0ECF-2C83-4647-9636-04F7FDCED014}" srcOrd="0" destOrd="0" presId="urn:microsoft.com/office/officeart/2018/2/layout/IconVerticalSolidList"/>
    <dgm:cxn modelId="{6CED673E-F9B4-41DB-A4E0-443841B4D783}" type="presParOf" srcId="{8277CC04-4ACA-4245-BCB2-51940B7764AE}" destId="{39EA859D-82DD-4CE6-91D2-616138969B3D}" srcOrd="1" destOrd="0" presId="urn:microsoft.com/office/officeart/2018/2/layout/IconVerticalSolidList"/>
    <dgm:cxn modelId="{CE9EEB8E-A693-4B68-896C-64457B593DD4}" type="presParOf" srcId="{8277CC04-4ACA-4245-BCB2-51940B7764AE}" destId="{98240547-DFC1-4042-ABBB-847AB90B44D3}" srcOrd="2" destOrd="0" presId="urn:microsoft.com/office/officeart/2018/2/layout/IconVerticalSolidList"/>
    <dgm:cxn modelId="{13608965-6781-4981-83BB-95E719B74B96}" type="presParOf" srcId="{8277CC04-4ACA-4245-BCB2-51940B7764AE}" destId="{432BDF01-8319-4F10-A94D-636C1ADEB644}" srcOrd="3" destOrd="0" presId="urn:microsoft.com/office/officeart/2018/2/layout/IconVerticalSolidList"/>
    <dgm:cxn modelId="{09F0DB3A-60E9-44BF-8A8F-7B06EC6B2680}" type="presParOf" srcId="{7905A28E-1D0B-4BAB-B82D-9E7265421F9D}" destId="{32E0C48F-68A4-40C4-AB05-C974F9322EF2}" srcOrd="5" destOrd="0" presId="urn:microsoft.com/office/officeart/2018/2/layout/IconVerticalSolidList"/>
    <dgm:cxn modelId="{04C074E5-2732-4695-BAF5-E4930E556644}" type="presParOf" srcId="{7905A28E-1D0B-4BAB-B82D-9E7265421F9D}" destId="{140BCAFA-3988-4628-A7CE-1BD19EA644C0}" srcOrd="6" destOrd="0" presId="urn:microsoft.com/office/officeart/2018/2/layout/IconVerticalSolidList"/>
    <dgm:cxn modelId="{1473349A-054A-4256-946F-30A220906F8C}" type="presParOf" srcId="{140BCAFA-3988-4628-A7CE-1BD19EA644C0}" destId="{51EBF4F2-B130-410C-AD27-C5E3AF782F90}" srcOrd="0" destOrd="0" presId="urn:microsoft.com/office/officeart/2018/2/layout/IconVerticalSolidList"/>
    <dgm:cxn modelId="{7456EDA1-9F42-4BB4-81AB-FC8F1176CF50}" type="presParOf" srcId="{140BCAFA-3988-4628-A7CE-1BD19EA644C0}" destId="{2FA8E3B5-3234-46E9-996D-9A53CCD336ED}" srcOrd="1" destOrd="0" presId="urn:microsoft.com/office/officeart/2018/2/layout/IconVerticalSolidList"/>
    <dgm:cxn modelId="{E485AB13-3D0C-47A7-B4FC-BC646F615EEB}" type="presParOf" srcId="{140BCAFA-3988-4628-A7CE-1BD19EA644C0}" destId="{9A81DA6E-6E22-4FE4-818D-BBE0192B99B9}" srcOrd="2" destOrd="0" presId="urn:microsoft.com/office/officeart/2018/2/layout/IconVerticalSolidList"/>
    <dgm:cxn modelId="{5D2049A6-9F81-470F-AAEA-D36CF055219A}" type="presParOf" srcId="{140BCAFA-3988-4628-A7CE-1BD19EA644C0}" destId="{8DA84C1E-6EA0-4B9A-9E35-98CF3274FE89}" srcOrd="3" destOrd="0" presId="urn:microsoft.com/office/officeart/2018/2/layout/IconVerticalSolidList"/>
    <dgm:cxn modelId="{099AB46D-EE31-417F-AFB5-F50ECB310F7D}" type="presParOf" srcId="{7905A28E-1D0B-4BAB-B82D-9E7265421F9D}" destId="{D5D5746F-B75C-47CC-8861-D1EC01E3A3CF}" srcOrd="7" destOrd="0" presId="urn:microsoft.com/office/officeart/2018/2/layout/IconVerticalSolidList"/>
    <dgm:cxn modelId="{26B602FA-310B-4219-B2AE-09016A518B40}" type="presParOf" srcId="{7905A28E-1D0B-4BAB-B82D-9E7265421F9D}" destId="{6BC823AB-CEC6-4C6D-8701-313F39A209FC}" srcOrd="8" destOrd="0" presId="urn:microsoft.com/office/officeart/2018/2/layout/IconVerticalSolidList"/>
    <dgm:cxn modelId="{FA4CF90C-07AD-461B-9CCF-684AED5B26E1}" type="presParOf" srcId="{6BC823AB-CEC6-4C6D-8701-313F39A209FC}" destId="{8D0DE8A8-6872-439C-9357-9E22C5CC5D29}" srcOrd="0" destOrd="0" presId="urn:microsoft.com/office/officeart/2018/2/layout/IconVerticalSolidList"/>
    <dgm:cxn modelId="{9931A8BE-6108-4A12-A1FC-129B98387166}" type="presParOf" srcId="{6BC823AB-CEC6-4C6D-8701-313F39A209FC}" destId="{6ECCE14B-6D59-4F56-8737-A45299EA6D83}" srcOrd="1" destOrd="0" presId="urn:microsoft.com/office/officeart/2018/2/layout/IconVerticalSolidList"/>
    <dgm:cxn modelId="{2FC78B11-F451-44C8-ABCA-C8CA50E6E3CF}" type="presParOf" srcId="{6BC823AB-CEC6-4C6D-8701-313F39A209FC}" destId="{7F4A1355-0A02-4EF4-99E6-5C74E70B720E}" srcOrd="2" destOrd="0" presId="urn:microsoft.com/office/officeart/2018/2/layout/IconVerticalSolidList"/>
    <dgm:cxn modelId="{FDA6F75D-DEF8-46B9-AC49-14238B8D338A}" type="presParOf" srcId="{6BC823AB-CEC6-4C6D-8701-313F39A209FC}" destId="{6A5BDCFB-EA2D-447A-B62A-A6B3E26302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5F1FAB-CD65-4175-8B24-B1A15B60B6D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95F12C-94B8-4AB9-AE08-3C898555FEB1}">
      <dgm:prSet/>
      <dgm:spPr/>
      <dgm:t>
        <a:bodyPr/>
        <a:lstStyle/>
        <a:p>
          <a:r>
            <a:rPr lang="en-GB"/>
            <a:t>Performance management avoidance</a:t>
          </a:r>
          <a:endParaRPr lang="en-US"/>
        </a:p>
      </dgm:t>
    </dgm:pt>
    <dgm:pt modelId="{21E60DBF-EDC8-4D01-9128-8672BE2B4372}" type="parTrans" cxnId="{5974E28F-B6B7-4DAD-B86F-863F6B281C99}">
      <dgm:prSet/>
      <dgm:spPr/>
      <dgm:t>
        <a:bodyPr/>
        <a:lstStyle/>
        <a:p>
          <a:endParaRPr lang="en-US"/>
        </a:p>
      </dgm:t>
    </dgm:pt>
    <dgm:pt modelId="{D2529859-1DBE-4A56-9B56-6CC8419DD9FC}" type="sibTrans" cxnId="{5974E28F-B6B7-4DAD-B86F-863F6B281C99}">
      <dgm:prSet/>
      <dgm:spPr/>
      <dgm:t>
        <a:bodyPr/>
        <a:lstStyle/>
        <a:p>
          <a:endParaRPr lang="en-US"/>
        </a:p>
      </dgm:t>
    </dgm:pt>
    <dgm:pt modelId="{FCD6FDF3-1F39-4F0C-97C5-4DACF4AF3B39}">
      <dgm:prSet/>
      <dgm:spPr/>
      <dgm:t>
        <a:bodyPr/>
        <a:lstStyle/>
        <a:p>
          <a:r>
            <a:rPr lang="en-GB"/>
            <a:t>Managerial skills gaps</a:t>
          </a:r>
          <a:endParaRPr lang="en-US"/>
        </a:p>
      </dgm:t>
    </dgm:pt>
    <dgm:pt modelId="{0DBF6D02-8231-4D88-8B11-529A8F66D04E}" type="parTrans" cxnId="{CC1AFDB1-DEE0-4EEA-89DF-C979754EE798}">
      <dgm:prSet/>
      <dgm:spPr/>
      <dgm:t>
        <a:bodyPr/>
        <a:lstStyle/>
        <a:p>
          <a:endParaRPr lang="en-US"/>
        </a:p>
      </dgm:t>
    </dgm:pt>
    <dgm:pt modelId="{EB363AE8-65C1-4FFF-BD0D-670680607B62}" type="sibTrans" cxnId="{CC1AFDB1-DEE0-4EEA-89DF-C979754EE798}">
      <dgm:prSet/>
      <dgm:spPr/>
      <dgm:t>
        <a:bodyPr/>
        <a:lstStyle/>
        <a:p>
          <a:endParaRPr lang="en-US"/>
        </a:p>
      </dgm:t>
    </dgm:pt>
    <dgm:pt modelId="{1C4A467E-58E4-42FA-86A2-F9A6968E8C3E}">
      <dgm:prSet/>
      <dgm:spPr/>
      <dgm:t>
        <a:bodyPr/>
        <a:lstStyle/>
        <a:p>
          <a:r>
            <a:rPr lang="en-GB"/>
            <a:t>28% staff turnover</a:t>
          </a:r>
          <a:endParaRPr lang="en-US"/>
        </a:p>
      </dgm:t>
    </dgm:pt>
    <dgm:pt modelId="{16644C18-36EB-4CEA-9C60-33C045DCAB17}" type="parTrans" cxnId="{B756016C-6AC1-4040-AC92-D61C6DBA1640}">
      <dgm:prSet/>
      <dgm:spPr/>
      <dgm:t>
        <a:bodyPr/>
        <a:lstStyle/>
        <a:p>
          <a:endParaRPr lang="en-US"/>
        </a:p>
      </dgm:t>
    </dgm:pt>
    <dgm:pt modelId="{AF546541-2954-4E19-A705-36001E92F7B1}" type="sibTrans" cxnId="{B756016C-6AC1-4040-AC92-D61C6DBA1640}">
      <dgm:prSet/>
      <dgm:spPr/>
      <dgm:t>
        <a:bodyPr/>
        <a:lstStyle/>
        <a:p>
          <a:endParaRPr lang="en-US"/>
        </a:p>
      </dgm:t>
    </dgm:pt>
    <dgm:pt modelId="{E1BDF1AE-9D6F-48C1-8A72-46C12F785F45}">
      <dgm:prSet/>
      <dgm:spPr/>
      <dgm:t>
        <a:bodyPr/>
        <a:lstStyle/>
        <a:p>
          <a:r>
            <a:rPr lang="en-GB"/>
            <a:t>Low engagement, limited progression</a:t>
          </a:r>
          <a:endParaRPr lang="en-US"/>
        </a:p>
      </dgm:t>
    </dgm:pt>
    <dgm:pt modelId="{639EAB61-34C3-45E7-9961-E140306EDF40}" type="parTrans" cxnId="{981F4AAB-9AEB-4F52-B07F-DF2927F26400}">
      <dgm:prSet/>
      <dgm:spPr/>
      <dgm:t>
        <a:bodyPr/>
        <a:lstStyle/>
        <a:p>
          <a:endParaRPr lang="en-US"/>
        </a:p>
      </dgm:t>
    </dgm:pt>
    <dgm:pt modelId="{6EF50B9B-AAAE-4EDE-9642-5E65A2565DB7}" type="sibTrans" cxnId="{981F4AAB-9AEB-4F52-B07F-DF2927F26400}">
      <dgm:prSet/>
      <dgm:spPr/>
      <dgm:t>
        <a:bodyPr/>
        <a:lstStyle/>
        <a:p>
          <a:endParaRPr lang="en-US"/>
        </a:p>
      </dgm:t>
    </dgm:pt>
    <dgm:pt modelId="{5518A011-AA21-4182-A439-5386A197EC29}">
      <dgm:prSet/>
      <dgm:spPr/>
      <dgm:t>
        <a:bodyPr/>
        <a:lstStyle/>
        <a:p>
          <a:r>
            <a:rPr lang="en-GB"/>
            <a:t>Task-driven culture lacking recognition</a:t>
          </a:r>
          <a:endParaRPr lang="en-US"/>
        </a:p>
      </dgm:t>
    </dgm:pt>
    <dgm:pt modelId="{776A66EB-085F-49C0-A5D7-E216D428BF43}" type="parTrans" cxnId="{AAD41F75-8892-4781-B6DC-F96792BA67EC}">
      <dgm:prSet/>
      <dgm:spPr/>
      <dgm:t>
        <a:bodyPr/>
        <a:lstStyle/>
        <a:p>
          <a:endParaRPr lang="en-US"/>
        </a:p>
      </dgm:t>
    </dgm:pt>
    <dgm:pt modelId="{3A8C8D6A-99E4-447C-8CDB-133631C0E26F}" type="sibTrans" cxnId="{AAD41F75-8892-4781-B6DC-F96792BA67EC}">
      <dgm:prSet/>
      <dgm:spPr/>
      <dgm:t>
        <a:bodyPr/>
        <a:lstStyle/>
        <a:p>
          <a:endParaRPr lang="en-US"/>
        </a:p>
      </dgm:t>
    </dgm:pt>
    <dgm:pt modelId="{2AFCF9EE-7452-499C-B02C-33BBC446F9C3}">
      <dgm:prSet/>
      <dgm:spPr/>
      <dgm:t>
        <a:bodyPr/>
        <a:lstStyle/>
        <a:p>
          <a:r>
            <a:rPr lang="en-GB"/>
            <a:t>Rising client complaints</a:t>
          </a:r>
          <a:endParaRPr lang="en-US"/>
        </a:p>
      </dgm:t>
    </dgm:pt>
    <dgm:pt modelId="{52CA4A5E-A11D-4590-A579-4FE16FA52934}" type="parTrans" cxnId="{B1AC4651-26CF-4079-B940-D9CAF0DD8EB0}">
      <dgm:prSet/>
      <dgm:spPr/>
      <dgm:t>
        <a:bodyPr/>
        <a:lstStyle/>
        <a:p>
          <a:endParaRPr lang="en-US"/>
        </a:p>
      </dgm:t>
    </dgm:pt>
    <dgm:pt modelId="{0BEDF30D-6B18-4EB8-A454-8E52C0A67E5F}" type="sibTrans" cxnId="{B1AC4651-26CF-4079-B940-D9CAF0DD8EB0}">
      <dgm:prSet/>
      <dgm:spPr/>
      <dgm:t>
        <a:bodyPr/>
        <a:lstStyle/>
        <a:p>
          <a:endParaRPr lang="en-US"/>
        </a:p>
      </dgm:t>
    </dgm:pt>
    <dgm:pt modelId="{91E8A93E-89FA-41E6-A0DC-44DEE7F1A3FF}">
      <dgm:prSet/>
      <dgm:spPr/>
      <dgm:t>
        <a:bodyPr/>
        <a:lstStyle/>
        <a:p>
          <a:r>
            <a:rPr lang="en-GB"/>
            <a:t>Pressure for fair work &amp; social value</a:t>
          </a:r>
          <a:endParaRPr lang="en-US"/>
        </a:p>
      </dgm:t>
    </dgm:pt>
    <dgm:pt modelId="{CC8CCD72-09F1-46ED-ADF5-9DB190BCA643}" type="parTrans" cxnId="{E741D359-D323-45BF-8260-9175107090E4}">
      <dgm:prSet/>
      <dgm:spPr/>
      <dgm:t>
        <a:bodyPr/>
        <a:lstStyle/>
        <a:p>
          <a:endParaRPr lang="en-US"/>
        </a:p>
      </dgm:t>
    </dgm:pt>
    <dgm:pt modelId="{988AF399-8EBF-42A9-88CF-07263BE3F6D6}" type="sibTrans" cxnId="{E741D359-D323-45BF-8260-9175107090E4}">
      <dgm:prSet/>
      <dgm:spPr/>
      <dgm:t>
        <a:bodyPr/>
        <a:lstStyle/>
        <a:p>
          <a:endParaRPr lang="en-US"/>
        </a:p>
      </dgm:t>
    </dgm:pt>
    <dgm:pt modelId="{088F57F7-274E-4478-B8C7-578C146D20C9}">
      <dgm:prSet/>
      <dgm:spPr/>
      <dgm:t>
        <a:bodyPr/>
        <a:lstStyle/>
        <a:p>
          <a:r>
            <a:rPr lang="en-GB"/>
            <a:t>These challenges are interconnected — weak management capability and a rigid culture are undermining performance.</a:t>
          </a:r>
          <a:endParaRPr lang="en-US"/>
        </a:p>
      </dgm:t>
    </dgm:pt>
    <dgm:pt modelId="{8A417A85-5F76-4481-AB63-AB4EB4BBF57A}" type="parTrans" cxnId="{36B4ADAA-05D0-46D1-9095-D359D1B5448F}">
      <dgm:prSet/>
      <dgm:spPr/>
      <dgm:t>
        <a:bodyPr/>
        <a:lstStyle/>
        <a:p>
          <a:endParaRPr lang="en-US"/>
        </a:p>
      </dgm:t>
    </dgm:pt>
    <dgm:pt modelId="{C99F140A-ACF1-4C21-ACA4-199FAF5F2797}" type="sibTrans" cxnId="{36B4ADAA-05D0-46D1-9095-D359D1B5448F}">
      <dgm:prSet/>
      <dgm:spPr/>
      <dgm:t>
        <a:bodyPr/>
        <a:lstStyle/>
        <a:p>
          <a:endParaRPr lang="en-US"/>
        </a:p>
      </dgm:t>
    </dgm:pt>
    <dgm:pt modelId="{15A39E7B-FD37-A140-94AC-D7401D181406}" type="pres">
      <dgm:prSet presAssocID="{375F1FAB-CD65-4175-8B24-B1A15B60B6D0}" presName="diagram" presStyleCnt="0">
        <dgm:presLayoutVars>
          <dgm:dir/>
          <dgm:resizeHandles val="exact"/>
        </dgm:presLayoutVars>
      </dgm:prSet>
      <dgm:spPr/>
    </dgm:pt>
    <dgm:pt modelId="{D1BBE53F-02F6-CA4B-8C22-C3C75F33A843}" type="pres">
      <dgm:prSet presAssocID="{D095F12C-94B8-4AB9-AE08-3C898555FEB1}" presName="node" presStyleLbl="node1" presStyleIdx="0" presStyleCnt="8">
        <dgm:presLayoutVars>
          <dgm:bulletEnabled val="1"/>
        </dgm:presLayoutVars>
      </dgm:prSet>
      <dgm:spPr/>
    </dgm:pt>
    <dgm:pt modelId="{A94A0093-1FCC-6940-82FC-58FB3CA56E61}" type="pres">
      <dgm:prSet presAssocID="{D2529859-1DBE-4A56-9B56-6CC8419DD9FC}" presName="sibTrans" presStyleCnt="0"/>
      <dgm:spPr/>
    </dgm:pt>
    <dgm:pt modelId="{3EC776DC-C777-C142-BD2E-95E7A5067E20}" type="pres">
      <dgm:prSet presAssocID="{FCD6FDF3-1F39-4F0C-97C5-4DACF4AF3B39}" presName="node" presStyleLbl="node1" presStyleIdx="1" presStyleCnt="8">
        <dgm:presLayoutVars>
          <dgm:bulletEnabled val="1"/>
        </dgm:presLayoutVars>
      </dgm:prSet>
      <dgm:spPr/>
    </dgm:pt>
    <dgm:pt modelId="{D6CA030A-C468-524A-9B89-07603BA3C2FD}" type="pres">
      <dgm:prSet presAssocID="{EB363AE8-65C1-4FFF-BD0D-670680607B62}" presName="sibTrans" presStyleCnt="0"/>
      <dgm:spPr/>
    </dgm:pt>
    <dgm:pt modelId="{B0C1FF25-AC50-2843-87A7-C87410533BE5}" type="pres">
      <dgm:prSet presAssocID="{1C4A467E-58E4-42FA-86A2-F9A6968E8C3E}" presName="node" presStyleLbl="node1" presStyleIdx="2" presStyleCnt="8">
        <dgm:presLayoutVars>
          <dgm:bulletEnabled val="1"/>
        </dgm:presLayoutVars>
      </dgm:prSet>
      <dgm:spPr/>
    </dgm:pt>
    <dgm:pt modelId="{D514C990-D243-3641-9294-0AFC0460DD25}" type="pres">
      <dgm:prSet presAssocID="{AF546541-2954-4E19-A705-36001E92F7B1}" presName="sibTrans" presStyleCnt="0"/>
      <dgm:spPr/>
    </dgm:pt>
    <dgm:pt modelId="{1554EB47-AF13-7945-AFC7-D8933F12C84F}" type="pres">
      <dgm:prSet presAssocID="{E1BDF1AE-9D6F-48C1-8A72-46C12F785F45}" presName="node" presStyleLbl="node1" presStyleIdx="3" presStyleCnt="8">
        <dgm:presLayoutVars>
          <dgm:bulletEnabled val="1"/>
        </dgm:presLayoutVars>
      </dgm:prSet>
      <dgm:spPr/>
    </dgm:pt>
    <dgm:pt modelId="{E729F943-9C6B-704E-9F45-A9356B5A2356}" type="pres">
      <dgm:prSet presAssocID="{6EF50B9B-AAAE-4EDE-9642-5E65A2565DB7}" presName="sibTrans" presStyleCnt="0"/>
      <dgm:spPr/>
    </dgm:pt>
    <dgm:pt modelId="{0C892958-A30B-024B-A5AE-BFE15B76EBA8}" type="pres">
      <dgm:prSet presAssocID="{5518A011-AA21-4182-A439-5386A197EC29}" presName="node" presStyleLbl="node1" presStyleIdx="4" presStyleCnt="8">
        <dgm:presLayoutVars>
          <dgm:bulletEnabled val="1"/>
        </dgm:presLayoutVars>
      </dgm:prSet>
      <dgm:spPr/>
    </dgm:pt>
    <dgm:pt modelId="{209DE65B-0473-364C-8121-71A0A9A2BB79}" type="pres">
      <dgm:prSet presAssocID="{3A8C8D6A-99E4-447C-8CDB-133631C0E26F}" presName="sibTrans" presStyleCnt="0"/>
      <dgm:spPr/>
    </dgm:pt>
    <dgm:pt modelId="{B0B67028-A6FF-E340-B333-00EC8859BAC2}" type="pres">
      <dgm:prSet presAssocID="{2AFCF9EE-7452-499C-B02C-33BBC446F9C3}" presName="node" presStyleLbl="node1" presStyleIdx="5" presStyleCnt="8">
        <dgm:presLayoutVars>
          <dgm:bulletEnabled val="1"/>
        </dgm:presLayoutVars>
      </dgm:prSet>
      <dgm:spPr/>
    </dgm:pt>
    <dgm:pt modelId="{FDADC430-965D-0F4F-8F83-BAE07B0F7523}" type="pres">
      <dgm:prSet presAssocID="{0BEDF30D-6B18-4EB8-A454-8E52C0A67E5F}" presName="sibTrans" presStyleCnt="0"/>
      <dgm:spPr/>
    </dgm:pt>
    <dgm:pt modelId="{9156AB9E-B6A4-B244-8055-16F62A98EE86}" type="pres">
      <dgm:prSet presAssocID="{91E8A93E-89FA-41E6-A0DC-44DEE7F1A3FF}" presName="node" presStyleLbl="node1" presStyleIdx="6" presStyleCnt="8">
        <dgm:presLayoutVars>
          <dgm:bulletEnabled val="1"/>
        </dgm:presLayoutVars>
      </dgm:prSet>
      <dgm:spPr/>
    </dgm:pt>
    <dgm:pt modelId="{35BDBECC-80D3-2140-A48E-50178734AA7C}" type="pres">
      <dgm:prSet presAssocID="{988AF399-8EBF-42A9-88CF-07263BE3F6D6}" presName="sibTrans" presStyleCnt="0"/>
      <dgm:spPr/>
    </dgm:pt>
    <dgm:pt modelId="{3EBB3F98-A33E-9245-BD08-AE974A83E433}" type="pres">
      <dgm:prSet presAssocID="{088F57F7-274E-4478-B8C7-578C146D20C9}" presName="node" presStyleLbl="node1" presStyleIdx="7" presStyleCnt="8">
        <dgm:presLayoutVars>
          <dgm:bulletEnabled val="1"/>
        </dgm:presLayoutVars>
      </dgm:prSet>
      <dgm:spPr/>
    </dgm:pt>
  </dgm:ptLst>
  <dgm:cxnLst>
    <dgm:cxn modelId="{CB3C7715-D6C6-A445-9F11-2F55A077329E}" type="presOf" srcId="{FCD6FDF3-1F39-4F0C-97C5-4DACF4AF3B39}" destId="{3EC776DC-C777-C142-BD2E-95E7A5067E20}" srcOrd="0" destOrd="0" presId="urn:microsoft.com/office/officeart/2005/8/layout/default"/>
    <dgm:cxn modelId="{E8FF765E-B805-F845-A73B-E251BB8EA68F}" type="presOf" srcId="{E1BDF1AE-9D6F-48C1-8A72-46C12F785F45}" destId="{1554EB47-AF13-7945-AFC7-D8933F12C84F}" srcOrd="0" destOrd="0" presId="urn:microsoft.com/office/officeart/2005/8/layout/default"/>
    <dgm:cxn modelId="{607C4464-3260-A846-9ACC-4E5A5FD00BB0}" type="presOf" srcId="{375F1FAB-CD65-4175-8B24-B1A15B60B6D0}" destId="{15A39E7B-FD37-A140-94AC-D7401D181406}" srcOrd="0" destOrd="0" presId="urn:microsoft.com/office/officeart/2005/8/layout/default"/>
    <dgm:cxn modelId="{B756016C-6AC1-4040-AC92-D61C6DBA1640}" srcId="{375F1FAB-CD65-4175-8B24-B1A15B60B6D0}" destId="{1C4A467E-58E4-42FA-86A2-F9A6968E8C3E}" srcOrd="2" destOrd="0" parTransId="{16644C18-36EB-4CEA-9C60-33C045DCAB17}" sibTransId="{AF546541-2954-4E19-A705-36001E92F7B1}"/>
    <dgm:cxn modelId="{B1AC4651-26CF-4079-B940-D9CAF0DD8EB0}" srcId="{375F1FAB-CD65-4175-8B24-B1A15B60B6D0}" destId="{2AFCF9EE-7452-499C-B02C-33BBC446F9C3}" srcOrd="5" destOrd="0" parTransId="{52CA4A5E-A11D-4590-A579-4FE16FA52934}" sibTransId="{0BEDF30D-6B18-4EB8-A454-8E52C0A67E5F}"/>
    <dgm:cxn modelId="{DB39E054-D7FB-B84C-B3F2-6C610B2502DB}" type="presOf" srcId="{D095F12C-94B8-4AB9-AE08-3C898555FEB1}" destId="{D1BBE53F-02F6-CA4B-8C22-C3C75F33A843}" srcOrd="0" destOrd="0" presId="urn:microsoft.com/office/officeart/2005/8/layout/default"/>
    <dgm:cxn modelId="{AAD41F75-8892-4781-B6DC-F96792BA67EC}" srcId="{375F1FAB-CD65-4175-8B24-B1A15B60B6D0}" destId="{5518A011-AA21-4182-A439-5386A197EC29}" srcOrd="4" destOrd="0" parTransId="{776A66EB-085F-49C0-A5D7-E216D428BF43}" sibTransId="{3A8C8D6A-99E4-447C-8CDB-133631C0E26F}"/>
    <dgm:cxn modelId="{E741D359-D323-45BF-8260-9175107090E4}" srcId="{375F1FAB-CD65-4175-8B24-B1A15B60B6D0}" destId="{91E8A93E-89FA-41E6-A0DC-44DEE7F1A3FF}" srcOrd="6" destOrd="0" parTransId="{CC8CCD72-09F1-46ED-ADF5-9DB190BCA643}" sibTransId="{988AF399-8EBF-42A9-88CF-07263BE3F6D6}"/>
    <dgm:cxn modelId="{5974E28F-B6B7-4DAD-B86F-863F6B281C99}" srcId="{375F1FAB-CD65-4175-8B24-B1A15B60B6D0}" destId="{D095F12C-94B8-4AB9-AE08-3C898555FEB1}" srcOrd="0" destOrd="0" parTransId="{21E60DBF-EDC8-4D01-9128-8672BE2B4372}" sibTransId="{D2529859-1DBE-4A56-9B56-6CC8419DD9FC}"/>
    <dgm:cxn modelId="{36B4ADAA-05D0-46D1-9095-D359D1B5448F}" srcId="{375F1FAB-CD65-4175-8B24-B1A15B60B6D0}" destId="{088F57F7-274E-4478-B8C7-578C146D20C9}" srcOrd="7" destOrd="0" parTransId="{8A417A85-5F76-4481-AB63-AB4EB4BBF57A}" sibTransId="{C99F140A-ACF1-4C21-ACA4-199FAF5F2797}"/>
    <dgm:cxn modelId="{981F4AAB-9AEB-4F52-B07F-DF2927F26400}" srcId="{375F1FAB-CD65-4175-8B24-B1A15B60B6D0}" destId="{E1BDF1AE-9D6F-48C1-8A72-46C12F785F45}" srcOrd="3" destOrd="0" parTransId="{639EAB61-34C3-45E7-9961-E140306EDF40}" sibTransId="{6EF50B9B-AAAE-4EDE-9642-5E65A2565DB7}"/>
    <dgm:cxn modelId="{CC1AFDB1-DEE0-4EEA-89DF-C979754EE798}" srcId="{375F1FAB-CD65-4175-8B24-B1A15B60B6D0}" destId="{FCD6FDF3-1F39-4F0C-97C5-4DACF4AF3B39}" srcOrd="1" destOrd="0" parTransId="{0DBF6D02-8231-4D88-8B11-529A8F66D04E}" sibTransId="{EB363AE8-65C1-4FFF-BD0D-670680607B62}"/>
    <dgm:cxn modelId="{07D63FB5-885F-BC4C-BDA0-1EAE82A61304}" type="presOf" srcId="{5518A011-AA21-4182-A439-5386A197EC29}" destId="{0C892958-A30B-024B-A5AE-BFE15B76EBA8}" srcOrd="0" destOrd="0" presId="urn:microsoft.com/office/officeart/2005/8/layout/default"/>
    <dgm:cxn modelId="{4F1D58BE-19F5-1A4A-9ECC-AC2062BA9E0F}" type="presOf" srcId="{1C4A467E-58E4-42FA-86A2-F9A6968E8C3E}" destId="{B0C1FF25-AC50-2843-87A7-C87410533BE5}" srcOrd="0" destOrd="0" presId="urn:microsoft.com/office/officeart/2005/8/layout/default"/>
    <dgm:cxn modelId="{0CF7C2C9-6478-8448-933E-147BCD9C5748}" type="presOf" srcId="{2AFCF9EE-7452-499C-B02C-33BBC446F9C3}" destId="{B0B67028-A6FF-E340-B333-00EC8859BAC2}" srcOrd="0" destOrd="0" presId="urn:microsoft.com/office/officeart/2005/8/layout/default"/>
    <dgm:cxn modelId="{4FAD8FF7-3C93-DE45-B4E3-5ED186E90B16}" type="presOf" srcId="{088F57F7-274E-4478-B8C7-578C146D20C9}" destId="{3EBB3F98-A33E-9245-BD08-AE974A83E433}" srcOrd="0" destOrd="0" presId="urn:microsoft.com/office/officeart/2005/8/layout/default"/>
    <dgm:cxn modelId="{7DE4BFFC-5F98-C64D-88E1-FB421EEC37F4}" type="presOf" srcId="{91E8A93E-89FA-41E6-A0DC-44DEE7F1A3FF}" destId="{9156AB9E-B6A4-B244-8055-16F62A98EE86}" srcOrd="0" destOrd="0" presId="urn:microsoft.com/office/officeart/2005/8/layout/default"/>
    <dgm:cxn modelId="{2FC9B994-AEA1-B148-9F77-EFF30B113ABA}" type="presParOf" srcId="{15A39E7B-FD37-A140-94AC-D7401D181406}" destId="{D1BBE53F-02F6-CA4B-8C22-C3C75F33A843}" srcOrd="0" destOrd="0" presId="urn:microsoft.com/office/officeart/2005/8/layout/default"/>
    <dgm:cxn modelId="{B3DEE26F-4610-9043-96BD-347B2516DB58}" type="presParOf" srcId="{15A39E7B-FD37-A140-94AC-D7401D181406}" destId="{A94A0093-1FCC-6940-82FC-58FB3CA56E61}" srcOrd="1" destOrd="0" presId="urn:microsoft.com/office/officeart/2005/8/layout/default"/>
    <dgm:cxn modelId="{D1100889-D804-7048-83AC-16E8D433885A}" type="presParOf" srcId="{15A39E7B-FD37-A140-94AC-D7401D181406}" destId="{3EC776DC-C777-C142-BD2E-95E7A5067E20}" srcOrd="2" destOrd="0" presId="urn:microsoft.com/office/officeart/2005/8/layout/default"/>
    <dgm:cxn modelId="{8A659D92-145B-074F-AAEA-23E3C89B0580}" type="presParOf" srcId="{15A39E7B-FD37-A140-94AC-D7401D181406}" destId="{D6CA030A-C468-524A-9B89-07603BA3C2FD}" srcOrd="3" destOrd="0" presId="urn:microsoft.com/office/officeart/2005/8/layout/default"/>
    <dgm:cxn modelId="{F60DB96B-526E-AF40-ADC1-F20CF34DC341}" type="presParOf" srcId="{15A39E7B-FD37-A140-94AC-D7401D181406}" destId="{B0C1FF25-AC50-2843-87A7-C87410533BE5}" srcOrd="4" destOrd="0" presId="urn:microsoft.com/office/officeart/2005/8/layout/default"/>
    <dgm:cxn modelId="{43A7B202-8C3B-204A-A512-075AC042FC00}" type="presParOf" srcId="{15A39E7B-FD37-A140-94AC-D7401D181406}" destId="{D514C990-D243-3641-9294-0AFC0460DD25}" srcOrd="5" destOrd="0" presId="urn:microsoft.com/office/officeart/2005/8/layout/default"/>
    <dgm:cxn modelId="{24445A81-562C-ED43-BC71-DAC32A34EEC9}" type="presParOf" srcId="{15A39E7B-FD37-A140-94AC-D7401D181406}" destId="{1554EB47-AF13-7945-AFC7-D8933F12C84F}" srcOrd="6" destOrd="0" presId="urn:microsoft.com/office/officeart/2005/8/layout/default"/>
    <dgm:cxn modelId="{50317E32-08EE-A446-8009-9D7611524119}" type="presParOf" srcId="{15A39E7B-FD37-A140-94AC-D7401D181406}" destId="{E729F943-9C6B-704E-9F45-A9356B5A2356}" srcOrd="7" destOrd="0" presId="urn:microsoft.com/office/officeart/2005/8/layout/default"/>
    <dgm:cxn modelId="{0C93AC12-F5C0-014D-ADD4-B0E8BC69D656}" type="presParOf" srcId="{15A39E7B-FD37-A140-94AC-D7401D181406}" destId="{0C892958-A30B-024B-A5AE-BFE15B76EBA8}" srcOrd="8" destOrd="0" presId="urn:microsoft.com/office/officeart/2005/8/layout/default"/>
    <dgm:cxn modelId="{C556DE4A-C6CC-3C49-A178-03D133256055}" type="presParOf" srcId="{15A39E7B-FD37-A140-94AC-D7401D181406}" destId="{209DE65B-0473-364C-8121-71A0A9A2BB79}" srcOrd="9" destOrd="0" presId="urn:microsoft.com/office/officeart/2005/8/layout/default"/>
    <dgm:cxn modelId="{4D887C5B-CC09-1941-B22F-928C732FCE77}" type="presParOf" srcId="{15A39E7B-FD37-A140-94AC-D7401D181406}" destId="{B0B67028-A6FF-E340-B333-00EC8859BAC2}" srcOrd="10" destOrd="0" presId="urn:microsoft.com/office/officeart/2005/8/layout/default"/>
    <dgm:cxn modelId="{C2771649-FD47-CD43-9B44-29F9B5B4E2CB}" type="presParOf" srcId="{15A39E7B-FD37-A140-94AC-D7401D181406}" destId="{FDADC430-965D-0F4F-8F83-BAE07B0F7523}" srcOrd="11" destOrd="0" presId="urn:microsoft.com/office/officeart/2005/8/layout/default"/>
    <dgm:cxn modelId="{A74BD1D5-2E69-C24D-B873-57E670959E71}" type="presParOf" srcId="{15A39E7B-FD37-A140-94AC-D7401D181406}" destId="{9156AB9E-B6A4-B244-8055-16F62A98EE86}" srcOrd="12" destOrd="0" presId="urn:microsoft.com/office/officeart/2005/8/layout/default"/>
    <dgm:cxn modelId="{749B982B-2C20-744A-8842-FBA68FD76CB1}" type="presParOf" srcId="{15A39E7B-FD37-A140-94AC-D7401D181406}" destId="{35BDBECC-80D3-2140-A48E-50178734AA7C}" srcOrd="13" destOrd="0" presId="urn:microsoft.com/office/officeart/2005/8/layout/default"/>
    <dgm:cxn modelId="{3A7D4E3C-9CDC-FE47-AE16-5CC1E0529095}" type="presParOf" srcId="{15A39E7B-FD37-A140-94AC-D7401D181406}" destId="{3EBB3F98-A33E-9245-BD08-AE974A83E43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FF0637-7017-4383-B288-CDFDBCD929E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F37F09-0C7E-425B-B649-F615B033457F}">
      <dgm:prSet/>
      <dgm:spPr/>
      <dgm:t>
        <a:bodyPr/>
        <a:lstStyle/>
        <a:p>
          <a:r>
            <a:rPr lang="en-GB"/>
            <a:t>28% turnover rate compared to average of 16.8% in UK (Edwards, 2024)</a:t>
          </a:r>
          <a:endParaRPr lang="en-US"/>
        </a:p>
      </dgm:t>
    </dgm:pt>
    <dgm:pt modelId="{E2566852-3004-4EFF-8955-026A86D8F61F}" type="parTrans" cxnId="{679AF8D5-8DA4-4A42-B1A4-E31666261FD6}">
      <dgm:prSet/>
      <dgm:spPr/>
      <dgm:t>
        <a:bodyPr/>
        <a:lstStyle/>
        <a:p>
          <a:endParaRPr lang="en-US"/>
        </a:p>
      </dgm:t>
    </dgm:pt>
    <dgm:pt modelId="{00C3DB16-17BF-4D88-B080-1C394FE72852}" type="sibTrans" cxnId="{679AF8D5-8DA4-4A42-B1A4-E31666261FD6}">
      <dgm:prSet/>
      <dgm:spPr/>
      <dgm:t>
        <a:bodyPr/>
        <a:lstStyle/>
        <a:p>
          <a:endParaRPr lang="en-US"/>
        </a:p>
      </dgm:t>
    </dgm:pt>
    <dgm:pt modelId="{63105F3A-FDD2-4FFB-BF8A-891FAC8B6C5D}">
      <dgm:prSet/>
      <dgm:spPr/>
      <dgm:t>
        <a:bodyPr/>
        <a:lstStyle/>
        <a:p>
          <a:r>
            <a:rPr lang="en-GB"/>
            <a:t>Costly</a:t>
          </a:r>
          <a:endParaRPr lang="en-US"/>
        </a:p>
      </dgm:t>
    </dgm:pt>
    <dgm:pt modelId="{2A7277BD-8518-4BBA-AA60-B2BB6BEEC82A}" type="parTrans" cxnId="{59BEEE65-DC55-4F45-AA6A-8289FC4ABD28}">
      <dgm:prSet/>
      <dgm:spPr/>
      <dgm:t>
        <a:bodyPr/>
        <a:lstStyle/>
        <a:p>
          <a:endParaRPr lang="en-US"/>
        </a:p>
      </dgm:t>
    </dgm:pt>
    <dgm:pt modelId="{2EC50454-92DF-42E0-BD2B-F6D6F08FCC1A}" type="sibTrans" cxnId="{59BEEE65-DC55-4F45-AA6A-8289FC4ABD28}">
      <dgm:prSet/>
      <dgm:spPr/>
      <dgm:t>
        <a:bodyPr/>
        <a:lstStyle/>
        <a:p>
          <a:endParaRPr lang="en-US"/>
        </a:p>
      </dgm:t>
    </dgm:pt>
    <dgm:pt modelId="{98D21057-9AAD-4D04-8297-549092BCB615}">
      <dgm:prSet/>
      <dgm:spPr/>
      <dgm:t>
        <a:bodyPr/>
        <a:lstStyle/>
        <a:p>
          <a:r>
            <a:rPr lang="en-GB"/>
            <a:t>Disrupts client service</a:t>
          </a:r>
          <a:endParaRPr lang="en-US"/>
        </a:p>
      </dgm:t>
    </dgm:pt>
    <dgm:pt modelId="{2301ED3B-908F-4DC9-9AC9-BC26E6369E7F}" type="parTrans" cxnId="{DB76655E-4420-42E3-B234-79CDE5A52D4C}">
      <dgm:prSet/>
      <dgm:spPr/>
      <dgm:t>
        <a:bodyPr/>
        <a:lstStyle/>
        <a:p>
          <a:endParaRPr lang="en-US"/>
        </a:p>
      </dgm:t>
    </dgm:pt>
    <dgm:pt modelId="{14D19E45-59EB-4010-978C-E76CC1F9CA6D}" type="sibTrans" cxnId="{DB76655E-4420-42E3-B234-79CDE5A52D4C}">
      <dgm:prSet/>
      <dgm:spPr/>
      <dgm:t>
        <a:bodyPr/>
        <a:lstStyle/>
        <a:p>
          <a:endParaRPr lang="en-US"/>
        </a:p>
      </dgm:t>
    </dgm:pt>
    <dgm:pt modelId="{CF4B05A9-9E2F-4EA3-A9F1-F2CF425D3C0E}">
      <dgm:prSet/>
      <dgm:spPr/>
      <dgm:t>
        <a:bodyPr/>
        <a:lstStyle/>
        <a:p>
          <a:r>
            <a:rPr lang="en-GB"/>
            <a:t>Staff surveys: fairness, autonomy, recognition lacking</a:t>
          </a:r>
          <a:endParaRPr lang="en-US"/>
        </a:p>
      </dgm:t>
    </dgm:pt>
    <dgm:pt modelId="{F49B9D9B-BDF5-44AE-A475-9F4453B85128}" type="parTrans" cxnId="{5CCCCE5A-5CBC-431C-99B1-6FADD103836E}">
      <dgm:prSet/>
      <dgm:spPr/>
      <dgm:t>
        <a:bodyPr/>
        <a:lstStyle/>
        <a:p>
          <a:endParaRPr lang="en-US"/>
        </a:p>
      </dgm:t>
    </dgm:pt>
    <dgm:pt modelId="{048CA4B4-37ED-4051-B132-9357A8D48F91}" type="sibTrans" cxnId="{5CCCCE5A-5CBC-431C-99B1-6FADD103836E}">
      <dgm:prSet/>
      <dgm:spPr/>
      <dgm:t>
        <a:bodyPr/>
        <a:lstStyle/>
        <a:p>
          <a:endParaRPr lang="en-US"/>
        </a:p>
      </dgm:t>
    </dgm:pt>
    <dgm:pt modelId="{811830D9-49E7-47BF-99F7-F0A6AEE88451}">
      <dgm:prSet/>
      <dgm:spPr/>
      <dgm:t>
        <a:bodyPr/>
        <a:lstStyle/>
        <a:p>
          <a:r>
            <a:rPr lang="en-GB"/>
            <a:t>Younger staff unclear on career pathways</a:t>
          </a:r>
          <a:endParaRPr lang="en-US"/>
        </a:p>
      </dgm:t>
    </dgm:pt>
    <dgm:pt modelId="{80D8A164-C1DC-48F8-A353-0A6079151303}" type="parTrans" cxnId="{02C8EA3C-0B7F-41CD-9DE4-E00D2A6C2627}">
      <dgm:prSet/>
      <dgm:spPr/>
      <dgm:t>
        <a:bodyPr/>
        <a:lstStyle/>
        <a:p>
          <a:endParaRPr lang="en-US"/>
        </a:p>
      </dgm:t>
    </dgm:pt>
    <dgm:pt modelId="{08F041C3-04C5-42A3-9949-2423296923F6}" type="sibTrans" cxnId="{02C8EA3C-0B7F-41CD-9DE4-E00D2A6C2627}">
      <dgm:prSet/>
      <dgm:spPr/>
      <dgm:t>
        <a:bodyPr/>
        <a:lstStyle/>
        <a:p>
          <a:endParaRPr lang="en-US"/>
        </a:p>
      </dgm:t>
    </dgm:pt>
    <dgm:pt modelId="{6C1AFEA8-67B2-4E9A-B333-6D783F9DD9F9}">
      <dgm:prSet/>
      <dgm:spPr/>
      <dgm:t>
        <a:bodyPr/>
        <a:lstStyle/>
        <a:p>
          <a:r>
            <a:rPr lang="en-GB"/>
            <a:t>Weak induction processes</a:t>
          </a:r>
          <a:endParaRPr lang="en-US"/>
        </a:p>
      </dgm:t>
    </dgm:pt>
    <dgm:pt modelId="{8E5967E7-0FD4-4307-B26D-85A691FF850C}" type="parTrans" cxnId="{F991FB15-208C-46D7-B4C7-69A36612D74A}">
      <dgm:prSet/>
      <dgm:spPr/>
      <dgm:t>
        <a:bodyPr/>
        <a:lstStyle/>
        <a:p>
          <a:endParaRPr lang="en-US"/>
        </a:p>
      </dgm:t>
    </dgm:pt>
    <dgm:pt modelId="{C785207A-39C9-469C-959D-B19651C8F98D}" type="sibTrans" cxnId="{F991FB15-208C-46D7-B4C7-69A36612D74A}">
      <dgm:prSet/>
      <dgm:spPr/>
      <dgm:t>
        <a:bodyPr/>
        <a:lstStyle/>
        <a:p>
          <a:endParaRPr lang="en-US"/>
        </a:p>
      </dgm:t>
    </dgm:pt>
    <dgm:pt modelId="{450B6AB8-B9FC-4447-BB93-59E5853647ED}">
      <dgm:prSet/>
      <dgm:spPr/>
      <dgm:t>
        <a:bodyPr/>
        <a:lstStyle/>
        <a:p>
          <a:r>
            <a:rPr lang="en-GB"/>
            <a:t>A new recruit says: </a:t>
          </a:r>
          <a:r>
            <a:rPr lang="en-GB" i="1"/>
            <a:t>“I like the job, but there’s no induction. It just feels like you come in, do the hours, and leave. Nothing more.”</a:t>
          </a:r>
          <a:endParaRPr lang="en-US"/>
        </a:p>
      </dgm:t>
    </dgm:pt>
    <dgm:pt modelId="{93E3B7EB-128F-4F9F-997A-74E51B1EE38F}" type="parTrans" cxnId="{E77A9814-3226-4BF3-8AF3-6455F0DCD920}">
      <dgm:prSet/>
      <dgm:spPr/>
      <dgm:t>
        <a:bodyPr/>
        <a:lstStyle/>
        <a:p>
          <a:endParaRPr lang="en-US"/>
        </a:p>
      </dgm:t>
    </dgm:pt>
    <dgm:pt modelId="{58174741-99C3-4FCA-89B3-2823A9154C20}" type="sibTrans" cxnId="{E77A9814-3226-4BF3-8AF3-6455F0DCD920}">
      <dgm:prSet/>
      <dgm:spPr/>
      <dgm:t>
        <a:bodyPr/>
        <a:lstStyle/>
        <a:p>
          <a:endParaRPr lang="en-US"/>
        </a:p>
      </dgm:t>
    </dgm:pt>
    <dgm:pt modelId="{5C74AD00-0344-064B-AE9F-FF802868F942}" type="pres">
      <dgm:prSet presAssocID="{C6FF0637-7017-4383-B288-CDFDBCD929E9}" presName="diagram" presStyleCnt="0">
        <dgm:presLayoutVars>
          <dgm:dir/>
          <dgm:resizeHandles val="exact"/>
        </dgm:presLayoutVars>
      </dgm:prSet>
      <dgm:spPr/>
    </dgm:pt>
    <dgm:pt modelId="{80DD8E7A-E9CD-B941-AFDC-4651A3A20591}" type="pres">
      <dgm:prSet presAssocID="{50F37F09-0C7E-425B-B649-F615B033457F}" presName="node" presStyleLbl="node1" presStyleIdx="0" presStyleCnt="5">
        <dgm:presLayoutVars>
          <dgm:bulletEnabled val="1"/>
        </dgm:presLayoutVars>
      </dgm:prSet>
      <dgm:spPr/>
    </dgm:pt>
    <dgm:pt modelId="{919C8454-B2DB-8448-9724-FCD89646D8A1}" type="pres">
      <dgm:prSet presAssocID="{00C3DB16-17BF-4D88-B080-1C394FE72852}" presName="sibTrans" presStyleCnt="0"/>
      <dgm:spPr/>
    </dgm:pt>
    <dgm:pt modelId="{F7449D9C-B112-B049-8F61-B1AF7870BB5A}" type="pres">
      <dgm:prSet presAssocID="{CF4B05A9-9E2F-4EA3-A9F1-F2CF425D3C0E}" presName="node" presStyleLbl="node1" presStyleIdx="1" presStyleCnt="5">
        <dgm:presLayoutVars>
          <dgm:bulletEnabled val="1"/>
        </dgm:presLayoutVars>
      </dgm:prSet>
      <dgm:spPr/>
    </dgm:pt>
    <dgm:pt modelId="{4CBF0FF5-B0B5-1942-BA9D-758D6434CC8E}" type="pres">
      <dgm:prSet presAssocID="{048CA4B4-37ED-4051-B132-9357A8D48F91}" presName="sibTrans" presStyleCnt="0"/>
      <dgm:spPr/>
    </dgm:pt>
    <dgm:pt modelId="{3CC66686-A685-4041-B64C-236878FEF59F}" type="pres">
      <dgm:prSet presAssocID="{811830D9-49E7-47BF-99F7-F0A6AEE88451}" presName="node" presStyleLbl="node1" presStyleIdx="2" presStyleCnt="5">
        <dgm:presLayoutVars>
          <dgm:bulletEnabled val="1"/>
        </dgm:presLayoutVars>
      </dgm:prSet>
      <dgm:spPr/>
    </dgm:pt>
    <dgm:pt modelId="{D741C2EF-86FD-7249-BCC0-2F0D89B36844}" type="pres">
      <dgm:prSet presAssocID="{08F041C3-04C5-42A3-9949-2423296923F6}" presName="sibTrans" presStyleCnt="0"/>
      <dgm:spPr/>
    </dgm:pt>
    <dgm:pt modelId="{F6460BD9-901C-0742-916E-94C09AC93131}" type="pres">
      <dgm:prSet presAssocID="{6C1AFEA8-67B2-4E9A-B333-6D783F9DD9F9}" presName="node" presStyleLbl="node1" presStyleIdx="3" presStyleCnt="5">
        <dgm:presLayoutVars>
          <dgm:bulletEnabled val="1"/>
        </dgm:presLayoutVars>
      </dgm:prSet>
      <dgm:spPr/>
    </dgm:pt>
    <dgm:pt modelId="{667F7752-FCB0-814A-B828-EB261BC8FA7F}" type="pres">
      <dgm:prSet presAssocID="{C785207A-39C9-469C-959D-B19651C8F98D}" presName="sibTrans" presStyleCnt="0"/>
      <dgm:spPr/>
    </dgm:pt>
    <dgm:pt modelId="{258A8231-17C7-9248-AB4C-AD3F6041D499}" type="pres">
      <dgm:prSet presAssocID="{450B6AB8-B9FC-4447-BB93-59E5853647ED}" presName="node" presStyleLbl="node1" presStyleIdx="4" presStyleCnt="5">
        <dgm:presLayoutVars>
          <dgm:bulletEnabled val="1"/>
        </dgm:presLayoutVars>
      </dgm:prSet>
      <dgm:spPr/>
    </dgm:pt>
  </dgm:ptLst>
  <dgm:cxnLst>
    <dgm:cxn modelId="{1592E603-46C6-C048-AA97-C2139FE9E097}" type="presOf" srcId="{CF4B05A9-9E2F-4EA3-A9F1-F2CF425D3C0E}" destId="{F7449D9C-B112-B049-8F61-B1AF7870BB5A}" srcOrd="0" destOrd="0" presId="urn:microsoft.com/office/officeart/2005/8/layout/default"/>
    <dgm:cxn modelId="{02E22D0A-690D-A542-B86D-7D545E0E37EC}" type="presOf" srcId="{63105F3A-FDD2-4FFB-BF8A-891FAC8B6C5D}" destId="{80DD8E7A-E9CD-B941-AFDC-4651A3A20591}" srcOrd="0" destOrd="1" presId="urn:microsoft.com/office/officeart/2005/8/layout/default"/>
    <dgm:cxn modelId="{E77A9814-3226-4BF3-8AF3-6455F0DCD920}" srcId="{C6FF0637-7017-4383-B288-CDFDBCD929E9}" destId="{450B6AB8-B9FC-4447-BB93-59E5853647ED}" srcOrd="4" destOrd="0" parTransId="{93E3B7EB-128F-4F9F-997A-74E51B1EE38F}" sibTransId="{58174741-99C3-4FCA-89B3-2823A9154C20}"/>
    <dgm:cxn modelId="{F991FB15-208C-46D7-B4C7-69A36612D74A}" srcId="{C6FF0637-7017-4383-B288-CDFDBCD929E9}" destId="{6C1AFEA8-67B2-4E9A-B333-6D783F9DD9F9}" srcOrd="3" destOrd="0" parTransId="{8E5967E7-0FD4-4307-B26D-85A691FF850C}" sibTransId="{C785207A-39C9-469C-959D-B19651C8F98D}"/>
    <dgm:cxn modelId="{02C8EA3C-0B7F-41CD-9DE4-E00D2A6C2627}" srcId="{C6FF0637-7017-4383-B288-CDFDBCD929E9}" destId="{811830D9-49E7-47BF-99F7-F0A6AEE88451}" srcOrd="2" destOrd="0" parTransId="{80D8A164-C1DC-48F8-A353-0A6079151303}" sibTransId="{08F041C3-04C5-42A3-9949-2423296923F6}"/>
    <dgm:cxn modelId="{E2A3173E-FE5C-0242-B3B6-CF3D6DC49603}" type="presOf" srcId="{98D21057-9AAD-4D04-8297-549092BCB615}" destId="{80DD8E7A-E9CD-B941-AFDC-4651A3A20591}" srcOrd="0" destOrd="2" presId="urn:microsoft.com/office/officeart/2005/8/layout/default"/>
    <dgm:cxn modelId="{DB76655E-4420-42E3-B234-79CDE5A52D4C}" srcId="{50F37F09-0C7E-425B-B649-F615B033457F}" destId="{98D21057-9AAD-4D04-8297-549092BCB615}" srcOrd="1" destOrd="0" parTransId="{2301ED3B-908F-4DC9-9AC9-BC26E6369E7F}" sibTransId="{14D19E45-59EB-4010-978C-E76CC1F9CA6D}"/>
    <dgm:cxn modelId="{BA448F5E-0693-364B-BA60-E386F081547B}" type="presOf" srcId="{C6FF0637-7017-4383-B288-CDFDBCD929E9}" destId="{5C74AD00-0344-064B-AE9F-FF802868F942}" srcOrd="0" destOrd="0" presId="urn:microsoft.com/office/officeart/2005/8/layout/default"/>
    <dgm:cxn modelId="{59BEEE65-DC55-4F45-AA6A-8289FC4ABD28}" srcId="{50F37F09-0C7E-425B-B649-F615B033457F}" destId="{63105F3A-FDD2-4FFB-BF8A-891FAC8B6C5D}" srcOrd="0" destOrd="0" parTransId="{2A7277BD-8518-4BBA-AA60-B2BB6BEEC82A}" sibTransId="{2EC50454-92DF-42E0-BD2B-F6D6F08FCC1A}"/>
    <dgm:cxn modelId="{DC59EE71-C3D6-9549-8766-0309754D1CF6}" type="presOf" srcId="{50F37F09-0C7E-425B-B649-F615B033457F}" destId="{80DD8E7A-E9CD-B941-AFDC-4651A3A20591}" srcOrd="0" destOrd="0" presId="urn:microsoft.com/office/officeart/2005/8/layout/default"/>
    <dgm:cxn modelId="{5CCCCE5A-5CBC-431C-99B1-6FADD103836E}" srcId="{C6FF0637-7017-4383-B288-CDFDBCD929E9}" destId="{CF4B05A9-9E2F-4EA3-A9F1-F2CF425D3C0E}" srcOrd="1" destOrd="0" parTransId="{F49B9D9B-BDF5-44AE-A475-9F4453B85128}" sibTransId="{048CA4B4-37ED-4051-B132-9357A8D48F91}"/>
    <dgm:cxn modelId="{640CFABA-1E28-5846-9D25-B1210E57B0C3}" type="presOf" srcId="{6C1AFEA8-67B2-4E9A-B333-6D783F9DD9F9}" destId="{F6460BD9-901C-0742-916E-94C09AC93131}" srcOrd="0" destOrd="0" presId="urn:microsoft.com/office/officeart/2005/8/layout/default"/>
    <dgm:cxn modelId="{725A5ACF-A6B2-5F48-B89D-3821E458BC32}" type="presOf" srcId="{450B6AB8-B9FC-4447-BB93-59E5853647ED}" destId="{258A8231-17C7-9248-AB4C-AD3F6041D499}" srcOrd="0" destOrd="0" presId="urn:microsoft.com/office/officeart/2005/8/layout/default"/>
    <dgm:cxn modelId="{679AF8D5-8DA4-4A42-B1A4-E31666261FD6}" srcId="{C6FF0637-7017-4383-B288-CDFDBCD929E9}" destId="{50F37F09-0C7E-425B-B649-F615B033457F}" srcOrd="0" destOrd="0" parTransId="{E2566852-3004-4EFF-8955-026A86D8F61F}" sibTransId="{00C3DB16-17BF-4D88-B080-1C394FE72852}"/>
    <dgm:cxn modelId="{0C4CB3FC-7D31-7F4C-8056-555B3A54542A}" type="presOf" srcId="{811830D9-49E7-47BF-99F7-F0A6AEE88451}" destId="{3CC66686-A685-4041-B64C-236878FEF59F}" srcOrd="0" destOrd="0" presId="urn:microsoft.com/office/officeart/2005/8/layout/default"/>
    <dgm:cxn modelId="{06625DD5-544E-474E-8E1F-BF3AFEC982FB}" type="presParOf" srcId="{5C74AD00-0344-064B-AE9F-FF802868F942}" destId="{80DD8E7A-E9CD-B941-AFDC-4651A3A20591}" srcOrd="0" destOrd="0" presId="urn:microsoft.com/office/officeart/2005/8/layout/default"/>
    <dgm:cxn modelId="{206DDE31-1C39-634E-A1BB-C316497FDF88}" type="presParOf" srcId="{5C74AD00-0344-064B-AE9F-FF802868F942}" destId="{919C8454-B2DB-8448-9724-FCD89646D8A1}" srcOrd="1" destOrd="0" presId="urn:microsoft.com/office/officeart/2005/8/layout/default"/>
    <dgm:cxn modelId="{594F22A5-B69A-8549-BD3E-056B053075DF}" type="presParOf" srcId="{5C74AD00-0344-064B-AE9F-FF802868F942}" destId="{F7449D9C-B112-B049-8F61-B1AF7870BB5A}" srcOrd="2" destOrd="0" presId="urn:microsoft.com/office/officeart/2005/8/layout/default"/>
    <dgm:cxn modelId="{CC3261CE-44D4-2440-94D5-751F17A9C63C}" type="presParOf" srcId="{5C74AD00-0344-064B-AE9F-FF802868F942}" destId="{4CBF0FF5-B0B5-1942-BA9D-758D6434CC8E}" srcOrd="3" destOrd="0" presId="urn:microsoft.com/office/officeart/2005/8/layout/default"/>
    <dgm:cxn modelId="{D7CB6C82-5732-2E49-9436-944C2BE9BD0B}" type="presParOf" srcId="{5C74AD00-0344-064B-AE9F-FF802868F942}" destId="{3CC66686-A685-4041-B64C-236878FEF59F}" srcOrd="4" destOrd="0" presId="urn:microsoft.com/office/officeart/2005/8/layout/default"/>
    <dgm:cxn modelId="{64094737-12A4-6A46-86F6-DF43AD8F2E68}" type="presParOf" srcId="{5C74AD00-0344-064B-AE9F-FF802868F942}" destId="{D741C2EF-86FD-7249-BCC0-2F0D89B36844}" srcOrd="5" destOrd="0" presId="urn:microsoft.com/office/officeart/2005/8/layout/default"/>
    <dgm:cxn modelId="{9A08995A-D785-FF43-A725-A2BD345F45A3}" type="presParOf" srcId="{5C74AD00-0344-064B-AE9F-FF802868F942}" destId="{F6460BD9-901C-0742-916E-94C09AC93131}" srcOrd="6" destOrd="0" presId="urn:microsoft.com/office/officeart/2005/8/layout/default"/>
    <dgm:cxn modelId="{54978C6D-159C-E442-BF7F-1EB99D3F4862}" type="presParOf" srcId="{5C74AD00-0344-064B-AE9F-FF802868F942}" destId="{667F7752-FCB0-814A-B828-EB261BC8FA7F}" srcOrd="7" destOrd="0" presId="urn:microsoft.com/office/officeart/2005/8/layout/default"/>
    <dgm:cxn modelId="{62ACE3B7-32D0-0A41-8A0F-F523B4634F64}" type="presParOf" srcId="{5C74AD00-0344-064B-AE9F-FF802868F942}" destId="{258A8231-17C7-9248-AB4C-AD3F6041D49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2B1FC-4B80-4CF2-88FF-FADC7D059589}">
      <dsp:nvSpPr>
        <dsp:cNvPr id="0" name=""/>
        <dsp:cNvSpPr/>
      </dsp:nvSpPr>
      <dsp:spPr>
        <a:xfrm>
          <a:off x="0" y="4357"/>
          <a:ext cx="6506304" cy="9281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D843E-576B-490E-9471-F235EB3AD6FD}">
      <dsp:nvSpPr>
        <dsp:cNvPr id="0" name=""/>
        <dsp:cNvSpPr/>
      </dsp:nvSpPr>
      <dsp:spPr>
        <a:xfrm>
          <a:off x="280776" y="213199"/>
          <a:ext cx="510503" cy="510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4600C-2C50-4186-8285-F86611D54579}">
      <dsp:nvSpPr>
        <dsp:cNvPr id="0" name=""/>
        <dsp:cNvSpPr/>
      </dsp:nvSpPr>
      <dsp:spPr>
        <a:xfrm>
          <a:off x="1072056" y="4357"/>
          <a:ext cx="5434247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Medium-sized facilities management company (350 staff)</a:t>
          </a:r>
          <a:endParaRPr lang="en-US" sz="1800" kern="1200"/>
        </a:p>
      </dsp:txBody>
      <dsp:txXfrm>
        <a:off x="1072056" y="4357"/>
        <a:ext cx="5434247" cy="928187"/>
      </dsp:txXfrm>
    </dsp:sp>
    <dsp:sp modelId="{EEEA23B9-E0D9-4221-B184-4DF507D9A505}">
      <dsp:nvSpPr>
        <dsp:cNvPr id="0" name=""/>
        <dsp:cNvSpPr/>
      </dsp:nvSpPr>
      <dsp:spPr>
        <a:xfrm>
          <a:off x="0" y="1164591"/>
          <a:ext cx="6506304" cy="9281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28E82-2151-4ABD-B077-8DC7ADEE43BE}">
      <dsp:nvSpPr>
        <dsp:cNvPr id="0" name=""/>
        <dsp:cNvSpPr/>
      </dsp:nvSpPr>
      <dsp:spPr>
        <a:xfrm>
          <a:off x="280776" y="1373434"/>
          <a:ext cx="510503" cy="510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3D277C-2C28-446A-882B-E2A5F4DE5815}">
      <dsp:nvSpPr>
        <dsp:cNvPr id="0" name=""/>
        <dsp:cNvSpPr/>
      </dsp:nvSpPr>
      <dsp:spPr>
        <a:xfrm>
          <a:off x="1072056" y="1164591"/>
          <a:ext cx="5434247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Rapid growth + dispersed frontline teams</a:t>
          </a:r>
          <a:endParaRPr lang="en-US" sz="1800" kern="1200"/>
        </a:p>
      </dsp:txBody>
      <dsp:txXfrm>
        <a:off x="1072056" y="1164591"/>
        <a:ext cx="5434247" cy="928187"/>
      </dsp:txXfrm>
    </dsp:sp>
    <dsp:sp modelId="{CEEE0ECF-2C83-4647-9636-04F7FDCED014}">
      <dsp:nvSpPr>
        <dsp:cNvPr id="0" name=""/>
        <dsp:cNvSpPr/>
      </dsp:nvSpPr>
      <dsp:spPr>
        <a:xfrm>
          <a:off x="0" y="2324826"/>
          <a:ext cx="6506304" cy="9281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EA859D-82DD-4CE6-91D2-616138969B3D}">
      <dsp:nvSpPr>
        <dsp:cNvPr id="0" name=""/>
        <dsp:cNvSpPr/>
      </dsp:nvSpPr>
      <dsp:spPr>
        <a:xfrm>
          <a:off x="280776" y="2533668"/>
          <a:ext cx="510503" cy="510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BDF01-8319-4F10-A94D-636C1ADEB644}">
      <dsp:nvSpPr>
        <dsp:cNvPr id="0" name=""/>
        <dsp:cNvSpPr/>
      </dsp:nvSpPr>
      <dsp:spPr>
        <a:xfrm>
          <a:off x="1072056" y="2324826"/>
          <a:ext cx="5434247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Flat structure → inconsistent management capability</a:t>
          </a:r>
          <a:endParaRPr lang="en-US" sz="1800" kern="1200"/>
        </a:p>
      </dsp:txBody>
      <dsp:txXfrm>
        <a:off x="1072056" y="2324826"/>
        <a:ext cx="5434247" cy="928187"/>
      </dsp:txXfrm>
    </dsp:sp>
    <dsp:sp modelId="{51EBF4F2-B130-410C-AD27-C5E3AF782F90}">
      <dsp:nvSpPr>
        <dsp:cNvPr id="0" name=""/>
        <dsp:cNvSpPr/>
      </dsp:nvSpPr>
      <dsp:spPr>
        <a:xfrm>
          <a:off x="0" y="3485060"/>
          <a:ext cx="6506304" cy="9281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A8E3B5-3234-46E9-996D-9A53CCD336ED}">
      <dsp:nvSpPr>
        <dsp:cNvPr id="0" name=""/>
        <dsp:cNvSpPr/>
      </dsp:nvSpPr>
      <dsp:spPr>
        <a:xfrm>
          <a:off x="280776" y="3693902"/>
          <a:ext cx="510503" cy="510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84C1E-6EA0-4B9A-9E35-98CF3274FE89}">
      <dsp:nvSpPr>
        <dsp:cNvPr id="0" name=""/>
        <dsp:cNvSpPr/>
      </dsp:nvSpPr>
      <dsp:spPr>
        <a:xfrm>
          <a:off x="1072056" y="3485060"/>
          <a:ext cx="5434247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High client expectations (public sector contracts)</a:t>
          </a:r>
          <a:endParaRPr lang="en-US" sz="1800" kern="1200"/>
        </a:p>
      </dsp:txBody>
      <dsp:txXfrm>
        <a:off x="1072056" y="3485060"/>
        <a:ext cx="5434247" cy="928187"/>
      </dsp:txXfrm>
    </dsp:sp>
    <dsp:sp modelId="{8D0DE8A8-6872-439C-9357-9E22C5CC5D29}">
      <dsp:nvSpPr>
        <dsp:cNvPr id="0" name=""/>
        <dsp:cNvSpPr/>
      </dsp:nvSpPr>
      <dsp:spPr>
        <a:xfrm>
          <a:off x="0" y="4645294"/>
          <a:ext cx="6506304" cy="9281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CE14B-6D59-4F56-8737-A45299EA6D83}">
      <dsp:nvSpPr>
        <dsp:cNvPr id="0" name=""/>
        <dsp:cNvSpPr/>
      </dsp:nvSpPr>
      <dsp:spPr>
        <a:xfrm>
          <a:off x="280776" y="4854137"/>
          <a:ext cx="510503" cy="5105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BDCFB-EA2D-447A-B62A-A6B3E26302CB}">
      <dsp:nvSpPr>
        <dsp:cNvPr id="0" name=""/>
        <dsp:cNvSpPr/>
      </dsp:nvSpPr>
      <dsp:spPr>
        <a:xfrm>
          <a:off x="1072056" y="4645294"/>
          <a:ext cx="5434247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1" kern="1200"/>
            <a:t>“Being a great place to work is the difference between being a good company and a great company.” Brian Kristofek (via AEO, 2025)</a:t>
          </a:r>
          <a:endParaRPr lang="en-US" sz="1800" kern="1200"/>
        </a:p>
      </dsp:txBody>
      <dsp:txXfrm>
        <a:off x="1072056" y="4645294"/>
        <a:ext cx="5434247" cy="928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BBE53F-02F6-CA4B-8C22-C3C75F33A843}">
      <dsp:nvSpPr>
        <dsp:cNvPr id="0" name=""/>
        <dsp:cNvSpPr/>
      </dsp:nvSpPr>
      <dsp:spPr>
        <a:xfrm>
          <a:off x="2812" y="340206"/>
          <a:ext cx="2231528" cy="1338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Performance management avoidance</a:t>
          </a:r>
          <a:endParaRPr lang="en-US" sz="1500" kern="1200"/>
        </a:p>
      </dsp:txBody>
      <dsp:txXfrm>
        <a:off x="2812" y="340206"/>
        <a:ext cx="2231528" cy="1338917"/>
      </dsp:txXfrm>
    </dsp:sp>
    <dsp:sp modelId="{3EC776DC-C777-C142-BD2E-95E7A5067E20}">
      <dsp:nvSpPr>
        <dsp:cNvPr id="0" name=""/>
        <dsp:cNvSpPr/>
      </dsp:nvSpPr>
      <dsp:spPr>
        <a:xfrm>
          <a:off x="2457494" y="340206"/>
          <a:ext cx="2231528" cy="13389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Managerial skills gaps</a:t>
          </a:r>
          <a:endParaRPr lang="en-US" sz="1500" kern="1200"/>
        </a:p>
      </dsp:txBody>
      <dsp:txXfrm>
        <a:off x="2457494" y="340206"/>
        <a:ext cx="2231528" cy="1338917"/>
      </dsp:txXfrm>
    </dsp:sp>
    <dsp:sp modelId="{B0C1FF25-AC50-2843-87A7-C87410533BE5}">
      <dsp:nvSpPr>
        <dsp:cNvPr id="0" name=""/>
        <dsp:cNvSpPr/>
      </dsp:nvSpPr>
      <dsp:spPr>
        <a:xfrm>
          <a:off x="4912176" y="340206"/>
          <a:ext cx="2231528" cy="13389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28% staff turnover</a:t>
          </a:r>
          <a:endParaRPr lang="en-US" sz="1500" kern="1200"/>
        </a:p>
      </dsp:txBody>
      <dsp:txXfrm>
        <a:off x="4912176" y="340206"/>
        <a:ext cx="2231528" cy="1338917"/>
      </dsp:txXfrm>
    </dsp:sp>
    <dsp:sp modelId="{1554EB47-AF13-7945-AFC7-D8933F12C84F}">
      <dsp:nvSpPr>
        <dsp:cNvPr id="0" name=""/>
        <dsp:cNvSpPr/>
      </dsp:nvSpPr>
      <dsp:spPr>
        <a:xfrm>
          <a:off x="7366858" y="340206"/>
          <a:ext cx="2231528" cy="13389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Low engagement, limited progression</a:t>
          </a:r>
          <a:endParaRPr lang="en-US" sz="1500" kern="1200"/>
        </a:p>
      </dsp:txBody>
      <dsp:txXfrm>
        <a:off x="7366858" y="340206"/>
        <a:ext cx="2231528" cy="1338917"/>
      </dsp:txXfrm>
    </dsp:sp>
    <dsp:sp modelId="{0C892958-A30B-024B-A5AE-BFE15B76EBA8}">
      <dsp:nvSpPr>
        <dsp:cNvPr id="0" name=""/>
        <dsp:cNvSpPr/>
      </dsp:nvSpPr>
      <dsp:spPr>
        <a:xfrm>
          <a:off x="2812" y="1902276"/>
          <a:ext cx="2231528" cy="133891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Task-driven culture lacking recognition</a:t>
          </a:r>
          <a:endParaRPr lang="en-US" sz="1500" kern="1200"/>
        </a:p>
      </dsp:txBody>
      <dsp:txXfrm>
        <a:off x="2812" y="1902276"/>
        <a:ext cx="2231528" cy="1338917"/>
      </dsp:txXfrm>
    </dsp:sp>
    <dsp:sp modelId="{B0B67028-A6FF-E340-B333-00EC8859BAC2}">
      <dsp:nvSpPr>
        <dsp:cNvPr id="0" name=""/>
        <dsp:cNvSpPr/>
      </dsp:nvSpPr>
      <dsp:spPr>
        <a:xfrm>
          <a:off x="2457494" y="1902276"/>
          <a:ext cx="2231528" cy="1338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Rising client complaints</a:t>
          </a:r>
          <a:endParaRPr lang="en-US" sz="1500" kern="1200"/>
        </a:p>
      </dsp:txBody>
      <dsp:txXfrm>
        <a:off x="2457494" y="1902276"/>
        <a:ext cx="2231528" cy="1338917"/>
      </dsp:txXfrm>
    </dsp:sp>
    <dsp:sp modelId="{9156AB9E-B6A4-B244-8055-16F62A98EE86}">
      <dsp:nvSpPr>
        <dsp:cNvPr id="0" name=""/>
        <dsp:cNvSpPr/>
      </dsp:nvSpPr>
      <dsp:spPr>
        <a:xfrm>
          <a:off x="4912176" y="1902276"/>
          <a:ext cx="2231528" cy="13389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Pressure for fair work &amp; social value</a:t>
          </a:r>
          <a:endParaRPr lang="en-US" sz="1500" kern="1200"/>
        </a:p>
      </dsp:txBody>
      <dsp:txXfrm>
        <a:off x="4912176" y="1902276"/>
        <a:ext cx="2231528" cy="1338917"/>
      </dsp:txXfrm>
    </dsp:sp>
    <dsp:sp modelId="{3EBB3F98-A33E-9245-BD08-AE974A83E433}">
      <dsp:nvSpPr>
        <dsp:cNvPr id="0" name=""/>
        <dsp:cNvSpPr/>
      </dsp:nvSpPr>
      <dsp:spPr>
        <a:xfrm>
          <a:off x="7366858" y="1902276"/>
          <a:ext cx="2231528" cy="13389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These challenges are interconnected — weak management capability and a rigid culture are undermining performance.</a:t>
          </a:r>
          <a:endParaRPr lang="en-US" sz="1500" kern="1200"/>
        </a:p>
      </dsp:txBody>
      <dsp:txXfrm>
        <a:off x="7366858" y="1902276"/>
        <a:ext cx="2231528" cy="13389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DD8E7A-E9CD-B941-AFDC-4651A3A20591}">
      <dsp:nvSpPr>
        <dsp:cNvPr id="0" name=""/>
        <dsp:cNvSpPr/>
      </dsp:nvSpPr>
      <dsp:spPr>
        <a:xfrm>
          <a:off x="397549" y="1960"/>
          <a:ext cx="2751906" cy="16511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28% turnover rate compared to average of 16.8% in UK (Edwards, 2024)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Costly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Disrupts client service</a:t>
          </a:r>
          <a:endParaRPr lang="en-US" sz="1500" kern="1200"/>
        </a:p>
      </dsp:txBody>
      <dsp:txXfrm>
        <a:off x="397549" y="1960"/>
        <a:ext cx="2751906" cy="1651143"/>
      </dsp:txXfrm>
    </dsp:sp>
    <dsp:sp modelId="{F7449D9C-B112-B049-8F61-B1AF7870BB5A}">
      <dsp:nvSpPr>
        <dsp:cNvPr id="0" name=""/>
        <dsp:cNvSpPr/>
      </dsp:nvSpPr>
      <dsp:spPr>
        <a:xfrm>
          <a:off x="3424646" y="1960"/>
          <a:ext cx="2751906" cy="16511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Staff surveys: fairness, autonomy, recognition lacking</a:t>
          </a:r>
          <a:endParaRPr lang="en-US" sz="1900" kern="1200"/>
        </a:p>
      </dsp:txBody>
      <dsp:txXfrm>
        <a:off x="3424646" y="1960"/>
        <a:ext cx="2751906" cy="1651143"/>
      </dsp:txXfrm>
    </dsp:sp>
    <dsp:sp modelId="{3CC66686-A685-4041-B64C-236878FEF59F}">
      <dsp:nvSpPr>
        <dsp:cNvPr id="0" name=""/>
        <dsp:cNvSpPr/>
      </dsp:nvSpPr>
      <dsp:spPr>
        <a:xfrm>
          <a:off x="6451743" y="1960"/>
          <a:ext cx="2751906" cy="165114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Younger staff unclear on career pathways</a:t>
          </a:r>
          <a:endParaRPr lang="en-US" sz="1900" kern="1200"/>
        </a:p>
      </dsp:txBody>
      <dsp:txXfrm>
        <a:off x="6451743" y="1960"/>
        <a:ext cx="2751906" cy="1651143"/>
      </dsp:txXfrm>
    </dsp:sp>
    <dsp:sp modelId="{F6460BD9-901C-0742-916E-94C09AC93131}">
      <dsp:nvSpPr>
        <dsp:cNvPr id="0" name=""/>
        <dsp:cNvSpPr/>
      </dsp:nvSpPr>
      <dsp:spPr>
        <a:xfrm>
          <a:off x="1911098" y="1928295"/>
          <a:ext cx="2751906" cy="16511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Weak induction processes</a:t>
          </a:r>
          <a:endParaRPr lang="en-US" sz="1900" kern="1200"/>
        </a:p>
      </dsp:txBody>
      <dsp:txXfrm>
        <a:off x="1911098" y="1928295"/>
        <a:ext cx="2751906" cy="1651143"/>
      </dsp:txXfrm>
    </dsp:sp>
    <dsp:sp modelId="{258A8231-17C7-9248-AB4C-AD3F6041D499}">
      <dsp:nvSpPr>
        <dsp:cNvPr id="0" name=""/>
        <dsp:cNvSpPr/>
      </dsp:nvSpPr>
      <dsp:spPr>
        <a:xfrm>
          <a:off x="4938195" y="1928295"/>
          <a:ext cx="2751906" cy="16511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new recruit says: </a:t>
          </a:r>
          <a:r>
            <a:rPr lang="en-GB" sz="1900" i="1" kern="1200"/>
            <a:t>“I like the job, but there’s no induction. It just feels like you come in, do the hours, and leave. Nothing more.”</a:t>
          </a:r>
          <a:endParaRPr lang="en-US" sz="1900" kern="1200"/>
        </a:p>
      </dsp:txBody>
      <dsp:txXfrm>
        <a:off x="4938195" y="1928295"/>
        <a:ext cx="2751906" cy="1651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37ADB-AECE-5544-A715-D10FF846483A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41A40-FEFA-6D4D-BE55-DAA8D5FF69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230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A40-FEFA-6D4D-BE55-DAA8D5FF69B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92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A40-FEFA-6D4D-BE55-DAA8D5FF69B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050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0458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relations/art-effective-change-management-13517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osts/muhammad-muneeb-khalid-01aa03352_%F0%9D%90%96%F0%9D%90%A1%F0%9D%90%9A%F0%9D%90%AD-%F0%9D%90%A2%F0%9D%90%AC-%F0%9D%90%8C%F0%9D%90%9A%F0%9D%90%A7%F0%9D%90%9A%F0%9D%90%A0%F0%9D%90%9E%F0%9D%90%A6%F0%9D%90%9E%F0%9D%90%A7%F0%9D%90%AD-management-activity-7392542186761994240-DR7C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culture/why-defining-an-organizational-culture-is-a-must-16575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artmuseumteaching.com/tag/human-connection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viva.pressbooks.pub/fundamentalsofbusiness/chapter/chapter-11-motivating-employees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ko/search?q=%EC%9D%91%EB%8B%B5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1.png" descr="Discover University of Wales Trinity Saint David">
            <a:extLst>
              <a:ext uri="{FF2B5EF4-FFF2-40B4-BE49-F238E27FC236}">
                <a16:creationId xmlns:a16="http://schemas.microsoft.com/office/drawing/2014/main" id="{4BAB405B-7AD7-431E-8EF4-2AC62CE8722A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76475" y="2357437"/>
            <a:ext cx="4481286" cy="148590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FDB312-243C-4008-8F39-3EDF3B5A4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05405" y="566738"/>
            <a:ext cx="4877189" cy="57245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ECDA4B-4B90-4138-ADD9-D36D995471BB}"/>
              </a:ext>
            </a:extLst>
          </p:cNvPr>
          <p:cNvSpPr txBox="1"/>
          <p:nvPr/>
        </p:nvSpPr>
        <p:spPr>
          <a:xfrm>
            <a:off x="5734165" y="1366693"/>
            <a:ext cx="6819668" cy="4077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142875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 Leadership and Management</a:t>
            </a:r>
            <a:r>
              <a:rPr lang="en-GB" sz="2000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solidFill>
                <a:schemeClr val="tx1"/>
              </a:solidFill>
              <a:effectLst/>
              <a:latin typeface="Arial Black" panose="020B0A04020102020204" pitchFamily="34" charset="0"/>
              <a:ea typeface="Aptos"/>
              <a:cs typeface="Times New Roman" panose="02020603050405020304" pitchFamily="18" charset="0"/>
            </a:endParaRPr>
          </a:p>
          <a:p>
            <a:pPr marL="0" marR="76200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 5</a:t>
            </a:r>
            <a:r>
              <a:rPr lang="en-GB" sz="2000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marR="76200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0" dirty="0">
              <a:solidFill>
                <a:schemeClr val="tx1"/>
              </a:solidFill>
              <a:effectLst/>
              <a:latin typeface="Arial Black" panose="020B0A040201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76200" algn="ctr" fontAlgn="base">
              <a:lnSpc>
                <a:spcPct val="115000"/>
              </a:lnSpc>
              <a:spcAft>
                <a:spcPts val="800"/>
              </a:spcAft>
            </a:pPr>
            <a:r>
              <a:rPr lang="en-GB" sz="2000" b="1" i="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People Management </a:t>
            </a:r>
          </a:p>
          <a:p>
            <a:pPr marR="76200" algn="ctr" fontAlgn="base">
              <a:lnSpc>
                <a:spcPct val="115000"/>
              </a:lnSpc>
              <a:spcAft>
                <a:spcPts val="800"/>
              </a:spcAft>
            </a:pPr>
            <a:r>
              <a:rPr lang="en-GB" sz="2000" b="1" i="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BMSW5010</a:t>
            </a:r>
          </a:p>
          <a:p>
            <a:pPr marR="76200" algn="ctr" fontAlgn="base">
              <a:lnSpc>
                <a:spcPct val="115000"/>
              </a:lnSpc>
              <a:spcAft>
                <a:spcPts val="800"/>
              </a:spcAft>
            </a:pPr>
            <a:endParaRPr lang="en-GB" sz="2000" b="1" i="0" dirty="0"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  <a:p>
            <a:pPr marR="76200" algn="ctr" fontAlgn="base">
              <a:lnSpc>
                <a:spcPct val="115000"/>
              </a:lnSpc>
              <a:spcAft>
                <a:spcPts val="800"/>
              </a:spcAft>
            </a:pPr>
            <a:r>
              <a:rPr lang="en-GB" sz="2000" b="1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Lead:</a:t>
            </a:r>
            <a:r>
              <a:rPr lang="fr-FR" sz="2000" b="0" i="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fr-FR" sz="2000">
                <a:solidFill>
                  <a:schemeClr val="tx1"/>
                </a:solidFill>
                <a:latin typeface="Arial Black" panose="020B0A04020102020204" pitchFamily="34" charset="0"/>
              </a:rPr>
              <a:t>Rebecca </a:t>
            </a:r>
            <a:r>
              <a:rPr lang="fr-FR" sz="2000" dirty="0">
                <a:latin typeface="Arial Black" panose="020B0A04020102020204" pitchFamily="34" charset="0"/>
              </a:rPr>
              <a:t>F</a:t>
            </a:r>
            <a:r>
              <a:rPr lang="fr-FR" sz="2000" b="0" i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rancis </a:t>
            </a:r>
            <a:r>
              <a:rPr lang="fr-FR" sz="2000" b="0" i="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Davies</a:t>
            </a:r>
          </a:p>
          <a:p>
            <a:pPr marR="76200" algn="ctr" fontAlgn="base">
              <a:lnSpc>
                <a:spcPct val="115000"/>
              </a:lnSpc>
              <a:spcAft>
                <a:spcPts val="800"/>
              </a:spcAft>
            </a:pPr>
            <a:endParaRPr lang="en-GB" sz="2000" b="1" kern="0" dirty="0">
              <a:solidFill>
                <a:schemeClr val="tx1"/>
              </a:solidFill>
              <a:effectLst/>
              <a:latin typeface="Arial Black" panose="020B0A040201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76200" algn="ctr" fontAlgn="base">
              <a:lnSpc>
                <a:spcPct val="115000"/>
              </a:lnSpc>
              <a:spcAft>
                <a:spcPts val="800"/>
              </a:spcAft>
            </a:pPr>
            <a:r>
              <a:rPr lang="fr-FR" sz="2000" b="0" i="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email: r.francis-davies@uwtsd.ac.uk</a:t>
            </a:r>
            <a:endParaRPr lang="en-GB" sz="2000" b="1" i="0" dirty="0"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29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CA60-A0E4-1F4C-49F5-0477502E8B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Future People Management Strategy for </a:t>
            </a:r>
            <a:r>
              <a:rPr lang="en-GB" sz="4000" dirty="0" err="1"/>
              <a:t>BrightWave</a:t>
            </a:r>
            <a:r>
              <a:rPr lang="en-GB" sz="4000" dirty="0"/>
              <a:t> Services Ltd 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19D3A9-E794-442E-01BD-83A9EE80C4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Prepared for the Senior Board</a:t>
            </a:r>
          </a:p>
          <a:p>
            <a:r>
              <a:rPr lang="en-GB" dirty="0"/>
              <a:t>Presented by: </a:t>
            </a:r>
            <a:r>
              <a:rPr lang="en-GB" i="1" dirty="0"/>
              <a:t>Mohammad Asadi, </a:t>
            </a:r>
            <a:r>
              <a:rPr lang="en-GB" dirty="0"/>
              <a:t>HR Consultant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245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up of coffee and pen on a table&#10;&#10;AI-generated content may be incorrect.">
            <a:extLst>
              <a:ext uri="{FF2B5EF4-FFF2-40B4-BE49-F238E27FC236}">
                <a16:creationId xmlns:a16="http://schemas.microsoft.com/office/drawing/2014/main" id="{15283A4A-41B6-76FB-F8EB-908FC7461E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356" b="2435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7F8419-A0FF-E3FD-87B2-6BE332995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dirty="0"/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3E6BA-ACC3-D8B7-7F1D-FE431C7C0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r>
              <a:rPr lang="en-GB" dirty="0"/>
              <a:t>Current People Management Challenges</a:t>
            </a:r>
          </a:p>
          <a:p>
            <a:r>
              <a:rPr lang="en-GB" dirty="0"/>
              <a:t>Impact of Organisational Culture</a:t>
            </a:r>
          </a:p>
          <a:p>
            <a:r>
              <a:rPr lang="en-GB" dirty="0"/>
              <a:t>Strategic Recommendations (3-year plan)</a:t>
            </a:r>
          </a:p>
          <a:p>
            <a:r>
              <a:rPr lang="en-GB" dirty="0"/>
              <a:t>Expected Outcomes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136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BC9609-A8AF-411F-A9E0-C3B93C89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0E07B-DFB1-8348-B544-C905C3410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 err="1"/>
              <a:t>BrightWave</a:t>
            </a:r>
            <a:r>
              <a:rPr lang="en-US" dirty="0"/>
              <a:t> – Current Context 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326700-2DE3-3CBE-D40A-49BBB08B6A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143866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0765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32420-87BC-91CC-AFF9-FA1416BBD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/>
              <a:t>Current Challenges</a:t>
            </a:r>
            <a:br>
              <a:rPr lang="en-US"/>
            </a:br>
            <a:endParaRPr lang="en-US" dirty="0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3BACA9A4-763C-7033-3FEE-F84CDA421C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286286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9158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rawing a bridge with a marker&#10;&#10;AI-generated content may be incorrect.">
            <a:extLst>
              <a:ext uri="{FF2B5EF4-FFF2-40B4-BE49-F238E27FC236}">
                <a16:creationId xmlns:a16="http://schemas.microsoft.com/office/drawing/2014/main" id="{36FF7C15-1CAE-1394-1C88-FCF8AD2046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-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F0FC0B-5A89-E5A1-7A6C-86B71F1EA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dirty="0"/>
              <a:t>Challenge 1:</a:t>
            </a:r>
            <a:br>
              <a:rPr lang="en-US" dirty="0"/>
            </a:br>
            <a:r>
              <a:rPr lang="en-US" dirty="0"/>
              <a:t>Performance Management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77CE3-21ED-8845-48CB-521A06282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r>
              <a:rPr lang="en-GB" dirty="0"/>
              <a:t>Managers avoid difficult conversations</a:t>
            </a:r>
          </a:p>
          <a:p>
            <a:r>
              <a:rPr lang="en-GB" dirty="0"/>
              <a:t>Feedback inconsistent → underperformance tolerated</a:t>
            </a:r>
          </a:p>
          <a:p>
            <a:r>
              <a:rPr lang="en-GB" dirty="0"/>
              <a:t>Creates inequality and frustration among high performers</a:t>
            </a:r>
          </a:p>
          <a:p>
            <a:r>
              <a:rPr lang="en-GB" dirty="0"/>
              <a:t>Insufficient resources </a:t>
            </a:r>
          </a:p>
          <a:p>
            <a:r>
              <a:rPr lang="en-GB" dirty="0"/>
              <a:t>Unclear expectations </a:t>
            </a:r>
          </a:p>
          <a:p>
            <a:pPr marL="0" indent="0">
              <a:buNone/>
            </a:pPr>
            <a:r>
              <a:rPr lang="en-GB" dirty="0"/>
              <a:t>(Bartram, 2024)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“I don’t want confrontation… I just end up doing extra myself.” — Frontline supervisor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4D5463-420E-BF7D-3396-128B3BDA2A04}"/>
              </a:ext>
            </a:extLst>
          </p:cNvPr>
          <p:cNvSpPr txBox="1"/>
          <p:nvPr/>
        </p:nvSpPr>
        <p:spPr>
          <a:xfrm>
            <a:off x="9697406" y="6657945"/>
            <a:ext cx="249459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article/employee-relations/art-effective-change-management-135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148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4DF83FC8-C7A4-F9EE-8F7D-8728E1F15D2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E1A961-0FB3-3F53-1BDB-81F287F39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US" dirty="0"/>
              <a:t>Challenge 2:</a:t>
            </a:r>
            <a:br>
              <a:rPr lang="en-US" dirty="0"/>
            </a:br>
            <a:r>
              <a:rPr lang="en-US" dirty="0"/>
              <a:t>Managerial Capability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F425D-1E88-C1CB-4752-1D724AB36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r>
              <a:rPr lang="en-GB" sz="1700" dirty="0"/>
              <a:t>Many promoted based on technical expertise, not leadership skill</a:t>
            </a:r>
          </a:p>
          <a:p>
            <a:r>
              <a:rPr lang="en-GB" sz="1700" dirty="0"/>
              <a:t>Managers prioritise scheduling &amp; compliance</a:t>
            </a:r>
          </a:p>
          <a:p>
            <a:r>
              <a:rPr lang="en-GB" sz="1700" dirty="0"/>
              <a:t>Limited coaching, motivation, or communication skills</a:t>
            </a:r>
          </a:p>
          <a:p>
            <a:r>
              <a:rPr lang="en-GB" sz="1700" dirty="0"/>
              <a:t>Result:</a:t>
            </a:r>
          </a:p>
          <a:p>
            <a:pPr lvl="1"/>
            <a:r>
              <a:rPr lang="en-GB" sz="1700" dirty="0"/>
              <a:t>Inconsistent service </a:t>
            </a:r>
          </a:p>
          <a:p>
            <a:pPr lvl="1"/>
            <a:r>
              <a:rPr lang="en-GB" sz="1700" dirty="0"/>
              <a:t>Client complaints rising</a:t>
            </a:r>
          </a:p>
          <a:p>
            <a:pPr marL="0" indent="0">
              <a:buNone/>
            </a:pPr>
            <a:r>
              <a:rPr lang="en-GB" sz="1700" i="1" dirty="0"/>
              <a:t>“We need our managers to manage — not just count hours and tick boxes” a senior leader said.</a:t>
            </a:r>
            <a:endParaRPr lang="en-US" sz="1700" dirty="0"/>
          </a:p>
        </p:txBody>
      </p:sp>
      <p:pic>
        <p:nvPicPr>
          <p:cNvPr id="6" name="Picture 5" descr="A pie chart of a training status&#10;&#10;AI-generated content may be incorrect.">
            <a:extLst>
              <a:ext uri="{FF2B5EF4-FFF2-40B4-BE49-F238E27FC236}">
                <a16:creationId xmlns:a16="http://schemas.microsoft.com/office/drawing/2014/main" id="{C7E72CC1-533C-7C77-24F8-1100FAFC78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1691" y="3315382"/>
            <a:ext cx="4060308" cy="354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381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6856A-8205-EB36-5410-7005CF1A1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dirty="0"/>
              <a:t>Challenge 3:</a:t>
            </a:r>
            <a:br>
              <a:rPr lang="en-US" dirty="0"/>
            </a:br>
            <a:r>
              <a:rPr lang="en-US" dirty="0"/>
              <a:t>Engagement &amp; Retention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921385-01AC-538B-B54B-07BDA13396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0032913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4212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tree with colorful hand prints&#10;&#10;AI-generated content may be incorrect.">
            <a:extLst>
              <a:ext uri="{FF2B5EF4-FFF2-40B4-BE49-F238E27FC236}">
                <a16:creationId xmlns:a16="http://schemas.microsoft.com/office/drawing/2014/main" id="{4FAF398D-783B-E337-B1B8-70436068285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7417" y="1"/>
            <a:ext cx="1220941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8497BC-8F99-E5E0-984A-0B0BAA826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Cultural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80120-5E4D-67DB-BD9F-B4C9426140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Current culture:</a:t>
            </a:r>
          </a:p>
          <a:p>
            <a:pPr lvl="1"/>
            <a:r>
              <a:rPr lang="en-US" dirty="0"/>
              <a:t>Task-driven </a:t>
            </a:r>
          </a:p>
          <a:p>
            <a:pPr lvl="1"/>
            <a:r>
              <a:rPr lang="en-US" dirty="0"/>
              <a:t>Numbers-first</a:t>
            </a:r>
          </a:p>
          <a:p>
            <a:pPr lvl="1"/>
            <a:r>
              <a:rPr lang="en-US" dirty="0"/>
              <a:t>Rigid</a:t>
            </a:r>
          </a:p>
          <a:p>
            <a:pPr lvl="1"/>
            <a:r>
              <a:rPr lang="en-US" dirty="0"/>
              <a:t>Resistant to new ideas</a:t>
            </a:r>
          </a:p>
          <a:p>
            <a:pPr lvl="1"/>
            <a:endParaRPr lang="en-GB" dirty="0"/>
          </a:p>
          <a:p>
            <a:r>
              <a:rPr lang="en-US" dirty="0"/>
              <a:t>Staff experiences:</a:t>
            </a:r>
          </a:p>
          <a:p>
            <a:pPr lvl="1"/>
            <a:r>
              <a:rPr lang="en-US" dirty="0"/>
              <a:t>Low recognition</a:t>
            </a:r>
          </a:p>
          <a:p>
            <a:pPr lvl="1"/>
            <a:r>
              <a:rPr lang="en-US" dirty="0"/>
              <a:t>Poor communication</a:t>
            </a:r>
          </a:p>
          <a:p>
            <a:pPr lvl="1"/>
            <a:r>
              <a:rPr lang="en-US" dirty="0"/>
              <a:t>Siloed working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03135-1F13-7FA9-5F0D-2D727A1C7B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External expectation:</a:t>
            </a:r>
          </a:p>
          <a:p>
            <a:pPr lvl="1"/>
            <a:r>
              <a:rPr lang="en-GB" dirty="0"/>
              <a:t>Fair work</a:t>
            </a:r>
          </a:p>
          <a:p>
            <a:pPr lvl="1"/>
            <a:r>
              <a:rPr lang="en-GB" dirty="0"/>
              <a:t>Wellbeing</a:t>
            </a:r>
          </a:p>
          <a:p>
            <a:pPr lvl="1"/>
            <a:r>
              <a:rPr lang="en-GB" dirty="0"/>
              <a:t>Social value</a:t>
            </a:r>
          </a:p>
          <a:p>
            <a:pPr marL="530352" lvl="1" indent="0">
              <a:buNone/>
            </a:pPr>
            <a:endParaRPr lang="en-GB" dirty="0"/>
          </a:p>
          <a:p>
            <a:r>
              <a:rPr lang="en-US" dirty="0"/>
              <a:t>Culture is shaping </a:t>
            </a:r>
            <a:r>
              <a:rPr lang="en-US" dirty="0" err="1"/>
              <a:t>behaviour</a:t>
            </a:r>
            <a:r>
              <a:rPr lang="en-US" dirty="0"/>
              <a:t> (Yu, 2024).</a:t>
            </a:r>
          </a:p>
          <a:p>
            <a:pPr lvl="1"/>
            <a:r>
              <a:rPr lang="en-US" dirty="0"/>
              <a:t>And currently it is working against employee retention and client expectations.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B6C49C-721C-9FBE-DE30-A24F05B9A311}"/>
              </a:ext>
            </a:extLst>
          </p:cNvPr>
          <p:cNvSpPr txBox="1"/>
          <p:nvPr/>
        </p:nvSpPr>
        <p:spPr>
          <a:xfrm>
            <a:off x="4114800" y="4540250"/>
            <a:ext cx="3962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peoplematters.in/article/culture/why-defining-an-organizational-culture-is-a-must-16575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sa/3.0/"/>
              </a:rPr>
              <a:t>CC BY-SA-NC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104917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drawing a diagram of people&#10;&#10;AI-generated content may be incorrect.">
            <a:extLst>
              <a:ext uri="{FF2B5EF4-FFF2-40B4-BE49-F238E27FC236}">
                <a16:creationId xmlns:a16="http://schemas.microsoft.com/office/drawing/2014/main" id="{7E27C146-21A7-763A-A10E-18035E3666F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7168" b="8563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C1E7F2-0139-061E-31EB-87F134C8A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dirty="0"/>
              <a:t>Shifting to people-centric 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38FCA-5E7A-E99C-D73A-F5CA77F90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“People make the place.” They are the most valuable assets of an </a:t>
            </a:r>
            <a:r>
              <a:rPr lang="en-US" dirty="0" err="1"/>
              <a:t>organisation</a:t>
            </a:r>
            <a:r>
              <a:rPr lang="en-US" dirty="0"/>
              <a:t>, and creating a culture where employees feel valued and worthy can lead to more productive work. (Ettling, 2019)</a:t>
            </a:r>
          </a:p>
          <a:p>
            <a:r>
              <a:rPr lang="en-US" dirty="0"/>
              <a:t>Leadership modelling (recognition, openness, transparency)</a:t>
            </a:r>
          </a:p>
          <a:p>
            <a:r>
              <a:rPr lang="en-US" dirty="0"/>
              <a:t>Manager training in coaching &amp; communication</a:t>
            </a:r>
          </a:p>
          <a:p>
            <a:r>
              <a:rPr lang="en-US" dirty="0"/>
              <a:t>Clear communication channels (regular huddles, check-ins)</a:t>
            </a:r>
          </a:p>
          <a:p>
            <a:r>
              <a:rPr lang="en-US" dirty="0"/>
              <a:t>Values refresh focusing on respect, fairness, collaboration</a:t>
            </a:r>
          </a:p>
          <a:p>
            <a:r>
              <a:rPr lang="en-US" dirty="0"/>
              <a:t>Recognition systems (monthly highlights, peer awards)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8C97F8-1EFD-5B15-AE7B-3C4B0F6400D5}"/>
              </a:ext>
            </a:extLst>
          </p:cNvPr>
          <p:cNvSpPr txBox="1"/>
          <p:nvPr/>
        </p:nvSpPr>
        <p:spPr>
          <a:xfrm>
            <a:off x="9679774" y="6657945"/>
            <a:ext cx="25122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artmuseumteaching.com/tag/human-connec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738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39BDC-B8DC-8328-3D91-1B7FF3A2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HR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F86B8-5C6E-B241-6DFB-A628A3CFE2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1611086"/>
            <a:ext cx="5153414" cy="50291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The AMO framework (Appelbaum et al., 2000) suggests that employee performance improves when organisations invest in an employee’s ability, motivation, and opportunities for participation.</a:t>
            </a:r>
          </a:p>
          <a:p>
            <a:pPr marL="342900" indent="-342900">
              <a:buAutoNum type="arabicPeriod"/>
            </a:pPr>
            <a:r>
              <a:rPr lang="en-GB" sz="1600" b="1" dirty="0"/>
              <a:t>Ability: Build Manager Capability</a:t>
            </a:r>
            <a:endParaRPr lang="en-GB" sz="1600" dirty="0"/>
          </a:p>
          <a:p>
            <a:r>
              <a:rPr lang="en-GB" sz="1600" dirty="0"/>
              <a:t>People Leadership Programme</a:t>
            </a:r>
          </a:p>
          <a:p>
            <a:r>
              <a:rPr lang="en-GB" sz="1600" dirty="0"/>
              <a:t>Coaching, feedback, conflict management training</a:t>
            </a:r>
          </a:p>
          <a:p>
            <a:r>
              <a:rPr lang="en-GB" sz="1600" dirty="0"/>
              <a:t>Leadership apprenticeships</a:t>
            </a:r>
          </a:p>
          <a:p>
            <a:r>
              <a:rPr lang="en-GB" sz="1600" dirty="0"/>
              <a:t>Mentoring</a:t>
            </a:r>
          </a:p>
          <a:p>
            <a:pPr marL="0" indent="0">
              <a:buNone/>
            </a:pPr>
            <a:r>
              <a:rPr lang="en-GB" sz="1600" b="1" dirty="0"/>
              <a:t>2. Motivation: Strengthen Performance Management</a:t>
            </a:r>
          </a:p>
          <a:p>
            <a:r>
              <a:rPr lang="en-GB" sz="1600" dirty="0"/>
              <a:t>Consistent performance framework</a:t>
            </a:r>
          </a:p>
          <a:p>
            <a:r>
              <a:rPr lang="en-GB" sz="1600" dirty="0"/>
              <a:t>Quarterly check-ins</a:t>
            </a:r>
          </a:p>
          <a:p>
            <a:r>
              <a:rPr lang="en-GB" sz="1600" dirty="0"/>
              <a:t>Behavioural competencies</a:t>
            </a:r>
          </a:p>
          <a:p>
            <a:r>
              <a:rPr lang="en-GB" sz="1600" dirty="0"/>
              <a:t>Constructive feedback training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9CC56-8A47-88A7-03BD-D0E7B61CA2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77828" y="685800"/>
            <a:ext cx="4447786" cy="3581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3. Opportunity: Improve Engagement &amp; Retention</a:t>
            </a:r>
          </a:p>
          <a:p>
            <a:r>
              <a:rPr lang="en-GB" sz="1600" dirty="0"/>
              <a:t>Structured induction programme</a:t>
            </a:r>
          </a:p>
          <a:p>
            <a:r>
              <a:rPr lang="en-GB" sz="1600" dirty="0"/>
              <a:t>Staff voice groups</a:t>
            </a:r>
          </a:p>
          <a:p>
            <a:r>
              <a:rPr lang="en-GB" sz="1600" dirty="0"/>
              <a:t>Internal career pathways</a:t>
            </a:r>
          </a:p>
          <a:p>
            <a:r>
              <a:rPr lang="en-GB" sz="1600" dirty="0"/>
              <a:t>Recognition schemes</a:t>
            </a:r>
          </a:p>
          <a:p>
            <a:r>
              <a:rPr lang="en-GB" sz="1600" dirty="0"/>
              <a:t>Wellbeing structures</a:t>
            </a:r>
          </a:p>
          <a:p>
            <a:r>
              <a:rPr lang="en-GB" sz="1600" dirty="0"/>
              <a:t>Flexible work pilots</a:t>
            </a:r>
          </a:p>
          <a:p>
            <a:r>
              <a:rPr lang="en-GB" sz="1600" dirty="0"/>
              <a:t>Structured induction</a:t>
            </a:r>
          </a:p>
        </p:txBody>
      </p:sp>
      <p:pic>
        <p:nvPicPr>
          <p:cNvPr id="9" name="Picture 8" descr="A diagram of effective discrimination&#10;&#10;AI-generated content may be incorrect.">
            <a:extLst>
              <a:ext uri="{FF2B5EF4-FFF2-40B4-BE49-F238E27FC236}">
                <a16:creationId xmlns:a16="http://schemas.microsoft.com/office/drawing/2014/main" id="{EC2441E0-4B25-40F2-4A5E-F1C1100EE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7828" y="3981449"/>
            <a:ext cx="5003855" cy="247249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B0CA8A-48A8-0259-EEB6-774C4F5A37C8}"/>
              </a:ext>
            </a:extLst>
          </p:cNvPr>
          <p:cNvSpPr txBox="1"/>
          <p:nvPr/>
        </p:nvSpPr>
        <p:spPr>
          <a:xfrm>
            <a:off x="6877828" y="6541973"/>
            <a:ext cx="37139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AMO framework (Appelbaum et al., 2000)</a:t>
            </a:r>
          </a:p>
        </p:txBody>
      </p:sp>
    </p:spTree>
    <p:extLst>
      <p:ext uri="{BB962C8B-B14F-4D97-AF65-F5344CB8AC3E}">
        <p14:creationId xmlns:p14="http://schemas.microsoft.com/office/powerpoint/2010/main" val="316863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04538-5980-151E-2FF0-FC5C36100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5823284" cy="685800"/>
          </a:xfrm>
        </p:spPr>
        <p:txBody>
          <a:bodyPr>
            <a:normAutofit/>
          </a:bodyPr>
          <a:lstStyle/>
          <a:p>
            <a:r>
              <a:rPr lang="en-US" sz="3400" dirty="0"/>
              <a:t>Cultural Change </a:t>
            </a:r>
            <a:r>
              <a:rPr lang="en-US" sz="3400" dirty="0" err="1"/>
              <a:t>Programme</a:t>
            </a:r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5BEA9-819C-DB45-C7B2-D5D20EA85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541957"/>
            <a:ext cx="3970422" cy="48347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Herzberg’s (1959) motivation–hygiene theory suggests that factors such as recognition, meaningful work, and development opportunities drive employee satisfaction. The proposed programme directly address these motivators and reduce the hygiene.</a:t>
            </a:r>
          </a:p>
          <a:p>
            <a:r>
              <a:rPr lang="en-GB" sz="1800" dirty="0"/>
              <a:t>Launch “</a:t>
            </a:r>
            <a:r>
              <a:rPr lang="en-GB" sz="1800" dirty="0" err="1"/>
              <a:t>BrightWave</a:t>
            </a:r>
            <a:r>
              <a:rPr lang="en-GB" sz="1800" dirty="0"/>
              <a:t> People First” initiative</a:t>
            </a:r>
          </a:p>
          <a:p>
            <a:r>
              <a:rPr lang="en-GB" sz="1800" dirty="0"/>
              <a:t>Cross-team collaboration projects</a:t>
            </a:r>
          </a:p>
          <a:p>
            <a:r>
              <a:rPr lang="en-GB" sz="1800" dirty="0"/>
              <a:t>Leadership visibility sessions</a:t>
            </a:r>
          </a:p>
          <a:p>
            <a:r>
              <a:rPr lang="en-GB" sz="1800" dirty="0"/>
              <a:t>Internal communication campaigns</a:t>
            </a:r>
          </a:p>
          <a:p>
            <a:r>
              <a:rPr lang="en-GB" sz="1800" dirty="0"/>
              <a:t>Monthly manager forums to share best practices</a:t>
            </a:r>
          </a:p>
          <a:p>
            <a:r>
              <a:rPr lang="en-GB" sz="1800" dirty="0"/>
              <a:t>Rewards aligned with people outcomes (not just efficiency)</a:t>
            </a:r>
          </a:p>
        </p:txBody>
      </p:sp>
      <p:pic>
        <p:nvPicPr>
          <p:cNvPr id="9" name="Picture 8" descr="A black background with arrows pointing to different shapes&#10;&#10;AI-generated content may be incorrect.">
            <a:extLst>
              <a:ext uri="{FF2B5EF4-FFF2-40B4-BE49-F238E27FC236}">
                <a16:creationId xmlns:a16="http://schemas.microsoft.com/office/drawing/2014/main" id="{5FA983EF-0EDA-3852-2707-8AA77A5084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42021" y="1606523"/>
            <a:ext cx="6206511" cy="32894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93497C-AA18-7761-EED1-3E65B3E6819F}"/>
              </a:ext>
            </a:extLst>
          </p:cNvPr>
          <p:cNvSpPr txBox="1"/>
          <p:nvPr/>
        </p:nvSpPr>
        <p:spPr>
          <a:xfrm>
            <a:off x="9053939" y="4795946"/>
            <a:ext cx="249459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viva.pressbooks.pub/fundamentalsofbusiness/chapter/chapter-11-motivating-employe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009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92DB6-3CB9-996F-BB23-C65712DFC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US" dirty="0"/>
              <a:t>Expected Outcomes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58947-322A-B711-5537-225B4A5FC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 dirty="0"/>
              <a:t>Within 12–36 months:</a:t>
            </a:r>
            <a:endParaRPr lang="en-GB" sz="1700" dirty="0"/>
          </a:p>
          <a:p>
            <a:r>
              <a:rPr lang="en-GB" sz="1700" dirty="0"/>
              <a:t>Reduced turnover (target: 28% → 15%)</a:t>
            </a:r>
          </a:p>
          <a:p>
            <a:r>
              <a:rPr lang="en-GB" sz="1700" dirty="0"/>
              <a:t>Increased employee engagement </a:t>
            </a:r>
          </a:p>
          <a:p>
            <a:r>
              <a:rPr lang="en-GB" sz="1700" dirty="0"/>
              <a:t>Consistent service quality → fewer client complaints</a:t>
            </a:r>
          </a:p>
          <a:p>
            <a:r>
              <a:rPr lang="en-GB" sz="1700" dirty="0"/>
              <a:t>Stronger leadership pipeline</a:t>
            </a:r>
          </a:p>
          <a:p>
            <a:r>
              <a:rPr lang="en-GB" sz="1700" dirty="0"/>
              <a:t>Culture: from task-driven → people-centred</a:t>
            </a:r>
          </a:p>
          <a:p>
            <a:r>
              <a:rPr lang="en-GB" sz="1700" dirty="0"/>
              <a:t>Improved contract retention through stronger social value profile</a:t>
            </a:r>
          </a:p>
          <a:p>
            <a:endParaRPr lang="en-US" sz="1700" dirty="0"/>
          </a:p>
        </p:txBody>
      </p:sp>
      <p:pic>
        <p:nvPicPr>
          <p:cNvPr id="5" name="Picture 4" descr="A graph with a line going up&#10;&#10;AI-generated content may be incorrect.">
            <a:extLst>
              <a:ext uri="{FF2B5EF4-FFF2-40B4-BE49-F238E27FC236}">
                <a16:creationId xmlns:a16="http://schemas.microsoft.com/office/drawing/2014/main" id="{4B725221-8742-FD1B-3B52-BBF1FB33DD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641" y="2596293"/>
            <a:ext cx="5105445" cy="3050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8941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46586C-EFA7-A18D-7151-86DE669D3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468" r="1" b="7827"/>
          <a:stretch>
            <a:fillRect/>
          </a:stretch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078F889-8780-48D5-8B9E-DF8B13063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B04B2-C7C7-877B-824A-EC74CAF8B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725" y="5619750"/>
            <a:ext cx="9601200" cy="1485900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bg2"/>
                </a:solidFill>
              </a:rPr>
              <a:t>“Culture, more than products or services, is what differentiates an organisation from competitors, both in the minds of customers and of employees.” Joe Tye (via Indeed Career Guide, 2024)</a:t>
            </a:r>
            <a:br>
              <a:rPr lang="en-GB" sz="1800" dirty="0">
                <a:solidFill>
                  <a:schemeClr val="bg2"/>
                </a:solidFill>
              </a:rPr>
            </a:br>
            <a:br>
              <a:rPr lang="en-GB" sz="1800" dirty="0">
                <a:solidFill>
                  <a:schemeClr val="bg2"/>
                </a:solidFill>
              </a:rPr>
            </a:br>
            <a:br>
              <a:rPr lang="en-GB" sz="1800" dirty="0">
                <a:solidFill>
                  <a:schemeClr val="bg2"/>
                </a:solidFill>
              </a:rPr>
            </a:br>
            <a:endParaRPr lang="en-US" sz="1800" dirty="0">
              <a:solidFill>
                <a:schemeClr val="bg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4CABA2-22A0-44B2-BD92-28FF73FCE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785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C12C95F-9251-A15C-472C-EC1573845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8D442-9395-4A6C-EAA0-F9DB3E883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031673"/>
          </a:xfrm>
        </p:spPr>
        <p:txBody>
          <a:bodyPr>
            <a:normAutofit fontScale="85000" lnSpcReduction="2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AEO. (2025). </a:t>
            </a:r>
            <a:r>
              <a:rPr lang="en-US" altLang="en-US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 CULTURE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[online] Available at: https://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www.aeo.org.uk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/heads-up-wellbeing-in-the-workplace/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work-culture?utm_source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chatgpt.com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19 Nov. 2025].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Appelbaum, E., Bailey, T., Berg, P. &amp; Kalleberg, A. (2000). Manufacturing advantage: Why high performance work systems pay off. New York: Cornell University Press.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Bartram, F. (2024). </a:t>
            </a:r>
            <a:r>
              <a:rPr lang="en-US" altLang="en-US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Mind The Gap: How To Identify And Close Performance Gaps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[online] Peoplemanagingpeople. Available at: https://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peoplemanagingpeople.com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/performance-management/what-is-performance-gap/#h-what-is-a-performance-gap [Accessed 19 Nov. 2025].</a:t>
            </a:r>
            <a:endParaRPr lang="en-US" alt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Edwards, A. (2024). </a:t>
            </a:r>
            <a:r>
              <a:rPr lang="en-US" altLang="en-US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Average Employee Turnover Rate By Industry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[online] Capacity Insights. Available at: https://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capacityinsights.co.uk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/news-and-insights/average-employee-turnover-industry/ [Accessed 18 Nov. 2025].</a:t>
            </a:r>
            <a:endParaRPr lang="en-US" alt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Ettling, M. (2019). What Does It Really Mean To Be People-Centric? </a:t>
            </a:r>
            <a:r>
              <a:rPr lang="en-US" altLang="en-US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Forbes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[online] 11 Dec. Available at: https://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www.forbes.com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/councils/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forbestechcouncil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/2019/12/11/what-does-it-really-mean-to-be-people-centric/ [Accessed 19 Nov. 2025].</a:t>
            </a:r>
            <a:endParaRPr lang="en-US" alt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Indeed Career Guide. (2024). </a:t>
            </a:r>
            <a:r>
              <a:rPr lang="en-US" altLang="en-US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36 quotes about company culture to inspire and boost success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[online] Available at: https://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uk.indeed.com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/career-advice/career-development/quotes-about-company-culture [Accessed 18 Nov. 2025].</a:t>
            </a:r>
            <a:endParaRPr lang="en-US" altLang="en-US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Yu, J. (2024). Culture’s Role in Shaping Personality and Behavior. </a:t>
            </a:r>
            <a:r>
              <a:rPr lang="en-US" altLang="en-US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Education, Humanities and Social Sciences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[online] 26, pp.939–944. 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://</a:t>
            </a:r>
            <a:r>
              <a:rPr lang="en-US" altLang="en-US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US" alt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/10.54097/et9mbv91.</a:t>
            </a:r>
            <a:endParaRPr lang="en-US" altLang="en-US" sz="3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40370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549</TotalTime>
  <Words>1099</Words>
  <Application>Microsoft Office PowerPoint</Application>
  <PresentationFormat>Widescreen</PresentationFormat>
  <Paragraphs>135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 Black</vt:lpstr>
      <vt:lpstr>Calibri</vt:lpstr>
      <vt:lpstr>Franklin Gothic Book</vt:lpstr>
      <vt:lpstr>Crop</vt:lpstr>
      <vt:lpstr>PowerPoint Presentation</vt:lpstr>
      <vt:lpstr>Future People Management Strategy for BrightWave Services Ltd </vt:lpstr>
      <vt:lpstr>Agenda </vt:lpstr>
      <vt:lpstr>BrightWave – Current Context </vt:lpstr>
      <vt:lpstr>Current Challenges </vt:lpstr>
      <vt:lpstr>Challenge 1: Performance Management Gaps</vt:lpstr>
      <vt:lpstr>Challenge 2: Managerial Capability</vt:lpstr>
      <vt:lpstr>Challenge 3: Engagement &amp; Retention</vt:lpstr>
      <vt:lpstr>Cultural Assessment </vt:lpstr>
      <vt:lpstr>Shifting to people-centric culture </vt:lpstr>
      <vt:lpstr>HR Strategy </vt:lpstr>
      <vt:lpstr>Cultural Change Programme</vt:lpstr>
      <vt:lpstr>Expected Outcomes</vt:lpstr>
      <vt:lpstr>“Culture, more than products or services, is what differentiates an organisation from competitors, both in the minds of customers and of employees.” Joe Tye (via Indeed Career Guide, 2024) 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People Management Strategy for BrightWave Services Ltd </dc:title>
  <dc:creator>Amirhossein Hajianfar</dc:creator>
  <cp:lastModifiedBy>Mohammad Asadi</cp:lastModifiedBy>
  <cp:revision>3</cp:revision>
  <dcterms:created xsi:type="dcterms:W3CDTF">2025-11-17T11:29:29Z</dcterms:created>
  <dcterms:modified xsi:type="dcterms:W3CDTF">2025-11-27T22:51:35Z</dcterms:modified>
</cp:coreProperties>
</file>