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27"/>
  </p:notesMasterIdLst>
  <p:handoutMasterIdLst>
    <p:handoutMasterId r:id="rId28"/>
  </p:handoutMasterIdLst>
  <p:sldIdLst>
    <p:sldId id="991" r:id="rId2"/>
    <p:sldId id="992" r:id="rId3"/>
    <p:sldId id="299" r:id="rId4"/>
    <p:sldId id="1000" r:id="rId5"/>
    <p:sldId id="269" r:id="rId6"/>
    <p:sldId id="285" r:id="rId7"/>
    <p:sldId id="1005" r:id="rId8"/>
    <p:sldId id="303" r:id="rId9"/>
    <p:sldId id="999" r:id="rId10"/>
    <p:sldId id="986" r:id="rId11"/>
    <p:sldId id="1001" r:id="rId12"/>
    <p:sldId id="1006" r:id="rId13"/>
    <p:sldId id="1007" r:id="rId14"/>
    <p:sldId id="1008" r:id="rId15"/>
    <p:sldId id="987" r:id="rId16"/>
    <p:sldId id="305" r:id="rId17"/>
    <p:sldId id="993" r:id="rId18"/>
    <p:sldId id="995" r:id="rId19"/>
    <p:sldId id="1002" r:id="rId20"/>
    <p:sldId id="306" r:id="rId21"/>
    <p:sldId id="988" r:id="rId22"/>
    <p:sldId id="990" r:id="rId23"/>
    <p:sldId id="1003" r:id="rId24"/>
    <p:sldId id="994" r:id="rId25"/>
    <p:sldId id="100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177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A0C5EE-2638-428D-AE6E-2D01F8388C3B}" v="144" dt="2025-10-08T00:59:37.0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6531" autoAdjust="0"/>
    <p:restoredTop sz="76346" autoAdjust="0"/>
  </p:normalViewPr>
  <p:slideViewPr>
    <p:cSldViewPr snapToGrid="0" showGuides="1">
      <p:cViewPr varScale="1">
        <p:scale>
          <a:sx n="93" d="100"/>
          <a:sy n="93" d="100"/>
        </p:scale>
        <p:origin x="1674" y="84"/>
      </p:cViewPr>
      <p:guideLst>
        <p:guide orient="horz" pos="2160"/>
        <p:guide pos="1776"/>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4" d="100"/>
          <a:sy n="84" d="100"/>
        </p:scale>
        <p:origin x="2976"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13A0C5EE-2638-428D-AE6E-2D01F8388C3B}"/>
    <pc:docChg chg="undo custSel addSld delSld modSld sldOrd">
      <pc:chgData name="Ewa Kazimierska" userId="8edb7084-dccb-4d8f-9cfb-38098ea1d667" providerId="ADAL" clId="{13A0C5EE-2638-428D-AE6E-2D01F8388C3B}" dt="2025-10-08T00:59:53.845" v="1701" actId="207"/>
      <pc:docMkLst>
        <pc:docMk/>
      </pc:docMkLst>
      <pc:sldChg chg="del">
        <pc:chgData name="Ewa Kazimierska" userId="8edb7084-dccb-4d8f-9cfb-38098ea1d667" providerId="ADAL" clId="{13A0C5EE-2638-428D-AE6E-2D01F8388C3B}" dt="2025-10-07T23:16:50.010" v="864" actId="47"/>
        <pc:sldMkLst>
          <pc:docMk/>
          <pc:sldMk cId="456574204" sldId="262"/>
        </pc:sldMkLst>
      </pc:sldChg>
      <pc:sldChg chg="del">
        <pc:chgData name="Ewa Kazimierska" userId="8edb7084-dccb-4d8f-9cfb-38098ea1d667" providerId="ADAL" clId="{13A0C5EE-2638-428D-AE6E-2D01F8388C3B}" dt="2025-10-07T22:43:25.969" v="732" actId="47"/>
        <pc:sldMkLst>
          <pc:docMk/>
          <pc:sldMk cId="3136605247" sldId="268"/>
        </pc:sldMkLst>
      </pc:sldChg>
      <pc:sldChg chg="addSp delSp modSp mod modNotesTx">
        <pc:chgData name="Ewa Kazimierska" userId="8edb7084-dccb-4d8f-9cfb-38098ea1d667" providerId="ADAL" clId="{13A0C5EE-2638-428D-AE6E-2D01F8388C3B}" dt="2025-10-08T00:07:21.847" v="959" actId="1076"/>
        <pc:sldMkLst>
          <pc:docMk/>
          <pc:sldMk cId="1698234651" sldId="269"/>
        </pc:sldMkLst>
        <pc:spChg chg="ord">
          <ac:chgData name="Ewa Kazimierska" userId="8edb7084-dccb-4d8f-9cfb-38098ea1d667" providerId="ADAL" clId="{13A0C5EE-2638-428D-AE6E-2D01F8388C3B}" dt="2025-10-08T00:07:01.476" v="955" actId="166"/>
          <ac:spMkLst>
            <pc:docMk/>
            <pc:sldMk cId="1698234651" sldId="269"/>
            <ac:spMk id="27" creationId="{FFF35784-E26F-4D7A-A920-9F6813561958}"/>
          </ac:spMkLst>
        </pc:spChg>
        <pc:spChg chg="mod ord topLvl">
          <ac:chgData name="Ewa Kazimierska" userId="8edb7084-dccb-4d8f-9cfb-38098ea1d667" providerId="ADAL" clId="{13A0C5EE-2638-428D-AE6E-2D01F8388C3B}" dt="2025-10-08T00:07:21.847" v="959" actId="1076"/>
          <ac:spMkLst>
            <pc:docMk/>
            <pc:sldMk cId="1698234651" sldId="269"/>
            <ac:spMk id="30" creationId="{5D832D7B-7303-470F-B332-E3D44C49AE37}"/>
          </ac:spMkLst>
        </pc:spChg>
        <pc:grpChg chg="del">
          <ac:chgData name="Ewa Kazimierska" userId="8edb7084-dccb-4d8f-9cfb-38098ea1d667" providerId="ADAL" clId="{13A0C5EE-2638-428D-AE6E-2D01F8388C3B}" dt="2025-10-08T00:06:44.010" v="951" actId="478"/>
          <ac:grpSpMkLst>
            <pc:docMk/>
            <pc:sldMk cId="1698234651" sldId="269"/>
            <ac:grpSpMk id="28" creationId="{621DC375-5872-4385-B213-30000545C5B7}"/>
          </ac:grpSpMkLst>
        </pc:grpChg>
        <pc:picChg chg="del topLvl">
          <ac:chgData name="Ewa Kazimierska" userId="8edb7084-dccb-4d8f-9cfb-38098ea1d667" providerId="ADAL" clId="{13A0C5EE-2638-428D-AE6E-2D01F8388C3B}" dt="2025-10-08T00:06:44.010" v="951" actId="478"/>
          <ac:picMkLst>
            <pc:docMk/>
            <pc:sldMk cId="1698234651" sldId="269"/>
            <ac:picMk id="29" creationId="{51408B4E-D5E5-4010-ADF0-AC0710AF15A3}"/>
          </ac:picMkLst>
        </pc:picChg>
        <pc:picChg chg="add mod">
          <ac:chgData name="Ewa Kazimierska" userId="8edb7084-dccb-4d8f-9cfb-38098ea1d667" providerId="ADAL" clId="{13A0C5EE-2638-428D-AE6E-2D01F8388C3B}" dt="2025-10-08T00:07:05.309" v="956" actId="1076"/>
          <ac:picMkLst>
            <pc:docMk/>
            <pc:sldMk cId="1698234651" sldId="269"/>
            <ac:picMk id="1026" creationId="{766AE32E-4B52-453A-85CA-4EA911C546E9}"/>
          </ac:picMkLst>
        </pc:picChg>
      </pc:sldChg>
      <pc:sldChg chg="modNotesTx">
        <pc:chgData name="Ewa Kazimierska" userId="8edb7084-dccb-4d8f-9cfb-38098ea1d667" providerId="ADAL" clId="{13A0C5EE-2638-428D-AE6E-2D01F8388C3B}" dt="2025-10-08T00:08:25.659" v="960"/>
        <pc:sldMkLst>
          <pc:docMk/>
          <pc:sldMk cId="1882250678" sldId="285"/>
        </pc:sldMkLst>
      </pc:sldChg>
      <pc:sldChg chg="modNotesTx">
        <pc:chgData name="Ewa Kazimierska" userId="8edb7084-dccb-4d8f-9cfb-38098ea1d667" providerId="ADAL" clId="{13A0C5EE-2638-428D-AE6E-2D01F8388C3B}" dt="2025-10-07T23:54:59.528" v="925"/>
        <pc:sldMkLst>
          <pc:docMk/>
          <pc:sldMk cId="1707631249" sldId="299"/>
        </pc:sldMkLst>
      </pc:sldChg>
      <pc:sldChg chg="modNotesTx">
        <pc:chgData name="Ewa Kazimierska" userId="8edb7084-dccb-4d8f-9cfb-38098ea1d667" providerId="ADAL" clId="{13A0C5EE-2638-428D-AE6E-2D01F8388C3B}" dt="2025-10-08T00:17:35.201" v="1056"/>
        <pc:sldMkLst>
          <pc:docMk/>
          <pc:sldMk cId="1291215366" sldId="303"/>
        </pc:sldMkLst>
      </pc:sldChg>
      <pc:sldChg chg="del">
        <pc:chgData name="Ewa Kazimierska" userId="8edb7084-dccb-4d8f-9cfb-38098ea1d667" providerId="ADAL" clId="{13A0C5EE-2638-428D-AE6E-2D01F8388C3B}" dt="2025-10-07T23:16:40.112" v="863" actId="47"/>
        <pc:sldMkLst>
          <pc:docMk/>
          <pc:sldMk cId="1269248615" sldId="304"/>
        </pc:sldMkLst>
      </pc:sldChg>
      <pc:sldChg chg="mod modShow">
        <pc:chgData name="Ewa Kazimierska" userId="8edb7084-dccb-4d8f-9cfb-38098ea1d667" providerId="ADAL" clId="{13A0C5EE-2638-428D-AE6E-2D01F8388C3B}" dt="2025-10-07T23:29:16.428" v="897" actId="729"/>
        <pc:sldMkLst>
          <pc:docMk/>
          <pc:sldMk cId="701060349" sldId="305"/>
        </pc:sldMkLst>
      </pc:sldChg>
      <pc:sldChg chg="del">
        <pc:chgData name="Ewa Kazimierska" userId="8edb7084-dccb-4d8f-9cfb-38098ea1d667" providerId="ADAL" clId="{13A0C5EE-2638-428D-AE6E-2D01F8388C3B}" dt="2025-10-07T23:16:38.857" v="862" actId="47"/>
        <pc:sldMkLst>
          <pc:docMk/>
          <pc:sldMk cId="2115684100" sldId="985"/>
        </pc:sldMkLst>
      </pc:sldChg>
      <pc:sldChg chg="modSp mod modNotesTx">
        <pc:chgData name="Ewa Kazimierska" userId="8edb7084-dccb-4d8f-9cfb-38098ea1d667" providerId="ADAL" clId="{13A0C5EE-2638-428D-AE6E-2D01F8388C3B}" dt="2025-10-08T00:20:28.616" v="1059"/>
        <pc:sldMkLst>
          <pc:docMk/>
          <pc:sldMk cId="3346599884" sldId="986"/>
        </pc:sldMkLst>
        <pc:spChg chg="mod">
          <ac:chgData name="Ewa Kazimierska" userId="8edb7084-dccb-4d8f-9cfb-38098ea1d667" providerId="ADAL" clId="{13A0C5EE-2638-428D-AE6E-2D01F8388C3B}" dt="2025-10-07T21:26:07.801" v="78" actId="1076"/>
          <ac:spMkLst>
            <pc:docMk/>
            <pc:sldMk cId="3346599884" sldId="986"/>
            <ac:spMk id="16" creationId="{568E77C3-8648-4142-86CA-763E71BECB63}"/>
          </ac:spMkLst>
        </pc:spChg>
        <pc:spChg chg="mod">
          <ac:chgData name="Ewa Kazimierska" userId="8edb7084-dccb-4d8f-9cfb-38098ea1d667" providerId="ADAL" clId="{13A0C5EE-2638-428D-AE6E-2D01F8388C3B}" dt="2025-10-07T21:25:33.351" v="75" actId="1076"/>
          <ac:spMkLst>
            <pc:docMk/>
            <pc:sldMk cId="3346599884" sldId="986"/>
            <ac:spMk id="18" creationId="{2F88D9D3-CC84-4398-83F5-9F5633584ABB}"/>
          </ac:spMkLst>
        </pc:spChg>
        <pc:picChg chg="mod">
          <ac:chgData name="Ewa Kazimierska" userId="8edb7084-dccb-4d8f-9cfb-38098ea1d667" providerId="ADAL" clId="{13A0C5EE-2638-428D-AE6E-2D01F8388C3B}" dt="2025-10-07T21:25:16.937" v="73" actId="1076"/>
          <ac:picMkLst>
            <pc:docMk/>
            <pc:sldMk cId="3346599884" sldId="986"/>
            <ac:picMk id="5" creationId="{73A8803F-8204-4B74-8729-3BA27B29E8E7}"/>
          </ac:picMkLst>
        </pc:picChg>
        <pc:picChg chg="mod">
          <ac:chgData name="Ewa Kazimierska" userId="8edb7084-dccb-4d8f-9cfb-38098ea1d667" providerId="ADAL" clId="{13A0C5EE-2638-428D-AE6E-2D01F8388C3B}" dt="2025-10-07T21:25:25.484" v="74" actId="1076"/>
          <ac:picMkLst>
            <pc:docMk/>
            <pc:sldMk cId="3346599884" sldId="986"/>
            <ac:picMk id="15" creationId="{AD06E38C-1365-478C-8AB7-F1BE283F0C70}"/>
          </ac:picMkLst>
        </pc:picChg>
        <pc:picChg chg="mod">
          <ac:chgData name="Ewa Kazimierska" userId="8edb7084-dccb-4d8f-9cfb-38098ea1d667" providerId="ADAL" clId="{13A0C5EE-2638-428D-AE6E-2D01F8388C3B}" dt="2025-10-07T21:25:46.678" v="77" actId="1076"/>
          <ac:picMkLst>
            <pc:docMk/>
            <pc:sldMk cId="3346599884" sldId="986"/>
            <ac:picMk id="1028" creationId="{C0CC8170-B877-4200-ADE4-B4BE2563EC70}"/>
          </ac:picMkLst>
        </pc:picChg>
      </pc:sldChg>
      <pc:sldChg chg="modSp mod modNotesTx">
        <pc:chgData name="Ewa Kazimierska" userId="8edb7084-dccb-4d8f-9cfb-38098ea1d667" providerId="ADAL" clId="{13A0C5EE-2638-428D-AE6E-2D01F8388C3B}" dt="2025-10-07T23:41:34.504" v="899"/>
        <pc:sldMkLst>
          <pc:docMk/>
          <pc:sldMk cId="3494524422" sldId="991"/>
        </pc:sldMkLst>
        <pc:spChg chg="mod">
          <ac:chgData name="Ewa Kazimierska" userId="8edb7084-dccb-4d8f-9cfb-38098ea1d667" providerId="ADAL" clId="{13A0C5EE-2638-428D-AE6E-2D01F8388C3B}" dt="2025-10-07T21:42:12.709" v="413" actId="20577"/>
          <ac:spMkLst>
            <pc:docMk/>
            <pc:sldMk cId="3494524422" sldId="991"/>
            <ac:spMk id="4" creationId="{EBEA4433-F9B8-49BA-B6AA-D58157581BB3}"/>
          </ac:spMkLst>
        </pc:spChg>
      </pc:sldChg>
      <pc:sldChg chg="modSp mod">
        <pc:chgData name="Ewa Kazimierska" userId="8edb7084-dccb-4d8f-9cfb-38098ea1d667" providerId="ADAL" clId="{13A0C5EE-2638-428D-AE6E-2D01F8388C3B}" dt="2025-10-07T23:53:43.091" v="924" actId="1076"/>
        <pc:sldMkLst>
          <pc:docMk/>
          <pc:sldMk cId="377630208" sldId="992"/>
        </pc:sldMkLst>
        <pc:spChg chg="mod">
          <ac:chgData name="Ewa Kazimierska" userId="8edb7084-dccb-4d8f-9cfb-38098ea1d667" providerId="ADAL" clId="{13A0C5EE-2638-428D-AE6E-2D01F8388C3B}" dt="2025-10-07T23:53:43.091" v="924" actId="1076"/>
          <ac:spMkLst>
            <pc:docMk/>
            <pc:sldMk cId="377630208" sldId="992"/>
            <ac:spMk id="3" creationId="{53468C06-EF1B-4C66-9B76-99821CB71F30}"/>
          </ac:spMkLst>
        </pc:spChg>
      </pc:sldChg>
      <pc:sldChg chg="modNotesTx">
        <pc:chgData name="Ewa Kazimierska" userId="8edb7084-dccb-4d8f-9cfb-38098ea1d667" providerId="ADAL" clId="{13A0C5EE-2638-428D-AE6E-2D01F8388C3B}" dt="2025-10-08T00:39:12.505" v="1598" actId="20577"/>
        <pc:sldMkLst>
          <pc:docMk/>
          <pc:sldMk cId="418432016" sldId="993"/>
        </pc:sldMkLst>
      </pc:sldChg>
      <pc:sldChg chg="modSp mod modNotesTx">
        <pc:chgData name="Ewa Kazimierska" userId="8edb7084-dccb-4d8f-9cfb-38098ea1d667" providerId="ADAL" clId="{13A0C5EE-2638-428D-AE6E-2D01F8388C3B}" dt="2025-10-08T00:52:38.440" v="1690"/>
        <pc:sldMkLst>
          <pc:docMk/>
          <pc:sldMk cId="1122716062" sldId="994"/>
        </pc:sldMkLst>
        <pc:spChg chg="mod">
          <ac:chgData name="Ewa Kazimierska" userId="8edb7084-dccb-4d8f-9cfb-38098ea1d667" providerId="ADAL" clId="{13A0C5EE-2638-428D-AE6E-2D01F8388C3B}" dt="2025-10-08T00:50:59.856" v="1647" actId="20577"/>
          <ac:spMkLst>
            <pc:docMk/>
            <pc:sldMk cId="1122716062" sldId="994"/>
            <ac:spMk id="2" creationId="{1377D140-CD5E-4B6B-80CF-56D2715D113F}"/>
          </ac:spMkLst>
        </pc:spChg>
        <pc:spChg chg="mod">
          <ac:chgData name="Ewa Kazimierska" userId="8edb7084-dccb-4d8f-9cfb-38098ea1d667" providerId="ADAL" clId="{13A0C5EE-2638-428D-AE6E-2D01F8388C3B}" dt="2025-10-08T00:52:38.440" v="1690"/>
          <ac:spMkLst>
            <pc:docMk/>
            <pc:sldMk cId="1122716062" sldId="994"/>
            <ac:spMk id="3" creationId="{16454E28-8C36-4CBC-B897-003BBAE6AB7F}"/>
          </ac:spMkLst>
        </pc:spChg>
      </pc:sldChg>
      <pc:sldChg chg="modNotesTx">
        <pc:chgData name="Ewa Kazimierska" userId="8edb7084-dccb-4d8f-9cfb-38098ea1d667" providerId="ADAL" clId="{13A0C5EE-2638-428D-AE6E-2D01F8388C3B}" dt="2025-10-08T00:39:19.363" v="1599"/>
        <pc:sldMkLst>
          <pc:docMk/>
          <pc:sldMk cId="924395582" sldId="995"/>
        </pc:sldMkLst>
      </pc:sldChg>
      <pc:sldChg chg="del">
        <pc:chgData name="Ewa Kazimierska" userId="8edb7084-dccb-4d8f-9cfb-38098ea1d667" providerId="ADAL" clId="{13A0C5EE-2638-428D-AE6E-2D01F8388C3B}" dt="2025-10-07T22:43:35.275" v="733" actId="47"/>
        <pc:sldMkLst>
          <pc:docMk/>
          <pc:sldMk cId="3693017409" sldId="996"/>
        </pc:sldMkLst>
      </pc:sldChg>
      <pc:sldChg chg="del">
        <pc:chgData name="Ewa Kazimierska" userId="8edb7084-dccb-4d8f-9cfb-38098ea1d667" providerId="ADAL" clId="{13A0C5EE-2638-428D-AE6E-2D01F8388C3B}" dt="2025-10-07T21:50:07.056" v="430" actId="47"/>
        <pc:sldMkLst>
          <pc:docMk/>
          <pc:sldMk cId="2707019897" sldId="997"/>
        </pc:sldMkLst>
      </pc:sldChg>
      <pc:sldChg chg="del">
        <pc:chgData name="Ewa Kazimierska" userId="8edb7084-dccb-4d8f-9cfb-38098ea1d667" providerId="ADAL" clId="{13A0C5EE-2638-428D-AE6E-2D01F8388C3B}" dt="2025-10-07T21:49:40.043" v="429" actId="47"/>
        <pc:sldMkLst>
          <pc:docMk/>
          <pc:sldMk cId="2019163494" sldId="998"/>
        </pc:sldMkLst>
      </pc:sldChg>
      <pc:sldChg chg="addSp modSp new mod modNotesTx">
        <pc:chgData name="Ewa Kazimierska" userId="8edb7084-dccb-4d8f-9cfb-38098ea1d667" providerId="ADAL" clId="{13A0C5EE-2638-428D-AE6E-2D01F8388C3B}" dt="2025-10-08T00:59:53.845" v="1701" actId="207"/>
        <pc:sldMkLst>
          <pc:docMk/>
          <pc:sldMk cId="2836970959" sldId="1000"/>
        </pc:sldMkLst>
        <pc:spChg chg="mod">
          <ac:chgData name="Ewa Kazimierska" userId="8edb7084-dccb-4d8f-9cfb-38098ea1d667" providerId="ADAL" clId="{13A0C5EE-2638-428D-AE6E-2D01F8388C3B}" dt="2025-10-07T23:57:02.703" v="929" actId="14100"/>
          <ac:spMkLst>
            <pc:docMk/>
            <pc:sldMk cId="2836970959" sldId="1000"/>
            <ac:spMk id="2" creationId="{F97B9E30-2DC9-4777-9F63-53603E697582}"/>
          </ac:spMkLst>
        </pc:spChg>
        <pc:spChg chg="mod">
          <ac:chgData name="Ewa Kazimierska" userId="8edb7084-dccb-4d8f-9cfb-38098ea1d667" providerId="ADAL" clId="{13A0C5EE-2638-428D-AE6E-2D01F8388C3B}" dt="2025-10-07T23:58:13.420" v="946" actId="207"/>
          <ac:spMkLst>
            <pc:docMk/>
            <pc:sldMk cId="2836970959" sldId="1000"/>
            <ac:spMk id="3" creationId="{58C1EC6B-F58C-4817-9429-F0AB9220FB04}"/>
          </ac:spMkLst>
        </pc:spChg>
        <pc:spChg chg="add mod">
          <ac:chgData name="Ewa Kazimierska" userId="8edb7084-dccb-4d8f-9cfb-38098ea1d667" providerId="ADAL" clId="{13A0C5EE-2638-428D-AE6E-2D01F8388C3B}" dt="2025-10-08T00:59:53.845" v="1701" actId="207"/>
          <ac:spMkLst>
            <pc:docMk/>
            <pc:sldMk cId="2836970959" sldId="1000"/>
            <ac:spMk id="4" creationId="{9B2535EA-6A14-4A57-997C-EBE7615391C1}"/>
          </ac:spMkLst>
        </pc:spChg>
      </pc:sldChg>
      <pc:sldChg chg="addSp delSp modSp new mod modNotesTx">
        <pc:chgData name="Ewa Kazimierska" userId="8edb7084-dccb-4d8f-9cfb-38098ea1d667" providerId="ADAL" clId="{13A0C5EE-2638-428D-AE6E-2D01F8388C3B}" dt="2025-10-08T00:25:41.566" v="1145"/>
        <pc:sldMkLst>
          <pc:docMk/>
          <pc:sldMk cId="468477122" sldId="1001"/>
        </pc:sldMkLst>
        <pc:spChg chg="mod">
          <ac:chgData name="Ewa Kazimierska" userId="8edb7084-dccb-4d8f-9cfb-38098ea1d667" providerId="ADAL" clId="{13A0C5EE-2638-428D-AE6E-2D01F8388C3B}" dt="2025-10-08T00:22:31.390" v="1075" actId="6549"/>
          <ac:spMkLst>
            <pc:docMk/>
            <pc:sldMk cId="468477122" sldId="1001"/>
            <ac:spMk id="2" creationId="{8576F654-5E92-4E4C-AD8F-EFAD2BDF862C}"/>
          </ac:spMkLst>
        </pc:spChg>
        <pc:spChg chg="add del mod">
          <ac:chgData name="Ewa Kazimierska" userId="8edb7084-dccb-4d8f-9cfb-38098ea1d667" providerId="ADAL" clId="{13A0C5EE-2638-428D-AE6E-2D01F8388C3B}" dt="2025-10-08T00:23:43.409" v="1141" actId="20577"/>
          <ac:spMkLst>
            <pc:docMk/>
            <pc:sldMk cId="468477122" sldId="1001"/>
            <ac:spMk id="3" creationId="{0F9131A5-202D-43A7-904B-D1A380EA66D2}"/>
          </ac:spMkLst>
        </pc:spChg>
        <pc:spChg chg="add mod">
          <ac:chgData name="Ewa Kazimierska" userId="8edb7084-dccb-4d8f-9cfb-38098ea1d667" providerId="ADAL" clId="{13A0C5EE-2638-428D-AE6E-2D01F8388C3B}" dt="2025-10-08T00:23:17.834" v="1129" actId="20577"/>
          <ac:spMkLst>
            <pc:docMk/>
            <pc:sldMk cId="468477122" sldId="1001"/>
            <ac:spMk id="5" creationId="{21B2B688-62FD-4BCE-A8F8-AC630EC2C3C4}"/>
          </ac:spMkLst>
        </pc:spChg>
        <pc:graphicFrameChg chg="add del mod">
          <ac:chgData name="Ewa Kazimierska" userId="8edb7084-dccb-4d8f-9cfb-38098ea1d667" providerId="ADAL" clId="{13A0C5EE-2638-428D-AE6E-2D01F8388C3B}" dt="2025-10-07T21:27:25.389" v="134"/>
          <ac:graphicFrameMkLst>
            <pc:docMk/>
            <pc:sldMk cId="468477122" sldId="1001"/>
            <ac:graphicFrameMk id="4" creationId="{AA892F94-3F13-4C10-B28B-D52A08B6DD8D}"/>
          </ac:graphicFrameMkLst>
        </pc:graphicFrameChg>
        <pc:graphicFrameChg chg="add del mod">
          <ac:chgData name="Ewa Kazimierska" userId="8edb7084-dccb-4d8f-9cfb-38098ea1d667" providerId="ADAL" clId="{13A0C5EE-2638-428D-AE6E-2D01F8388C3B}" dt="2025-10-07T21:27:25.389" v="134"/>
          <ac:graphicFrameMkLst>
            <pc:docMk/>
            <pc:sldMk cId="468477122" sldId="1001"/>
            <ac:graphicFrameMk id="5" creationId="{528D8AB2-8DC7-442E-B857-FAB63E8333B8}"/>
          </ac:graphicFrameMkLst>
        </pc:graphicFrameChg>
        <pc:graphicFrameChg chg="add del mod">
          <ac:chgData name="Ewa Kazimierska" userId="8edb7084-dccb-4d8f-9cfb-38098ea1d667" providerId="ADAL" clId="{13A0C5EE-2638-428D-AE6E-2D01F8388C3B}" dt="2025-10-07T21:27:25.389" v="134"/>
          <ac:graphicFrameMkLst>
            <pc:docMk/>
            <pc:sldMk cId="468477122" sldId="1001"/>
            <ac:graphicFrameMk id="6" creationId="{79572EE6-3A6C-40BF-98D7-413B1F8957D4}"/>
          </ac:graphicFrameMkLst>
        </pc:graphicFrameChg>
        <pc:graphicFrameChg chg="add del mod">
          <ac:chgData name="Ewa Kazimierska" userId="8edb7084-dccb-4d8f-9cfb-38098ea1d667" providerId="ADAL" clId="{13A0C5EE-2638-428D-AE6E-2D01F8388C3B}" dt="2025-10-07T21:27:25.389" v="134"/>
          <ac:graphicFrameMkLst>
            <pc:docMk/>
            <pc:sldMk cId="468477122" sldId="1001"/>
            <ac:graphicFrameMk id="7" creationId="{89E9E738-6930-438D-A2E4-7642ED5C98DC}"/>
          </ac:graphicFrameMkLst>
        </pc:graphicFrameChg>
        <pc:graphicFrameChg chg="add del mod modGraphic">
          <ac:chgData name="Ewa Kazimierska" userId="8edb7084-dccb-4d8f-9cfb-38098ea1d667" providerId="ADAL" clId="{13A0C5EE-2638-428D-AE6E-2D01F8388C3B}" dt="2025-10-07T21:27:25.389" v="134"/>
          <ac:graphicFrameMkLst>
            <pc:docMk/>
            <pc:sldMk cId="468477122" sldId="1001"/>
            <ac:graphicFrameMk id="8" creationId="{66CE76F5-B632-4723-95B3-45E97E988866}"/>
          </ac:graphicFrameMkLst>
        </pc:graphicFrameChg>
      </pc:sldChg>
      <pc:sldChg chg="addSp delSp modSp new mod modNotesTx">
        <pc:chgData name="Ewa Kazimierska" userId="8edb7084-dccb-4d8f-9cfb-38098ea1d667" providerId="ADAL" clId="{13A0C5EE-2638-428D-AE6E-2D01F8388C3B}" dt="2025-10-08T00:41:17.430" v="1610" actId="6549"/>
        <pc:sldMkLst>
          <pc:docMk/>
          <pc:sldMk cId="1912182256" sldId="1002"/>
        </pc:sldMkLst>
        <pc:spChg chg="mod">
          <ac:chgData name="Ewa Kazimierska" userId="8edb7084-dccb-4d8f-9cfb-38098ea1d667" providerId="ADAL" clId="{13A0C5EE-2638-428D-AE6E-2D01F8388C3B}" dt="2025-10-07T21:31:24.606" v="223" actId="1076"/>
          <ac:spMkLst>
            <pc:docMk/>
            <pc:sldMk cId="1912182256" sldId="1002"/>
            <ac:spMk id="2" creationId="{EC33B5F6-8117-4DDD-B067-9F6D745A0E16}"/>
          </ac:spMkLst>
        </pc:spChg>
        <pc:spChg chg="add del mod">
          <ac:chgData name="Ewa Kazimierska" userId="8edb7084-dccb-4d8f-9cfb-38098ea1d667" providerId="ADAL" clId="{13A0C5EE-2638-428D-AE6E-2D01F8388C3B}" dt="2025-10-08T00:41:17.430" v="1610" actId="6549"/>
          <ac:spMkLst>
            <pc:docMk/>
            <pc:sldMk cId="1912182256" sldId="1002"/>
            <ac:spMk id="3" creationId="{228B4805-2355-4989-8DC6-58E4537562AF}"/>
          </ac:spMkLst>
        </pc:spChg>
        <pc:spChg chg="add del mod">
          <ac:chgData name="Ewa Kazimierska" userId="8edb7084-dccb-4d8f-9cfb-38098ea1d667" providerId="ADAL" clId="{13A0C5EE-2638-428D-AE6E-2D01F8388C3B}" dt="2025-10-07T21:31:54.352" v="225"/>
          <ac:spMkLst>
            <pc:docMk/>
            <pc:sldMk cId="1912182256" sldId="1002"/>
            <ac:spMk id="4" creationId="{28A4E0D5-5772-4E26-885A-5BAF266DC8CA}"/>
          </ac:spMkLst>
        </pc:spChg>
      </pc:sldChg>
      <pc:sldChg chg="addSp delSp modSp new mod ord modNotesTx">
        <pc:chgData name="Ewa Kazimierska" userId="8edb7084-dccb-4d8f-9cfb-38098ea1d667" providerId="ADAL" clId="{13A0C5EE-2638-428D-AE6E-2D01F8388C3B}" dt="2025-10-08T00:53:07.496" v="1692"/>
        <pc:sldMkLst>
          <pc:docMk/>
          <pc:sldMk cId="82013076" sldId="1003"/>
        </pc:sldMkLst>
        <pc:spChg chg="mod">
          <ac:chgData name="Ewa Kazimierska" userId="8edb7084-dccb-4d8f-9cfb-38098ea1d667" providerId="ADAL" clId="{13A0C5EE-2638-428D-AE6E-2D01F8388C3B}" dt="2025-10-07T21:35:43.315" v="283" actId="14100"/>
          <ac:spMkLst>
            <pc:docMk/>
            <pc:sldMk cId="82013076" sldId="1003"/>
            <ac:spMk id="2" creationId="{0AB0D9A9-9B91-4C5D-9BD2-D3663D0E8148}"/>
          </ac:spMkLst>
        </pc:spChg>
        <pc:spChg chg="del mod">
          <ac:chgData name="Ewa Kazimierska" userId="8edb7084-dccb-4d8f-9cfb-38098ea1d667" providerId="ADAL" clId="{13A0C5EE-2638-428D-AE6E-2D01F8388C3B}" dt="2025-10-07T21:36:01.534" v="285"/>
          <ac:spMkLst>
            <pc:docMk/>
            <pc:sldMk cId="82013076" sldId="1003"/>
            <ac:spMk id="3" creationId="{3B7A1CDE-E99F-4705-A26F-0AED3B00A4DE}"/>
          </ac:spMkLst>
        </pc:spChg>
        <pc:graphicFrameChg chg="add mod modGraphic">
          <ac:chgData name="Ewa Kazimierska" userId="8edb7084-dccb-4d8f-9cfb-38098ea1d667" providerId="ADAL" clId="{13A0C5EE-2638-428D-AE6E-2D01F8388C3B}" dt="2025-10-08T00:45:57.602" v="1618" actId="1076"/>
          <ac:graphicFrameMkLst>
            <pc:docMk/>
            <pc:sldMk cId="82013076" sldId="1003"/>
            <ac:graphicFrameMk id="4" creationId="{DDCE9060-D490-4A82-B69C-B4B211405E61}"/>
          </ac:graphicFrameMkLst>
        </pc:graphicFrameChg>
      </pc:sldChg>
      <pc:sldChg chg="addSp delSp modSp new mod modNotesTx">
        <pc:chgData name="Ewa Kazimierska" userId="8edb7084-dccb-4d8f-9cfb-38098ea1d667" providerId="ADAL" clId="{13A0C5EE-2638-428D-AE6E-2D01F8388C3B}" dt="2025-10-08T00:54:36.713" v="1695" actId="20577"/>
        <pc:sldMkLst>
          <pc:docMk/>
          <pc:sldMk cId="4234881592" sldId="1004"/>
        </pc:sldMkLst>
        <pc:spChg chg="mod">
          <ac:chgData name="Ewa Kazimierska" userId="8edb7084-dccb-4d8f-9cfb-38098ea1d667" providerId="ADAL" clId="{13A0C5EE-2638-428D-AE6E-2D01F8388C3B}" dt="2025-10-08T00:48:05.529" v="1627" actId="14100"/>
          <ac:spMkLst>
            <pc:docMk/>
            <pc:sldMk cId="4234881592" sldId="1004"/>
            <ac:spMk id="2" creationId="{52ADF276-322E-43CC-AE99-80ED75B5B132}"/>
          </ac:spMkLst>
        </pc:spChg>
        <pc:spChg chg="del">
          <ac:chgData name="Ewa Kazimierska" userId="8edb7084-dccb-4d8f-9cfb-38098ea1d667" providerId="ADAL" clId="{13A0C5EE-2638-428D-AE6E-2D01F8388C3B}" dt="2025-10-07T21:37:32.173" v="333"/>
          <ac:spMkLst>
            <pc:docMk/>
            <pc:sldMk cId="4234881592" sldId="1004"/>
            <ac:spMk id="3" creationId="{43BF9E94-5E36-4125-83BD-9ADBCB9FB9F1}"/>
          </ac:spMkLst>
        </pc:spChg>
        <pc:spChg chg="add mod">
          <ac:chgData name="Ewa Kazimierska" userId="8edb7084-dccb-4d8f-9cfb-38098ea1d667" providerId="ADAL" clId="{13A0C5EE-2638-428D-AE6E-2D01F8388C3B}" dt="2025-10-08T00:54:36.713" v="1695" actId="20577"/>
          <ac:spMkLst>
            <pc:docMk/>
            <pc:sldMk cId="4234881592" sldId="1004"/>
            <ac:spMk id="4" creationId="{8507C113-C3D1-4712-82B0-D963F9186E2F}"/>
          </ac:spMkLst>
        </pc:spChg>
      </pc:sldChg>
      <pc:sldChg chg="addSp delSp modSp new mod modNotesTx">
        <pc:chgData name="Ewa Kazimierska" userId="8edb7084-dccb-4d8f-9cfb-38098ea1d667" providerId="ADAL" clId="{13A0C5EE-2638-428D-AE6E-2D01F8388C3B}" dt="2025-10-08T00:15:48.073" v="1055" actId="20577"/>
        <pc:sldMkLst>
          <pc:docMk/>
          <pc:sldMk cId="599455193" sldId="1005"/>
        </pc:sldMkLst>
        <pc:spChg chg="mod">
          <ac:chgData name="Ewa Kazimierska" userId="8edb7084-dccb-4d8f-9cfb-38098ea1d667" providerId="ADAL" clId="{13A0C5EE-2638-428D-AE6E-2D01F8388C3B}" dt="2025-10-07T21:48:56.707" v="425" actId="1076"/>
          <ac:spMkLst>
            <pc:docMk/>
            <pc:sldMk cId="599455193" sldId="1005"/>
            <ac:spMk id="2" creationId="{0A20A0CB-3053-47D9-9EBE-A6D24589935A}"/>
          </ac:spMkLst>
        </pc:spChg>
        <pc:spChg chg="del">
          <ac:chgData name="Ewa Kazimierska" userId="8edb7084-dccb-4d8f-9cfb-38098ea1d667" providerId="ADAL" clId="{13A0C5EE-2638-428D-AE6E-2D01F8388C3B}" dt="2025-10-07T21:49:11.634" v="426"/>
          <ac:spMkLst>
            <pc:docMk/>
            <pc:sldMk cId="599455193" sldId="1005"/>
            <ac:spMk id="3" creationId="{B4E5809E-A1A8-40B9-9AE5-8B5AFDDBD239}"/>
          </ac:spMkLst>
        </pc:spChg>
        <pc:spChg chg="add mod">
          <ac:chgData name="Ewa Kazimierska" userId="8edb7084-dccb-4d8f-9cfb-38098ea1d667" providerId="ADAL" clId="{13A0C5EE-2638-428D-AE6E-2D01F8388C3B}" dt="2025-10-08T00:15:48.073" v="1055" actId="20577"/>
          <ac:spMkLst>
            <pc:docMk/>
            <pc:sldMk cId="599455193" sldId="1005"/>
            <ac:spMk id="4" creationId="{91C0F339-AE17-4089-AA36-7058BC02E9EA}"/>
          </ac:spMkLst>
        </pc:spChg>
      </pc:sldChg>
      <pc:sldChg chg="addSp delSp modSp new mod modAnim modNotesTx">
        <pc:chgData name="Ewa Kazimierska" userId="8edb7084-dccb-4d8f-9cfb-38098ea1d667" providerId="ADAL" clId="{13A0C5EE-2638-428D-AE6E-2D01F8388C3B}" dt="2025-10-08T00:28:17.814" v="1157"/>
        <pc:sldMkLst>
          <pc:docMk/>
          <pc:sldMk cId="2049115049" sldId="1006"/>
        </pc:sldMkLst>
        <pc:spChg chg="mod">
          <ac:chgData name="Ewa Kazimierska" userId="8edb7084-dccb-4d8f-9cfb-38098ea1d667" providerId="ADAL" clId="{13A0C5EE-2638-428D-AE6E-2D01F8388C3B}" dt="2025-10-07T21:57:03.939" v="467" actId="14100"/>
          <ac:spMkLst>
            <pc:docMk/>
            <pc:sldMk cId="2049115049" sldId="1006"/>
            <ac:spMk id="2" creationId="{21AF7910-6B34-45EC-848F-FC6EEC704F0F}"/>
          </ac:spMkLst>
        </pc:spChg>
        <pc:spChg chg="del">
          <ac:chgData name="Ewa Kazimierska" userId="8edb7084-dccb-4d8f-9cfb-38098ea1d667" providerId="ADAL" clId="{13A0C5EE-2638-428D-AE6E-2D01F8388C3B}" dt="2025-10-07T21:55:45.073" v="432" actId="478"/>
          <ac:spMkLst>
            <pc:docMk/>
            <pc:sldMk cId="2049115049" sldId="1006"/>
            <ac:spMk id="3" creationId="{69DDA5B8-1794-4177-8B90-5C64E5A14F98}"/>
          </ac:spMkLst>
        </pc:spChg>
        <pc:spChg chg="add mod">
          <ac:chgData name="Ewa Kazimierska" userId="8edb7084-dccb-4d8f-9cfb-38098ea1d667" providerId="ADAL" clId="{13A0C5EE-2638-428D-AE6E-2D01F8388C3B}" dt="2025-10-08T00:28:13.136" v="1156" actId="207"/>
          <ac:spMkLst>
            <pc:docMk/>
            <pc:sldMk cId="2049115049" sldId="1006"/>
            <ac:spMk id="3" creationId="{B4761FFD-D56B-46F5-9E11-9F144BA003E7}"/>
          </ac:spMkLst>
        </pc:spChg>
        <pc:spChg chg="add mod">
          <ac:chgData name="Ewa Kazimierska" userId="8edb7084-dccb-4d8f-9cfb-38098ea1d667" providerId="ADAL" clId="{13A0C5EE-2638-428D-AE6E-2D01F8388C3B}" dt="2025-10-07T22:38:25.274" v="708" actId="207"/>
          <ac:spMkLst>
            <pc:docMk/>
            <pc:sldMk cId="2049115049" sldId="1006"/>
            <ac:spMk id="5" creationId="{05227807-F7F6-494C-81B0-121F54064533}"/>
          </ac:spMkLst>
        </pc:spChg>
        <pc:spChg chg="add mod">
          <ac:chgData name="Ewa Kazimierska" userId="8edb7084-dccb-4d8f-9cfb-38098ea1d667" providerId="ADAL" clId="{13A0C5EE-2638-428D-AE6E-2D01F8388C3B}" dt="2025-10-07T22:41:25.268" v="725" actId="14100"/>
          <ac:spMkLst>
            <pc:docMk/>
            <pc:sldMk cId="2049115049" sldId="1006"/>
            <ac:spMk id="8" creationId="{74355C9C-F0B2-4425-B1C5-1F546E5066C7}"/>
          </ac:spMkLst>
        </pc:spChg>
        <pc:spChg chg="add mod">
          <ac:chgData name="Ewa Kazimierska" userId="8edb7084-dccb-4d8f-9cfb-38098ea1d667" providerId="ADAL" clId="{13A0C5EE-2638-428D-AE6E-2D01F8388C3B}" dt="2025-10-07T22:42:01.360" v="731" actId="1076"/>
          <ac:spMkLst>
            <pc:docMk/>
            <pc:sldMk cId="2049115049" sldId="1006"/>
            <ac:spMk id="12" creationId="{F4ABA5E5-1381-431F-926B-C2FF44A2ED72}"/>
          </ac:spMkLst>
        </pc:spChg>
        <pc:spChg chg="add del">
          <ac:chgData name="Ewa Kazimierska" userId="8edb7084-dccb-4d8f-9cfb-38098ea1d667" providerId="ADAL" clId="{13A0C5EE-2638-428D-AE6E-2D01F8388C3B}" dt="2025-10-07T22:26:04.968" v="550" actId="22"/>
          <ac:spMkLst>
            <pc:docMk/>
            <pc:sldMk cId="2049115049" sldId="1006"/>
            <ac:spMk id="14" creationId="{47045474-CC73-4EDC-80B8-62B6738432C2}"/>
          </ac:spMkLst>
        </pc:spChg>
        <pc:spChg chg="add mod">
          <ac:chgData name="Ewa Kazimierska" userId="8edb7084-dccb-4d8f-9cfb-38098ea1d667" providerId="ADAL" clId="{13A0C5EE-2638-428D-AE6E-2D01F8388C3B}" dt="2025-10-07T22:29:56.526" v="590" actId="164"/>
          <ac:spMkLst>
            <pc:docMk/>
            <pc:sldMk cId="2049115049" sldId="1006"/>
            <ac:spMk id="17" creationId="{DD558B9D-CBF0-426A-8682-B3B7251D6A0B}"/>
          </ac:spMkLst>
        </pc:spChg>
        <pc:spChg chg="add mod">
          <ac:chgData name="Ewa Kazimierska" userId="8edb7084-dccb-4d8f-9cfb-38098ea1d667" providerId="ADAL" clId="{13A0C5EE-2638-428D-AE6E-2D01F8388C3B}" dt="2025-10-07T22:38:51.269" v="711" actId="14100"/>
          <ac:spMkLst>
            <pc:docMk/>
            <pc:sldMk cId="2049115049" sldId="1006"/>
            <ac:spMk id="19" creationId="{1EF5836C-882E-4345-ACA9-8DFBE104D8D7}"/>
          </ac:spMkLst>
        </pc:spChg>
        <pc:grpChg chg="add mod">
          <ac:chgData name="Ewa Kazimierska" userId="8edb7084-dccb-4d8f-9cfb-38098ea1d667" providerId="ADAL" clId="{13A0C5EE-2638-428D-AE6E-2D01F8388C3B}" dt="2025-10-07T22:39:05.855" v="712" actId="1076"/>
          <ac:grpSpMkLst>
            <pc:docMk/>
            <pc:sldMk cId="2049115049" sldId="1006"/>
            <ac:grpSpMk id="13" creationId="{05C19D00-5BAF-40FD-B2C1-143983E8E594}"/>
          </ac:grpSpMkLst>
        </pc:grpChg>
        <pc:picChg chg="add mod ord modCrop">
          <ac:chgData name="Ewa Kazimierska" userId="8edb7084-dccb-4d8f-9cfb-38098ea1d667" providerId="ADAL" clId="{13A0C5EE-2638-428D-AE6E-2D01F8388C3B}" dt="2025-10-07T22:27:22.588" v="555" actId="14100"/>
          <ac:picMkLst>
            <pc:docMk/>
            <pc:sldMk cId="2049115049" sldId="1006"/>
            <ac:picMk id="4" creationId="{3451CD59-3298-45E9-8CBA-B219A42A0AE4}"/>
          </ac:picMkLst>
        </pc:picChg>
        <pc:picChg chg="add del">
          <ac:chgData name="Ewa Kazimierska" userId="8edb7084-dccb-4d8f-9cfb-38098ea1d667" providerId="ADAL" clId="{13A0C5EE-2638-428D-AE6E-2D01F8388C3B}" dt="2025-10-07T22:08:04.775" v="526" actId="478"/>
          <ac:picMkLst>
            <pc:docMk/>
            <pc:sldMk cId="2049115049" sldId="1006"/>
            <ac:picMk id="7" creationId="{FEE9CE87-6E78-461E-9DB3-863BAF033B5C}"/>
          </ac:picMkLst>
        </pc:picChg>
        <pc:picChg chg="add del mod">
          <ac:chgData name="Ewa Kazimierska" userId="8edb7084-dccb-4d8f-9cfb-38098ea1d667" providerId="ADAL" clId="{13A0C5EE-2638-428D-AE6E-2D01F8388C3B}" dt="2025-10-07T22:29:45.489" v="587" actId="478"/>
          <ac:picMkLst>
            <pc:docMk/>
            <pc:sldMk cId="2049115049" sldId="1006"/>
            <ac:picMk id="11" creationId="{8898CD6F-24A5-4061-B136-E354815EB64F}"/>
          </ac:picMkLst>
        </pc:picChg>
        <pc:picChg chg="add mod">
          <ac:chgData name="Ewa Kazimierska" userId="8edb7084-dccb-4d8f-9cfb-38098ea1d667" providerId="ADAL" clId="{13A0C5EE-2638-428D-AE6E-2D01F8388C3B}" dt="2025-10-07T22:29:56.526" v="590" actId="164"/>
          <ac:picMkLst>
            <pc:docMk/>
            <pc:sldMk cId="2049115049" sldId="1006"/>
            <ac:picMk id="16" creationId="{25C8DD1C-5D8B-4A5C-BF7C-F522FF0F2942}"/>
          </ac:picMkLst>
        </pc:picChg>
        <pc:picChg chg="add del">
          <ac:chgData name="Ewa Kazimierska" userId="8edb7084-dccb-4d8f-9cfb-38098ea1d667" providerId="ADAL" clId="{13A0C5EE-2638-428D-AE6E-2D01F8388C3B}" dt="2025-10-07T22:01:13.104" v="477"/>
          <ac:picMkLst>
            <pc:docMk/>
            <pc:sldMk cId="2049115049" sldId="1006"/>
            <ac:picMk id="6146" creationId="{848841C5-31AF-459C-8884-E8535DEF00DE}"/>
          </ac:picMkLst>
        </pc:picChg>
        <pc:picChg chg="add mod">
          <ac:chgData name="Ewa Kazimierska" userId="8edb7084-dccb-4d8f-9cfb-38098ea1d667" providerId="ADAL" clId="{13A0C5EE-2638-428D-AE6E-2D01F8388C3B}" dt="2025-10-07T22:41:54.623" v="730" actId="1076"/>
          <ac:picMkLst>
            <pc:docMk/>
            <pc:sldMk cId="2049115049" sldId="1006"/>
            <ac:picMk id="6148" creationId="{FE8BBF96-C60E-4F17-84F5-72119409F6FB}"/>
          </ac:picMkLst>
        </pc:picChg>
        <pc:cxnChg chg="add mod">
          <ac:chgData name="Ewa Kazimierska" userId="8edb7084-dccb-4d8f-9cfb-38098ea1d667" providerId="ADAL" clId="{13A0C5EE-2638-428D-AE6E-2D01F8388C3B}" dt="2025-10-07T22:41:40.254" v="726" actId="1076"/>
          <ac:cxnSpMkLst>
            <pc:docMk/>
            <pc:sldMk cId="2049115049" sldId="1006"/>
            <ac:cxnSpMk id="18" creationId="{E81BD4B2-FEA8-451A-B21A-2B1300666A11}"/>
          </ac:cxnSpMkLst>
        </pc:cxnChg>
        <pc:cxnChg chg="add mod">
          <ac:chgData name="Ewa Kazimierska" userId="8edb7084-dccb-4d8f-9cfb-38098ea1d667" providerId="ADAL" clId="{13A0C5EE-2638-428D-AE6E-2D01F8388C3B}" dt="2025-10-07T22:41:51.534" v="729" actId="14100"/>
          <ac:cxnSpMkLst>
            <pc:docMk/>
            <pc:sldMk cId="2049115049" sldId="1006"/>
            <ac:cxnSpMk id="23" creationId="{98728A43-99ED-4BC2-B568-0D27BBE448F5}"/>
          </ac:cxnSpMkLst>
        </pc:cxnChg>
        <pc:cxnChg chg="add mod">
          <ac:chgData name="Ewa Kazimierska" userId="8edb7084-dccb-4d8f-9cfb-38098ea1d667" providerId="ADAL" clId="{13A0C5EE-2638-428D-AE6E-2D01F8388C3B}" dt="2025-10-07T22:41:44.286" v="727" actId="14100"/>
          <ac:cxnSpMkLst>
            <pc:docMk/>
            <pc:sldMk cId="2049115049" sldId="1006"/>
            <ac:cxnSpMk id="27" creationId="{E1D83D5E-CF18-4DE1-B316-F5A370CFE75B}"/>
          </ac:cxnSpMkLst>
        </pc:cxnChg>
      </pc:sldChg>
      <pc:sldChg chg="addSp delSp modSp new mod modNotesTx">
        <pc:chgData name="Ewa Kazimierska" userId="8edb7084-dccb-4d8f-9cfb-38098ea1d667" providerId="ADAL" clId="{13A0C5EE-2638-428D-AE6E-2D01F8388C3B}" dt="2025-10-08T00:36:03.406" v="1217" actId="1076"/>
        <pc:sldMkLst>
          <pc:docMk/>
          <pc:sldMk cId="3574670220" sldId="1007"/>
        </pc:sldMkLst>
        <pc:spChg chg="mod">
          <ac:chgData name="Ewa Kazimierska" userId="8edb7084-dccb-4d8f-9cfb-38098ea1d667" providerId="ADAL" clId="{13A0C5EE-2638-428D-AE6E-2D01F8388C3B}" dt="2025-10-07T22:50:22.623" v="757" actId="14100"/>
          <ac:spMkLst>
            <pc:docMk/>
            <pc:sldMk cId="3574670220" sldId="1007"/>
            <ac:spMk id="2" creationId="{9B0ABCFB-E2FA-42A0-9752-2526FD99E18B}"/>
          </ac:spMkLst>
        </pc:spChg>
        <pc:spChg chg="del">
          <ac:chgData name="Ewa Kazimierska" userId="8edb7084-dccb-4d8f-9cfb-38098ea1d667" providerId="ADAL" clId="{13A0C5EE-2638-428D-AE6E-2D01F8388C3B}" dt="2025-10-07T22:52:48.983" v="758"/>
          <ac:spMkLst>
            <pc:docMk/>
            <pc:sldMk cId="3574670220" sldId="1007"/>
            <ac:spMk id="3" creationId="{7972D18E-26DC-4621-AA6B-1F849F342A3E}"/>
          </ac:spMkLst>
        </pc:spChg>
        <pc:spChg chg="add mod">
          <ac:chgData name="Ewa Kazimierska" userId="8edb7084-dccb-4d8f-9cfb-38098ea1d667" providerId="ADAL" clId="{13A0C5EE-2638-428D-AE6E-2D01F8388C3B}" dt="2025-10-08T00:35:55.149" v="1215" actId="1076"/>
          <ac:spMkLst>
            <pc:docMk/>
            <pc:sldMk cId="3574670220" sldId="1007"/>
            <ac:spMk id="4" creationId="{EFFB2B59-E3C1-4781-AD68-2DC26CA71815}"/>
          </ac:spMkLst>
        </pc:spChg>
        <pc:spChg chg="add mod">
          <ac:chgData name="Ewa Kazimierska" userId="8edb7084-dccb-4d8f-9cfb-38098ea1d667" providerId="ADAL" clId="{13A0C5EE-2638-428D-AE6E-2D01F8388C3B}" dt="2025-10-08T00:36:03.406" v="1217" actId="1076"/>
          <ac:spMkLst>
            <pc:docMk/>
            <pc:sldMk cId="3574670220" sldId="1007"/>
            <ac:spMk id="6" creationId="{CDE41662-DFD7-4F80-B348-F72D969C4979}"/>
          </ac:spMkLst>
        </pc:spChg>
        <pc:picChg chg="add mod">
          <ac:chgData name="Ewa Kazimierska" userId="8edb7084-dccb-4d8f-9cfb-38098ea1d667" providerId="ADAL" clId="{13A0C5EE-2638-428D-AE6E-2D01F8388C3B}" dt="2025-10-08T00:35:59.338" v="1216" actId="1076"/>
          <ac:picMkLst>
            <pc:docMk/>
            <pc:sldMk cId="3574670220" sldId="1007"/>
            <ac:picMk id="3" creationId="{1BE57BB5-AC61-4E74-A0CA-94703916FC03}"/>
          </ac:picMkLst>
        </pc:picChg>
        <pc:picChg chg="add del mod">
          <ac:chgData name="Ewa Kazimierska" userId="8edb7084-dccb-4d8f-9cfb-38098ea1d667" providerId="ADAL" clId="{13A0C5EE-2638-428D-AE6E-2D01F8388C3B}" dt="2025-10-08T00:31:51.866" v="1177" actId="478"/>
          <ac:picMkLst>
            <pc:docMk/>
            <pc:sldMk cId="3574670220" sldId="1007"/>
            <ac:picMk id="5" creationId="{6AB22266-3BEA-45C3-BF0F-388654712819}"/>
          </ac:picMkLst>
        </pc:picChg>
      </pc:sldChg>
      <pc:sldChg chg="addSp delSp modSp new mod modAnim modNotesTx">
        <pc:chgData name="Ewa Kazimierska" userId="8edb7084-dccb-4d8f-9cfb-38098ea1d667" providerId="ADAL" clId="{13A0C5EE-2638-428D-AE6E-2D01F8388C3B}" dt="2025-10-08T00:36:58.704" v="1218"/>
        <pc:sldMkLst>
          <pc:docMk/>
          <pc:sldMk cId="3161914726" sldId="1008"/>
        </pc:sldMkLst>
        <pc:spChg chg="mod">
          <ac:chgData name="Ewa Kazimierska" userId="8edb7084-dccb-4d8f-9cfb-38098ea1d667" providerId="ADAL" clId="{13A0C5EE-2638-428D-AE6E-2D01F8388C3B}" dt="2025-10-07T23:02:15.095" v="800" actId="14100"/>
          <ac:spMkLst>
            <pc:docMk/>
            <pc:sldMk cId="3161914726" sldId="1008"/>
            <ac:spMk id="2" creationId="{A7F3736F-046B-4B1D-874B-0DF53D1C1D17}"/>
          </ac:spMkLst>
        </pc:spChg>
        <pc:spChg chg="del">
          <ac:chgData name="Ewa Kazimierska" userId="8edb7084-dccb-4d8f-9cfb-38098ea1d667" providerId="ADAL" clId="{13A0C5EE-2638-428D-AE6E-2D01F8388C3B}" dt="2025-10-07T23:02:20.274" v="801"/>
          <ac:spMkLst>
            <pc:docMk/>
            <pc:sldMk cId="3161914726" sldId="1008"/>
            <ac:spMk id="3" creationId="{895F65B3-E995-433F-B4F3-6FD077007371}"/>
          </ac:spMkLst>
        </pc:spChg>
        <pc:spChg chg="add mod">
          <ac:chgData name="Ewa Kazimierska" userId="8edb7084-dccb-4d8f-9cfb-38098ea1d667" providerId="ADAL" clId="{13A0C5EE-2638-428D-AE6E-2D01F8388C3B}" dt="2025-10-07T23:19:59.102" v="874" actId="1035"/>
          <ac:spMkLst>
            <pc:docMk/>
            <pc:sldMk cId="3161914726" sldId="1008"/>
            <ac:spMk id="8" creationId="{E57EFDE4-2864-4565-AB5C-41E6344A7614}"/>
          </ac:spMkLst>
        </pc:spChg>
        <pc:spChg chg="add mod">
          <ac:chgData name="Ewa Kazimierska" userId="8edb7084-dccb-4d8f-9cfb-38098ea1d667" providerId="ADAL" clId="{13A0C5EE-2638-428D-AE6E-2D01F8388C3B}" dt="2025-10-07T23:20:17.468" v="879" actId="14100"/>
          <ac:spMkLst>
            <pc:docMk/>
            <pc:sldMk cId="3161914726" sldId="1008"/>
            <ac:spMk id="14" creationId="{C63F799A-DEC2-481B-AF47-4F7D10AA5E5D}"/>
          </ac:spMkLst>
        </pc:spChg>
        <pc:spChg chg="add mod">
          <ac:chgData name="Ewa Kazimierska" userId="8edb7084-dccb-4d8f-9cfb-38098ea1d667" providerId="ADAL" clId="{13A0C5EE-2638-428D-AE6E-2D01F8388C3B}" dt="2025-10-07T23:20:39.661" v="882" actId="14100"/>
          <ac:spMkLst>
            <pc:docMk/>
            <pc:sldMk cId="3161914726" sldId="1008"/>
            <ac:spMk id="15" creationId="{4CEFD17A-52C3-4022-BDCF-119B12D8E5A7}"/>
          </ac:spMkLst>
        </pc:spChg>
        <pc:spChg chg="add mod">
          <ac:chgData name="Ewa Kazimierska" userId="8edb7084-dccb-4d8f-9cfb-38098ea1d667" providerId="ADAL" clId="{13A0C5EE-2638-428D-AE6E-2D01F8388C3B}" dt="2025-10-07T23:22:16.950" v="887" actId="14100"/>
          <ac:spMkLst>
            <pc:docMk/>
            <pc:sldMk cId="3161914726" sldId="1008"/>
            <ac:spMk id="16" creationId="{5B2DFECC-5680-4AC5-9AE7-171BECEB9DCF}"/>
          </ac:spMkLst>
        </pc:spChg>
        <pc:spChg chg="add mod">
          <ac:chgData name="Ewa Kazimierska" userId="8edb7084-dccb-4d8f-9cfb-38098ea1d667" providerId="ADAL" clId="{13A0C5EE-2638-428D-AE6E-2D01F8388C3B}" dt="2025-10-07T23:22:37.871" v="891" actId="1076"/>
          <ac:spMkLst>
            <pc:docMk/>
            <pc:sldMk cId="3161914726" sldId="1008"/>
            <ac:spMk id="17" creationId="{97FC7732-E0CD-4C56-8E9A-766F0E43B1AB}"/>
          </ac:spMkLst>
        </pc:spChg>
        <pc:graphicFrameChg chg="add mod modGraphic">
          <ac:chgData name="Ewa Kazimierska" userId="8edb7084-dccb-4d8f-9cfb-38098ea1d667" providerId="ADAL" clId="{13A0C5EE-2638-428D-AE6E-2D01F8388C3B}" dt="2025-10-07T23:18:41.507" v="866" actId="113"/>
          <ac:graphicFrameMkLst>
            <pc:docMk/>
            <pc:sldMk cId="3161914726" sldId="1008"/>
            <ac:graphicFrameMk id="4" creationId="{5938E291-9B7E-416F-9D8E-9F4450CDAA3C}"/>
          </ac:graphicFrameMkLst>
        </pc:graphicFrameChg>
        <pc:picChg chg="add del mod">
          <ac:chgData name="Ewa Kazimierska" userId="8edb7084-dccb-4d8f-9cfb-38098ea1d667" providerId="ADAL" clId="{13A0C5EE-2638-428D-AE6E-2D01F8388C3B}" dt="2025-10-07T23:04:51.312" v="812" actId="478"/>
          <ac:picMkLst>
            <pc:docMk/>
            <pc:sldMk cId="3161914726" sldId="1008"/>
            <ac:picMk id="5" creationId="{0E575984-2703-4A2D-A3F5-73311B2AB0DC}"/>
          </ac:picMkLst>
        </pc:picChg>
        <pc:picChg chg="add mod">
          <ac:chgData name="Ewa Kazimierska" userId="8edb7084-dccb-4d8f-9cfb-38098ea1d667" providerId="ADAL" clId="{13A0C5EE-2638-428D-AE6E-2D01F8388C3B}" dt="2025-10-07T23:13:58.735" v="856" actId="1076"/>
          <ac:picMkLst>
            <pc:docMk/>
            <pc:sldMk cId="3161914726" sldId="1008"/>
            <ac:picMk id="6" creationId="{ABE283A8-A4AF-49C8-BF42-39BC2BEFBBBA}"/>
          </ac:picMkLst>
        </pc:picChg>
        <pc:picChg chg="add del mod">
          <ac:chgData name="Ewa Kazimierska" userId="8edb7084-dccb-4d8f-9cfb-38098ea1d667" providerId="ADAL" clId="{13A0C5EE-2638-428D-AE6E-2D01F8388C3B}" dt="2025-10-07T23:10:54.189" v="827" actId="478"/>
          <ac:picMkLst>
            <pc:docMk/>
            <pc:sldMk cId="3161914726" sldId="1008"/>
            <ac:picMk id="7" creationId="{C7DF2AA0-E51E-4C93-8CF1-8B2A9BFBDF78}"/>
          </ac:picMkLst>
        </pc:picChg>
        <pc:picChg chg="add del mod">
          <ac:chgData name="Ewa Kazimierska" userId="8edb7084-dccb-4d8f-9cfb-38098ea1d667" providerId="ADAL" clId="{13A0C5EE-2638-428D-AE6E-2D01F8388C3B}" dt="2025-10-07T23:05:43.709" v="817" actId="478"/>
          <ac:picMkLst>
            <pc:docMk/>
            <pc:sldMk cId="3161914726" sldId="1008"/>
            <ac:picMk id="8194" creationId="{1E55B291-0878-451D-A48F-D1352E9F4B89}"/>
          </ac:picMkLst>
        </pc:picChg>
        <pc:picChg chg="add mod">
          <ac:chgData name="Ewa Kazimierska" userId="8edb7084-dccb-4d8f-9cfb-38098ea1d667" providerId="ADAL" clId="{13A0C5EE-2638-428D-AE6E-2D01F8388C3B}" dt="2025-10-07T23:13:27.927" v="850" actId="1076"/>
          <ac:picMkLst>
            <pc:docMk/>
            <pc:sldMk cId="3161914726" sldId="1008"/>
            <ac:picMk id="8196" creationId="{62A8E6CE-1B27-4020-B914-DEBE2497BA2E}"/>
          </ac:picMkLst>
        </pc:picChg>
        <pc:picChg chg="add mod">
          <ac:chgData name="Ewa Kazimierska" userId="8edb7084-dccb-4d8f-9cfb-38098ea1d667" providerId="ADAL" clId="{13A0C5EE-2638-428D-AE6E-2D01F8388C3B}" dt="2025-10-07T23:22:26.943" v="890" actId="1076"/>
          <ac:picMkLst>
            <pc:docMk/>
            <pc:sldMk cId="3161914726" sldId="1008"/>
            <ac:picMk id="8198" creationId="{0904FC51-1520-4143-B4A8-64A200A44519}"/>
          </ac:picMkLst>
        </pc:picChg>
        <pc:picChg chg="add mod">
          <ac:chgData name="Ewa Kazimierska" userId="8edb7084-dccb-4d8f-9cfb-38098ea1d667" providerId="ADAL" clId="{13A0C5EE-2638-428D-AE6E-2D01F8388C3B}" dt="2025-10-07T23:14:25.460" v="861" actId="1076"/>
          <ac:picMkLst>
            <pc:docMk/>
            <pc:sldMk cId="3161914726" sldId="1008"/>
            <ac:picMk id="8200" creationId="{6AF96B59-0FD1-49CB-BF69-46498F03992D}"/>
          </ac:picMkLst>
        </pc:picChg>
        <pc:picChg chg="add mod">
          <ac:chgData name="Ewa Kazimierska" userId="8edb7084-dccb-4d8f-9cfb-38098ea1d667" providerId="ADAL" clId="{13A0C5EE-2638-428D-AE6E-2D01F8388C3B}" dt="2025-10-07T23:13:33.618" v="852" actId="1076"/>
          <ac:picMkLst>
            <pc:docMk/>
            <pc:sldMk cId="3161914726" sldId="1008"/>
            <ac:picMk id="8202" creationId="{F8EA262D-BE70-4053-B6D2-22194B7D8F4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826D152-DAEA-4F31-B552-E1FBF2067DA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0C11A6F-6426-4436-ADCD-73DCAC00C3D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7020E99-AE20-4563-8E8F-CE5B82CABDA2}" type="datetimeFigureOut">
              <a:rPr lang="en-GB" smtClean="0"/>
              <a:t>08/10/2025</a:t>
            </a:fld>
            <a:endParaRPr lang="en-GB"/>
          </a:p>
        </p:txBody>
      </p:sp>
      <p:sp>
        <p:nvSpPr>
          <p:cNvPr id="4" name="Footer Placeholder 3">
            <a:extLst>
              <a:ext uri="{FF2B5EF4-FFF2-40B4-BE49-F238E27FC236}">
                <a16:creationId xmlns:a16="http://schemas.microsoft.com/office/drawing/2014/main" id="{BF802832-8407-4727-B6A0-B56B18C90C2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69EDB1D-FCCE-406F-BE11-0D014E522CA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4F99D8B-7677-4B21-BD8D-30EF03F97356}" type="slidenum">
              <a:rPr lang="en-GB" smtClean="0"/>
              <a:t>‹#›</a:t>
            </a:fld>
            <a:endParaRPr lang="en-GB"/>
          </a:p>
        </p:txBody>
      </p:sp>
    </p:spTree>
    <p:extLst>
      <p:ext uri="{BB962C8B-B14F-4D97-AF65-F5344CB8AC3E}">
        <p14:creationId xmlns:p14="http://schemas.microsoft.com/office/powerpoint/2010/main" val="16366120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A27BC7-D9E0-4663-8D5D-2174D117A4CE}" type="datetimeFigureOut">
              <a:rPr lang="en-GB" smtClean="0"/>
              <a:t>08/10/2025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641B2A-A967-4DCD-A196-F278B3C31E5C}" type="slidenum">
              <a:rPr lang="en-GB" smtClean="0"/>
              <a:t>‹#›</a:t>
            </a:fld>
            <a:endParaRPr lang="en-GB"/>
          </a:p>
        </p:txBody>
      </p:sp>
    </p:spTree>
    <p:extLst>
      <p:ext uri="{BB962C8B-B14F-4D97-AF65-F5344CB8AC3E}">
        <p14:creationId xmlns:p14="http://schemas.microsoft.com/office/powerpoint/2010/main" val="1608328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Organic Chemistry Foundations for Energetic Materials: Linking Structure to Lifecycle.”</a:t>
            </a:r>
            <a:br>
              <a:rPr lang="en-GB" dirty="0"/>
            </a:br>
            <a:r>
              <a:rPr lang="en-GB" dirty="0"/>
              <a:t>(Signals relevance to OME right away.)</a:t>
            </a:r>
          </a:p>
          <a:p>
            <a:r>
              <a:rPr lang="en-GB" dirty="0"/>
              <a:t>Add a one-line </a:t>
            </a:r>
            <a:r>
              <a:rPr lang="en-GB" dirty="0" err="1"/>
              <a:t>subheader</a:t>
            </a:r>
            <a:r>
              <a:rPr lang="en-GB" dirty="0"/>
              <a:t> under “Summary”:</a:t>
            </a:r>
            <a:br>
              <a:rPr lang="en-GB" dirty="0"/>
            </a:br>
            <a:r>
              <a:rPr lang="en-GB" i="1" dirty="0"/>
              <a:t>“From molecular structure to lifecycle management — the chemistry that underpins every explosive.”</a:t>
            </a:r>
            <a:endParaRPr lang="en-GB" dirty="0"/>
          </a:p>
          <a:p>
            <a:endParaRPr lang="en-GB" dirty="0"/>
          </a:p>
          <a:p>
            <a:r>
              <a:rPr lang="en-GB" dirty="0"/>
              <a:t>Good morning everyone.</a:t>
            </a:r>
            <a:br>
              <a:rPr lang="en-GB" dirty="0"/>
            </a:br>
            <a:r>
              <a:rPr lang="en-GB" dirty="0"/>
              <a:t>Today we’ll look at how organic chemistry — the chemistry of carbon — underpins every stage of an explosive’s life, from the moment it’s made to the moment it’s safely disposed of.</a:t>
            </a:r>
            <a:br>
              <a:rPr lang="en-GB" dirty="0"/>
            </a:br>
            <a:r>
              <a:rPr lang="en-GB" dirty="0"/>
              <a:t>Even if you’ve not studied organic chemistry for a while, this session will give you the essentials you need for the rest of the module.”</a:t>
            </a:r>
          </a:p>
        </p:txBody>
      </p:sp>
      <p:sp>
        <p:nvSpPr>
          <p:cNvPr id="4" name="Slide Number Placeholder 3"/>
          <p:cNvSpPr>
            <a:spLocks noGrp="1"/>
          </p:cNvSpPr>
          <p:nvPr>
            <p:ph type="sldNum" sz="quarter" idx="5"/>
          </p:nvPr>
        </p:nvSpPr>
        <p:spPr/>
        <p:txBody>
          <a:bodyPr/>
          <a:lstStyle/>
          <a:p>
            <a:fld id="{44641B2A-A967-4DCD-A196-F278B3C31E5C}" type="slidenum">
              <a:rPr lang="en-GB" smtClean="0"/>
              <a:t>1</a:t>
            </a:fld>
            <a:endParaRPr lang="en-GB"/>
          </a:p>
        </p:txBody>
      </p:sp>
    </p:spTree>
    <p:extLst>
      <p:ext uri="{BB962C8B-B14F-4D97-AF65-F5344CB8AC3E}">
        <p14:creationId xmlns:p14="http://schemas.microsoft.com/office/powerpoint/2010/main" val="1891781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Organic chemistry is the study of compounds containing carbon.</a:t>
            </a:r>
            <a:br>
              <a:rPr lang="en-GB" dirty="0"/>
            </a:br>
            <a:r>
              <a:rPr lang="en-GB" dirty="0"/>
              <a:t>Historically, ‘organic’ meant derived from living things — but once urea was synthesised in 1828, that definition changed.</a:t>
            </a:r>
            <a:br>
              <a:rPr lang="en-GB" dirty="0"/>
            </a:br>
            <a:r>
              <a:rPr lang="en-GB" dirty="0"/>
              <a:t>Today it includes everything from simple fuels to complex explosives.</a:t>
            </a:r>
          </a:p>
        </p:txBody>
      </p:sp>
      <p:sp>
        <p:nvSpPr>
          <p:cNvPr id="4" name="Slide Number Placeholder 3"/>
          <p:cNvSpPr>
            <a:spLocks noGrp="1"/>
          </p:cNvSpPr>
          <p:nvPr>
            <p:ph type="sldNum" sz="quarter" idx="5"/>
          </p:nvPr>
        </p:nvSpPr>
        <p:spPr/>
        <p:txBody>
          <a:bodyPr/>
          <a:lstStyle/>
          <a:p>
            <a:fld id="{D94AA73F-5551-4372-BB6B-CDBBF0C91D9D}" type="slidenum">
              <a:rPr lang="en-GB" smtClean="0"/>
              <a:t>3</a:t>
            </a:fld>
            <a:endParaRPr lang="en-GB"/>
          </a:p>
        </p:txBody>
      </p:sp>
    </p:spTree>
    <p:extLst>
      <p:ext uri="{BB962C8B-B14F-4D97-AF65-F5344CB8AC3E}">
        <p14:creationId xmlns:p14="http://schemas.microsoft.com/office/powerpoint/2010/main" val="466034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the big picture.</a:t>
            </a:r>
            <a:br>
              <a:rPr lang="en-GB" dirty="0"/>
            </a:br>
            <a:r>
              <a:rPr lang="en-GB" dirty="0"/>
              <a:t>Organic chemistry connects directly to each stage of the explosive’s lifecycle.</a:t>
            </a:r>
            <a:br>
              <a:rPr lang="en-GB" dirty="0"/>
            </a:br>
            <a:r>
              <a:rPr lang="en-GB" dirty="0"/>
              <a:t>During </a:t>
            </a:r>
            <a:r>
              <a:rPr lang="en-GB" b="1" dirty="0"/>
              <a:t>manufacture</a:t>
            </a:r>
            <a:r>
              <a:rPr lang="en-GB" dirty="0"/>
              <a:t>, we design molecules — adding nitro or nitrate ester groups through nitration or esterification.</a:t>
            </a:r>
            <a:br>
              <a:rPr lang="en-GB" dirty="0"/>
            </a:br>
            <a:r>
              <a:rPr lang="en-GB" dirty="0"/>
              <a:t>In </a:t>
            </a:r>
            <a:r>
              <a:rPr lang="en-GB" b="1" dirty="0"/>
              <a:t>storage</a:t>
            </a:r>
            <a:r>
              <a:rPr lang="en-GB" dirty="0"/>
              <a:t>, those same groups can slowly break down.</a:t>
            </a:r>
            <a:br>
              <a:rPr lang="en-GB" dirty="0"/>
            </a:br>
            <a:r>
              <a:rPr lang="en-GB" dirty="0"/>
              <a:t>During </a:t>
            </a:r>
            <a:r>
              <a:rPr lang="en-GB" b="1" dirty="0"/>
              <a:t>use</a:t>
            </a:r>
            <a:r>
              <a:rPr lang="en-GB" dirty="0"/>
              <a:t>, controlled decomposition releases enormous energy.</a:t>
            </a:r>
            <a:br>
              <a:rPr lang="en-GB" dirty="0"/>
            </a:br>
            <a:r>
              <a:rPr lang="en-GB" dirty="0"/>
              <a:t>Finally, in </a:t>
            </a:r>
            <a:r>
              <a:rPr lang="en-GB" b="1" dirty="0"/>
              <a:t>disposal</a:t>
            </a:r>
            <a:r>
              <a:rPr lang="en-GB" dirty="0"/>
              <a:t>, we must manage the chemical residues responsibly.</a:t>
            </a:r>
          </a:p>
          <a:p>
            <a:r>
              <a:rPr lang="en-GB" dirty="0"/>
              <a:t>Keep this cycle in mind — everything we discuss today feeds back into one of these four stages.”</a:t>
            </a:r>
          </a:p>
          <a:p>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4</a:t>
            </a:fld>
            <a:endParaRPr lang="en-GB"/>
          </a:p>
        </p:txBody>
      </p:sp>
    </p:spTree>
    <p:extLst>
      <p:ext uri="{BB962C8B-B14F-4D97-AF65-F5344CB8AC3E}">
        <p14:creationId xmlns:p14="http://schemas.microsoft.com/office/powerpoint/2010/main" val="605785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Carbon’s uniqueness comes from its </a:t>
            </a:r>
            <a:r>
              <a:rPr lang="en-GB" b="1" dirty="0"/>
              <a:t>four valence electrons</a:t>
            </a:r>
            <a:r>
              <a:rPr lang="en-GB" dirty="0"/>
              <a:t>.</a:t>
            </a:r>
            <a:br>
              <a:rPr lang="en-GB" dirty="0"/>
            </a:br>
            <a:r>
              <a:rPr lang="en-GB" dirty="0"/>
              <a:t>It bonds strongly to hydrogen and other non-metals and, crucially, it can bond to itself — forming long chains and rings.</a:t>
            </a:r>
            <a:br>
              <a:rPr lang="en-GB" dirty="0"/>
            </a:br>
            <a:r>
              <a:rPr lang="en-GB" dirty="0"/>
              <a:t>This property, called </a:t>
            </a:r>
            <a:r>
              <a:rPr lang="en-GB" b="1" dirty="0"/>
              <a:t>catenation</a:t>
            </a:r>
            <a:r>
              <a:rPr lang="en-GB" dirty="0"/>
              <a:t>, allows the creation of millions of different compounds — including all of our energetic molecules.</a:t>
            </a:r>
          </a:p>
        </p:txBody>
      </p:sp>
      <p:sp>
        <p:nvSpPr>
          <p:cNvPr id="4" name="Slide Number Placeholder 3"/>
          <p:cNvSpPr>
            <a:spLocks noGrp="1"/>
          </p:cNvSpPr>
          <p:nvPr>
            <p:ph type="sldNum" sz="quarter" idx="5"/>
          </p:nvPr>
        </p:nvSpPr>
        <p:spPr/>
        <p:txBody>
          <a:bodyPr/>
          <a:lstStyle/>
          <a:p>
            <a:fld id="{44641B2A-A967-4DCD-A196-F278B3C31E5C}" type="slidenum">
              <a:rPr lang="en-GB" smtClean="0"/>
              <a:t>5</a:t>
            </a:fld>
            <a:endParaRPr lang="en-GB"/>
          </a:p>
        </p:txBody>
      </p:sp>
    </p:spTree>
    <p:extLst>
      <p:ext uri="{BB962C8B-B14F-4D97-AF65-F5344CB8AC3E}">
        <p14:creationId xmlns:p14="http://schemas.microsoft.com/office/powerpoint/2010/main" val="2070080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Hydrocarbons are the simplest organic compounds — just carbon and hydrogen.</a:t>
            </a:r>
            <a:br>
              <a:rPr lang="en-GB" dirty="0"/>
            </a:br>
            <a:r>
              <a:rPr lang="en-GB" dirty="0"/>
              <a:t>Alkanes are saturated hydrocarbons.</a:t>
            </a:r>
            <a:br>
              <a:rPr lang="en-GB" dirty="0"/>
            </a:br>
            <a:r>
              <a:rPr lang="en-GB" dirty="0"/>
              <a:t>For us, they’re not explosives, but they’re the </a:t>
            </a:r>
            <a:r>
              <a:rPr lang="en-GB" i="1" dirty="0"/>
              <a:t>starting point</a:t>
            </a:r>
            <a:r>
              <a:rPr lang="en-GB" dirty="0"/>
              <a:t> — the fuel base for many energetic materials</a:t>
            </a:r>
          </a:p>
        </p:txBody>
      </p:sp>
      <p:sp>
        <p:nvSpPr>
          <p:cNvPr id="4" name="Slide Number Placeholder 3"/>
          <p:cNvSpPr>
            <a:spLocks noGrp="1"/>
          </p:cNvSpPr>
          <p:nvPr>
            <p:ph type="sldNum" sz="quarter" idx="5"/>
          </p:nvPr>
        </p:nvSpPr>
        <p:spPr/>
        <p:txBody>
          <a:bodyPr/>
          <a:lstStyle/>
          <a:p>
            <a:fld id="{D94AA73F-5551-4372-BB6B-CDBBF0C91D9D}" type="slidenum">
              <a:rPr lang="en-GB" smtClean="0"/>
              <a:t>6</a:t>
            </a:fld>
            <a:endParaRPr lang="en-GB"/>
          </a:p>
        </p:txBody>
      </p:sp>
    </p:spTree>
    <p:extLst>
      <p:ext uri="{BB962C8B-B14F-4D97-AF65-F5344CB8AC3E}">
        <p14:creationId xmlns:p14="http://schemas.microsoft.com/office/powerpoint/2010/main" val="2714953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Alkanes are stable, energy-dense fuels.</a:t>
            </a:r>
            <a:br>
              <a:rPr lang="en-GB" dirty="0"/>
            </a:br>
            <a:r>
              <a:rPr lang="en-GB" dirty="0"/>
              <a:t>In the </a:t>
            </a:r>
            <a:r>
              <a:rPr lang="en-GB" b="1" dirty="0"/>
              <a:t>manufacture</a:t>
            </a:r>
            <a:r>
              <a:rPr lang="en-GB" dirty="0"/>
              <a:t> phase, they’re used as solvents or diluents.</a:t>
            </a:r>
            <a:br>
              <a:rPr lang="en-GB" dirty="0"/>
            </a:br>
            <a:r>
              <a:rPr lang="en-GB" dirty="0"/>
              <a:t>In </a:t>
            </a:r>
            <a:r>
              <a:rPr lang="en-GB" b="1" dirty="0"/>
              <a:t>use</a:t>
            </a:r>
            <a:r>
              <a:rPr lang="en-GB" dirty="0"/>
              <a:t>, medium-chain alkanes such as kerosene — known as RP-1 — power rockets.</a:t>
            </a:r>
            <a:br>
              <a:rPr lang="en-GB" dirty="0"/>
            </a:br>
            <a:r>
              <a:rPr lang="en-GB" dirty="0"/>
              <a:t>During </a:t>
            </a:r>
            <a:r>
              <a:rPr lang="en-GB" b="1" dirty="0"/>
              <a:t>disposal</a:t>
            </a:r>
            <a:r>
              <a:rPr lang="en-GB" dirty="0"/>
              <a:t>, their clean combustion helps reduce pollutants.</a:t>
            </a:r>
            <a:br>
              <a:rPr lang="en-GB" dirty="0"/>
            </a:br>
            <a:r>
              <a:rPr lang="en-GB" dirty="0"/>
              <a:t>They need strong oxidisers like nitric acid to turn into energetic compounds — that reaction, nitration, is what we’ll explore next week.</a:t>
            </a:r>
          </a:p>
        </p:txBody>
      </p:sp>
      <p:sp>
        <p:nvSpPr>
          <p:cNvPr id="4" name="Slide Number Placeholder 3"/>
          <p:cNvSpPr>
            <a:spLocks noGrp="1"/>
          </p:cNvSpPr>
          <p:nvPr>
            <p:ph type="sldNum" sz="quarter" idx="5"/>
          </p:nvPr>
        </p:nvSpPr>
        <p:spPr/>
        <p:txBody>
          <a:bodyPr/>
          <a:lstStyle/>
          <a:p>
            <a:fld id="{44641B2A-A967-4DCD-A196-F278B3C31E5C}" type="slidenum">
              <a:rPr lang="en-GB" smtClean="0"/>
              <a:t>7</a:t>
            </a:fld>
            <a:endParaRPr lang="en-GB"/>
          </a:p>
        </p:txBody>
      </p:sp>
    </p:spTree>
    <p:extLst>
      <p:ext uri="{BB962C8B-B14F-4D97-AF65-F5344CB8AC3E}">
        <p14:creationId xmlns:p14="http://schemas.microsoft.com/office/powerpoint/2010/main" val="25204878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b="1" dirty="0"/>
              <a:t>functional group</a:t>
            </a:r>
            <a:r>
              <a:rPr lang="en-GB" dirty="0"/>
              <a:t> is the reactive part of a molecule — it defines how the compound behaves.</a:t>
            </a:r>
            <a:br>
              <a:rPr lang="en-GB" dirty="0"/>
            </a:br>
            <a:r>
              <a:rPr lang="en-GB" dirty="0"/>
              <a:t>You can think of it as the molecule’s ‘business end’.</a:t>
            </a:r>
            <a:br>
              <a:rPr lang="en-GB" dirty="0"/>
            </a:br>
            <a:r>
              <a:rPr lang="en-GB" dirty="0"/>
              <a:t>In energetic materials, the most important functional groups are those that contain nitrogen and oxygen — because they release a lot of energy when they rearrange</a:t>
            </a:r>
          </a:p>
        </p:txBody>
      </p:sp>
      <p:sp>
        <p:nvSpPr>
          <p:cNvPr id="4" name="Slide Number Placeholder 3"/>
          <p:cNvSpPr>
            <a:spLocks noGrp="1"/>
          </p:cNvSpPr>
          <p:nvPr>
            <p:ph type="sldNum" sz="quarter" idx="5"/>
          </p:nvPr>
        </p:nvSpPr>
        <p:spPr/>
        <p:txBody>
          <a:bodyPr/>
          <a:lstStyle/>
          <a:p>
            <a:fld id="{44641B2A-A967-4DCD-A196-F278B3C31E5C}" type="slidenum">
              <a:rPr lang="en-GB" smtClean="0"/>
              <a:t>8</a:t>
            </a:fld>
            <a:endParaRPr lang="en-GB"/>
          </a:p>
        </p:txBody>
      </p:sp>
    </p:spTree>
    <p:extLst>
      <p:ext uri="{BB962C8B-B14F-4D97-AF65-F5344CB8AC3E}">
        <p14:creationId xmlns:p14="http://schemas.microsoft.com/office/powerpoint/2010/main" val="3944252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9</a:t>
            </a:fld>
            <a:endParaRPr lang="en-GB"/>
          </a:p>
        </p:txBody>
      </p:sp>
    </p:spTree>
    <p:extLst>
      <p:ext uri="{BB962C8B-B14F-4D97-AF65-F5344CB8AC3E}">
        <p14:creationId xmlns:p14="http://schemas.microsoft.com/office/powerpoint/2010/main" val="3375435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it-IT" b="0" i="0" dirty="0">
                <a:solidFill>
                  <a:srgbClr val="FFFFFF"/>
                </a:solidFill>
                <a:effectLst/>
                <a:latin typeface="Google Sans"/>
              </a:rPr>
              <a:t>TATB, </a:t>
            </a:r>
            <a:r>
              <a:rPr lang="it-IT" b="0" i="0" dirty="0" err="1">
                <a:solidFill>
                  <a:srgbClr val="FFFFFF"/>
                </a:solidFill>
                <a:effectLst/>
                <a:latin typeface="Google Sans"/>
              </a:rPr>
              <a:t>triaminotrinitrobenzene</a:t>
            </a:r>
            <a:r>
              <a:rPr lang="it-IT" b="0" i="0" dirty="0">
                <a:solidFill>
                  <a:srgbClr val="FFFFFF"/>
                </a:solidFill>
                <a:effectLst/>
                <a:latin typeface="Google Sans"/>
              </a:rPr>
              <a:t> or 2,4,6-triamino-1,3,5-trinitrobenzene</a:t>
            </a:r>
            <a:r>
              <a:rPr lang="it-IT" b="0" i="0" dirty="0">
                <a:solidFill>
                  <a:srgbClr val="E8E8E8"/>
                </a:solidFill>
                <a:effectLst/>
                <a:latin typeface="Google Sans"/>
              </a:rPr>
              <a:t> </a:t>
            </a:r>
          </a:p>
          <a:p>
            <a:r>
              <a:rPr lang="it-IT" b="0" i="0" dirty="0">
                <a:solidFill>
                  <a:srgbClr val="E8E8E8"/>
                </a:solidFill>
                <a:effectLst/>
                <a:latin typeface="Google Sans"/>
              </a:rPr>
              <a:t>TETRYL</a:t>
            </a:r>
          </a:p>
          <a:p>
            <a:endParaRPr lang="it-IT" b="0" i="0" dirty="0">
              <a:solidFill>
                <a:srgbClr val="E8E8E8"/>
              </a:solidFill>
              <a:effectLst/>
              <a:latin typeface="Google Sans"/>
            </a:endParaRPr>
          </a:p>
          <a:p>
            <a:r>
              <a:rPr lang="en-GB" dirty="0"/>
              <a:t>Here are a few examples you’ll recognise:</a:t>
            </a:r>
            <a:br>
              <a:rPr lang="en-GB" dirty="0"/>
            </a:br>
            <a:r>
              <a:rPr lang="en-GB" dirty="0"/>
              <a:t>• Lead </a:t>
            </a:r>
            <a:r>
              <a:rPr lang="en-GB" dirty="0" err="1"/>
              <a:t>azide</a:t>
            </a:r>
            <a:r>
              <a:rPr lang="en-GB" dirty="0"/>
              <a:t> – a primary explosive.</a:t>
            </a:r>
            <a:br>
              <a:rPr lang="en-GB" dirty="0"/>
            </a:br>
            <a:r>
              <a:rPr lang="en-GB" dirty="0"/>
              <a:t>• Tetryl – a nitramine.</a:t>
            </a:r>
            <a:br>
              <a:rPr lang="en-GB" dirty="0"/>
            </a:br>
            <a:r>
              <a:rPr lang="en-GB" dirty="0"/>
              <a:t>• TATB – both amino and nitro groups in one stable structure.</a:t>
            </a:r>
            <a:br>
              <a:rPr lang="en-GB" dirty="0"/>
            </a:br>
            <a:r>
              <a:rPr lang="en-GB" dirty="0"/>
              <a:t>Each has nitrogen–oxygen bonds, but their arrangement changes sensitivity and performance</a:t>
            </a:r>
            <a:r>
              <a:rPr lang="it-IT" b="0" i="0" dirty="0">
                <a:solidFill>
                  <a:srgbClr val="E8E8E8"/>
                </a:solidFill>
                <a:effectLst/>
                <a:latin typeface="Google Sans"/>
              </a:rPr>
              <a:t> </a:t>
            </a:r>
            <a:r>
              <a:rPr lang="en-GB" b="0" i="0" dirty="0">
                <a:solidFill>
                  <a:srgbClr val="474747"/>
                </a:solidFill>
                <a:effectLst/>
                <a:latin typeface="Arial" panose="020B0604020202020204" pitchFamily="34" charset="0"/>
              </a:rPr>
              <a:t>2,4,6-Trinitrophenylmethylnitramine</a:t>
            </a:r>
            <a:r>
              <a:rPr lang="it-IT" b="0" i="0" dirty="0">
                <a:solidFill>
                  <a:srgbClr val="E8E8E8"/>
                </a:solidFill>
                <a:effectLst/>
                <a:latin typeface="Google Sans"/>
              </a:rPr>
              <a:t>; </a:t>
            </a:r>
            <a:r>
              <a:rPr lang="en-GB" b="0" i="0" dirty="0">
                <a:solidFill>
                  <a:srgbClr val="474747"/>
                </a:solidFill>
                <a:effectLst/>
                <a:latin typeface="Arial" panose="020B0604020202020204" pitchFamily="34" charset="0"/>
              </a:rPr>
              <a:t>used to make detonators and explosive booster charges. Tetryl is a nitramine booster explosive</a:t>
            </a:r>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10</a:t>
            </a:fld>
            <a:endParaRPr lang="en-GB"/>
          </a:p>
        </p:txBody>
      </p:sp>
    </p:spTree>
    <p:extLst>
      <p:ext uri="{BB962C8B-B14F-4D97-AF65-F5344CB8AC3E}">
        <p14:creationId xmlns:p14="http://schemas.microsoft.com/office/powerpoint/2010/main" val="28587658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tie that to the lifecycle again.</a:t>
            </a:r>
            <a:br>
              <a:rPr lang="en-GB" dirty="0"/>
            </a:br>
            <a:r>
              <a:rPr lang="en-GB" dirty="0"/>
              <a:t>The nitro group in TNT gives oxygen balance and energy output.</a:t>
            </a:r>
            <a:br>
              <a:rPr lang="en-GB" dirty="0"/>
            </a:br>
            <a:r>
              <a:rPr lang="en-GB" dirty="0"/>
              <a:t>The nitrate ester in </a:t>
            </a:r>
            <a:r>
              <a:rPr lang="en-GB" dirty="0" err="1"/>
              <a:t>nitroglycerin</a:t>
            </a:r>
            <a:r>
              <a:rPr lang="en-GB" dirty="0"/>
              <a:t> or EGDN makes them powerful but thermally unstable — they age badly in storage.</a:t>
            </a:r>
            <a:br>
              <a:rPr lang="en-GB" dirty="0"/>
            </a:br>
            <a:r>
              <a:rPr lang="en-GB" dirty="0"/>
              <a:t>Nitramines like RDX are more stable, so they’re used in PBXs.</a:t>
            </a:r>
            <a:br>
              <a:rPr lang="en-GB" dirty="0"/>
            </a:br>
            <a:r>
              <a:rPr lang="en-GB" dirty="0"/>
              <a:t>And polymers, like in SEMTEX, improve safety and mechanical strength but complicate disposal.</a:t>
            </a:r>
          </a:p>
          <a:p>
            <a:endParaRPr lang="en-GB" dirty="0"/>
          </a:p>
          <a:p>
            <a:r>
              <a:rPr lang="en-GB" dirty="0"/>
              <a:t>Notice how the same chemical feature that gives performance can also introduce risk — that’s the central theme of this module.</a:t>
            </a:r>
          </a:p>
        </p:txBody>
      </p:sp>
      <p:sp>
        <p:nvSpPr>
          <p:cNvPr id="4" name="Slide Number Placeholder 3"/>
          <p:cNvSpPr>
            <a:spLocks noGrp="1"/>
          </p:cNvSpPr>
          <p:nvPr>
            <p:ph type="sldNum" sz="quarter" idx="5"/>
          </p:nvPr>
        </p:nvSpPr>
        <p:spPr/>
        <p:txBody>
          <a:bodyPr/>
          <a:lstStyle/>
          <a:p>
            <a:fld id="{44641B2A-A967-4DCD-A196-F278B3C31E5C}" type="slidenum">
              <a:rPr lang="en-GB" smtClean="0"/>
              <a:t>11</a:t>
            </a:fld>
            <a:endParaRPr lang="en-GB"/>
          </a:p>
        </p:txBody>
      </p:sp>
    </p:spTree>
    <p:extLst>
      <p:ext uri="{BB962C8B-B14F-4D97-AF65-F5344CB8AC3E}">
        <p14:creationId xmlns:p14="http://schemas.microsoft.com/office/powerpoint/2010/main" val="24038428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buFont typeface="Arial" panose="020B0604020202020204" pitchFamily="34" charset="0"/>
              <a:buChar char="•"/>
            </a:pPr>
            <a:r>
              <a:rPr lang="en-GB" dirty="0"/>
              <a:t>Chemists use different ways to draw the same molecule.</a:t>
            </a:r>
            <a:br>
              <a:rPr lang="en-GB" dirty="0"/>
            </a:br>
            <a:r>
              <a:rPr lang="en-GB" dirty="0"/>
              <a:t>• </a:t>
            </a:r>
            <a:r>
              <a:rPr lang="en-GB" b="1" dirty="0"/>
              <a:t>Lewis structure</a:t>
            </a:r>
            <a:r>
              <a:rPr lang="en-GB" dirty="0"/>
              <a:t> shows every atom and bond — useful for electron counting.</a:t>
            </a:r>
            <a:br>
              <a:rPr lang="en-GB" dirty="0"/>
            </a:br>
            <a:r>
              <a:rPr lang="en-GB" dirty="0"/>
              <a:t>• </a:t>
            </a:r>
            <a:r>
              <a:rPr lang="en-GB" b="1" dirty="0"/>
              <a:t>Condensed formula</a:t>
            </a:r>
            <a:r>
              <a:rPr lang="en-GB" dirty="0"/>
              <a:t> is shorthand for quick notes.</a:t>
            </a:r>
            <a:br>
              <a:rPr lang="en-GB" dirty="0"/>
            </a:br>
            <a:r>
              <a:rPr lang="en-GB" dirty="0"/>
              <a:t>• </a:t>
            </a:r>
            <a:r>
              <a:rPr lang="en-GB" b="1" dirty="0"/>
              <a:t>Skeletal formula</a:t>
            </a:r>
            <a:r>
              <a:rPr lang="en-GB" dirty="0"/>
              <a:t> is the standard in research because it’s clean and fast.</a:t>
            </a:r>
            <a:br>
              <a:rPr lang="en-GB" dirty="0"/>
            </a:br>
            <a:r>
              <a:rPr lang="en-GB" dirty="0"/>
              <a:t>• </a:t>
            </a:r>
            <a:r>
              <a:rPr lang="en-GB" b="1" dirty="0"/>
              <a:t>Resonance structures</a:t>
            </a:r>
            <a:r>
              <a:rPr lang="en-GB" dirty="0"/>
              <a:t> show delocalisation of electrons — a key reason TNT is comparatively stable.</a:t>
            </a:r>
            <a:endParaRPr lang="en-GB" b="0" i="0" dirty="0">
              <a:solidFill>
                <a:srgbClr val="282829"/>
              </a:solidFill>
              <a:effectLst/>
              <a:latin typeface="-apple-system"/>
            </a:endParaRPr>
          </a:p>
          <a:p>
            <a:pPr algn="l" rtl="0">
              <a:buFont typeface="Arial" panose="020B0604020202020204" pitchFamily="34" charset="0"/>
              <a:buChar char="•"/>
            </a:pPr>
            <a:endParaRPr lang="en-GB" b="0" i="0" dirty="0">
              <a:solidFill>
                <a:srgbClr val="282829"/>
              </a:solidFill>
              <a:effectLst/>
              <a:latin typeface="-apple-system"/>
            </a:endParaRPr>
          </a:p>
          <a:p>
            <a:pPr algn="l" rtl="0">
              <a:buFont typeface="Arial" panose="020B0604020202020204" pitchFamily="34" charset="0"/>
              <a:buChar char="•"/>
            </a:pPr>
            <a:r>
              <a:rPr lang="en-GB" b="0" i="0" dirty="0">
                <a:solidFill>
                  <a:srgbClr val="282829"/>
                </a:solidFill>
                <a:effectLst/>
                <a:latin typeface="-apple-system"/>
              </a:rPr>
              <a:t>The resonance in TNT is significant for its properties as an explosive. The stability provided by resonance lowers the activation energy required for decomposition, making TNT a more effective explosive.</a:t>
            </a:r>
          </a:p>
          <a:p>
            <a:pPr algn="l" rtl="0">
              <a:buFont typeface="Arial" panose="020B0604020202020204" pitchFamily="34" charset="0"/>
              <a:buChar char="•"/>
            </a:pPr>
            <a:r>
              <a:rPr lang="en-GB" b="0" i="0" dirty="0">
                <a:solidFill>
                  <a:srgbClr val="282829"/>
                </a:solidFill>
                <a:effectLst/>
                <a:latin typeface="-apple-system"/>
              </a:rPr>
              <a:t>The resonance structures also help explain the polarity of the molecule, affecting how TNT interacts with other substances in terms of solubility and reactivity.</a:t>
            </a:r>
          </a:p>
          <a:p>
            <a:pPr algn="l" rtl="0">
              <a:buFont typeface="Arial" panose="020B0604020202020204" pitchFamily="34" charset="0"/>
              <a:buChar char="•"/>
            </a:pPr>
            <a:r>
              <a:rPr lang="en-GB" b="1" i="0" dirty="0">
                <a:solidFill>
                  <a:srgbClr val="282829"/>
                </a:solidFill>
                <a:effectLst/>
                <a:latin typeface="-apple-system"/>
              </a:rPr>
              <a:t>Resonance</a:t>
            </a:r>
            <a:r>
              <a:rPr lang="en-GB" b="0" i="0" dirty="0">
                <a:solidFill>
                  <a:srgbClr val="282829"/>
                </a:solidFill>
                <a:effectLst/>
                <a:latin typeface="-apple-system"/>
              </a:rPr>
              <a:t> refers to the way certain molecules can be represented by two or more valid Lewis structures that differ only in the placement of electrons. These structures are called resonance structures.</a:t>
            </a:r>
          </a:p>
          <a:p>
            <a:pPr algn="l" rtl="0">
              <a:buFont typeface="Arial" panose="020B0604020202020204" pitchFamily="34" charset="0"/>
              <a:buChar char="•"/>
            </a:pPr>
            <a:r>
              <a:rPr lang="en-GB" b="0" i="0" dirty="0">
                <a:solidFill>
                  <a:srgbClr val="282829"/>
                </a:solidFill>
                <a:effectLst/>
                <a:latin typeface="-apple-system"/>
              </a:rPr>
              <a:t>In resonance, the actual structure of the molecule is a hybrid of all possible resonance forms, leading to increased stability.</a:t>
            </a:r>
          </a:p>
          <a:p>
            <a:pPr algn="l" rtl="0">
              <a:buFont typeface="Arial" panose="020B0604020202020204" pitchFamily="34" charset="0"/>
              <a:buChar char="•"/>
            </a:pPr>
            <a:r>
              <a:rPr lang="en-GB" b="0" i="0" dirty="0">
                <a:solidFill>
                  <a:srgbClr val="282829"/>
                </a:solidFill>
                <a:effectLst/>
                <a:latin typeface="-apple-system"/>
              </a:rPr>
              <a:t>For TNT, the nitro groups can participate in resonance with the aromatic ring. The delocalization of electrons across the ring and the nitro groups contributes to the stability of the molecule.</a:t>
            </a:r>
          </a:p>
          <a:p>
            <a:pPr algn="l" rtl="0">
              <a:buFont typeface="Arial" panose="020B0604020202020204" pitchFamily="34" charset="0"/>
              <a:buChar char="•"/>
            </a:pPr>
            <a:r>
              <a:rPr lang="en-GB" b="0" i="0" dirty="0">
                <a:solidFill>
                  <a:srgbClr val="282829"/>
                </a:solidFill>
                <a:effectLst/>
                <a:latin typeface="-apple-system"/>
              </a:rPr>
              <a:t>The resonance structures help illustrate how the electron density is distributed throughout the molecule, particularly how the nitro groups can withdraw electron density from the aromatic system.</a:t>
            </a:r>
          </a:p>
          <a:p>
            <a:endParaRPr lang="en-GB" dirty="0"/>
          </a:p>
          <a:p>
            <a:r>
              <a:rPr lang="en-GB" b="0" i="0" dirty="0" err="1">
                <a:solidFill>
                  <a:srgbClr val="EEF0FF"/>
                </a:solidFill>
                <a:effectLst/>
                <a:latin typeface="Google Sans"/>
              </a:rPr>
              <a:t>Regiochemistry</a:t>
            </a:r>
            <a:r>
              <a:rPr lang="en-GB" b="0" i="0" dirty="0">
                <a:solidFill>
                  <a:srgbClr val="EEF0FF"/>
                </a:solidFill>
                <a:effectLst/>
                <a:latin typeface="Google Sans"/>
              </a:rPr>
              <a:t> is </a:t>
            </a:r>
            <a:r>
              <a:rPr lang="en-GB" dirty="0"/>
              <a:t>the study of how chemical reactions, especially in organic chemistry, </a:t>
            </a:r>
            <a:r>
              <a:rPr lang="en-GB" dirty="0" err="1"/>
              <a:t>favor</a:t>
            </a:r>
            <a:r>
              <a:rPr lang="en-GB" dirty="0"/>
              <a:t> the formation of one specific positional isomer over another</a:t>
            </a:r>
            <a:r>
              <a:rPr lang="en-GB" b="0" i="0" dirty="0">
                <a:solidFill>
                  <a:srgbClr val="EEF0FF"/>
                </a:solidFill>
                <a:effectLst/>
                <a:latin typeface="Google Sans"/>
              </a:rPr>
              <a:t>.</a:t>
            </a:r>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12</a:t>
            </a:fld>
            <a:endParaRPr lang="en-GB"/>
          </a:p>
        </p:txBody>
      </p:sp>
    </p:spTree>
    <p:extLst>
      <p:ext uri="{BB962C8B-B14F-4D97-AF65-F5344CB8AC3E}">
        <p14:creationId xmlns:p14="http://schemas.microsoft.com/office/powerpoint/2010/main" val="35662735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naming conventions isn’t just academic—it helps chemists spot stability issues and interpret analytical data across the explosive’s lifecycle</a:t>
            </a:r>
          </a:p>
          <a:p>
            <a:endParaRPr lang="en-GB" dirty="0"/>
          </a:p>
          <a:p>
            <a:r>
              <a:rPr lang="en-GB" dirty="0"/>
              <a:t>Names tell us structure.</a:t>
            </a:r>
            <a:br>
              <a:rPr lang="en-GB" dirty="0"/>
            </a:br>
            <a:r>
              <a:rPr lang="en-GB" dirty="0"/>
              <a:t>‘Trinitrotoluene’ literally means a toluene ring with three nitro groups at positions 2, 4, and 6.</a:t>
            </a:r>
            <a:br>
              <a:rPr lang="en-GB" dirty="0"/>
            </a:br>
            <a:r>
              <a:rPr lang="en-GB" dirty="0"/>
              <a:t>Systematic names are vital for regulation and for interpreting analytical results.</a:t>
            </a:r>
            <a:br>
              <a:rPr lang="en-GB" dirty="0"/>
            </a:br>
            <a:r>
              <a:rPr lang="en-GB" dirty="0"/>
              <a:t>Let’s look at some examples.”</a:t>
            </a:r>
          </a:p>
        </p:txBody>
      </p:sp>
      <p:sp>
        <p:nvSpPr>
          <p:cNvPr id="4" name="Slide Number Placeholder 3"/>
          <p:cNvSpPr>
            <a:spLocks noGrp="1"/>
          </p:cNvSpPr>
          <p:nvPr>
            <p:ph type="sldNum" sz="quarter" idx="5"/>
          </p:nvPr>
        </p:nvSpPr>
        <p:spPr/>
        <p:txBody>
          <a:bodyPr/>
          <a:lstStyle/>
          <a:p>
            <a:fld id="{44641B2A-A967-4DCD-A196-F278B3C31E5C}" type="slidenum">
              <a:rPr lang="en-GB" smtClean="0"/>
              <a:t>13</a:t>
            </a:fld>
            <a:endParaRPr lang="en-GB"/>
          </a:p>
        </p:txBody>
      </p:sp>
    </p:spTree>
    <p:extLst>
      <p:ext uri="{BB962C8B-B14F-4D97-AF65-F5344CB8AC3E}">
        <p14:creationId xmlns:p14="http://schemas.microsoft.com/office/powerpoint/2010/main" val="19148489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how everyday and IUPAC names match up.</a:t>
            </a:r>
            <a:br>
              <a:rPr lang="en-GB" dirty="0"/>
            </a:br>
            <a:r>
              <a:rPr lang="en-GB" dirty="0"/>
              <a:t>TNT: 2,4,6-trinitrotoluene – aromatic nitro compound.</a:t>
            </a:r>
            <a:br>
              <a:rPr lang="en-GB" dirty="0"/>
            </a:br>
            <a:r>
              <a:rPr lang="en-GB" dirty="0"/>
              <a:t>RDX: 1,3,5-trinitro-1,3,5-triazinane – a cyclic nitramine.</a:t>
            </a:r>
            <a:br>
              <a:rPr lang="en-GB" dirty="0"/>
            </a:br>
            <a:r>
              <a:rPr lang="en-GB" dirty="0"/>
              <a:t>TATB: triamino-trinitrobenzene – highly stable and insensitive.</a:t>
            </a:r>
            <a:br>
              <a:rPr lang="en-GB" dirty="0"/>
            </a:br>
            <a:r>
              <a:rPr lang="en-GB" dirty="0" err="1"/>
              <a:t>Nitroglycerin</a:t>
            </a:r>
            <a:r>
              <a:rPr lang="en-GB" dirty="0"/>
              <a:t>: 1,2,3-trinitroxypropane – nitrate ester, very sensitive.</a:t>
            </a:r>
          </a:p>
          <a:p>
            <a:r>
              <a:rPr lang="en-GB" dirty="0"/>
              <a:t>Even if you can’t memorise every rule, recognising these prefixes helps you predict properties and hazards.”</a:t>
            </a:r>
          </a:p>
          <a:p>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14</a:t>
            </a:fld>
            <a:endParaRPr lang="en-GB"/>
          </a:p>
        </p:txBody>
      </p:sp>
    </p:spTree>
    <p:extLst>
      <p:ext uri="{BB962C8B-B14F-4D97-AF65-F5344CB8AC3E}">
        <p14:creationId xmlns:p14="http://schemas.microsoft.com/office/powerpoint/2010/main" val="23636162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16</a:t>
            </a:fld>
            <a:endParaRPr lang="en-GB"/>
          </a:p>
        </p:txBody>
      </p:sp>
    </p:spTree>
    <p:extLst>
      <p:ext uri="{BB962C8B-B14F-4D97-AF65-F5344CB8AC3E}">
        <p14:creationId xmlns:p14="http://schemas.microsoft.com/office/powerpoint/2010/main" val="20348709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7CE375-7B2F-4C3D-B264-0293D0F88092}" type="slidenum">
              <a:rPr lang="en-GB" smtClean="0"/>
              <a:t>17</a:t>
            </a:fld>
            <a:endParaRPr lang="en-GB"/>
          </a:p>
        </p:txBody>
      </p:sp>
    </p:spTree>
    <p:extLst>
      <p:ext uri="{BB962C8B-B14F-4D97-AF65-F5344CB8AC3E}">
        <p14:creationId xmlns:p14="http://schemas.microsoft.com/office/powerpoint/2010/main" val="32361750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why is benzene such a big deal?</a:t>
            </a:r>
            <a:br>
              <a:rPr lang="en-GB" dirty="0"/>
            </a:br>
            <a:r>
              <a:rPr lang="en-GB" dirty="0"/>
              <a:t>Each carbon is </a:t>
            </a:r>
            <a:r>
              <a:rPr lang="en-GB" b="1" dirty="0"/>
              <a:t>sp² hybridised</a:t>
            </a:r>
            <a:r>
              <a:rPr lang="en-GB" dirty="0"/>
              <a:t>, forming three sigma bonds and leaving one p-orbital.</a:t>
            </a:r>
            <a:br>
              <a:rPr lang="en-GB" dirty="0"/>
            </a:br>
            <a:r>
              <a:rPr lang="en-GB" dirty="0"/>
              <a:t>These six p-orbitals overlap to create a delocalised π-cloud.</a:t>
            </a:r>
            <a:br>
              <a:rPr lang="en-GB" dirty="0"/>
            </a:br>
            <a:r>
              <a:rPr lang="en-GB" dirty="0"/>
              <a:t>That delocalisation makes the ring </a:t>
            </a:r>
            <a:r>
              <a:rPr lang="en-GB" i="1" dirty="0"/>
              <a:t>aromatic</a:t>
            </a:r>
            <a:r>
              <a:rPr lang="en-GB" dirty="0"/>
              <a:t> and exceptionally stable.</a:t>
            </a:r>
          </a:p>
          <a:p>
            <a:r>
              <a:rPr lang="en-GB" dirty="0"/>
              <a:t>When we nitrate benzene, we keep that aromatic system intact — that’s why the reaction is substitution rather than addition.”</a:t>
            </a:r>
          </a:p>
          <a:p>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18</a:t>
            </a:fld>
            <a:endParaRPr lang="en-GB"/>
          </a:p>
        </p:txBody>
      </p:sp>
    </p:spTree>
    <p:extLst>
      <p:ext uri="{BB962C8B-B14F-4D97-AF65-F5344CB8AC3E}">
        <p14:creationId xmlns:p14="http://schemas.microsoft.com/office/powerpoint/2010/main" val="32752411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jump ahead in the lifecycle.</a:t>
            </a:r>
            <a:br>
              <a:rPr lang="en-GB" dirty="0"/>
            </a:br>
            <a:r>
              <a:rPr lang="en-GB" dirty="0"/>
              <a:t>In </a:t>
            </a:r>
            <a:r>
              <a:rPr lang="en-GB" b="1" dirty="0"/>
              <a:t>storage</a:t>
            </a:r>
            <a:r>
              <a:rPr lang="en-GB" dirty="0"/>
              <a:t>, nitrate esters and nitramines slowly break down, producing acids and gases.</a:t>
            </a:r>
            <a:br>
              <a:rPr lang="en-GB" dirty="0"/>
            </a:br>
            <a:r>
              <a:rPr lang="en-GB" dirty="0"/>
              <a:t>The acids accelerate further decay — a self-catalysing process.</a:t>
            </a:r>
            <a:br>
              <a:rPr lang="en-GB" dirty="0"/>
            </a:br>
            <a:r>
              <a:rPr lang="en-GB" dirty="0"/>
              <a:t>That’s why stabilisers are added to propellants, and why we monitor samples with </a:t>
            </a:r>
            <a:r>
              <a:rPr lang="en-GB" b="1" dirty="0"/>
              <a:t>DSC</a:t>
            </a:r>
            <a:r>
              <a:rPr lang="en-GB" dirty="0"/>
              <a:t> or </a:t>
            </a:r>
            <a:r>
              <a:rPr lang="en-GB" b="1" dirty="0"/>
              <a:t>TGA</a:t>
            </a:r>
            <a:r>
              <a:rPr lang="en-GB" dirty="0"/>
              <a:t> to detect early decomposition.</a:t>
            </a:r>
            <a:br>
              <a:rPr lang="en-GB" dirty="0"/>
            </a:br>
            <a:r>
              <a:rPr lang="en-GB" dirty="0"/>
              <a:t>Example: </a:t>
            </a:r>
            <a:r>
              <a:rPr lang="en-GB" dirty="0" err="1"/>
              <a:t>nitroglycerin</a:t>
            </a:r>
            <a:r>
              <a:rPr lang="en-GB" dirty="0"/>
              <a:t> ‘sweating’ is a classic symptom of ageing.</a:t>
            </a:r>
          </a:p>
        </p:txBody>
      </p:sp>
      <p:sp>
        <p:nvSpPr>
          <p:cNvPr id="4" name="Slide Number Placeholder 3"/>
          <p:cNvSpPr>
            <a:spLocks noGrp="1"/>
          </p:cNvSpPr>
          <p:nvPr>
            <p:ph type="sldNum" sz="quarter" idx="5"/>
          </p:nvPr>
        </p:nvSpPr>
        <p:spPr/>
        <p:txBody>
          <a:bodyPr/>
          <a:lstStyle/>
          <a:p>
            <a:fld id="{44641B2A-A967-4DCD-A196-F278B3C31E5C}" type="slidenum">
              <a:rPr lang="en-GB" smtClean="0"/>
              <a:t>19</a:t>
            </a:fld>
            <a:endParaRPr lang="en-GB"/>
          </a:p>
        </p:txBody>
      </p:sp>
    </p:spTree>
    <p:extLst>
      <p:ext uri="{BB962C8B-B14F-4D97-AF65-F5344CB8AC3E}">
        <p14:creationId xmlns:p14="http://schemas.microsoft.com/office/powerpoint/2010/main" val="3034547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20</a:t>
            </a:fld>
            <a:endParaRPr lang="en-GB"/>
          </a:p>
        </p:txBody>
      </p:sp>
    </p:spTree>
    <p:extLst>
      <p:ext uri="{BB962C8B-B14F-4D97-AF65-F5344CB8AC3E}">
        <p14:creationId xmlns:p14="http://schemas.microsoft.com/office/powerpoint/2010/main" val="110049964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21</a:t>
            </a:fld>
            <a:endParaRPr lang="en-GB"/>
          </a:p>
        </p:txBody>
      </p:sp>
    </p:spTree>
    <p:extLst>
      <p:ext uri="{BB962C8B-B14F-4D97-AF65-F5344CB8AC3E}">
        <p14:creationId xmlns:p14="http://schemas.microsoft.com/office/powerpoint/2010/main" val="16986827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stage of the lifecycle has its own analytical checks:</a:t>
            </a:r>
            <a:br>
              <a:rPr lang="en-GB" dirty="0"/>
            </a:br>
            <a:r>
              <a:rPr lang="en-GB" dirty="0"/>
              <a:t>• </a:t>
            </a:r>
            <a:r>
              <a:rPr lang="en-GB" b="1" dirty="0"/>
              <a:t>Manufacture:</a:t>
            </a:r>
            <a:r>
              <a:rPr lang="en-GB" dirty="0"/>
              <a:t> IR or GC-MS to confirm product identity and purity.</a:t>
            </a:r>
            <a:br>
              <a:rPr lang="en-GB" dirty="0"/>
            </a:br>
            <a:r>
              <a:rPr lang="en-GB" dirty="0"/>
              <a:t>• </a:t>
            </a:r>
            <a:r>
              <a:rPr lang="en-GB" b="1" dirty="0"/>
              <a:t>Storage:</a:t>
            </a:r>
            <a:r>
              <a:rPr lang="en-GB" dirty="0"/>
              <a:t> DSC/TGA to check stability.</a:t>
            </a:r>
            <a:br>
              <a:rPr lang="en-GB" dirty="0"/>
            </a:br>
            <a:r>
              <a:rPr lang="en-GB" dirty="0"/>
              <a:t>• </a:t>
            </a:r>
            <a:r>
              <a:rPr lang="en-GB" b="1" dirty="0"/>
              <a:t>Use/testing:</a:t>
            </a:r>
            <a:r>
              <a:rPr lang="en-GB" dirty="0"/>
              <a:t> calorimetry to measure energy release.</a:t>
            </a:r>
            <a:br>
              <a:rPr lang="en-GB" dirty="0"/>
            </a:br>
            <a:r>
              <a:rPr lang="en-GB" dirty="0"/>
              <a:t>• </a:t>
            </a:r>
            <a:r>
              <a:rPr lang="en-GB" b="1" dirty="0"/>
              <a:t>Disposal:</a:t>
            </a:r>
            <a:r>
              <a:rPr lang="en-GB" dirty="0"/>
              <a:t> ion chromatography to measure nitrate residues.</a:t>
            </a:r>
          </a:p>
          <a:p>
            <a:r>
              <a:rPr lang="en-GB" dirty="0"/>
              <a:t>These methods ensure the material remains safe and compliant.”</a:t>
            </a:r>
          </a:p>
          <a:p>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23</a:t>
            </a:fld>
            <a:endParaRPr lang="en-GB"/>
          </a:p>
        </p:txBody>
      </p:sp>
    </p:spTree>
    <p:extLst>
      <p:ext uri="{BB962C8B-B14F-4D97-AF65-F5344CB8AC3E}">
        <p14:creationId xmlns:p14="http://schemas.microsoft.com/office/powerpoint/2010/main" val="784307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we covered:</a:t>
            </a:r>
            <a:br>
              <a:rPr lang="en-GB" dirty="0"/>
            </a:br>
            <a:r>
              <a:rPr lang="en-GB" dirty="0"/>
              <a:t>• The fundamental building blocks of organic chemistry.</a:t>
            </a:r>
            <a:br>
              <a:rPr lang="en-GB" dirty="0"/>
            </a:br>
            <a:r>
              <a:rPr lang="en-GB" dirty="0"/>
              <a:t>• How functional groups relate to performance and stability.</a:t>
            </a:r>
            <a:br>
              <a:rPr lang="en-GB" dirty="0"/>
            </a:br>
            <a:r>
              <a:rPr lang="en-GB" dirty="0"/>
              <a:t>• The role of molecular structure in the explosive lifecycle.</a:t>
            </a:r>
            <a:br>
              <a:rPr lang="en-GB" dirty="0"/>
            </a:br>
            <a:r>
              <a:rPr lang="en-GB" dirty="0"/>
              <a:t>• The link to analytical methods used for safety and quality control.</a:t>
            </a:r>
          </a:p>
          <a:p>
            <a:r>
              <a:rPr lang="en-GB" dirty="0"/>
              <a:t>In the next lecture, we’ll dive into </a:t>
            </a:r>
            <a:r>
              <a:rPr lang="en-GB" b="1" dirty="0"/>
              <a:t>nitration mechanisms and process safety</a:t>
            </a:r>
            <a:r>
              <a:rPr lang="en-GB" dirty="0"/>
              <a:t> — where we apply these principles to real manufacturing reactions.”</a:t>
            </a:r>
          </a:p>
          <a:p>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24</a:t>
            </a:fld>
            <a:endParaRPr lang="en-GB"/>
          </a:p>
        </p:txBody>
      </p:sp>
    </p:spTree>
    <p:extLst>
      <p:ext uri="{BB962C8B-B14F-4D97-AF65-F5344CB8AC3E}">
        <p14:creationId xmlns:p14="http://schemas.microsoft.com/office/powerpoint/2010/main" val="15787206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finish, think about these questions:</a:t>
            </a:r>
            <a:br>
              <a:rPr lang="en-GB" dirty="0"/>
            </a:br>
            <a:r>
              <a:rPr lang="en-GB" dirty="0"/>
              <a:t>• How does knowing the structure help you predict hazard or ageing?</a:t>
            </a:r>
            <a:br>
              <a:rPr lang="en-GB" dirty="0"/>
            </a:br>
            <a:r>
              <a:rPr lang="en-GB" dirty="0"/>
              <a:t>• Why must you understand functional groups before scaling up synthesis?</a:t>
            </a:r>
            <a:br>
              <a:rPr lang="en-GB" dirty="0"/>
            </a:br>
            <a:r>
              <a:rPr lang="en-GB" dirty="0"/>
              <a:t>• How do analytical methods prevent accidents or environmental harm?</a:t>
            </a:r>
          </a:p>
          <a:p>
            <a:endParaRPr lang="en-GB" dirty="0"/>
          </a:p>
        </p:txBody>
      </p:sp>
      <p:sp>
        <p:nvSpPr>
          <p:cNvPr id="4" name="Slide Number Placeholder 3"/>
          <p:cNvSpPr>
            <a:spLocks noGrp="1"/>
          </p:cNvSpPr>
          <p:nvPr>
            <p:ph type="sldNum" sz="quarter" idx="5"/>
          </p:nvPr>
        </p:nvSpPr>
        <p:spPr/>
        <p:txBody>
          <a:bodyPr/>
          <a:lstStyle/>
          <a:p>
            <a:fld id="{44641B2A-A967-4DCD-A196-F278B3C31E5C}" type="slidenum">
              <a:rPr lang="en-GB" smtClean="0"/>
              <a:t>25</a:t>
            </a:fld>
            <a:endParaRPr lang="en-GB"/>
          </a:p>
        </p:txBody>
      </p:sp>
    </p:spTree>
    <p:extLst>
      <p:ext uri="{BB962C8B-B14F-4D97-AF65-F5344CB8AC3E}">
        <p14:creationId xmlns:p14="http://schemas.microsoft.com/office/powerpoint/2010/main" val="1421980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12CB41-886B-4008-9C37-F408178736EE}"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2551591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12CB41-886B-4008-9C37-F408178736EE}"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350467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12CB41-886B-4008-9C37-F408178736EE}"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557047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12CB41-886B-4008-9C37-F408178736EE}"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795631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12CB41-886B-4008-9C37-F408178736EE}" type="datetimeFigureOut">
              <a:rPr lang="en-GB" smtClean="0"/>
              <a:t>08/10/2025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1196412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12CB41-886B-4008-9C37-F408178736EE}"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33835016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C412CB41-886B-4008-9C37-F408178736EE}" type="datetimeFigureOut">
              <a:rPr lang="en-GB" smtClean="0"/>
              <a:t>08/10/2025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101994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12CB41-886B-4008-9C37-F408178736EE}"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117337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12CB41-886B-4008-9C37-F408178736EE}"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3957562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12CB41-886B-4008-9C37-F408178736EE}"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3300513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12CB41-886B-4008-9C37-F408178736EE}"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21457904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12CB41-886B-4008-9C37-F408178736EE}"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9EFB36-1D29-408E-AE91-F4B10E26A7F0}"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851504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412CB41-886B-4008-9C37-F408178736EE}" type="datetimeFigureOut">
              <a:rPr lang="en-GB" smtClean="0"/>
              <a:t>08/10/2025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11909670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12CB41-886B-4008-9C37-F408178736EE}"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19281489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412CB41-886B-4008-9C37-F408178736EE}" type="datetimeFigureOut">
              <a:rPr lang="en-GB" smtClean="0"/>
              <a:t>08/10/2025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1069788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12CB41-886B-4008-9C37-F408178736EE}"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36613863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12CB41-886B-4008-9C37-F408178736EE}" type="datetimeFigureOut">
              <a:rPr lang="en-GB" smtClean="0"/>
              <a:t>08/10/2025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9EFB36-1D29-408E-AE91-F4B10E26A7F0}" type="slidenum">
              <a:rPr lang="en-GB" smtClean="0"/>
              <a:t>‹#›</a:t>
            </a:fld>
            <a:endParaRPr lang="en-GB"/>
          </a:p>
        </p:txBody>
      </p:sp>
    </p:spTree>
    <p:extLst>
      <p:ext uri="{BB962C8B-B14F-4D97-AF65-F5344CB8AC3E}">
        <p14:creationId xmlns:p14="http://schemas.microsoft.com/office/powerpoint/2010/main" val="2014811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C412CB41-886B-4008-9C37-F408178736EE}" type="datetimeFigureOut">
              <a:rPr lang="en-GB" smtClean="0"/>
              <a:t>08/10/2025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139EFB36-1D29-408E-AE91-F4B10E26A7F0}" type="slidenum">
              <a:rPr lang="en-GB" smtClean="0"/>
              <a:t>‹#›</a:t>
            </a:fld>
            <a:endParaRPr lang="en-GB"/>
          </a:p>
        </p:txBody>
      </p:sp>
    </p:spTree>
    <p:extLst>
      <p:ext uri="{BB962C8B-B14F-4D97-AF65-F5344CB8AC3E}">
        <p14:creationId xmlns:p14="http://schemas.microsoft.com/office/powerpoint/2010/main" val="2936444972"/>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11.png"/><Relationship Id="rId4" Type="http://schemas.openxmlformats.org/officeDocument/2006/relationships/image" Target="../media/image5.png"/><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 Id="rId9" Type="http://schemas.openxmlformats.org/officeDocument/2006/relationships/image" Target="../media/image21.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image" Target="../media/image2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5.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5HvowNWIg5E" TargetMode="External"/><Relationship Id="rId2" Type="http://schemas.openxmlformats.org/officeDocument/2006/relationships/notesSlide" Target="../notesSlides/notesSlide14.xml"/><Relationship Id="rId1" Type="http://schemas.openxmlformats.org/officeDocument/2006/relationships/slideLayout" Target="../slideLayouts/slideLayout6.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image" Target="../media/image47.png"/><Relationship Id="rId5" Type="http://schemas.openxmlformats.org/officeDocument/2006/relationships/image" Target="../media/image46.png"/><Relationship Id="rId4" Type="http://schemas.openxmlformats.org/officeDocument/2006/relationships/image" Target="../media/image45.png"/></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9.xml"/><Relationship Id="rId1" Type="http://schemas.openxmlformats.org/officeDocument/2006/relationships/slideLayout" Target="../slideLayouts/slideLayout6.xml"/><Relationship Id="rId4" Type="http://schemas.openxmlformats.org/officeDocument/2006/relationships/image" Target="../media/image49.png"/></Relationships>
</file>

<file path=ppt/slides/_rels/slide2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6.xml"/><Relationship Id="rId4" Type="http://schemas.openxmlformats.org/officeDocument/2006/relationships/image" Target="../media/image52.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BEA4433-F9B8-49BA-B6AA-D58157581BB3}"/>
              </a:ext>
            </a:extLst>
          </p:cNvPr>
          <p:cNvSpPr>
            <a:spLocks noGrp="1"/>
          </p:cNvSpPr>
          <p:nvPr>
            <p:ph type="ctrTitle"/>
          </p:nvPr>
        </p:nvSpPr>
        <p:spPr>
          <a:xfrm>
            <a:off x="962591" y="480400"/>
            <a:ext cx="10266817" cy="2509213"/>
          </a:xfrm>
        </p:spPr>
        <p:txBody>
          <a:bodyPr/>
          <a:lstStyle/>
          <a:p>
            <a:r>
              <a:rPr lang="en-GB" dirty="0"/>
              <a:t>Fundamentals of organic</a:t>
            </a:r>
            <a:br>
              <a:rPr lang="en-GB" dirty="0"/>
            </a:br>
            <a:br>
              <a:rPr lang="en-GB" dirty="0"/>
            </a:br>
            <a:r>
              <a:rPr lang="en-GB" dirty="0"/>
              <a:t> chemistry for energetic materials </a:t>
            </a:r>
          </a:p>
        </p:txBody>
      </p:sp>
      <p:sp>
        <p:nvSpPr>
          <p:cNvPr id="5" name="Subtitle 4">
            <a:extLst>
              <a:ext uri="{FF2B5EF4-FFF2-40B4-BE49-F238E27FC236}">
                <a16:creationId xmlns:a16="http://schemas.microsoft.com/office/drawing/2014/main" id="{51494AA4-941B-4369-BC35-E7AB226ED567}"/>
              </a:ext>
            </a:extLst>
          </p:cNvPr>
          <p:cNvSpPr>
            <a:spLocks noGrp="1"/>
          </p:cNvSpPr>
          <p:nvPr>
            <p:ph type="subTitle" idx="1"/>
          </p:nvPr>
        </p:nvSpPr>
        <p:spPr>
          <a:xfrm>
            <a:off x="1751012" y="4871415"/>
            <a:ext cx="8689976" cy="1371599"/>
          </a:xfrm>
        </p:spPr>
        <p:txBody>
          <a:bodyPr>
            <a:normAutofit fontScale="92500" lnSpcReduction="10000"/>
          </a:bodyPr>
          <a:lstStyle/>
          <a:p>
            <a:r>
              <a:rPr lang="en-GB" dirty="0"/>
              <a:t>Acda6020</a:t>
            </a:r>
          </a:p>
          <a:p>
            <a:endParaRPr lang="en-GB" dirty="0"/>
          </a:p>
          <a:p>
            <a:r>
              <a:rPr lang="en-GB" dirty="0"/>
              <a:t>e.kazimierska@uwtsd.ac.uk</a:t>
            </a:r>
          </a:p>
        </p:txBody>
      </p:sp>
    </p:spTree>
    <p:extLst>
      <p:ext uri="{BB962C8B-B14F-4D97-AF65-F5344CB8AC3E}">
        <p14:creationId xmlns:p14="http://schemas.microsoft.com/office/powerpoint/2010/main" val="3494524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ACE6F-F7CF-4995-BF6D-D76DD788786C}"/>
              </a:ext>
            </a:extLst>
          </p:cNvPr>
          <p:cNvSpPr>
            <a:spLocks noGrp="1"/>
          </p:cNvSpPr>
          <p:nvPr>
            <p:ph type="title"/>
          </p:nvPr>
        </p:nvSpPr>
        <p:spPr>
          <a:xfrm>
            <a:off x="913774" y="1"/>
            <a:ext cx="10364451" cy="914400"/>
          </a:xfrm>
        </p:spPr>
        <p:txBody>
          <a:bodyPr/>
          <a:lstStyle/>
          <a:p>
            <a:r>
              <a:rPr lang="en-GB" dirty="0"/>
              <a:t>Today’s lecture – learning outcomes</a:t>
            </a:r>
          </a:p>
        </p:txBody>
      </p:sp>
      <p:sp>
        <p:nvSpPr>
          <p:cNvPr id="3" name="Content Placeholder 2">
            <a:extLst>
              <a:ext uri="{FF2B5EF4-FFF2-40B4-BE49-F238E27FC236}">
                <a16:creationId xmlns:a16="http://schemas.microsoft.com/office/drawing/2014/main" id="{53468C06-EF1B-4C66-9B76-99821CB71F30}"/>
              </a:ext>
            </a:extLst>
          </p:cNvPr>
          <p:cNvSpPr>
            <a:spLocks noGrp="1"/>
          </p:cNvSpPr>
          <p:nvPr>
            <p:ph sz="quarter" idx="13"/>
          </p:nvPr>
        </p:nvSpPr>
        <p:spPr>
          <a:xfrm>
            <a:off x="648649" y="1171820"/>
            <a:ext cx="9378929" cy="5031235"/>
          </a:xfrm>
        </p:spPr>
        <p:txBody>
          <a:bodyPr>
            <a:normAutofit/>
          </a:bodyPr>
          <a:lstStyle/>
          <a:p>
            <a:r>
              <a:rPr lang="en-GB" sz="2400" cap="none" dirty="0"/>
              <a:t>Recognise key </a:t>
            </a:r>
            <a:r>
              <a:rPr lang="en-GB" sz="2400" cap="none" dirty="0">
                <a:solidFill>
                  <a:srgbClr val="0070C0"/>
                </a:solidFill>
              </a:rPr>
              <a:t>functional groups </a:t>
            </a:r>
            <a:r>
              <a:rPr lang="en-GB" sz="2400" cap="none" dirty="0"/>
              <a:t>in energetic materials (e.g. nitro, nitrate-ester, nitramine).</a:t>
            </a:r>
          </a:p>
          <a:p>
            <a:r>
              <a:rPr lang="en-GB" sz="2400" cap="none" dirty="0"/>
              <a:t>Relate </a:t>
            </a:r>
            <a:r>
              <a:rPr lang="en-GB" sz="2400" cap="none" dirty="0">
                <a:solidFill>
                  <a:srgbClr val="0070C0"/>
                </a:solidFill>
              </a:rPr>
              <a:t>molecular structure </a:t>
            </a:r>
            <a:r>
              <a:rPr lang="en-GB" sz="2400" cap="none" dirty="0"/>
              <a:t>to lifecycle stages (manufacture, storage, use, disposal).</a:t>
            </a:r>
          </a:p>
          <a:p>
            <a:r>
              <a:rPr lang="en-GB" sz="2400" cap="none" dirty="0"/>
              <a:t>Explain in simple terms how organic structures are named and why </a:t>
            </a:r>
            <a:r>
              <a:rPr lang="en-GB" sz="2400" cap="none" dirty="0">
                <a:solidFill>
                  <a:srgbClr val="0070C0"/>
                </a:solidFill>
              </a:rPr>
              <a:t>naming</a:t>
            </a:r>
            <a:r>
              <a:rPr lang="en-GB" sz="2400" cap="none" dirty="0"/>
              <a:t> matters for safety.</a:t>
            </a:r>
          </a:p>
          <a:p>
            <a:r>
              <a:rPr lang="en-GB" sz="2400" cap="none" dirty="0"/>
              <a:t>Identify key </a:t>
            </a:r>
            <a:r>
              <a:rPr lang="en-GB" sz="2400" cap="none" dirty="0">
                <a:solidFill>
                  <a:srgbClr val="0070C0"/>
                </a:solidFill>
              </a:rPr>
              <a:t>analytical methods </a:t>
            </a:r>
            <a:r>
              <a:rPr lang="en-GB" sz="2400" cap="none" dirty="0"/>
              <a:t>for assessing product purity and stability.</a:t>
            </a:r>
          </a:p>
          <a:p>
            <a:r>
              <a:rPr lang="en-GB" sz="2400" cap="none" dirty="0"/>
              <a:t>Reflect on how </a:t>
            </a:r>
            <a:r>
              <a:rPr lang="en-GB" sz="2400" cap="none" dirty="0">
                <a:solidFill>
                  <a:srgbClr val="0070C0"/>
                </a:solidFill>
              </a:rPr>
              <a:t>structure–property </a:t>
            </a:r>
            <a:r>
              <a:rPr lang="en-GB" sz="2400" cap="none" dirty="0"/>
              <a:t>relationships influence hazard and performance.</a:t>
            </a:r>
            <a:endParaRPr lang="en-GB" sz="2800" dirty="0"/>
          </a:p>
        </p:txBody>
      </p:sp>
    </p:spTree>
    <p:extLst>
      <p:ext uri="{BB962C8B-B14F-4D97-AF65-F5344CB8AC3E}">
        <p14:creationId xmlns:p14="http://schemas.microsoft.com/office/powerpoint/2010/main" val="377630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A24E246-330F-4667-94BC-A534B469B974}"/>
              </a:ext>
            </a:extLst>
          </p:cNvPr>
          <p:cNvSpPr>
            <a:spLocks noGrp="1"/>
          </p:cNvSpPr>
          <p:nvPr>
            <p:ph type="title"/>
          </p:nvPr>
        </p:nvSpPr>
        <p:spPr>
          <a:xfrm>
            <a:off x="927367" y="1"/>
            <a:ext cx="10364451" cy="888028"/>
          </a:xfrm>
        </p:spPr>
        <p:txBody>
          <a:bodyPr/>
          <a:lstStyle/>
          <a:p>
            <a:r>
              <a:rPr lang="en-GB" dirty="0"/>
              <a:t>What is organic chemistry?</a:t>
            </a:r>
          </a:p>
        </p:txBody>
      </p:sp>
      <p:sp>
        <p:nvSpPr>
          <p:cNvPr id="5" name="Content Placeholder 4">
            <a:extLst>
              <a:ext uri="{FF2B5EF4-FFF2-40B4-BE49-F238E27FC236}">
                <a16:creationId xmlns:a16="http://schemas.microsoft.com/office/drawing/2014/main" id="{883A9C2B-F5D4-4F7B-850E-CFE8FFE48D6B}"/>
              </a:ext>
            </a:extLst>
          </p:cNvPr>
          <p:cNvSpPr>
            <a:spLocks noGrp="1"/>
          </p:cNvSpPr>
          <p:nvPr>
            <p:ph sz="quarter" idx="13"/>
          </p:nvPr>
        </p:nvSpPr>
        <p:spPr>
          <a:xfrm>
            <a:off x="238749" y="849324"/>
            <a:ext cx="12095018" cy="3424107"/>
          </a:xfrm>
        </p:spPr>
        <p:txBody>
          <a:bodyPr>
            <a:normAutofit/>
          </a:bodyPr>
          <a:lstStyle/>
          <a:p>
            <a:pPr marL="0" indent="0">
              <a:buNone/>
            </a:pPr>
            <a:r>
              <a:rPr lang="en-GB" sz="2400" b="1" i="0" cap="none" dirty="0">
                <a:solidFill>
                  <a:srgbClr val="0070C0"/>
                </a:solidFill>
                <a:effectLst/>
              </a:rPr>
              <a:t>Organic chemistry is the study of the structure, properties, composition, reactions and preparation of carbon-containing compounds. </a:t>
            </a:r>
            <a:endParaRPr lang="en-GB" sz="2400" b="1" cap="none" dirty="0">
              <a:solidFill>
                <a:srgbClr val="0070C0"/>
              </a:solidFill>
            </a:endParaRPr>
          </a:p>
        </p:txBody>
      </p:sp>
      <p:sp>
        <p:nvSpPr>
          <p:cNvPr id="8" name="TextBox 7">
            <a:extLst>
              <a:ext uri="{FF2B5EF4-FFF2-40B4-BE49-F238E27FC236}">
                <a16:creationId xmlns:a16="http://schemas.microsoft.com/office/drawing/2014/main" id="{D64DAD71-8AB4-4ACC-A93D-E5B579FD08F9}"/>
              </a:ext>
            </a:extLst>
          </p:cNvPr>
          <p:cNvSpPr txBox="1"/>
          <p:nvPr/>
        </p:nvSpPr>
        <p:spPr>
          <a:xfrm>
            <a:off x="335521" y="2099440"/>
            <a:ext cx="8691495" cy="369332"/>
          </a:xfrm>
          <a:prstGeom prst="rect">
            <a:avLst/>
          </a:prstGeom>
          <a:noFill/>
        </p:spPr>
        <p:txBody>
          <a:bodyPr wrap="square">
            <a:spAutoFit/>
          </a:bodyPr>
          <a:lstStyle/>
          <a:p>
            <a:r>
              <a:rPr lang="en-GB" dirty="0"/>
              <a:t>Originally ORGANIC  meant ‘derived from living things’ but now can also be man-made. </a:t>
            </a:r>
          </a:p>
        </p:txBody>
      </p:sp>
      <p:pic>
        <p:nvPicPr>
          <p:cNvPr id="11" name="Picture 2" descr="willow - Wiktionary, the free dictionary">
            <a:extLst>
              <a:ext uri="{FF2B5EF4-FFF2-40B4-BE49-F238E27FC236}">
                <a16:creationId xmlns:a16="http://schemas.microsoft.com/office/drawing/2014/main" id="{9B8C03D9-F3C2-4573-B93F-8A1C91C784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2905" y="2919359"/>
            <a:ext cx="2242683" cy="246697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A8CC25A7-D4CA-459F-91A4-A0EF3C652989}"/>
              </a:ext>
            </a:extLst>
          </p:cNvPr>
          <p:cNvPicPr>
            <a:picLocks noChangeAspect="1"/>
          </p:cNvPicPr>
          <p:nvPr/>
        </p:nvPicPr>
        <p:blipFill>
          <a:blip r:embed="rId4"/>
          <a:stretch>
            <a:fillRect/>
          </a:stretch>
        </p:blipFill>
        <p:spPr>
          <a:xfrm>
            <a:off x="3557488" y="2975896"/>
            <a:ext cx="2247563" cy="2466975"/>
          </a:xfrm>
          <a:prstGeom prst="rect">
            <a:avLst/>
          </a:prstGeom>
        </p:spPr>
      </p:pic>
      <p:pic>
        <p:nvPicPr>
          <p:cNvPr id="13" name="Picture 12">
            <a:extLst>
              <a:ext uri="{FF2B5EF4-FFF2-40B4-BE49-F238E27FC236}">
                <a16:creationId xmlns:a16="http://schemas.microsoft.com/office/drawing/2014/main" id="{459FDC31-740C-4474-8237-0067A9D85102}"/>
              </a:ext>
            </a:extLst>
          </p:cNvPr>
          <p:cNvPicPr>
            <a:picLocks noChangeAspect="1"/>
          </p:cNvPicPr>
          <p:nvPr/>
        </p:nvPicPr>
        <p:blipFill>
          <a:blip r:embed="rId5"/>
          <a:stretch>
            <a:fillRect/>
          </a:stretch>
        </p:blipFill>
        <p:spPr>
          <a:xfrm>
            <a:off x="6386951" y="3006366"/>
            <a:ext cx="2247564" cy="2466975"/>
          </a:xfrm>
          <a:prstGeom prst="rect">
            <a:avLst/>
          </a:prstGeom>
        </p:spPr>
      </p:pic>
      <p:pic>
        <p:nvPicPr>
          <p:cNvPr id="14" name="Picture 13">
            <a:extLst>
              <a:ext uri="{FF2B5EF4-FFF2-40B4-BE49-F238E27FC236}">
                <a16:creationId xmlns:a16="http://schemas.microsoft.com/office/drawing/2014/main" id="{95C2B538-E72A-43B9-98DF-883F1498A4EB}"/>
              </a:ext>
            </a:extLst>
          </p:cNvPr>
          <p:cNvPicPr>
            <a:picLocks noChangeAspect="1"/>
          </p:cNvPicPr>
          <p:nvPr/>
        </p:nvPicPr>
        <p:blipFill>
          <a:blip r:embed="rId6"/>
          <a:stretch>
            <a:fillRect/>
          </a:stretch>
        </p:blipFill>
        <p:spPr>
          <a:xfrm>
            <a:off x="3707857" y="5201635"/>
            <a:ext cx="1674802" cy="934773"/>
          </a:xfrm>
          <a:prstGeom prst="rect">
            <a:avLst/>
          </a:prstGeom>
        </p:spPr>
      </p:pic>
      <p:pic>
        <p:nvPicPr>
          <p:cNvPr id="15" name="Picture 14">
            <a:extLst>
              <a:ext uri="{FF2B5EF4-FFF2-40B4-BE49-F238E27FC236}">
                <a16:creationId xmlns:a16="http://schemas.microsoft.com/office/drawing/2014/main" id="{8982B481-2338-462D-B9D6-801C3FE59815}"/>
              </a:ext>
            </a:extLst>
          </p:cNvPr>
          <p:cNvPicPr>
            <a:picLocks noChangeAspect="1"/>
          </p:cNvPicPr>
          <p:nvPr/>
        </p:nvPicPr>
        <p:blipFill>
          <a:blip r:embed="rId7"/>
          <a:stretch>
            <a:fillRect/>
          </a:stretch>
        </p:blipFill>
        <p:spPr>
          <a:xfrm>
            <a:off x="6589187" y="5204426"/>
            <a:ext cx="1600482" cy="1363374"/>
          </a:xfrm>
          <a:prstGeom prst="rect">
            <a:avLst/>
          </a:prstGeom>
        </p:spPr>
      </p:pic>
      <p:pic>
        <p:nvPicPr>
          <p:cNvPr id="16" name="Picture 2">
            <a:extLst>
              <a:ext uri="{FF2B5EF4-FFF2-40B4-BE49-F238E27FC236}">
                <a16:creationId xmlns:a16="http://schemas.microsoft.com/office/drawing/2014/main" id="{FC0332D1-1C17-4DB7-ACD1-1D593F18210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7367" y="5203496"/>
            <a:ext cx="1111745" cy="934773"/>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DA482E0C-17B6-4777-B229-97F845543851}"/>
              </a:ext>
            </a:extLst>
          </p:cNvPr>
          <p:cNvPicPr>
            <a:picLocks noChangeAspect="1"/>
          </p:cNvPicPr>
          <p:nvPr/>
        </p:nvPicPr>
        <p:blipFill>
          <a:blip r:embed="rId9"/>
          <a:stretch>
            <a:fillRect/>
          </a:stretch>
        </p:blipFill>
        <p:spPr>
          <a:xfrm>
            <a:off x="9148598" y="2975896"/>
            <a:ext cx="2247563" cy="2466975"/>
          </a:xfrm>
          <a:prstGeom prst="rect">
            <a:avLst/>
          </a:prstGeom>
        </p:spPr>
      </p:pic>
      <p:sp>
        <p:nvSpPr>
          <p:cNvPr id="19" name="TextBox 18">
            <a:extLst>
              <a:ext uri="{FF2B5EF4-FFF2-40B4-BE49-F238E27FC236}">
                <a16:creationId xmlns:a16="http://schemas.microsoft.com/office/drawing/2014/main" id="{C12A4991-6EA2-41BD-AA19-63BC4A7022CD}"/>
              </a:ext>
            </a:extLst>
          </p:cNvPr>
          <p:cNvSpPr txBox="1"/>
          <p:nvPr/>
        </p:nvSpPr>
        <p:spPr>
          <a:xfrm>
            <a:off x="3564201" y="2975896"/>
            <a:ext cx="1170557" cy="369332"/>
          </a:xfrm>
          <a:prstGeom prst="rect">
            <a:avLst/>
          </a:prstGeom>
          <a:noFill/>
        </p:spPr>
        <p:txBody>
          <a:bodyPr wrap="square">
            <a:spAutoFit/>
          </a:bodyPr>
          <a:lstStyle/>
          <a:p>
            <a:r>
              <a:rPr lang="en-GB" b="1" dirty="0">
                <a:solidFill>
                  <a:srgbClr val="0000FF"/>
                </a:solidFill>
              </a:rPr>
              <a:t>Ephedra</a:t>
            </a:r>
          </a:p>
        </p:txBody>
      </p:sp>
      <p:sp>
        <p:nvSpPr>
          <p:cNvPr id="21" name="TextBox 20">
            <a:extLst>
              <a:ext uri="{FF2B5EF4-FFF2-40B4-BE49-F238E27FC236}">
                <a16:creationId xmlns:a16="http://schemas.microsoft.com/office/drawing/2014/main" id="{8935DDB7-A459-41B5-8A07-31F005CD6E76}"/>
              </a:ext>
            </a:extLst>
          </p:cNvPr>
          <p:cNvSpPr txBox="1"/>
          <p:nvPr/>
        </p:nvSpPr>
        <p:spPr>
          <a:xfrm>
            <a:off x="708462" y="2919359"/>
            <a:ext cx="1089855" cy="369332"/>
          </a:xfrm>
          <a:prstGeom prst="rect">
            <a:avLst/>
          </a:prstGeom>
          <a:noFill/>
        </p:spPr>
        <p:txBody>
          <a:bodyPr wrap="square">
            <a:spAutoFit/>
          </a:bodyPr>
          <a:lstStyle/>
          <a:p>
            <a:r>
              <a:rPr lang="en-GB" b="1" dirty="0">
                <a:solidFill>
                  <a:srgbClr val="0000FF"/>
                </a:solidFill>
              </a:rPr>
              <a:t>Willow</a:t>
            </a:r>
          </a:p>
        </p:txBody>
      </p:sp>
      <p:sp>
        <p:nvSpPr>
          <p:cNvPr id="23" name="TextBox 22">
            <a:extLst>
              <a:ext uri="{FF2B5EF4-FFF2-40B4-BE49-F238E27FC236}">
                <a16:creationId xmlns:a16="http://schemas.microsoft.com/office/drawing/2014/main" id="{EA94CA13-A604-476F-A58E-E6548CEE5C89}"/>
              </a:ext>
            </a:extLst>
          </p:cNvPr>
          <p:cNvSpPr txBox="1"/>
          <p:nvPr/>
        </p:nvSpPr>
        <p:spPr>
          <a:xfrm>
            <a:off x="6377563" y="3001016"/>
            <a:ext cx="1011865" cy="369332"/>
          </a:xfrm>
          <a:prstGeom prst="rect">
            <a:avLst/>
          </a:prstGeom>
          <a:noFill/>
        </p:spPr>
        <p:txBody>
          <a:bodyPr wrap="square">
            <a:spAutoFit/>
          </a:bodyPr>
          <a:lstStyle/>
          <a:p>
            <a:r>
              <a:rPr lang="en-GB" b="1" dirty="0">
                <a:solidFill>
                  <a:srgbClr val="0000FF"/>
                </a:solidFill>
              </a:rPr>
              <a:t>Poppies </a:t>
            </a:r>
          </a:p>
        </p:txBody>
      </p:sp>
      <p:pic>
        <p:nvPicPr>
          <p:cNvPr id="10" name="Picture 9">
            <a:extLst>
              <a:ext uri="{FF2B5EF4-FFF2-40B4-BE49-F238E27FC236}">
                <a16:creationId xmlns:a16="http://schemas.microsoft.com/office/drawing/2014/main" id="{47FBF139-02F4-4FD7-89EB-654C498A01F8}"/>
              </a:ext>
            </a:extLst>
          </p:cNvPr>
          <p:cNvPicPr>
            <a:picLocks noChangeAspect="1"/>
          </p:cNvPicPr>
          <p:nvPr/>
        </p:nvPicPr>
        <p:blipFill>
          <a:blip r:embed="rId10"/>
          <a:stretch>
            <a:fillRect/>
          </a:stretch>
        </p:blipFill>
        <p:spPr>
          <a:xfrm>
            <a:off x="9375464" y="5246657"/>
            <a:ext cx="1485428" cy="925777"/>
          </a:xfrm>
          <a:prstGeom prst="rect">
            <a:avLst/>
          </a:prstGeom>
        </p:spPr>
      </p:pic>
      <p:sp>
        <p:nvSpPr>
          <p:cNvPr id="26" name="TextBox 25">
            <a:extLst>
              <a:ext uri="{FF2B5EF4-FFF2-40B4-BE49-F238E27FC236}">
                <a16:creationId xmlns:a16="http://schemas.microsoft.com/office/drawing/2014/main" id="{3354677D-999E-4491-8B84-35D4D9BB9F32}"/>
              </a:ext>
            </a:extLst>
          </p:cNvPr>
          <p:cNvSpPr txBox="1"/>
          <p:nvPr/>
        </p:nvSpPr>
        <p:spPr>
          <a:xfrm>
            <a:off x="811099" y="6115143"/>
            <a:ext cx="1344279" cy="369332"/>
          </a:xfrm>
          <a:prstGeom prst="rect">
            <a:avLst/>
          </a:prstGeom>
          <a:noFill/>
        </p:spPr>
        <p:txBody>
          <a:bodyPr wrap="none" rtlCol="0">
            <a:spAutoFit/>
          </a:bodyPr>
          <a:lstStyle/>
          <a:p>
            <a:r>
              <a:rPr lang="en-GB" dirty="0"/>
              <a:t>salicylic acid</a:t>
            </a:r>
          </a:p>
        </p:txBody>
      </p:sp>
      <p:sp>
        <p:nvSpPr>
          <p:cNvPr id="27" name="TextBox 26">
            <a:extLst>
              <a:ext uri="{FF2B5EF4-FFF2-40B4-BE49-F238E27FC236}">
                <a16:creationId xmlns:a16="http://schemas.microsoft.com/office/drawing/2014/main" id="{C31D4158-D287-41E6-B7F4-DC1837EBB408}"/>
              </a:ext>
            </a:extLst>
          </p:cNvPr>
          <p:cNvSpPr txBox="1"/>
          <p:nvPr/>
        </p:nvSpPr>
        <p:spPr>
          <a:xfrm>
            <a:off x="3591591" y="6109218"/>
            <a:ext cx="1114408" cy="369332"/>
          </a:xfrm>
          <a:prstGeom prst="rect">
            <a:avLst/>
          </a:prstGeom>
          <a:noFill/>
        </p:spPr>
        <p:txBody>
          <a:bodyPr wrap="none" rtlCol="0">
            <a:spAutoFit/>
          </a:bodyPr>
          <a:lstStyle/>
          <a:p>
            <a:r>
              <a:rPr lang="en-GB" dirty="0"/>
              <a:t>ephedrine</a:t>
            </a:r>
          </a:p>
        </p:txBody>
      </p:sp>
      <p:sp>
        <p:nvSpPr>
          <p:cNvPr id="28" name="TextBox 27">
            <a:extLst>
              <a:ext uri="{FF2B5EF4-FFF2-40B4-BE49-F238E27FC236}">
                <a16:creationId xmlns:a16="http://schemas.microsoft.com/office/drawing/2014/main" id="{4DF1C4AC-798A-4673-94BB-0F936FA319F0}"/>
              </a:ext>
            </a:extLst>
          </p:cNvPr>
          <p:cNvSpPr txBox="1"/>
          <p:nvPr/>
        </p:nvSpPr>
        <p:spPr>
          <a:xfrm>
            <a:off x="6502057" y="6575136"/>
            <a:ext cx="1026243" cy="369332"/>
          </a:xfrm>
          <a:prstGeom prst="rect">
            <a:avLst/>
          </a:prstGeom>
          <a:noFill/>
        </p:spPr>
        <p:txBody>
          <a:bodyPr wrap="none" rtlCol="0">
            <a:spAutoFit/>
          </a:bodyPr>
          <a:lstStyle/>
          <a:p>
            <a:r>
              <a:rPr lang="en-GB" dirty="0"/>
              <a:t>morphine</a:t>
            </a:r>
          </a:p>
        </p:txBody>
      </p:sp>
      <p:sp>
        <p:nvSpPr>
          <p:cNvPr id="29" name="TextBox 28">
            <a:extLst>
              <a:ext uri="{FF2B5EF4-FFF2-40B4-BE49-F238E27FC236}">
                <a16:creationId xmlns:a16="http://schemas.microsoft.com/office/drawing/2014/main" id="{8F755662-B081-4B51-A2B9-0583A71E760D}"/>
              </a:ext>
            </a:extLst>
          </p:cNvPr>
          <p:cNvSpPr txBox="1"/>
          <p:nvPr/>
        </p:nvSpPr>
        <p:spPr>
          <a:xfrm>
            <a:off x="9288792" y="6193109"/>
            <a:ext cx="1670650" cy="646331"/>
          </a:xfrm>
          <a:prstGeom prst="rect">
            <a:avLst/>
          </a:prstGeom>
          <a:noFill/>
        </p:spPr>
        <p:txBody>
          <a:bodyPr wrap="none" rtlCol="0">
            <a:spAutoFit/>
          </a:bodyPr>
          <a:lstStyle/>
          <a:p>
            <a:r>
              <a:rPr lang="en-GB" dirty="0"/>
              <a:t>urea</a:t>
            </a:r>
          </a:p>
          <a:p>
            <a:r>
              <a:rPr lang="en-GB" dirty="0"/>
              <a:t>1892 - synthetic</a:t>
            </a:r>
          </a:p>
        </p:txBody>
      </p:sp>
    </p:spTree>
    <p:extLst>
      <p:ext uri="{BB962C8B-B14F-4D97-AF65-F5344CB8AC3E}">
        <p14:creationId xmlns:p14="http://schemas.microsoft.com/office/powerpoint/2010/main" val="17076312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B9E30-2DC9-4777-9F63-53603E697582}"/>
              </a:ext>
            </a:extLst>
          </p:cNvPr>
          <p:cNvSpPr>
            <a:spLocks noGrp="1"/>
          </p:cNvSpPr>
          <p:nvPr>
            <p:ph type="title"/>
          </p:nvPr>
        </p:nvSpPr>
        <p:spPr>
          <a:xfrm>
            <a:off x="913774" y="1"/>
            <a:ext cx="10364451" cy="914399"/>
          </a:xfrm>
        </p:spPr>
        <p:txBody>
          <a:bodyPr/>
          <a:lstStyle/>
          <a:p>
            <a:r>
              <a:rPr lang="en-GB" dirty="0"/>
              <a:t>The explosive lifecycle</a:t>
            </a:r>
          </a:p>
        </p:txBody>
      </p:sp>
      <p:sp>
        <p:nvSpPr>
          <p:cNvPr id="3" name="Content Placeholder 2">
            <a:extLst>
              <a:ext uri="{FF2B5EF4-FFF2-40B4-BE49-F238E27FC236}">
                <a16:creationId xmlns:a16="http://schemas.microsoft.com/office/drawing/2014/main" id="{58C1EC6B-F58C-4817-9429-F0AB9220FB04}"/>
              </a:ext>
            </a:extLst>
          </p:cNvPr>
          <p:cNvSpPr>
            <a:spLocks noGrp="1"/>
          </p:cNvSpPr>
          <p:nvPr>
            <p:ph sz="quarter" idx="13"/>
          </p:nvPr>
        </p:nvSpPr>
        <p:spPr>
          <a:xfrm>
            <a:off x="790484" y="1298580"/>
            <a:ext cx="10363826" cy="3424107"/>
          </a:xfrm>
        </p:spPr>
        <p:txBody>
          <a:bodyPr>
            <a:normAutofit fontScale="92500"/>
          </a:bodyPr>
          <a:lstStyle/>
          <a:p>
            <a:pPr marL="0" indent="0">
              <a:buNone/>
            </a:pPr>
            <a:r>
              <a:rPr lang="en-GB" sz="3000" dirty="0"/>
              <a:t>where organic chemistry fits:</a:t>
            </a:r>
          </a:p>
          <a:p>
            <a:r>
              <a:rPr lang="en-GB" sz="2400" b="1" cap="none" dirty="0">
                <a:solidFill>
                  <a:srgbClr val="0070C0"/>
                </a:solidFill>
              </a:rPr>
              <a:t>Manufacture:</a:t>
            </a:r>
            <a:r>
              <a:rPr lang="en-GB" sz="2400" cap="none" dirty="0"/>
              <a:t> Functional group design → nitration, esterification, polymer bonding.</a:t>
            </a:r>
          </a:p>
          <a:p>
            <a:r>
              <a:rPr lang="en-GB" sz="2400" b="1" cap="none" dirty="0">
                <a:solidFill>
                  <a:srgbClr val="0070C0"/>
                </a:solidFill>
              </a:rPr>
              <a:t>Storage: </a:t>
            </a:r>
            <a:r>
              <a:rPr lang="en-GB" sz="2400" cap="none" dirty="0"/>
              <a:t>Molecular stability, degradation of nitro/nitrate ester groups.</a:t>
            </a:r>
          </a:p>
          <a:p>
            <a:r>
              <a:rPr lang="en-GB" sz="2400" b="1" cap="none" dirty="0">
                <a:solidFill>
                  <a:srgbClr val="0070C0"/>
                </a:solidFill>
              </a:rPr>
              <a:t>Use:</a:t>
            </a:r>
            <a:r>
              <a:rPr lang="en-GB" sz="2400" cap="none" dirty="0"/>
              <a:t> Controlled release of chemical energy through oxidation and decomposition.</a:t>
            </a:r>
          </a:p>
          <a:p>
            <a:r>
              <a:rPr lang="en-GB" sz="2400" b="1" cap="none" dirty="0">
                <a:solidFill>
                  <a:srgbClr val="0070C0"/>
                </a:solidFill>
              </a:rPr>
              <a:t>Disposal:</a:t>
            </a:r>
            <a:r>
              <a:rPr lang="en-GB" sz="2400" cap="none" dirty="0"/>
              <a:t> Breakdown of energetic molecules, waste acid treatment, environmental impact.</a:t>
            </a:r>
          </a:p>
        </p:txBody>
      </p:sp>
      <p:sp>
        <p:nvSpPr>
          <p:cNvPr id="4" name="TextBox 3">
            <a:extLst>
              <a:ext uri="{FF2B5EF4-FFF2-40B4-BE49-F238E27FC236}">
                <a16:creationId xmlns:a16="http://schemas.microsoft.com/office/drawing/2014/main" id="{9B2535EA-6A14-4A57-997C-EBE7615391C1}"/>
              </a:ext>
            </a:extLst>
          </p:cNvPr>
          <p:cNvSpPr txBox="1"/>
          <p:nvPr/>
        </p:nvSpPr>
        <p:spPr>
          <a:xfrm>
            <a:off x="8004376" y="6041204"/>
            <a:ext cx="4187624" cy="646331"/>
          </a:xfrm>
          <a:prstGeom prst="rect">
            <a:avLst/>
          </a:prstGeom>
          <a:noFill/>
        </p:spPr>
        <p:txBody>
          <a:bodyPr wrap="square" rtlCol="0">
            <a:spAutoFit/>
          </a:bodyPr>
          <a:lstStyle/>
          <a:p>
            <a:r>
              <a:rPr lang="en-GB" dirty="0">
                <a:solidFill>
                  <a:srgbClr val="FF0000"/>
                </a:solidFill>
              </a:rPr>
              <a:t>Which lifecycle stage do you think requires the most analytical sampling?</a:t>
            </a:r>
          </a:p>
        </p:txBody>
      </p:sp>
    </p:spTree>
    <p:extLst>
      <p:ext uri="{BB962C8B-B14F-4D97-AF65-F5344CB8AC3E}">
        <p14:creationId xmlns:p14="http://schemas.microsoft.com/office/powerpoint/2010/main" val="2836970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954C3EB4-F3B4-4F09-88D2-EC0211EB3DC3}"/>
              </a:ext>
            </a:extLst>
          </p:cNvPr>
          <p:cNvGrpSpPr/>
          <p:nvPr/>
        </p:nvGrpSpPr>
        <p:grpSpPr>
          <a:xfrm>
            <a:off x="288557" y="3429000"/>
            <a:ext cx="4776737" cy="3110493"/>
            <a:chOff x="2434856" y="2860733"/>
            <a:chExt cx="4008474" cy="2690038"/>
          </a:xfrm>
        </p:grpSpPr>
        <p:pic>
          <p:nvPicPr>
            <p:cNvPr id="10" name="Picture 9">
              <a:extLst>
                <a:ext uri="{FF2B5EF4-FFF2-40B4-BE49-F238E27FC236}">
                  <a16:creationId xmlns:a16="http://schemas.microsoft.com/office/drawing/2014/main" id="{1EEC00B3-7CEC-4484-A6DD-165E09197FAF}"/>
                </a:ext>
              </a:extLst>
            </p:cNvPr>
            <p:cNvPicPr>
              <a:picLocks noChangeAspect="1"/>
            </p:cNvPicPr>
            <p:nvPr/>
          </p:nvPicPr>
          <p:blipFill rotWithShape="1">
            <a:blip r:embed="rId3"/>
            <a:srcRect l="64543" t="19225" r="6190" b="41551"/>
            <a:stretch/>
          </p:blipFill>
          <p:spPr>
            <a:xfrm>
              <a:off x="3604437" y="2860733"/>
              <a:ext cx="2838893" cy="2690038"/>
            </a:xfrm>
            <a:prstGeom prst="rect">
              <a:avLst/>
            </a:prstGeom>
          </p:spPr>
        </p:pic>
        <p:pic>
          <p:nvPicPr>
            <p:cNvPr id="11" name="Picture 10">
              <a:extLst>
                <a:ext uri="{FF2B5EF4-FFF2-40B4-BE49-F238E27FC236}">
                  <a16:creationId xmlns:a16="http://schemas.microsoft.com/office/drawing/2014/main" id="{E44C371A-5E5D-469E-9427-63967BFDD47C}"/>
                </a:ext>
              </a:extLst>
            </p:cNvPr>
            <p:cNvPicPr>
              <a:picLocks noChangeAspect="1"/>
            </p:cNvPicPr>
            <p:nvPr/>
          </p:nvPicPr>
          <p:blipFill rotWithShape="1">
            <a:blip r:embed="rId3"/>
            <a:srcRect l="6823" t="19225" r="83478" b="41551"/>
            <a:stretch/>
          </p:blipFill>
          <p:spPr>
            <a:xfrm>
              <a:off x="2434856" y="2860733"/>
              <a:ext cx="940767" cy="2690038"/>
            </a:xfrm>
            <a:prstGeom prst="rect">
              <a:avLst/>
            </a:prstGeom>
          </p:spPr>
        </p:pic>
        <p:sp>
          <p:nvSpPr>
            <p:cNvPr id="13" name="Rectangle: Rounded Corners 12">
              <a:extLst>
                <a:ext uri="{FF2B5EF4-FFF2-40B4-BE49-F238E27FC236}">
                  <a16:creationId xmlns:a16="http://schemas.microsoft.com/office/drawing/2014/main" id="{9C06708C-E1F6-4C84-A291-BD55E4DCC3E3}"/>
                </a:ext>
              </a:extLst>
            </p:cNvPr>
            <p:cNvSpPr/>
            <p:nvPr/>
          </p:nvSpPr>
          <p:spPr>
            <a:xfrm>
              <a:off x="4082902" y="3429000"/>
              <a:ext cx="457200" cy="50504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23B2926F-C8F3-4E4A-8E5D-56C02B8BE204}"/>
                </a:ext>
              </a:extLst>
            </p:cNvPr>
            <p:cNvSpPr/>
            <p:nvPr/>
          </p:nvSpPr>
          <p:spPr>
            <a:xfrm>
              <a:off x="2434856" y="2878178"/>
              <a:ext cx="457200" cy="50504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49C4C61D-9637-48B8-B9E4-FC84E68090A3}"/>
                </a:ext>
              </a:extLst>
            </p:cNvPr>
            <p:cNvSpPr/>
            <p:nvPr/>
          </p:nvSpPr>
          <p:spPr>
            <a:xfrm>
              <a:off x="4561367" y="3426917"/>
              <a:ext cx="457200" cy="50504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2B4EA42D-0056-461B-B4DC-B5A5460046FE}"/>
                </a:ext>
              </a:extLst>
            </p:cNvPr>
            <p:cNvSpPr/>
            <p:nvPr/>
          </p:nvSpPr>
          <p:spPr>
            <a:xfrm>
              <a:off x="5018781" y="3426916"/>
              <a:ext cx="457200" cy="50504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4BDB15DA-A403-4A69-AA6D-9FD62FF81C26}"/>
                </a:ext>
              </a:extLst>
            </p:cNvPr>
            <p:cNvSpPr/>
            <p:nvPr/>
          </p:nvSpPr>
          <p:spPr>
            <a:xfrm>
              <a:off x="5481189" y="3424834"/>
              <a:ext cx="457200" cy="50504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Rounded Corners 17">
              <a:extLst>
                <a:ext uri="{FF2B5EF4-FFF2-40B4-BE49-F238E27FC236}">
                  <a16:creationId xmlns:a16="http://schemas.microsoft.com/office/drawing/2014/main" id="{B069118E-2665-4C07-B716-6889A846AA24}"/>
                </a:ext>
              </a:extLst>
            </p:cNvPr>
            <p:cNvSpPr/>
            <p:nvPr/>
          </p:nvSpPr>
          <p:spPr>
            <a:xfrm>
              <a:off x="5484727" y="3960017"/>
              <a:ext cx="457200" cy="50504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831BDCDE-D2EE-4700-8528-44E8BF678E70}"/>
                </a:ext>
              </a:extLst>
            </p:cNvPr>
            <p:cNvSpPr/>
            <p:nvPr/>
          </p:nvSpPr>
          <p:spPr>
            <a:xfrm>
              <a:off x="5484729" y="4491639"/>
              <a:ext cx="457200" cy="50504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50789A1B-FE9E-4DEB-B791-6CB518A62098}"/>
                </a:ext>
              </a:extLst>
            </p:cNvPr>
            <p:cNvSpPr/>
            <p:nvPr/>
          </p:nvSpPr>
          <p:spPr>
            <a:xfrm>
              <a:off x="5484727" y="5023266"/>
              <a:ext cx="457200" cy="50504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CBDF4546-4D91-4732-B07F-9D7F0497CBE5}"/>
                </a:ext>
              </a:extLst>
            </p:cNvPr>
            <p:cNvSpPr/>
            <p:nvPr/>
          </p:nvSpPr>
          <p:spPr>
            <a:xfrm>
              <a:off x="5018781" y="3951147"/>
              <a:ext cx="457200" cy="505047"/>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3" name="TextBox 22">
            <a:extLst>
              <a:ext uri="{FF2B5EF4-FFF2-40B4-BE49-F238E27FC236}">
                <a16:creationId xmlns:a16="http://schemas.microsoft.com/office/drawing/2014/main" id="{EAE98370-15D5-4C64-A38F-E9F0BBD45894}"/>
              </a:ext>
            </a:extLst>
          </p:cNvPr>
          <p:cNvSpPr txBox="1"/>
          <p:nvPr/>
        </p:nvSpPr>
        <p:spPr>
          <a:xfrm>
            <a:off x="3095048" y="716273"/>
            <a:ext cx="4706223" cy="461665"/>
          </a:xfrm>
          <a:prstGeom prst="rect">
            <a:avLst/>
          </a:prstGeom>
          <a:noFill/>
        </p:spPr>
        <p:txBody>
          <a:bodyPr wrap="square">
            <a:spAutoFit/>
          </a:bodyPr>
          <a:lstStyle/>
          <a:p>
            <a:r>
              <a:rPr lang="en-GB" sz="2400" b="1" dirty="0">
                <a:solidFill>
                  <a:srgbClr val="0070C0"/>
                </a:solidFill>
              </a:rPr>
              <a:t>Organic chemistry is carbon-centric</a:t>
            </a:r>
          </a:p>
        </p:txBody>
      </p:sp>
      <p:sp>
        <p:nvSpPr>
          <p:cNvPr id="24" name="Title 2">
            <a:extLst>
              <a:ext uri="{FF2B5EF4-FFF2-40B4-BE49-F238E27FC236}">
                <a16:creationId xmlns:a16="http://schemas.microsoft.com/office/drawing/2014/main" id="{BCB13D8B-FD35-45F3-B9B7-00C5FFABE6C0}"/>
              </a:ext>
            </a:extLst>
          </p:cNvPr>
          <p:cNvSpPr txBox="1">
            <a:spLocks/>
          </p:cNvSpPr>
          <p:nvPr/>
        </p:nvSpPr>
        <p:spPr>
          <a:xfrm>
            <a:off x="0" y="158179"/>
            <a:ext cx="10364451" cy="535912"/>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t>Why carbon?</a:t>
            </a:r>
          </a:p>
        </p:txBody>
      </p:sp>
      <p:pic>
        <p:nvPicPr>
          <p:cNvPr id="25" name="Picture 24">
            <a:extLst>
              <a:ext uri="{FF2B5EF4-FFF2-40B4-BE49-F238E27FC236}">
                <a16:creationId xmlns:a16="http://schemas.microsoft.com/office/drawing/2014/main" id="{096D9B06-E066-454C-BDE1-F58F665E42E7}"/>
              </a:ext>
            </a:extLst>
          </p:cNvPr>
          <p:cNvPicPr>
            <a:picLocks noChangeAspect="1"/>
          </p:cNvPicPr>
          <p:nvPr/>
        </p:nvPicPr>
        <p:blipFill>
          <a:blip r:embed="rId4"/>
          <a:stretch>
            <a:fillRect/>
          </a:stretch>
        </p:blipFill>
        <p:spPr>
          <a:xfrm>
            <a:off x="8025064" y="1324986"/>
            <a:ext cx="4050404" cy="1400765"/>
          </a:xfrm>
          <a:prstGeom prst="rect">
            <a:avLst/>
          </a:prstGeom>
        </p:spPr>
      </p:pic>
      <p:sp>
        <p:nvSpPr>
          <p:cNvPr id="26" name="TextBox 25">
            <a:extLst>
              <a:ext uri="{FF2B5EF4-FFF2-40B4-BE49-F238E27FC236}">
                <a16:creationId xmlns:a16="http://schemas.microsoft.com/office/drawing/2014/main" id="{F4189182-5449-4C4F-9534-FDB23FF88B43}"/>
              </a:ext>
            </a:extLst>
          </p:cNvPr>
          <p:cNvSpPr txBox="1"/>
          <p:nvPr/>
        </p:nvSpPr>
        <p:spPr>
          <a:xfrm>
            <a:off x="138795" y="1303917"/>
            <a:ext cx="7905416" cy="2705869"/>
          </a:xfrm>
          <a:prstGeom prst="rect">
            <a:avLst/>
          </a:prstGeom>
          <a:noFill/>
        </p:spPr>
        <p:txBody>
          <a:bodyPr wrap="square">
            <a:spAutoFit/>
          </a:bodyPr>
          <a:lstStyle/>
          <a:p>
            <a:pPr>
              <a:lnSpc>
                <a:spcPts val="3500"/>
              </a:lnSpc>
            </a:pPr>
            <a:r>
              <a:rPr lang="en-GB" sz="2400" dirty="0"/>
              <a:t>Carbon has </a:t>
            </a:r>
            <a:r>
              <a:rPr lang="en-GB" sz="2400" u="sng" dirty="0"/>
              <a:t>4 valence electrons </a:t>
            </a:r>
            <a:r>
              <a:rPr lang="en-GB" sz="2400" dirty="0"/>
              <a:t>that are used to make bonds</a:t>
            </a:r>
          </a:p>
          <a:p>
            <a:pPr>
              <a:lnSpc>
                <a:spcPts val="3500"/>
              </a:lnSpc>
            </a:pPr>
            <a:r>
              <a:rPr lang="en-GB" sz="2400" dirty="0"/>
              <a:t>	with hydrogen – </a:t>
            </a:r>
            <a:r>
              <a:rPr lang="en-GB" sz="2400" b="1" dirty="0"/>
              <a:t>hydrocarbons</a:t>
            </a:r>
            <a:r>
              <a:rPr lang="en-GB" sz="2400" dirty="0"/>
              <a:t> </a:t>
            </a:r>
          </a:p>
          <a:p>
            <a:pPr>
              <a:lnSpc>
                <a:spcPts val="3500"/>
              </a:lnSpc>
            </a:pPr>
            <a:r>
              <a:rPr lang="en-GB" sz="2400" dirty="0"/>
              <a:t>	with other nonmetal atoms, </a:t>
            </a:r>
            <a:r>
              <a:rPr lang="en-GB" sz="2400" b="1" dirty="0"/>
              <a:t>HETEROATOMS</a:t>
            </a:r>
            <a:r>
              <a:rPr lang="en-GB" sz="2400" dirty="0"/>
              <a:t> (oxygen, 	   			nitrogen, halogens (F, Cl, Br, I), sulphur, phosphorus)</a:t>
            </a:r>
          </a:p>
          <a:p>
            <a:pPr>
              <a:lnSpc>
                <a:spcPts val="3500"/>
              </a:lnSpc>
            </a:pPr>
            <a:endParaRPr lang="en-GB" sz="2400" dirty="0"/>
          </a:p>
          <a:p>
            <a:endParaRPr lang="en-GB" sz="2400" dirty="0"/>
          </a:p>
        </p:txBody>
      </p:sp>
      <p:sp>
        <p:nvSpPr>
          <p:cNvPr id="31" name="Rectangle: Rounded Corners 30">
            <a:extLst>
              <a:ext uri="{FF2B5EF4-FFF2-40B4-BE49-F238E27FC236}">
                <a16:creationId xmlns:a16="http://schemas.microsoft.com/office/drawing/2014/main" id="{E9196EB1-6733-496A-80DE-542E21F1AF98}"/>
              </a:ext>
            </a:extLst>
          </p:cNvPr>
          <p:cNvSpPr/>
          <p:nvPr/>
        </p:nvSpPr>
        <p:spPr>
          <a:xfrm>
            <a:off x="2812467" y="4690385"/>
            <a:ext cx="544827" cy="583986"/>
          </a:xfrm>
          <a:prstGeom prst="round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Bang, Crash, Wham, Pop, Blast PNG">
            <a:extLst>
              <a:ext uri="{FF2B5EF4-FFF2-40B4-BE49-F238E27FC236}">
                <a16:creationId xmlns:a16="http://schemas.microsoft.com/office/drawing/2014/main" id="{766AE32E-4B52-453A-85CA-4EA911C546E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731755">
            <a:off x="8511307" y="3680053"/>
            <a:ext cx="3863438" cy="3187558"/>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FFF35784-E26F-4D7A-A920-9F6813561958}"/>
              </a:ext>
            </a:extLst>
          </p:cNvPr>
          <p:cNvSpPr txBox="1"/>
          <p:nvPr/>
        </p:nvSpPr>
        <p:spPr>
          <a:xfrm>
            <a:off x="5553847" y="3670442"/>
            <a:ext cx="4856168" cy="1405641"/>
          </a:xfrm>
          <a:prstGeom prst="rect">
            <a:avLst/>
          </a:prstGeom>
          <a:noFill/>
        </p:spPr>
        <p:txBody>
          <a:bodyPr wrap="square">
            <a:spAutoFit/>
          </a:bodyPr>
          <a:lstStyle/>
          <a:p>
            <a:pPr>
              <a:lnSpc>
                <a:spcPts val="3500"/>
              </a:lnSpc>
            </a:pPr>
            <a:r>
              <a:rPr lang="en-GB" sz="2400" dirty="0"/>
              <a:t>Carbon often </a:t>
            </a:r>
            <a:r>
              <a:rPr lang="en-GB" sz="2400" u="sng" dirty="0"/>
              <a:t>catenates</a:t>
            </a:r>
            <a:r>
              <a:rPr lang="en-GB" sz="2400" dirty="0"/>
              <a:t>, which means it bonds to itself, so it forms lots of different compounds. </a:t>
            </a:r>
          </a:p>
        </p:txBody>
      </p:sp>
      <p:sp>
        <p:nvSpPr>
          <p:cNvPr id="30" name="TextBox 29">
            <a:extLst>
              <a:ext uri="{FF2B5EF4-FFF2-40B4-BE49-F238E27FC236}">
                <a16:creationId xmlns:a16="http://schemas.microsoft.com/office/drawing/2014/main" id="{5D832D7B-7303-470F-B332-E3D44C49AE37}"/>
              </a:ext>
            </a:extLst>
          </p:cNvPr>
          <p:cNvSpPr txBox="1"/>
          <p:nvPr/>
        </p:nvSpPr>
        <p:spPr>
          <a:xfrm rot="1059647">
            <a:off x="9646792" y="4901145"/>
            <a:ext cx="1435315" cy="707886"/>
          </a:xfrm>
          <a:prstGeom prst="rect">
            <a:avLst/>
          </a:prstGeom>
          <a:noFill/>
        </p:spPr>
        <p:txBody>
          <a:bodyPr wrap="square" rtlCol="0">
            <a:spAutoFit/>
          </a:bodyPr>
          <a:lstStyle/>
          <a:p>
            <a:r>
              <a:rPr lang="en-GB" sz="2000" b="1" dirty="0"/>
              <a:t>16 millions compounds</a:t>
            </a:r>
          </a:p>
        </p:txBody>
      </p:sp>
    </p:spTree>
    <p:extLst>
      <p:ext uri="{BB962C8B-B14F-4D97-AF65-F5344CB8AC3E}">
        <p14:creationId xmlns:p14="http://schemas.microsoft.com/office/powerpoint/2010/main" val="16982346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D12D1-784E-4707-9036-9D08C8A07375}"/>
              </a:ext>
            </a:extLst>
          </p:cNvPr>
          <p:cNvSpPr>
            <a:spLocks noGrp="1"/>
          </p:cNvSpPr>
          <p:nvPr>
            <p:ph type="title"/>
          </p:nvPr>
        </p:nvSpPr>
        <p:spPr>
          <a:xfrm>
            <a:off x="913774" y="1"/>
            <a:ext cx="10364451" cy="875788"/>
          </a:xfrm>
        </p:spPr>
        <p:txBody>
          <a:bodyPr/>
          <a:lstStyle/>
          <a:p>
            <a:r>
              <a:rPr lang="en-GB" dirty="0"/>
              <a:t>Classification of hydrocarbons</a:t>
            </a:r>
          </a:p>
        </p:txBody>
      </p:sp>
      <p:sp>
        <p:nvSpPr>
          <p:cNvPr id="5" name="TextBox 4">
            <a:extLst>
              <a:ext uri="{FF2B5EF4-FFF2-40B4-BE49-F238E27FC236}">
                <a16:creationId xmlns:a16="http://schemas.microsoft.com/office/drawing/2014/main" id="{69AB11D7-B5A1-4B8C-95B8-66851C15EF25}"/>
              </a:ext>
            </a:extLst>
          </p:cNvPr>
          <p:cNvSpPr txBox="1"/>
          <p:nvPr/>
        </p:nvSpPr>
        <p:spPr>
          <a:xfrm>
            <a:off x="167273" y="3302905"/>
            <a:ext cx="1850002" cy="369332"/>
          </a:xfrm>
          <a:prstGeom prst="rect">
            <a:avLst/>
          </a:prstGeom>
          <a:noFill/>
          <a:ln>
            <a:solidFill>
              <a:schemeClr val="tx1"/>
            </a:solidFill>
          </a:ln>
        </p:spPr>
        <p:txBody>
          <a:bodyPr wrap="none" rtlCol="0">
            <a:spAutoFit/>
          </a:bodyPr>
          <a:lstStyle/>
          <a:p>
            <a:r>
              <a:rPr lang="en-GB" b="1" dirty="0"/>
              <a:t>HYDROCARBONS</a:t>
            </a:r>
          </a:p>
        </p:txBody>
      </p:sp>
      <p:sp>
        <p:nvSpPr>
          <p:cNvPr id="29" name="TextBox 28">
            <a:extLst>
              <a:ext uri="{FF2B5EF4-FFF2-40B4-BE49-F238E27FC236}">
                <a16:creationId xmlns:a16="http://schemas.microsoft.com/office/drawing/2014/main" id="{0B05E9C5-45EA-457B-B71F-F110D08B7001}"/>
              </a:ext>
            </a:extLst>
          </p:cNvPr>
          <p:cNvSpPr txBox="1"/>
          <p:nvPr/>
        </p:nvSpPr>
        <p:spPr>
          <a:xfrm>
            <a:off x="3161180" y="3681318"/>
            <a:ext cx="2278552" cy="923330"/>
          </a:xfrm>
          <a:prstGeom prst="rect">
            <a:avLst/>
          </a:prstGeom>
          <a:noFill/>
          <a:ln>
            <a:solidFill>
              <a:schemeClr val="tx1"/>
            </a:solidFill>
          </a:ln>
        </p:spPr>
        <p:txBody>
          <a:bodyPr wrap="square" rtlCol="0">
            <a:spAutoFit/>
          </a:bodyPr>
          <a:lstStyle/>
          <a:p>
            <a:pPr algn="ctr"/>
            <a:r>
              <a:rPr lang="en-GB" b="1" dirty="0">
                <a:solidFill>
                  <a:srgbClr val="00B050"/>
                </a:solidFill>
              </a:rPr>
              <a:t>ALICYCLIC</a:t>
            </a:r>
          </a:p>
          <a:p>
            <a:pPr algn="ctr"/>
            <a:r>
              <a:rPr lang="en-GB" dirty="0"/>
              <a:t>Cyclic compounds  that are not aromatic</a:t>
            </a:r>
          </a:p>
        </p:txBody>
      </p:sp>
      <p:sp>
        <p:nvSpPr>
          <p:cNvPr id="30" name="TextBox 29">
            <a:extLst>
              <a:ext uri="{FF2B5EF4-FFF2-40B4-BE49-F238E27FC236}">
                <a16:creationId xmlns:a16="http://schemas.microsoft.com/office/drawing/2014/main" id="{F5DD7616-90CA-4CBB-9EEA-09300417D808}"/>
              </a:ext>
            </a:extLst>
          </p:cNvPr>
          <p:cNvSpPr txBox="1"/>
          <p:nvPr/>
        </p:nvSpPr>
        <p:spPr>
          <a:xfrm>
            <a:off x="3028475" y="1688234"/>
            <a:ext cx="2411257" cy="923330"/>
          </a:xfrm>
          <a:prstGeom prst="rect">
            <a:avLst/>
          </a:prstGeom>
          <a:noFill/>
          <a:ln>
            <a:solidFill>
              <a:schemeClr val="tx1"/>
            </a:solidFill>
          </a:ln>
        </p:spPr>
        <p:txBody>
          <a:bodyPr wrap="square" rtlCol="0">
            <a:spAutoFit/>
          </a:bodyPr>
          <a:lstStyle/>
          <a:p>
            <a:pPr algn="ctr"/>
            <a:r>
              <a:rPr lang="en-GB" b="1" dirty="0">
                <a:solidFill>
                  <a:srgbClr val="00B0F0"/>
                </a:solidFill>
              </a:rPr>
              <a:t>ALIPHATIC</a:t>
            </a:r>
          </a:p>
          <a:p>
            <a:pPr algn="ctr"/>
            <a:r>
              <a:rPr lang="en-GB" dirty="0"/>
              <a:t>Compounds that are not cyclic and not aromatic</a:t>
            </a:r>
          </a:p>
        </p:txBody>
      </p:sp>
      <p:cxnSp>
        <p:nvCxnSpPr>
          <p:cNvPr id="10" name="Straight Arrow Connector 9">
            <a:extLst>
              <a:ext uri="{FF2B5EF4-FFF2-40B4-BE49-F238E27FC236}">
                <a16:creationId xmlns:a16="http://schemas.microsoft.com/office/drawing/2014/main" id="{8AB44459-E92E-454E-94F6-CD9D39F3A467}"/>
              </a:ext>
            </a:extLst>
          </p:cNvPr>
          <p:cNvCxnSpPr>
            <a:stCxn id="5" idx="3"/>
            <a:endCxn id="30" idx="1"/>
          </p:cNvCxnSpPr>
          <p:nvPr/>
        </p:nvCxnSpPr>
        <p:spPr>
          <a:xfrm flipV="1">
            <a:off x="2017275" y="2149899"/>
            <a:ext cx="1011200" cy="133767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7C5EFC8E-80C0-4069-9183-5D2E92409C75}"/>
              </a:ext>
            </a:extLst>
          </p:cNvPr>
          <p:cNvCxnSpPr>
            <a:cxnSpLocks/>
            <a:stCxn id="5" idx="3"/>
            <a:endCxn id="29" idx="1"/>
          </p:cNvCxnSpPr>
          <p:nvPr/>
        </p:nvCxnSpPr>
        <p:spPr>
          <a:xfrm>
            <a:off x="2017275" y="3487571"/>
            <a:ext cx="1143905" cy="65541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0" name="Straight Arrow Connector 39">
            <a:extLst>
              <a:ext uri="{FF2B5EF4-FFF2-40B4-BE49-F238E27FC236}">
                <a16:creationId xmlns:a16="http://schemas.microsoft.com/office/drawing/2014/main" id="{0C5807CF-E03D-41F2-9E47-56EDD003910E}"/>
              </a:ext>
            </a:extLst>
          </p:cNvPr>
          <p:cNvCxnSpPr>
            <a:cxnSpLocks/>
            <a:stCxn id="30" idx="3"/>
            <a:endCxn id="31" idx="1"/>
          </p:cNvCxnSpPr>
          <p:nvPr/>
        </p:nvCxnSpPr>
        <p:spPr>
          <a:xfrm flipV="1">
            <a:off x="5439732" y="1391947"/>
            <a:ext cx="1624970" cy="75795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BE48498B-798D-4801-9AE2-4FC6BDB75995}"/>
              </a:ext>
            </a:extLst>
          </p:cNvPr>
          <p:cNvCxnSpPr>
            <a:cxnSpLocks/>
            <a:stCxn id="29" idx="3"/>
            <a:endCxn id="33" idx="1"/>
          </p:cNvCxnSpPr>
          <p:nvPr/>
        </p:nvCxnSpPr>
        <p:spPr>
          <a:xfrm flipV="1">
            <a:off x="5439732" y="3533929"/>
            <a:ext cx="1614753" cy="60905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09599CDE-5666-4ACD-8EEF-4473819F0D3B}"/>
              </a:ext>
            </a:extLst>
          </p:cNvPr>
          <p:cNvCxnSpPr>
            <a:cxnSpLocks/>
            <a:stCxn id="30" idx="3"/>
            <a:endCxn id="32" idx="1"/>
          </p:cNvCxnSpPr>
          <p:nvPr/>
        </p:nvCxnSpPr>
        <p:spPr>
          <a:xfrm>
            <a:off x="5439732" y="2149899"/>
            <a:ext cx="1626628" cy="32936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C12EDC1F-6407-46F1-B6A3-17B30532FF8E}"/>
              </a:ext>
            </a:extLst>
          </p:cNvPr>
          <p:cNvCxnSpPr>
            <a:cxnSpLocks/>
            <a:stCxn id="29" idx="3"/>
            <a:endCxn id="34" idx="1"/>
          </p:cNvCxnSpPr>
          <p:nvPr/>
        </p:nvCxnSpPr>
        <p:spPr>
          <a:xfrm>
            <a:off x="5439732" y="4142983"/>
            <a:ext cx="1607983" cy="4338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62" name="Group 161">
            <a:extLst>
              <a:ext uri="{FF2B5EF4-FFF2-40B4-BE49-F238E27FC236}">
                <a16:creationId xmlns:a16="http://schemas.microsoft.com/office/drawing/2014/main" id="{491DD3E2-4C25-47EE-BEA4-04EEB53A7845}"/>
              </a:ext>
            </a:extLst>
          </p:cNvPr>
          <p:cNvGrpSpPr/>
          <p:nvPr/>
        </p:nvGrpSpPr>
        <p:grpSpPr>
          <a:xfrm>
            <a:off x="2017275" y="3487571"/>
            <a:ext cx="4652948" cy="3250587"/>
            <a:chOff x="2394767" y="3413379"/>
            <a:chExt cx="4652948" cy="3250587"/>
          </a:xfrm>
        </p:grpSpPr>
        <p:cxnSp>
          <p:nvCxnSpPr>
            <p:cNvPr id="37" name="Straight Arrow Connector 36">
              <a:extLst>
                <a:ext uri="{FF2B5EF4-FFF2-40B4-BE49-F238E27FC236}">
                  <a16:creationId xmlns:a16="http://schemas.microsoft.com/office/drawing/2014/main" id="{584C5E92-D790-457D-92DD-36B7099457E1}"/>
                </a:ext>
              </a:extLst>
            </p:cNvPr>
            <p:cNvCxnSpPr>
              <a:cxnSpLocks/>
              <a:endCxn id="28" idx="1"/>
            </p:cNvCxnSpPr>
            <p:nvPr/>
          </p:nvCxnSpPr>
          <p:spPr>
            <a:xfrm>
              <a:off x="2394767" y="3413379"/>
              <a:ext cx="1202749" cy="265042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61" name="Group 160">
              <a:extLst>
                <a:ext uri="{FF2B5EF4-FFF2-40B4-BE49-F238E27FC236}">
                  <a16:creationId xmlns:a16="http://schemas.microsoft.com/office/drawing/2014/main" id="{2AA10C09-8B03-40E0-9291-043C013C74C2}"/>
                </a:ext>
              </a:extLst>
            </p:cNvPr>
            <p:cNvGrpSpPr/>
            <p:nvPr/>
          </p:nvGrpSpPr>
          <p:grpSpPr>
            <a:xfrm>
              <a:off x="3597516" y="5463637"/>
              <a:ext cx="3450199" cy="1200329"/>
              <a:chOff x="3597516" y="5463637"/>
              <a:chExt cx="3450199" cy="1200329"/>
            </a:xfrm>
          </p:grpSpPr>
          <p:sp>
            <p:nvSpPr>
              <p:cNvPr id="28" name="TextBox 27">
                <a:extLst>
                  <a:ext uri="{FF2B5EF4-FFF2-40B4-BE49-F238E27FC236}">
                    <a16:creationId xmlns:a16="http://schemas.microsoft.com/office/drawing/2014/main" id="{CC8B6E75-E66C-496C-82CE-D6110CD1AB1B}"/>
                  </a:ext>
                </a:extLst>
              </p:cNvPr>
              <p:cNvSpPr txBox="1"/>
              <p:nvPr/>
            </p:nvSpPr>
            <p:spPr>
              <a:xfrm>
                <a:off x="3597516" y="5463637"/>
                <a:ext cx="3450199" cy="1200329"/>
              </a:xfrm>
              <a:prstGeom prst="rect">
                <a:avLst/>
              </a:prstGeom>
              <a:noFill/>
              <a:ln>
                <a:solidFill>
                  <a:schemeClr val="tx1"/>
                </a:solidFill>
              </a:ln>
            </p:spPr>
            <p:txBody>
              <a:bodyPr wrap="square" rtlCol="0">
                <a:spAutoFit/>
              </a:bodyPr>
              <a:lstStyle/>
              <a:p>
                <a:r>
                  <a:rPr lang="en-GB" b="1" dirty="0">
                    <a:solidFill>
                      <a:srgbClr val="C00000"/>
                    </a:solidFill>
                  </a:rPr>
                  <a:t>        AROMATIC</a:t>
                </a:r>
              </a:p>
              <a:p>
                <a:r>
                  <a:rPr lang="en-GB" dirty="0"/>
                  <a:t>    Cyclic compounds </a:t>
                </a:r>
              </a:p>
              <a:p>
                <a:r>
                  <a:rPr lang="en-GB" dirty="0"/>
                  <a:t>containing benzene and </a:t>
                </a:r>
              </a:p>
              <a:p>
                <a:r>
                  <a:rPr lang="en-GB" dirty="0"/>
                  <a:t>   related ring systems</a:t>
                </a:r>
              </a:p>
            </p:txBody>
          </p:sp>
          <p:pic>
            <p:nvPicPr>
              <p:cNvPr id="113" name="Picture 112">
                <a:extLst>
                  <a:ext uri="{FF2B5EF4-FFF2-40B4-BE49-F238E27FC236}">
                    <a16:creationId xmlns:a16="http://schemas.microsoft.com/office/drawing/2014/main" id="{209BC0DA-D6E6-49A8-83A5-8738E89F975B}"/>
                  </a:ext>
                </a:extLst>
              </p:cNvPr>
              <p:cNvPicPr>
                <a:picLocks noChangeAspect="1"/>
              </p:cNvPicPr>
              <p:nvPr/>
            </p:nvPicPr>
            <p:blipFill>
              <a:blip r:embed="rId3"/>
              <a:stretch>
                <a:fillRect/>
              </a:stretch>
            </p:blipFill>
            <p:spPr>
              <a:xfrm>
                <a:off x="6126058" y="5678698"/>
                <a:ext cx="710970" cy="770206"/>
              </a:xfrm>
              <a:prstGeom prst="rect">
                <a:avLst/>
              </a:prstGeom>
            </p:spPr>
          </p:pic>
        </p:grpSp>
      </p:grpSp>
      <p:grpSp>
        <p:nvGrpSpPr>
          <p:cNvPr id="128" name="Group 127">
            <a:extLst>
              <a:ext uri="{FF2B5EF4-FFF2-40B4-BE49-F238E27FC236}">
                <a16:creationId xmlns:a16="http://schemas.microsoft.com/office/drawing/2014/main" id="{DDDB4640-2531-490A-89FE-51353983E26D}"/>
              </a:ext>
            </a:extLst>
          </p:cNvPr>
          <p:cNvGrpSpPr/>
          <p:nvPr/>
        </p:nvGrpSpPr>
        <p:grpSpPr>
          <a:xfrm>
            <a:off x="7066360" y="2017599"/>
            <a:ext cx="4945051" cy="953400"/>
            <a:chOff x="6348256" y="2054836"/>
            <a:chExt cx="4945051" cy="953400"/>
          </a:xfrm>
        </p:grpSpPr>
        <p:sp>
          <p:nvSpPr>
            <p:cNvPr id="32" name="TextBox 31">
              <a:extLst>
                <a:ext uri="{FF2B5EF4-FFF2-40B4-BE49-F238E27FC236}">
                  <a16:creationId xmlns:a16="http://schemas.microsoft.com/office/drawing/2014/main" id="{0A15E1C5-93C1-4170-8B54-2DD89BC0F8CA}"/>
                </a:ext>
              </a:extLst>
            </p:cNvPr>
            <p:cNvSpPr txBox="1"/>
            <p:nvPr/>
          </p:nvSpPr>
          <p:spPr>
            <a:xfrm>
              <a:off x="6348256" y="2054836"/>
              <a:ext cx="4945051" cy="923330"/>
            </a:xfrm>
            <a:prstGeom prst="rect">
              <a:avLst/>
            </a:prstGeom>
            <a:noFill/>
            <a:ln>
              <a:solidFill>
                <a:schemeClr val="tx1"/>
              </a:solidFill>
            </a:ln>
          </p:spPr>
          <p:txBody>
            <a:bodyPr wrap="square" rtlCol="0">
              <a:spAutoFit/>
            </a:bodyPr>
            <a:lstStyle/>
            <a:p>
              <a:r>
                <a:rPr lang="en-GB" b="1" dirty="0">
                  <a:solidFill>
                    <a:srgbClr val="00B0F0"/>
                  </a:solidFill>
                </a:rPr>
                <a:t>   UNSATURATED</a:t>
              </a:r>
            </a:p>
            <a:p>
              <a:r>
                <a:rPr lang="en-GB" dirty="0"/>
                <a:t>Open-chain alkenes </a:t>
              </a:r>
            </a:p>
            <a:p>
              <a:r>
                <a:rPr lang="en-GB" dirty="0"/>
                <a:t>      and alkynes</a:t>
              </a:r>
            </a:p>
          </p:txBody>
        </p:sp>
        <p:pic>
          <p:nvPicPr>
            <p:cNvPr id="93" name="Picture 92">
              <a:extLst>
                <a:ext uri="{FF2B5EF4-FFF2-40B4-BE49-F238E27FC236}">
                  <a16:creationId xmlns:a16="http://schemas.microsoft.com/office/drawing/2014/main" id="{4F83F728-E210-4E74-91BA-DDE00A082853}"/>
                </a:ext>
              </a:extLst>
            </p:cNvPr>
            <p:cNvPicPr>
              <a:picLocks noChangeAspect="1"/>
            </p:cNvPicPr>
            <p:nvPr/>
          </p:nvPicPr>
          <p:blipFill>
            <a:blip r:embed="rId4"/>
            <a:stretch>
              <a:fillRect/>
            </a:stretch>
          </p:blipFill>
          <p:spPr>
            <a:xfrm>
              <a:off x="8470051" y="2187136"/>
              <a:ext cx="1198286" cy="351035"/>
            </a:xfrm>
            <a:prstGeom prst="rect">
              <a:avLst/>
            </a:prstGeom>
          </p:spPr>
        </p:pic>
        <p:pic>
          <p:nvPicPr>
            <p:cNvPr id="94" name="Picture 93">
              <a:extLst>
                <a:ext uri="{FF2B5EF4-FFF2-40B4-BE49-F238E27FC236}">
                  <a16:creationId xmlns:a16="http://schemas.microsoft.com/office/drawing/2014/main" id="{662F3279-C7D9-401E-8A95-025D9FF79F7C}"/>
                </a:ext>
              </a:extLst>
            </p:cNvPr>
            <p:cNvPicPr>
              <a:picLocks noChangeAspect="1"/>
            </p:cNvPicPr>
            <p:nvPr/>
          </p:nvPicPr>
          <p:blipFill>
            <a:blip r:embed="rId5"/>
            <a:stretch>
              <a:fillRect/>
            </a:stretch>
          </p:blipFill>
          <p:spPr>
            <a:xfrm>
              <a:off x="8751632" y="2764935"/>
              <a:ext cx="589028" cy="128364"/>
            </a:xfrm>
            <a:prstGeom prst="rect">
              <a:avLst/>
            </a:prstGeom>
          </p:spPr>
        </p:pic>
        <p:sp>
          <p:nvSpPr>
            <p:cNvPr id="115" name="TextBox 114">
              <a:extLst>
                <a:ext uri="{FF2B5EF4-FFF2-40B4-BE49-F238E27FC236}">
                  <a16:creationId xmlns:a16="http://schemas.microsoft.com/office/drawing/2014/main" id="{3C95B1AD-0C56-4A72-B273-E2D117CFEE47}"/>
                </a:ext>
              </a:extLst>
            </p:cNvPr>
            <p:cNvSpPr txBox="1"/>
            <p:nvPr/>
          </p:nvSpPr>
          <p:spPr>
            <a:xfrm>
              <a:off x="9778622" y="2192802"/>
              <a:ext cx="792205" cy="430887"/>
            </a:xfrm>
            <a:prstGeom prst="rect">
              <a:avLst/>
            </a:prstGeom>
            <a:noFill/>
          </p:spPr>
          <p:txBody>
            <a:bodyPr wrap="none" rtlCol="0">
              <a:spAutoFit/>
            </a:bodyPr>
            <a:lstStyle/>
            <a:p>
              <a:r>
                <a:rPr lang="en-GB" sz="2200" dirty="0">
                  <a:solidFill>
                    <a:srgbClr val="0070C0"/>
                  </a:solidFill>
                </a:rPr>
                <a:t>C</a:t>
              </a:r>
              <a:r>
                <a:rPr lang="en-GB" sz="2200" baseline="-25000" dirty="0">
                  <a:solidFill>
                    <a:srgbClr val="0070C0"/>
                  </a:solidFill>
                </a:rPr>
                <a:t>n</a:t>
              </a:r>
              <a:r>
                <a:rPr lang="en-GB" sz="2200" dirty="0">
                  <a:solidFill>
                    <a:srgbClr val="0070C0"/>
                  </a:solidFill>
                </a:rPr>
                <a:t>H</a:t>
              </a:r>
              <a:r>
                <a:rPr lang="en-GB" sz="2200" baseline="-25000" dirty="0">
                  <a:solidFill>
                    <a:srgbClr val="0070C0"/>
                  </a:solidFill>
                </a:rPr>
                <a:t>2n</a:t>
              </a:r>
            </a:p>
          </p:txBody>
        </p:sp>
        <p:sp>
          <p:nvSpPr>
            <p:cNvPr id="116" name="TextBox 115">
              <a:extLst>
                <a:ext uri="{FF2B5EF4-FFF2-40B4-BE49-F238E27FC236}">
                  <a16:creationId xmlns:a16="http://schemas.microsoft.com/office/drawing/2014/main" id="{5067E021-16EA-49EA-8988-73F33E733EC8}"/>
                </a:ext>
              </a:extLst>
            </p:cNvPr>
            <p:cNvSpPr txBox="1"/>
            <p:nvPr/>
          </p:nvSpPr>
          <p:spPr>
            <a:xfrm>
              <a:off x="9818448" y="2577349"/>
              <a:ext cx="958917" cy="430887"/>
            </a:xfrm>
            <a:prstGeom prst="rect">
              <a:avLst/>
            </a:prstGeom>
            <a:noFill/>
          </p:spPr>
          <p:txBody>
            <a:bodyPr wrap="none" rtlCol="0">
              <a:spAutoFit/>
            </a:bodyPr>
            <a:lstStyle/>
            <a:p>
              <a:r>
                <a:rPr lang="en-GB" sz="2200" dirty="0">
                  <a:solidFill>
                    <a:srgbClr val="0070C0"/>
                  </a:solidFill>
                </a:rPr>
                <a:t>C</a:t>
              </a:r>
              <a:r>
                <a:rPr lang="en-GB" sz="2200" baseline="-25000" dirty="0">
                  <a:solidFill>
                    <a:srgbClr val="0070C0"/>
                  </a:solidFill>
                </a:rPr>
                <a:t>n</a:t>
              </a:r>
              <a:r>
                <a:rPr lang="en-GB" sz="2200" dirty="0">
                  <a:solidFill>
                    <a:srgbClr val="0070C0"/>
                  </a:solidFill>
                </a:rPr>
                <a:t>H</a:t>
              </a:r>
              <a:r>
                <a:rPr lang="en-GB" sz="2200" baseline="-25000" dirty="0">
                  <a:solidFill>
                    <a:srgbClr val="0070C0"/>
                  </a:solidFill>
                </a:rPr>
                <a:t>2n-2</a:t>
              </a:r>
            </a:p>
          </p:txBody>
        </p:sp>
      </p:grpSp>
      <p:grpSp>
        <p:nvGrpSpPr>
          <p:cNvPr id="130" name="Group 129">
            <a:extLst>
              <a:ext uri="{FF2B5EF4-FFF2-40B4-BE49-F238E27FC236}">
                <a16:creationId xmlns:a16="http://schemas.microsoft.com/office/drawing/2014/main" id="{793679D0-DF7D-4E60-91BF-2ECF92462298}"/>
              </a:ext>
            </a:extLst>
          </p:cNvPr>
          <p:cNvGrpSpPr/>
          <p:nvPr/>
        </p:nvGrpSpPr>
        <p:grpSpPr>
          <a:xfrm>
            <a:off x="7054485" y="3072264"/>
            <a:ext cx="4993992" cy="923330"/>
            <a:chOff x="6381795" y="3081123"/>
            <a:chExt cx="2958865" cy="923330"/>
          </a:xfrm>
        </p:grpSpPr>
        <p:sp>
          <p:nvSpPr>
            <p:cNvPr id="33" name="TextBox 32">
              <a:extLst>
                <a:ext uri="{FF2B5EF4-FFF2-40B4-BE49-F238E27FC236}">
                  <a16:creationId xmlns:a16="http://schemas.microsoft.com/office/drawing/2014/main" id="{E7380828-95D2-40C5-964C-F87A2EBB075C}"/>
                </a:ext>
              </a:extLst>
            </p:cNvPr>
            <p:cNvSpPr txBox="1"/>
            <p:nvPr/>
          </p:nvSpPr>
          <p:spPr>
            <a:xfrm>
              <a:off x="6381795" y="3081123"/>
              <a:ext cx="2958865" cy="923330"/>
            </a:xfrm>
            <a:prstGeom prst="rect">
              <a:avLst/>
            </a:prstGeom>
            <a:noFill/>
            <a:ln>
              <a:solidFill>
                <a:schemeClr val="tx1"/>
              </a:solidFill>
            </a:ln>
          </p:spPr>
          <p:txBody>
            <a:bodyPr wrap="square" rtlCol="0">
              <a:spAutoFit/>
            </a:bodyPr>
            <a:lstStyle/>
            <a:p>
              <a:r>
                <a:rPr lang="en-GB" b="1" dirty="0">
                  <a:solidFill>
                    <a:srgbClr val="00B050"/>
                  </a:solidFill>
                </a:rPr>
                <a:t>    SATURATED</a:t>
              </a:r>
            </a:p>
            <a:p>
              <a:r>
                <a:rPr lang="en-GB" dirty="0"/>
                <a:t>   Cyclic alkanes</a:t>
              </a:r>
            </a:p>
            <a:p>
              <a:endParaRPr lang="en-GB" dirty="0"/>
            </a:p>
          </p:txBody>
        </p:sp>
        <p:pic>
          <p:nvPicPr>
            <p:cNvPr id="105" name="Picture 104">
              <a:extLst>
                <a:ext uri="{FF2B5EF4-FFF2-40B4-BE49-F238E27FC236}">
                  <a16:creationId xmlns:a16="http://schemas.microsoft.com/office/drawing/2014/main" id="{7306BDD3-0E13-4425-B4F3-2495B7DEA70B}"/>
                </a:ext>
              </a:extLst>
            </p:cNvPr>
            <p:cNvPicPr>
              <a:picLocks noChangeAspect="1"/>
            </p:cNvPicPr>
            <p:nvPr/>
          </p:nvPicPr>
          <p:blipFill>
            <a:blip r:embed="rId6"/>
            <a:stretch>
              <a:fillRect/>
            </a:stretch>
          </p:blipFill>
          <p:spPr>
            <a:xfrm>
              <a:off x="8386054" y="3198981"/>
              <a:ext cx="408752" cy="743281"/>
            </a:xfrm>
            <a:prstGeom prst="rect">
              <a:avLst/>
            </a:prstGeom>
          </p:spPr>
        </p:pic>
        <p:sp>
          <p:nvSpPr>
            <p:cNvPr id="117" name="TextBox 116">
              <a:extLst>
                <a:ext uri="{FF2B5EF4-FFF2-40B4-BE49-F238E27FC236}">
                  <a16:creationId xmlns:a16="http://schemas.microsoft.com/office/drawing/2014/main" id="{A9DB68D1-262D-4692-8198-402EBD6C4F9D}"/>
                </a:ext>
              </a:extLst>
            </p:cNvPr>
            <p:cNvSpPr txBox="1"/>
            <p:nvPr/>
          </p:nvSpPr>
          <p:spPr>
            <a:xfrm>
              <a:off x="7567397" y="3304229"/>
              <a:ext cx="792205" cy="430887"/>
            </a:xfrm>
            <a:prstGeom prst="rect">
              <a:avLst/>
            </a:prstGeom>
            <a:noFill/>
          </p:spPr>
          <p:txBody>
            <a:bodyPr wrap="none" rtlCol="0">
              <a:spAutoFit/>
            </a:bodyPr>
            <a:lstStyle/>
            <a:p>
              <a:r>
                <a:rPr lang="en-GB" sz="2200" dirty="0">
                  <a:solidFill>
                    <a:srgbClr val="00B050"/>
                  </a:solidFill>
                </a:rPr>
                <a:t>C</a:t>
              </a:r>
              <a:r>
                <a:rPr lang="en-GB" sz="2200" baseline="-25000" dirty="0">
                  <a:solidFill>
                    <a:srgbClr val="00B050"/>
                  </a:solidFill>
                </a:rPr>
                <a:t>n</a:t>
              </a:r>
              <a:r>
                <a:rPr lang="en-GB" sz="2200" dirty="0">
                  <a:solidFill>
                    <a:srgbClr val="00B050"/>
                  </a:solidFill>
                </a:rPr>
                <a:t>H</a:t>
              </a:r>
              <a:r>
                <a:rPr lang="en-GB" sz="2200" baseline="-25000" dirty="0">
                  <a:solidFill>
                    <a:srgbClr val="00B050"/>
                  </a:solidFill>
                </a:rPr>
                <a:t>2n</a:t>
              </a:r>
            </a:p>
          </p:txBody>
        </p:sp>
      </p:grpSp>
      <p:grpSp>
        <p:nvGrpSpPr>
          <p:cNvPr id="131" name="Group 130">
            <a:extLst>
              <a:ext uri="{FF2B5EF4-FFF2-40B4-BE49-F238E27FC236}">
                <a16:creationId xmlns:a16="http://schemas.microsoft.com/office/drawing/2014/main" id="{1CAD4894-0097-4B0B-A605-B4475A51E793}"/>
              </a:ext>
            </a:extLst>
          </p:cNvPr>
          <p:cNvGrpSpPr/>
          <p:nvPr/>
        </p:nvGrpSpPr>
        <p:grpSpPr>
          <a:xfrm>
            <a:off x="7047715" y="4115181"/>
            <a:ext cx="4993992" cy="923330"/>
            <a:chOff x="6361164" y="4292758"/>
            <a:chExt cx="2979495" cy="923330"/>
          </a:xfrm>
        </p:grpSpPr>
        <p:sp>
          <p:nvSpPr>
            <p:cNvPr id="34" name="TextBox 33">
              <a:extLst>
                <a:ext uri="{FF2B5EF4-FFF2-40B4-BE49-F238E27FC236}">
                  <a16:creationId xmlns:a16="http://schemas.microsoft.com/office/drawing/2014/main" id="{69D1C0BD-C04B-4929-A902-BC8FB9677CD8}"/>
                </a:ext>
              </a:extLst>
            </p:cNvPr>
            <p:cNvSpPr txBox="1"/>
            <p:nvPr/>
          </p:nvSpPr>
          <p:spPr>
            <a:xfrm>
              <a:off x="6361164" y="4292758"/>
              <a:ext cx="2979495" cy="923330"/>
            </a:xfrm>
            <a:prstGeom prst="rect">
              <a:avLst/>
            </a:prstGeom>
            <a:noFill/>
            <a:ln>
              <a:solidFill>
                <a:schemeClr val="tx1"/>
              </a:solidFill>
            </a:ln>
          </p:spPr>
          <p:txBody>
            <a:bodyPr wrap="square" rtlCol="0">
              <a:spAutoFit/>
            </a:bodyPr>
            <a:lstStyle/>
            <a:p>
              <a:r>
                <a:rPr lang="en-GB" b="1" dirty="0">
                  <a:solidFill>
                    <a:srgbClr val="00B050"/>
                  </a:solidFill>
                </a:rPr>
                <a:t>UNSATURATED</a:t>
              </a:r>
            </a:p>
            <a:p>
              <a:r>
                <a:rPr lang="en-GB" dirty="0"/>
                <a:t>Cyclic  alkenes</a:t>
              </a:r>
            </a:p>
            <a:p>
              <a:endParaRPr lang="en-GB" dirty="0"/>
            </a:p>
          </p:txBody>
        </p:sp>
        <p:pic>
          <p:nvPicPr>
            <p:cNvPr id="104" name="Picture 103">
              <a:extLst>
                <a:ext uri="{FF2B5EF4-FFF2-40B4-BE49-F238E27FC236}">
                  <a16:creationId xmlns:a16="http://schemas.microsoft.com/office/drawing/2014/main" id="{A3EDE513-73CA-4D5C-9D5F-F65E29309958}"/>
                </a:ext>
              </a:extLst>
            </p:cNvPr>
            <p:cNvPicPr>
              <a:picLocks noChangeAspect="1"/>
            </p:cNvPicPr>
            <p:nvPr/>
          </p:nvPicPr>
          <p:blipFill>
            <a:blip r:embed="rId7"/>
            <a:stretch>
              <a:fillRect/>
            </a:stretch>
          </p:blipFill>
          <p:spPr>
            <a:xfrm>
              <a:off x="8360827" y="4373127"/>
              <a:ext cx="415006" cy="743282"/>
            </a:xfrm>
            <a:prstGeom prst="rect">
              <a:avLst/>
            </a:prstGeom>
          </p:spPr>
        </p:pic>
        <p:sp>
          <p:nvSpPr>
            <p:cNvPr id="118" name="TextBox 117">
              <a:extLst>
                <a:ext uri="{FF2B5EF4-FFF2-40B4-BE49-F238E27FC236}">
                  <a16:creationId xmlns:a16="http://schemas.microsoft.com/office/drawing/2014/main" id="{F61907B3-8AF5-4522-AEA2-26EBEAE7D7DD}"/>
                </a:ext>
              </a:extLst>
            </p:cNvPr>
            <p:cNvSpPr txBox="1"/>
            <p:nvPr/>
          </p:nvSpPr>
          <p:spPr>
            <a:xfrm>
              <a:off x="7544902" y="4467836"/>
              <a:ext cx="958917" cy="430887"/>
            </a:xfrm>
            <a:prstGeom prst="rect">
              <a:avLst/>
            </a:prstGeom>
            <a:noFill/>
          </p:spPr>
          <p:txBody>
            <a:bodyPr wrap="none" rtlCol="0">
              <a:spAutoFit/>
            </a:bodyPr>
            <a:lstStyle/>
            <a:p>
              <a:r>
                <a:rPr lang="en-GB" sz="2200" dirty="0">
                  <a:solidFill>
                    <a:srgbClr val="00B050"/>
                  </a:solidFill>
                </a:rPr>
                <a:t>C</a:t>
              </a:r>
              <a:r>
                <a:rPr lang="en-GB" sz="2200" baseline="-25000" dirty="0">
                  <a:solidFill>
                    <a:srgbClr val="00B050"/>
                  </a:solidFill>
                </a:rPr>
                <a:t>n</a:t>
              </a:r>
              <a:r>
                <a:rPr lang="en-GB" sz="2200" dirty="0">
                  <a:solidFill>
                    <a:srgbClr val="00B050"/>
                  </a:solidFill>
                </a:rPr>
                <a:t>H</a:t>
              </a:r>
              <a:r>
                <a:rPr lang="en-GB" sz="2200" baseline="-25000" dirty="0">
                  <a:solidFill>
                    <a:srgbClr val="00B050"/>
                  </a:solidFill>
                </a:rPr>
                <a:t>2n-2</a:t>
              </a:r>
            </a:p>
          </p:txBody>
        </p:sp>
      </p:grpSp>
      <p:grpSp>
        <p:nvGrpSpPr>
          <p:cNvPr id="127" name="Group 126">
            <a:extLst>
              <a:ext uri="{FF2B5EF4-FFF2-40B4-BE49-F238E27FC236}">
                <a16:creationId xmlns:a16="http://schemas.microsoft.com/office/drawing/2014/main" id="{31A5BB69-EC3F-4831-98BF-96BAA885E558}"/>
              </a:ext>
            </a:extLst>
          </p:cNvPr>
          <p:cNvGrpSpPr/>
          <p:nvPr/>
        </p:nvGrpSpPr>
        <p:grpSpPr>
          <a:xfrm>
            <a:off x="7064702" y="899504"/>
            <a:ext cx="4917060" cy="984885"/>
            <a:chOff x="6361165" y="899504"/>
            <a:chExt cx="4917060" cy="984885"/>
          </a:xfrm>
        </p:grpSpPr>
        <p:sp>
          <p:nvSpPr>
            <p:cNvPr id="31" name="TextBox 30">
              <a:extLst>
                <a:ext uri="{FF2B5EF4-FFF2-40B4-BE49-F238E27FC236}">
                  <a16:creationId xmlns:a16="http://schemas.microsoft.com/office/drawing/2014/main" id="{E9B06586-E825-488D-AE39-037D7F31699F}"/>
                </a:ext>
              </a:extLst>
            </p:cNvPr>
            <p:cNvSpPr txBox="1"/>
            <p:nvPr/>
          </p:nvSpPr>
          <p:spPr>
            <a:xfrm>
              <a:off x="6361165" y="899504"/>
              <a:ext cx="4917060" cy="984885"/>
            </a:xfrm>
            <a:prstGeom prst="rect">
              <a:avLst/>
            </a:prstGeom>
            <a:noFill/>
            <a:ln>
              <a:solidFill>
                <a:schemeClr val="tx1"/>
              </a:solidFill>
            </a:ln>
          </p:spPr>
          <p:txBody>
            <a:bodyPr wrap="square" rtlCol="0">
              <a:spAutoFit/>
            </a:bodyPr>
            <a:lstStyle/>
            <a:p>
              <a:r>
                <a:rPr lang="en-GB" b="1" dirty="0">
                  <a:solidFill>
                    <a:srgbClr val="00B0F0"/>
                  </a:solidFill>
                </a:rPr>
                <a:t>     SATURATED</a:t>
              </a:r>
            </a:p>
            <a:p>
              <a:r>
                <a:rPr lang="en-GB" dirty="0"/>
                <a:t>Open-chain alkanes</a:t>
              </a:r>
            </a:p>
            <a:p>
              <a:r>
                <a:rPr lang="en-GB" sz="2200" dirty="0">
                  <a:solidFill>
                    <a:srgbClr val="0070C0"/>
                  </a:solidFill>
                </a:rPr>
                <a:t>       C</a:t>
              </a:r>
              <a:r>
                <a:rPr lang="en-GB" sz="2200" baseline="-25000" dirty="0">
                  <a:solidFill>
                    <a:srgbClr val="0070C0"/>
                  </a:solidFill>
                </a:rPr>
                <a:t>n</a:t>
              </a:r>
              <a:r>
                <a:rPr lang="en-GB" sz="2200" dirty="0">
                  <a:solidFill>
                    <a:srgbClr val="0070C0"/>
                  </a:solidFill>
                </a:rPr>
                <a:t>H</a:t>
              </a:r>
              <a:r>
                <a:rPr lang="en-GB" sz="2200" baseline="-25000" dirty="0">
                  <a:solidFill>
                    <a:srgbClr val="0070C0"/>
                  </a:solidFill>
                </a:rPr>
                <a:t>2n+2</a:t>
              </a:r>
              <a:endParaRPr lang="en-GB" dirty="0"/>
            </a:p>
          </p:txBody>
        </p:sp>
        <p:pic>
          <p:nvPicPr>
            <p:cNvPr id="91" name="Picture 90">
              <a:extLst>
                <a:ext uri="{FF2B5EF4-FFF2-40B4-BE49-F238E27FC236}">
                  <a16:creationId xmlns:a16="http://schemas.microsoft.com/office/drawing/2014/main" id="{6882F1F3-5C8A-4AA4-8A5F-B00ADF975490}"/>
                </a:ext>
              </a:extLst>
            </p:cNvPr>
            <p:cNvPicPr>
              <a:picLocks noChangeAspect="1"/>
            </p:cNvPicPr>
            <p:nvPr/>
          </p:nvPicPr>
          <p:blipFill>
            <a:blip r:embed="rId8"/>
            <a:stretch>
              <a:fillRect/>
            </a:stretch>
          </p:blipFill>
          <p:spPr>
            <a:xfrm>
              <a:off x="8435254" y="971677"/>
              <a:ext cx="1233083" cy="293744"/>
            </a:xfrm>
            <a:prstGeom prst="rect">
              <a:avLst/>
            </a:prstGeom>
          </p:spPr>
        </p:pic>
        <p:pic>
          <p:nvPicPr>
            <p:cNvPr id="92" name="Picture 91">
              <a:extLst>
                <a:ext uri="{FF2B5EF4-FFF2-40B4-BE49-F238E27FC236}">
                  <a16:creationId xmlns:a16="http://schemas.microsoft.com/office/drawing/2014/main" id="{6568A218-6FE0-4492-AB7E-8AB7BA4AE26E}"/>
                </a:ext>
              </a:extLst>
            </p:cNvPr>
            <p:cNvPicPr>
              <a:picLocks noChangeAspect="1"/>
            </p:cNvPicPr>
            <p:nvPr/>
          </p:nvPicPr>
          <p:blipFill>
            <a:blip r:embed="rId9"/>
            <a:stretch>
              <a:fillRect/>
            </a:stretch>
          </p:blipFill>
          <p:spPr>
            <a:xfrm>
              <a:off x="8470051" y="1265421"/>
              <a:ext cx="1198286" cy="565080"/>
            </a:xfrm>
            <a:prstGeom prst="rect">
              <a:avLst/>
            </a:prstGeom>
          </p:spPr>
        </p:pic>
        <p:sp>
          <p:nvSpPr>
            <p:cNvPr id="123" name="TextBox 122">
              <a:extLst>
                <a:ext uri="{FF2B5EF4-FFF2-40B4-BE49-F238E27FC236}">
                  <a16:creationId xmlns:a16="http://schemas.microsoft.com/office/drawing/2014/main" id="{088BDC45-7C56-4E82-9A44-6D18CD3D7612}"/>
                </a:ext>
              </a:extLst>
            </p:cNvPr>
            <p:cNvSpPr txBox="1"/>
            <p:nvPr/>
          </p:nvSpPr>
          <p:spPr>
            <a:xfrm>
              <a:off x="9742883" y="999081"/>
              <a:ext cx="1459630" cy="369332"/>
            </a:xfrm>
            <a:prstGeom prst="rect">
              <a:avLst/>
            </a:prstGeom>
            <a:noFill/>
          </p:spPr>
          <p:txBody>
            <a:bodyPr wrap="none" rtlCol="0">
              <a:spAutoFit/>
            </a:bodyPr>
            <a:lstStyle/>
            <a:p>
              <a:r>
                <a:rPr lang="en-GB" i="1" dirty="0"/>
                <a:t>Straight-chain</a:t>
              </a:r>
            </a:p>
          </p:txBody>
        </p:sp>
        <p:sp>
          <p:nvSpPr>
            <p:cNvPr id="124" name="TextBox 123">
              <a:extLst>
                <a:ext uri="{FF2B5EF4-FFF2-40B4-BE49-F238E27FC236}">
                  <a16:creationId xmlns:a16="http://schemas.microsoft.com/office/drawing/2014/main" id="{8135AFA4-FAB8-44CF-A674-ED6FCD6135D8}"/>
                </a:ext>
              </a:extLst>
            </p:cNvPr>
            <p:cNvSpPr txBox="1"/>
            <p:nvPr/>
          </p:nvSpPr>
          <p:spPr>
            <a:xfrm>
              <a:off x="9776482" y="1419169"/>
              <a:ext cx="1042850" cy="369332"/>
            </a:xfrm>
            <a:prstGeom prst="rect">
              <a:avLst/>
            </a:prstGeom>
            <a:noFill/>
          </p:spPr>
          <p:txBody>
            <a:bodyPr wrap="square" rtlCol="0">
              <a:spAutoFit/>
            </a:bodyPr>
            <a:lstStyle/>
            <a:p>
              <a:r>
                <a:rPr lang="en-GB" i="1" dirty="0"/>
                <a:t>Branched</a:t>
              </a:r>
            </a:p>
          </p:txBody>
        </p:sp>
      </p:grpSp>
    </p:spTree>
    <p:extLst>
      <p:ext uri="{BB962C8B-B14F-4D97-AF65-F5344CB8AC3E}">
        <p14:creationId xmlns:p14="http://schemas.microsoft.com/office/powerpoint/2010/main" val="1882250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0A0CB-3053-47D9-9EBE-A6D24589935A}"/>
              </a:ext>
            </a:extLst>
          </p:cNvPr>
          <p:cNvSpPr>
            <a:spLocks noGrp="1"/>
          </p:cNvSpPr>
          <p:nvPr>
            <p:ph type="title"/>
          </p:nvPr>
        </p:nvSpPr>
        <p:spPr>
          <a:xfrm>
            <a:off x="913774" y="0"/>
            <a:ext cx="10364451" cy="1596177"/>
          </a:xfrm>
        </p:spPr>
        <p:txBody>
          <a:bodyPr/>
          <a:lstStyle/>
          <a:p>
            <a:r>
              <a:rPr lang="en-GB" dirty="0"/>
              <a:t>Properties of Alkanes and Their Role in Energetic Materials</a:t>
            </a:r>
          </a:p>
        </p:txBody>
      </p:sp>
      <p:sp>
        <p:nvSpPr>
          <p:cNvPr id="4" name="Rectangle 1">
            <a:extLst>
              <a:ext uri="{FF2B5EF4-FFF2-40B4-BE49-F238E27FC236}">
                <a16:creationId xmlns:a16="http://schemas.microsoft.com/office/drawing/2014/main" id="{91C0F339-AE17-4089-AA36-7058BC02E9EA}"/>
              </a:ext>
            </a:extLst>
          </p:cNvPr>
          <p:cNvSpPr>
            <a:spLocks noGrp="1" noChangeArrowheads="1"/>
          </p:cNvSpPr>
          <p:nvPr>
            <p:ph sz="quarter" idx="13"/>
          </p:nvPr>
        </p:nvSpPr>
        <p:spPr bwMode="auto">
          <a:xfrm>
            <a:off x="995968" y="1767346"/>
            <a:ext cx="10624104" cy="4326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Stable yet energy-dense fuels</a:t>
            </a:r>
            <a:r>
              <a:rPr lang="en-US" altLang="en-US" sz="2400" cap="none" dirty="0"/>
              <a:t>: </a:t>
            </a:r>
            <a:r>
              <a:rPr kumimoji="0" lang="en-US" altLang="en-US" sz="2400" b="0" i="0" u="none" strike="noStrike" cap="none" normalizeH="0" baseline="0" dirty="0">
                <a:ln>
                  <a:noFill/>
                </a:ln>
                <a:solidFill>
                  <a:schemeClr val="tx1"/>
                </a:solidFill>
                <a:effectLst/>
              </a:rPr>
              <a:t>alkanes resist reaction under normal conditions but 	release large amounts of energy upon combustion.</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Used across the explosives lifecycle:</a:t>
            </a:r>
            <a:endParaRPr lang="en-US" altLang="en-US" sz="2400" cap="none" dirty="0"/>
          </a:p>
          <a:p>
            <a:pPr marL="457200" lvl="1" indent="0" eaLnBrk="0" fontAlgn="base" hangingPunct="0">
              <a:lnSpc>
                <a:spcPct val="150000"/>
              </a:lnSpc>
              <a:spcBef>
                <a:spcPct val="0"/>
              </a:spcBef>
              <a:spcAft>
                <a:spcPct val="0"/>
              </a:spcAft>
              <a:buClrTx/>
              <a:buFontTx/>
              <a:buChar char="•"/>
            </a:pPr>
            <a:r>
              <a:rPr kumimoji="0" lang="en-US" altLang="en-US" sz="2200" b="1" i="0" u="none" strike="noStrike" cap="none" normalizeH="0" baseline="0" dirty="0">
                <a:ln>
                  <a:noFill/>
                </a:ln>
                <a:solidFill>
                  <a:schemeClr val="tx1"/>
                </a:solidFill>
                <a:effectLst/>
              </a:rPr>
              <a:t>  Manufacture:</a:t>
            </a:r>
            <a:r>
              <a:rPr kumimoji="0" lang="en-US" altLang="en-US" sz="2200" b="0" i="0" u="none" strike="noStrike" cap="none" normalizeH="0" baseline="0" dirty="0">
                <a:ln>
                  <a:noFill/>
                </a:ln>
                <a:solidFill>
                  <a:schemeClr val="tx1"/>
                </a:solidFill>
                <a:effectLst/>
              </a:rPr>
              <a:t> solvents and diluents in propellant formulation.</a:t>
            </a:r>
            <a:endParaRPr lang="en-US" altLang="en-US" sz="2200" cap="none" dirty="0"/>
          </a:p>
          <a:p>
            <a:pPr lvl="1" eaLnBrk="0" fontAlgn="base" hangingPunct="0">
              <a:lnSpc>
                <a:spcPct val="150000"/>
              </a:lnSpc>
              <a:spcBef>
                <a:spcPct val="0"/>
              </a:spcBef>
              <a:spcAft>
                <a:spcPct val="0"/>
              </a:spcAft>
              <a:buClrTx/>
            </a:pPr>
            <a:r>
              <a:rPr kumimoji="0" lang="en-US" altLang="en-US" sz="2200" b="1" i="0" u="none" strike="noStrike" cap="none" normalizeH="0" baseline="0" dirty="0">
                <a:ln>
                  <a:noFill/>
                </a:ln>
                <a:solidFill>
                  <a:schemeClr val="tx1"/>
                </a:solidFill>
                <a:effectLst/>
              </a:rPr>
              <a:t>Use:</a:t>
            </a:r>
            <a:r>
              <a:rPr kumimoji="0" lang="en-US" altLang="en-US" sz="2200" b="0" i="0" u="none" strike="noStrike" cap="none" normalizeH="0" baseline="0" dirty="0">
                <a:ln>
                  <a:noFill/>
                </a:ln>
                <a:solidFill>
                  <a:schemeClr val="tx1"/>
                </a:solidFill>
                <a:effectLst/>
              </a:rPr>
              <a:t> medium-chain alkanes (e.g., kerosene/RP-1) as rocket and missile fuels.</a:t>
            </a:r>
            <a:endParaRPr lang="en-US" altLang="en-US" sz="2200" cap="none" dirty="0"/>
          </a:p>
          <a:p>
            <a:pPr lvl="1" eaLnBrk="0" fontAlgn="base" hangingPunct="0">
              <a:lnSpc>
                <a:spcPct val="150000"/>
              </a:lnSpc>
              <a:spcBef>
                <a:spcPct val="0"/>
              </a:spcBef>
              <a:spcAft>
                <a:spcPct val="0"/>
              </a:spcAft>
              <a:buClrTx/>
            </a:pPr>
            <a:r>
              <a:rPr kumimoji="0" lang="en-US" altLang="en-US" sz="2200" b="1" i="0" u="none" strike="noStrike" cap="none" normalizeH="0" baseline="0" dirty="0">
                <a:ln>
                  <a:noFill/>
                </a:ln>
                <a:solidFill>
                  <a:schemeClr val="tx1"/>
                </a:solidFill>
                <a:effectLst/>
              </a:rPr>
              <a:t>Disposal:</a:t>
            </a:r>
            <a:r>
              <a:rPr kumimoji="0" lang="en-US" altLang="en-US" sz="2200" b="0" i="0" u="none" strike="noStrike" cap="none" normalizeH="0" baseline="0" dirty="0">
                <a:ln>
                  <a:noFill/>
                </a:ln>
                <a:solidFill>
                  <a:schemeClr val="tx1"/>
                </a:solidFill>
                <a:effectLst/>
              </a:rPr>
              <a:t> clean-burning combustion reduces residual pollutants</a:t>
            </a:r>
          </a:p>
          <a:p>
            <a:pPr marL="342900" lvl="1" indent="-342900" eaLnBrk="0" fontAlgn="base" hangingPunct="0">
              <a:lnSpc>
                <a:spcPct val="150000"/>
              </a:lnSpc>
              <a:spcBef>
                <a:spcPct val="0"/>
              </a:spcBef>
              <a:spcAft>
                <a:spcPct val="0"/>
              </a:spcAft>
              <a:buClrTx/>
            </a:pPr>
            <a:r>
              <a:rPr kumimoji="0" lang="en-US" altLang="en-US" sz="2400" b="1" i="0" u="none" strike="noStrike" cap="none" normalizeH="0" baseline="0" dirty="0">
                <a:ln>
                  <a:noFill/>
                </a:ln>
                <a:solidFill>
                  <a:schemeClr val="tx1"/>
                </a:solidFill>
                <a:effectLst/>
              </a:rPr>
              <a:t>Chemical control:</a:t>
            </a:r>
            <a:r>
              <a:rPr kumimoji="0" lang="en-US" altLang="en-US" sz="2400" b="0" i="0" u="none" strike="noStrike" cap="none" normalizeH="0" baseline="0" dirty="0">
                <a:ln>
                  <a:noFill/>
                </a:ln>
                <a:solidFill>
                  <a:schemeClr val="tx1"/>
                </a:solidFill>
                <a:effectLst/>
              </a:rPr>
              <a:t> non-polar, hydrophobic compounds that require strong </a:t>
            </a:r>
            <a:r>
              <a:rPr kumimoji="0" lang="en-US" altLang="en-US" sz="2400" b="0" i="0" u="none" strike="noStrike" cap="none" normalizeH="0" baseline="0" dirty="0" err="1">
                <a:ln>
                  <a:noFill/>
                </a:ln>
                <a:solidFill>
                  <a:schemeClr val="tx1"/>
                </a:solidFill>
                <a:effectLst/>
              </a:rPr>
              <a:t>oxidisers</a:t>
            </a:r>
            <a:r>
              <a:rPr kumimoji="0" lang="en-US" altLang="en-US" sz="2400" b="0" i="0" u="none" strike="noStrike" cap="none" normalizeH="0" baseline="0" dirty="0">
                <a:ln>
                  <a:noFill/>
                </a:ln>
                <a:solidFill>
                  <a:schemeClr val="tx1"/>
                </a:solidFill>
                <a:effectLst/>
              </a:rPr>
              <a:t> (e.g. nitration) to form energetic derivatives.</a:t>
            </a:r>
          </a:p>
        </p:txBody>
      </p:sp>
    </p:spTree>
    <p:extLst>
      <p:ext uri="{BB962C8B-B14F-4D97-AF65-F5344CB8AC3E}">
        <p14:creationId xmlns:p14="http://schemas.microsoft.com/office/powerpoint/2010/main" val="5994551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14A11C8-B0A3-49DF-BB49-8ED1D5E06B37}"/>
              </a:ext>
            </a:extLst>
          </p:cNvPr>
          <p:cNvSpPr txBox="1"/>
          <p:nvPr/>
        </p:nvSpPr>
        <p:spPr>
          <a:xfrm>
            <a:off x="178130" y="870935"/>
            <a:ext cx="12502169" cy="461665"/>
          </a:xfrm>
          <a:prstGeom prst="rect">
            <a:avLst/>
          </a:prstGeom>
          <a:noFill/>
        </p:spPr>
        <p:txBody>
          <a:bodyPr wrap="square">
            <a:spAutoFit/>
          </a:bodyPr>
          <a:lstStyle/>
          <a:p>
            <a:r>
              <a:rPr lang="en-GB" sz="2400" dirty="0"/>
              <a:t>Functional Group identifies part of a compound that is responsible for its characteristic reactions</a:t>
            </a:r>
          </a:p>
        </p:txBody>
      </p:sp>
      <p:sp>
        <p:nvSpPr>
          <p:cNvPr id="6" name="Title 5">
            <a:extLst>
              <a:ext uri="{FF2B5EF4-FFF2-40B4-BE49-F238E27FC236}">
                <a16:creationId xmlns:a16="http://schemas.microsoft.com/office/drawing/2014/main" id="{55D05B74-5765-4E51-A595-16491285906A}"/>
              </a:ext>
            </a:extLst>
          </p:cNvPr>
          <p:cNvSpPr>
            <a:spLocks noGrp="1"/>
          </p:cNvSpPr>
          <p:nvPr>
            <p:ph type="title"/>
          </p:nvPr>
        </p:nvSpPr>
        <p:spPr>
          <a:xfrm>
            <a:off x="913774" y="0"/>
            <a:ext cx="10364451" cy="914400"/>
          </a:xfrm>
        </p:spPr>
        <p:txBody>
          <a:bodyPr/>
          <a:lstStyle/>
          <a:p>
            <a:r>
              <a:rPr lang="en-GB" dirty="0"/>
              <a:t>Functional groups</a:t>
            </a:r>
          </a:p>
        </p:txBody>
      </p:sp>
      <p:grpSp>
        <p:nvGrpSpPr>
          <p:cNvPr id="8" name="Group 7">
            <a:extLst>
              <a:ext uri="{FF2B5EF4-FFF2-40B4-BE49-F238E27FC236}">
                <a16:creationId xmlns:a16="http://schemas.microsoft.com/office/drawing/2014/main" id="{69C3EF90-C7D0-4EDB-8443-E8B89FB0CAB6}"/>
              </a:ext>
            </a:extLst>
          </p:cNvPr>
          <p:cNvGrpSpPr/>
          <p:nvPr/>
        </p:nvGrpSpPr>
        <p:grpSpPr>
          <a:xfrm>
            <a:off x="913774" y="1696753"/>
            <a:ext cx="9734082" cy="4993707"/>
            <a:chOff x="625108" y="1816467"/>
            <a:chExt cx="8586737" cy="4355432"/>
          </a:xfrm>
        </p:grpSpPr>
        <p:pic>
          <p:nvPicPr>
            <p:cNvPr id="2" name="Picture 1">
              <a:extLst>
                <a:ext uri="{FF2B5EF4-FFF2-40B4-BE49-F238E27FC236}">
                  <a16:creationId xmlns:a16="http://schemas.microsoft.com/office/drawing/2014/main" id="{9B07ACB1-7F57-4B88-9E65-E89E9C63330D}"/>
                </a:ext>
              </a:extLst>
            </p:cNvPr>
            <p:cNvPicPr>
              <a:picLocks noChangeAspect="1"/>
            </p:cNvPicPr>
            <p:nvPr/>
          </p:nvPicPr>
          <p:blipFill rotWithShape="1">
            <a:blip r:embed="rId3"/>
            <a:srcRect l="79868" t="2925" r="2213" b="4711"/>
            <a:stretch/>
          </p:blipFill>
          <p:spPr>
            <a:xfrm>
              <a:off x="7712243" y="1816467"/>
              <a:ext cx="1499602" cy="4355432"/>
            </a:xfrm>
            <a:prstGeom prst="rect">
              <a:avLst/>
            </a:prstGeom>
          </p:spPr>
        </p:pic>
        <p:pic>
          <p:nvPicPr>
            <p:cNvPr id="7" name="Picture 6">
              <a:extLst>
                <a:ext uri="{FF2B5EF4-FFF2-40B4-BE49-F238E27FC236}">
                  <a16:creationId xmlns:a16="http://schemas.microsoft.com/office/drawing/2014/main" id="{3151E140-FBEB-49AE-9863-C052B2C55C5C}"/>
                </a:ext>
              </a:extLst>
            </p:cNvPr>
            <p:cNvPicPr>
              <a:picLocks noChangeAspect="1"/>
            </p:cNvPicPr>
            <p:nvPr/>
          </p:nvPicPr>
          <p:blipFill rotWithShape="1">
            <a:blip r:embed="rId3"/>
            <a:srcRect t="11742" r="21813" b="2984"/>
            <a:stretch/>
          </p:blipFill>
          <p:spPr>
            <a:xfrm>
              <a:off x="625108" y="1816467"/>
              <a:ext cx="7087135" cy="4355432"/>
            </a:xfrm>
            <a:prstGeom prst="rect">
              <a:avLst/>
            </a:prstGeom>
          </p:spPr>
        </p:pic>
      </p:grpSp>
      <p:sp>
        <p:nvSpPr>
          <p:cNvPr id="9" name="Rectangle: Rounded Corners 8">
            <a:extLst>
              <a:ext uri="{FF2B5EF4-FFF2-40B4-BE49-F238E27FC236}">
                <a16:creationId xmlns:a16="http://schemas.microsoft.com/office/drawing/2014/main" id="{6D44C29D-1502-455E-B6ED-83A10617F821}"/>
              </a:ext>
            </a:extLst>
          </p:cNvPr>
          <p:cNvSpPr/>
          <p:nvPr/>
        </p:nvSpPr>
        <p:spPr>
          <a:xfrm>
            <a:off x="5775157" y="1792705"/>
            <a:ext cx="1496811" cy="134753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F54420E2-3F32-4DBE-B235-CAF6036A1DA5}"/>
              </a:ext>
            </a:extLst>
          </p:cNvPr>
          <p:cNvSpPr/>
          <p:nvPr/>
        </p:nvSpPr>
        <p:spPr>
          <a:xfrm>
            <a:off x="4587156" y="4946168"/>
            <a:ext cx="1412488" cy="1347537"/>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9F9C75B0-2505-4F7D-8A24-1D7B5253300A}"/>
              </a:ext>
            </a:extLst>
          </p:cNvPr>
          <p:cNvSpPr txBox="1"/>
          <p:nvPr/>
        </p:nvSpPr>
        <p:spPr>
          <a:xfrm>
            <a:off x="10749721" y="2182366"/>
            <a:ext cx="1588168" cy="3693319"/>
          </a:xfrm>
          <a:prstGeom prst="rect">
            <a:avLst/>
          </a:prstGeom>
          <a:noFill/>
        </p:spPr>
        <p:txBody>
          <a:bodyPr wrap="square" rtlCol="0">
            <a:spAutoFit/>
          </a:bodyPr>
          <a:lstStyle/>
          <a:p>
            <a:r>
              <a:rPr lang="en-GB" b="1" dirty="0">
                <a:solidFill>
                  <a:srgbClr val="FF0000"/>
                </a:solidFill>
              </a:rPr>
              <a:t>aromatic nitro compounds</a:t>
            </a:r>
          </a:p>
          <a:p>
            <a:endParaRPr lang="en-GB" b="1" dirty="0">
              <a:solidFill>
                <a:srgbClr val="FF0000"/>
              </a:solidFill>
            </a:endParaRPr>
          </a:p>
          <a:p>
            <a:endParaRPr lang="en-GB" b="1" dirty="0">
              <a:solidFill>
                <a:srgbClr val="FF0000"/>
              </a:solidFill>
            </a:endParaRPr>
          </a:p>
          <a:p>
            <a:endParaRPr lang="en-GB" b="1" dirty="0">
              <a:solidFill>
                <a:srgbClr val="FF0000"/>
              </a:solidFill>
            </a:endParaRPr>
          </a:p>
          <a:p>
            <a:endParaRPr lang="en-GB" b="1" dirty="0">
              <a:solidFill>
                <a:srgbClr val="FF0000"/>
              </a:solidFill>
            </a:endParaRPr>
          </a:p>
          <a:p>
            <a:r>
              <a:rPr lang="en-GB" b="1" dirty="0">
                <a:solidFill>
                  <a:srgbClr val="FF0000"/>
                </a:solidFill>
              </a:rPr>
              <a:t>nitramines </a:t>
            </a:r>
          </a:p>
          <a:p>
            <a:endParaRPr lang="en-GB" b="1" dirty="0">
              <a:solidFill>
                <a:srgbClr val="FF0000"/>
              </a:solidFill>
            </a:endParaRPr>
          </a:p>
          <a:p>
            <a:endParaRPr lang="en-GB" b="1" dirty="0">
              <a:solidFill>
                <a:srgbClr val="FF0000"/>
              </a:solidFill>
            </a:endParaRPr>
          </a:p>
          <a:p>
            <a:endParaRPr lang="en-GB" b="1" dirty="0">
              <a:solidFill>
                <a:srgbClr val="FF0000"/>
              </a:solidFill>
            </a:endParaRPr>
          </a:p>
          <a:p>
            <a:endParaRPr lang="en-GB" b="1" dirty="0">
              <a:solidFill>
                <a:srgbClr val="FF0000"/>
              </a:solidFill>
            </a:endParaRPr>
          </a:p>
          <a:p>
            <a:endParaRPr lang="en-GB" b="1" dirty="0">
              <a:solidFill>
                <a:srgbClr val="FF0000"/>
              </a:solidFill>
            </a:endParaRPr>
          </a:p>
          <a:p>
            <a:r>
              <a:rPr lang="en-GB" b="1" dirty="0">
                <a:solidFill>
                  <a:srgbClr val="FF0000"/>
                </a:solidFill>
              </a:rPr>
              <a:t>nitro esters</a:t>
            </a:r>
          </a:p>
        </p:txBody>
      </p:sp>
      <p:sp>
        <p:nvSpPr>
          <p:cNvPr id="12" name="Rectangle: Rounded Corners 11">
            <a:extLst>
              <a:ext uri="{FF2B5EF4-FFF2-40B4-BE49-F238E27FC236}">
                <a16:creationId xmlns:a16="http://schemas.microsoft.com/office/drawing/2014/main" id="{9362FDA9-C169-4FA0-A531-02BE3B1C17AA}"/>
              </a:ext>
            </a:extLst>
          </p:cNvPr>
          <p:cNvSpPr/>
          <p:nvPr/>
        </p:nvSpPr>
        <p:spPr>
          <a:xfrm>
            <a:off x="7284000" y="3341674"/>
            <a:ext cx="1523116" cy="1374705"/>
          </a:xfrm>
          <a:prstGeom prst="round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FD060A18-BAF9-479A-9ECF-B3A767CA49DE}"/>
              </a:ext>
            </a:extLst>
          </p:cNvPr>
          <p:cNvPicPr>
            <a:picLocks noChangeAspect="1"/>
          </p:cNvPicPr>
          <p:nvPr/>
        </p:nvPicPr>
        <p:blipFill rotWithShape="1">
          <a:blip r:embed="rId4"/>
          <a:srcRect t="22491"/>
          <a:stretch/>
        </p:blipFill>
        <p:spPr>
          <a:xfrm>
            <a:off x="4279079" y="3341674"/>
            <a:ext cx="1496078" cy="1159591"/>
          </a:xfrm>
          <a:prstGeom prst="rect">
            <a:avLst/>
          </a:prstGeom>
        </p:spPr>
      </p:pic>
    </p:spTree>
    <p:extLst>
      <p:ext uri="{BB962C8B-B14F-4D97-AF65-F5344CB8AC3E}">
        <p14:creationId xmlns:p14="http://schemas.microsoft.com/office/powerpoint/2010/main" val="1291215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164B9CB-96EE-4F25-AF2C-11B00B397508}"/>
              </a:ext>
            </a:extLst>
          </p:cNvPr>
          <p:cNvSpPr>
            <a:spLocks noGrp="1"/>
          </p:cNvSpPr>
          <p:nvPr>
            <p:ph type="title"/>
          </p:nvPr>
        </p:nvSpPr>
        <p:spPr>
          <a:xfrm>
            <a:off x="934130" y="13577"/>
            <a:ext cx="10364451" cy="798089"/>
          </a:xfrm>
        </p:spPr>
        <p:txBody>
          <a:bodyPr/>
          <a:lstStyle/>
          <a:p>
            <a:r>
              <a:rPr lang="en-GB" dirty="0"/>
              <a:t>Functional group </a:t>
            </a:r>
            <a:r>
              <a:rPr lang="en-GB" cap="none" dirty="0"/>
              <a:t>vs</a:t>
            </a:r>
            <a:r>
              <a:rPr lang="en-GB" dirty="0"/>
              <a:t> substituent</a:t>
            </a:r>
          </a:p>
        </p:txBody>
      </p:sp>
      <p:sp>
        <p:nvSpPr>
          <p:cNvPr id="4" name="Arrow: Pentagon 3">
            <a:extLst>
              <a:ext uri="{FF2B5EF4-FFF2-40B4-BE49-F238E27FC236}">
                <a16:creationId xmlns:a16="http://schemas.microsoft.com/office/drawing/2014/main" id="{A908C516-1CB8-452E-9EF9-71A31A415FB0}"/>
              </a:ext>
            </a:extLst>
          </p:cNvPr>
          <p:cNvSpPr/>
          <p:nvPr/>
        </p:nvSpPr>
        <p:spPr>
          <a:xfrm>
            <a:off x="732252" y="1911340"/>
            <a:ext cx="2170753" cy="798089"/>
          </a:xfrm>
          <a:prstGeom prst="homePlat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DEFINITION</a:t>
            </a:r>
          </a:p>
        </p:txBody>
      </p:sp>
      <p:sp>
        <p:nvSpPr>
          <p:cNvPr id="5" name="Arrow: Pentagon 4">
            <a:extLst>
              <a:ext uri="{FF2B5EF4-FFF2-40B4-BE49-F238E27FC236}">
                <a16:creationId xmlns:a16="http://schemas.microsoft.com/office/drawing/2014/main" id="{90A48385-BB3D-4EFE-856C-777276C7A3FB}"/>
              </a:ext>
            </a:extLst>
          </p:cNvPr>
          <p:cNvSpPr/>
          <p:nvPr/>
        </p:nvSpPr>
        <p:spPr>
          <a:xfrm>
            <a:off x="732252" y="5446745"/>
            <a:ext cx="2170753" cy="798089"/>
          </a:xfrm>
          <a:prstGeom prst="homePlat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ACTIVITY</a:t>
            </a:r>
          </a:p>
        </p:txBody>
      </p:sp>
      <p:sp>
        <p:nvSpPr>
          <p:cNvPr id="6" name="Arrow: Pentagon 5">
            <a:extLst>
              <a:ext uri="{FF2B5EF4-FFF2-40B4-BE49-F238E27FC236}">
                <a16:creationId xmlns:a16="http://schemas.microsoft.com/office/drawing/2014/main" id="{445ABCC9-A621-48A4-9CC3-4CB6A08594CC}"/>
              </a:ext>
            </a:extLst>
          </p:cNvPr>
          <p:cNvSpPr/>
          <p:nvPr/>
        </p:nvSpPr>
        <p:spPr>
          <a:xfrm>
            <a:off x="732252" y="3594127"/>
            <a:ext cx="2170753" cy="798089"/>
          </a:xfrm>
          <a:prstGeom prst="homePlat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ROLE</a:t>
            </a:r>
          </a:p>
        </p:txBody>
      </p:sp>
      <p:sp>
        <p:nvSpPr>
          <p:cNvPr id="8" name="Rectangle 7">
            <a:extLst>
              <a:ext uri="{FF2B5EF4-FFF2-40B4-BE49-F238E27FC236}">
                <a16:creationId xmlns:a16="http://schemas.microsoft.com/office/drawing/2014/main" id="{0DA65449-771D-475F-AEA0-FD0C2B7E2C92}"/>
              </a:ext>
            </a:extLst>
          </p:cNvPr>
          <p:cNvSpPr/>
          <p:nvPr/>
        </p:nvSpPr>
        <p:spPr>
          <a:xfrm>
            <a:off x="3021758" y="1080249"/>
            <a:ext cx="4172708" cy="37885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Functional Group </a:t>
            </a:r>
          </a:p>
        </p:txBody>
      </p:sp>
      <p:sp>
        <p:nvSpPr>
          <p:cNvPr id="9" name="Rectangle 8">
            <a:extLst>
              <a:ext uri="{FF2B5EF4-FFF2-40B4-BE49-F238E27FC236}">
                <a16:creationId xmlns:a16="http://schemas.microsoft.com/office/drawing/2014/main" id="{95F46CF0-3500-4285-A139-D9DABA934B02}"/>
              </a:ext>
            </a:extLst>
          </p:cNvPr>
          <p:cNvSpPr/>
          <p:nvPr/>
        </p:nvSpPr>
        <p:spPr>
          <a:xfrm>
            <a:off x="7275106" y="1065186"/>
            <a:ext cx="4172708" cy="37885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Substituent</a:t>
            </a:r>
          </a:p>
        </p:txBody>
      </p:sp>
      <p:sp>
        <p:nvSpPr>
          <p:cNvPr id="10" name="Rectangle 9">
            <a:extLst>
              <a:ext uri="{FF2B5EF4-FFF2-40B4-BE49-F238E27FC236}">
                <a16:creationId xmlns:a16="http://schemas.microsoft.com/office/drawing/2014/main" id="{DC59B1F9-6A3A-4AE0-8D80-67400AF6AB8C}"/>
              </a:ext>
            </a:extLst>
          </p:cNvPr>
          <p:cNvSpPr/>
          <p:nvPr/>
        </p:nvSpPr>
        <p:spPr>
          <a:xfrm>
            <a:off x="3021758" y="1514732"/>
            <a:ext cx="4172708" cy="15988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A functional group is a specific group of atoms responsible for the characteristic chemical reactions of a molecule.</a:t>
            </a:r>
          </a:p>
        </p:txBody>
      </p:sp>
      <p:sp>
        <p:nvSpPr>
          <p:cNvPr id="12" name="Rectangle 11">
            <a:extLst>
              <a:ext uri="{FF2B5EF4-FFF2-40B4-BE49-F238E27FC236}">
                <a16:creationId xmlns:a16="http://schemas.microsoft.com/office/drawing/2014/main" id="{A9D91196-F630-4647-A951-0F5D3BFD2770}"/>
              </a:ext>
            </a:extLst>
          </p:cNvPr>
          <p:cNvSpPr/>
          <p:nvPr/>
        </p:nvSpPr>
        <p:spPr>
          <a:xfrm>
            <a:off x="7275108" y="1524380"/>
            <a:ext cx="4172708" cy="1598826"/>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A substituent is an atom or group of atoms that replaces a hydrogen atom in a hydrocarbon molecule.</a:t>
            </a:r>
          </a:p>
        </p:txBody>
      </p:sp>
      <p:sp>
        <p:nvSpPr>
          <p:cNvPr id="13" name="Rectangle 12">
            <a:extLst>
              <a:ext uri="{FF2B5EF4-FFF2-40B4-BE49-F238E27FC236}">
                <a16:creationId xmlns:a16="http://schemas.microsoft.com/office/drawing/2014/main" id="{242DABCE-B6E9-455C-AF92-18D7A0348697}"/>
              </a:ext>
            </a:extLst>
          </p:cNvPr>
          <p:cNvSpPr/>
          <p:nvPr/>
        </p:nvSpPr>
        <p:spPr>
          <a:xfrm>
            <a:off x="3021758" y="3275938"/>
            <a:ext cx="4172708" cy="14979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It defines the chemical properties of a compound and determines the molecule's reactivity and class (e.g., alcohols, acids, esters).</a:t>
            </a:r>
          </a:p>
        </p:txBody>
      </p:sp>
      <p:sp>
        <p:nvSpPr>
          <p:cNvPr id="14" name="Rectangle 13">
            <a:extLst>
              <a:ext uri="{FF2B5EF4-FFF2-40B4-BE49-F238E27FC236}">
                <a16:creationId xmlns:a16="http://schemas.microsoft.com/office/drawing/2014/main" id="{EADE0C6A-A278-431E-B500-15BA54E16D6C}"/>
              </a:ext>
            </a:extLst>
          </p:cNvPr>
          <p:cNvSpPr/>
          <p:nvPr/>
        </p:nvSpPr>
        <p:spPr>
          <a:xfrm>
            <a:off x="7275107" y="3275938"/>
            <a:ext cx="4172708" cy="1497952"/>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It can modify the base structure of the molecule; include alkyl groups (e.g., -CH₃), halogens (e.g., -Cl, -Br)</a:t>
            </a:r>
          </a:p>
        </p:txBody>
      </p:sp>
      <p:sp>
        <p:nvSpPr>
          <p:cNvPr id="15" name="Rectangle 14">
            <a:extLst>
              <a:ext uri="{FF2B5EF4-FFF2-40B4-BE49-F238E27FC236}">
                <a16:creationId xmlns:a16="http://schemas.microsoft.com/office/drawing/2014/main" id="{68A3CFB6-06C2-4E84-98C1-DA03B7C538D9}"/>
              </a:ext>
            </a:extLst>
          </p:cNvPr>
          <p:cNvSpPr/>
          <p:nvPr/>
        </p:nvSpPr>
        <p:spPr>
          <a:xfrm>
            <a:off x="3021758" y="4953349"/>
            <a:ext cx="4172708" cy="149795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It determines how a molecule reacts and which types of reactions it undergoes.</a:t>
            </a:r>
          </a:p>
        </p:txBody>
      </p:sp>
      <p:sp>
        <p:nvSpPr>
          <p:cNvPr id="16" name="Rectangle 15">
            <a:extLst>
              <a:ext uri="{FF2B5EF4-FFF2-40B4-BE49-F238E27FC236}">
                <a16:creationId xmlns:a16="http://schemas.microsoft.com/office/drawing/2014/main" id="{19DD8B79-64DE-4068-98A5-FBC5B5C2C717}"/>
              </a:ext>
            </a:extLst>
          </p:cNvPr>
          <p:cNvSpPr/>
          <p:nvPr/>
        </p:nvSpPr>
        <p:spPr>
          <a:xfrm>
            <a:off x="7275108" y="4953349"/>
            <a:ext cx="4172708" cy="1497951"/>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t>It can influence a molecule's physical properties and reactivity but don't always define its main chemical behaviour</a:t>
            </a:r>
          </a:p>
        </p:txBody>
      </p:sp>
    </p:spTree>
    <p:extLst>
      <p:ext uri="{BB962C8B-B14F-4D97-AF65-F5344CB8AC3E}">
        <p14:creationId xmlns:p14="http://schemas.microsoft.com/office/powerpoint/2010/main" val="20139990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BDCE13-74E7-4EE4-B548-5866622E9223}"/>
              </a:ext>
            </a:extLst>
          </p:cNvPr>
          <p:cNvPicPr>
            <a:picLocks noChangeAspect="1"/>
          </p:cNvPicPr>
          <p:nvPr/>
        </p:nvPicPr>
        <p:blipFill>
          <a:blip r:embed="rId3"/>
          <a:stretch>
            <a:fillRect/>
          </a:stretch>
        </p:blipFill>
        <p:spPr>
          <a:xfrm>
            <a:off x="188428" y="1026487"/>
            <a:ext cx="6977671" cy="5464812"/>
          </a:xfrm>
          <a:prstGeom prst="rect">
            <a:avLst/>
          </a:prstGeom>
        </p:spPr>
      </p:pic>
      <p:sp>
        <p:nvSpPr>
          <p:cNvPr id="6" name="Title 5">
            <a:extLst>
              <a:ext uri="{FF2B5EF4-FFF2-40B4-BE49-F238E27FC236}">
                <a16:creationId xmlns:a16="http://schemas.microsoft.com/office/drawing/2014/main" id="{55D05B74-5765-4E51-A595-16491285906A}"/>
              </a:ext>
            </a:extLst>
          </p:cNvPr>
          <p:cNvSpPr>
            <a:spLocks noGrp="1"/>
          </p:cNvSpPr>
          <p:nvPr>
            <p:ph type="title"/>
          </p:nvPr>
        </p:nvSpPr>
        <p:spPr>
          <a:xfrm>
            <a:off x="913774" y="0"/>
            <a:ext cx="10364451" cy="914400"/>
          </a:xfrm>
        </p:spPr>
        <p:txBody>
          <a:bodyPr/>
          <a:lstStyle/>
          <a:p>
            <a:r>
              <a:rPr lang="en-GB"/>
              <a:t>Functional groups with nitrogen</a:t>
            </a:r>
            <a:endParaRPr lang="en-GB" dirty="0"/>
          </a:p>
        </p:txBody>
      </p:sp>
      <p:pic>
        <p:nvPicPr>
          <p:cNvPr id="1028" name="Picture 4" descr="Details are in the caption following the image">
            <a:extLst>
              <a:ext uri="{FF2B5EF4-FFF2-40B4-BE49-F238E27FC236}">
                <a16:creationId xmlns:a16="http://schemas.microsoft.com/office/drawing/2014/main" id="{C0CC8170-B877-4200-ADE4-B4BE2563EC7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6678" t="69954" r="35452" b="-2008"/>
          <a:stretch/>
        </p:blipFill>
        <p:spPr bwMode="auto">
          <a:xfrm>
            <a:off x="7819330" y="2783548"/>
            <a:ext cx="3745933" cy="186685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6" descr="Tetryl - Wikipedia">
            <a:extLst>
              <a:ext uri="{FF2B5EF4-FFF2-40B4-BE49-F238E27FC236}">
                <a16:creationId xmlns:a16="http://schemas.microsoft.com/office/drawing/2014/main" id="{AD06E38C-1365-478C-8AB7-F1BE283F0C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27820" y="836071"/>
            <a:ext cx="1849159" cy="169901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CF3923A-98DB-4B05-90A8-7A8F1A6A88DA}"/>
              </a:ext>
            </a:extLst>
          </p:cNvPr>
          <p:cNvSpPr txBox="1">
            <a:spLocks noGrp="1" noRot="1" noMove="1" noResize="1" noEditPoints="1" noAdjustHandles="1" noChangeArrowheads="1" noChangeShapeType="1"/>
          </p:cNvSpPr>
          <p:nvPr/>
        </p:nvSpPr>
        <p:spPr>
          <a:xfrm>
            <a:off x="8838864" y="6206121"/>
            <a:ext cx="1905492" cy="369332"/>
          </a:xfrm>
          <a:prstGeom prst="rect">
            <a:avLst/>
          </a:prstGeom>
          <a:noFill/>
        </p:spPr>
        <p:txBody>
          <a:bodyPr wrap="square" rtlCol="0">
            <a:spAutoFit/>
          </a:bodyPr>
          <a:lstStyle/>
          <a:p>
            <a:r>
              <a:rPr lang="en-GB" dirty="0"/>
              <a:t>Lead </a:t>
            </a:r>
            <a:r>
              <a:rPr lang="en-GB" dirty="0" err="1"/>
              <a:t>azide</a:t>
            </a:r>
            <a:endParaRPr lang="en-GB" dirty="0"/>
          </a:p>
        </p:txBody>
      </p:sp>
      <p:sp>
        <p:nvSpPr>
          <p:cNvPr id="17" name="TextBox 16">
            <a:extLst>
              <a:ext uri="{FF2B5EF4-FFF2-40B4-BE49-F238E27FC236}">
                <a16:creationId xmlns:a16="http://schemas.microsoft.com/office/drawing/2014/main" id="{1BB8484C-A092-4F4E-B550-30EE2E06A3A5}"/>
              </a:ext>
            </a:extLst>
          </p:cNvPr>
          <p:cNvSpPr txBox="1"/>
          <p:nvPr/>
        </p:nvSpPr>
        <p:spPr>
          <a:xfrm>
            <a:off x="8211067" y="4595270"/>
            <a:ext cx="2962460" cy="369332"/>
          </a:xfrm>
          <a:prstGeom prst="rect">
            <a:avLst/>
          </a:prstGeom>
          <a:noFill/>
        </p:spPr>
        <p:txBody>
          <a:bodyPr wrap="square" rtlCol="0">
            <a:spAutoFit/>
          </a:bodyPr>
          <a:lstStyle/>
          <a:p>
            <a:r>
              <a:rPr lang="en-GB" dirty="0"/>
              <a:t>Azo-bridged novel explosive</a:t>
            </a:r>
          </a:p>
        </p:txBody>
      </p:sp>
      <p:sp>
        <p:nvSpPr>
          <p:cNvPr id="18" name="TextBox 17">
            <a:extLst>
              <a:ext uri="{FF2B5EF4-FFF2-40B4-BE49-F238E27FC236}">
                <a16:creationId xmlns:a16="http://schemas.microsoft.com/office/drawing/2014/main" id="{2F88D9D3-CC84-4398-83F5-9F5633584ABB}"/>
              </a:ext>
            </a:extLst>
          </p:cNvPr>
          <p:cNvSpPr txBox="1"/>
          <p:nvPr/>
        </p:nvSpPr>
        <p:spPr>
          <a:xfrm>
            <a:off x="7927820" y="2174683"/>
            <a:ext cx="1905492" cy="369332"/>
          </a:xfrm>
          <a:prstGeom prst="rect">
            <a:avLst/>
          </a:prstGeom>
          <a:noFill/>
        </p:spPr>
        <p:txBody>
          <a:bodyPr wrap="square" rtlCol="0">
            <a:spAutoFit/>
          </a:bodyPr>
          <a:lstStyle/>
          <a:p>
            <a:r>
              <a:rPr lang="en-GB" dirty="0"/>
              <a:t>Tetryl</a:t>
            </a:r>
          </a:p>
        </p:txBody>
      </p:sp>
      <p:sp>
        <p:nvSpPr>
          <p:cNvPr id="19" name="Rectangle: Rounded Corners 18">
            <a:extLst>
              <a:ext uri="{FF2B5EF4-FFF2-40B4-BE49-F238E27FC236}">
                <a16:creationId xmlns:a16="http://schemas.microsoft.com/office/drawing/2014/main" id="{EE6183CF-48FB-44D1-B644-FFC1BAD7A66A}"/>
              </a:ext>
            </a:extLst>
          </p:cNvPr>
          <p:cNvSpPr/>
          <p:nvPr/>
        </p:nvSpPr>
        <p:spPr>
          <a:xfrm>
            <a:off x="465737" y="1969686"/>
            <a:ext cx="2025248" cy="1906190"/>
          </a:xfrm>
          <a:prstGeom prst="round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DB64E1C4-0274-4EE9-887C-95A82B158105}"/>
              </a:ext>
            </a:extLst>
          </p:cNvPr>
          <p:cNvSpPr/>
          <p:nvPr/>
        </p:nvSpPr>
        <p:spPr>
          <a:xfrm>
            <a:off x="2695699" y="4180114"/>
            <a:ext cx="2059656" cy="1936533"/>
          </a:xfrm>
          <a:prstGeom prst="round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8C493701-9301-4544-BF05-7DE8996AF892}"/>
              </a:ext>
            </a:extLst>
          </p:cNvPr>
          <p:cNvSpPr/>
          <p:nvPr/>
        </p:nvSpPr>
        <p:spPr>
          <a:xfrm>
            <a:off x="4887012" y="4186859"/>
            <a:ext cx="2025248" cy="1906190"/>
          </a:xfrm>
          <a:prstGeom prst="round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a:extLst>
              <a:ext uri="{FF2B5EF4-FFF2-40B4-BE49-F238E27FC236}">
                <a16:creationId xmlns:a16="http://schemas.microsoft.com/office/drawing/2014/main" id="{955D6E16-BB0B-4D40-A740-0CF2189DF3A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211067" y="5308874"/>
            <a:ext cx="2748051" cy="7841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ATB - Wikipedia">
            <a:extLst>
              <a:ext uri="{FF2B5EF4-FFF2-40B4-BE49-F238E27FC236}">
                <a16:creationId xmlns:a16="http://schemas.microsoft.com/office/drawing/2014/main" id="{73A8803F-8204-4B74-8729-3BA27B29E8E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63682" y="974115"/>
            <a:ext cx="1739890" cy="1439759"/>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568E77C3-8648-4142-86CA-763E71BECB63}"/>
              </a:ext>
            </a:extLst>
          </p:cNvPr>
          <p:cNvSpPr txBox="1"/>
          <p:nvPr/>
        </p:nvSpPr>
        <p:spPr>
          <a:xfrm>
            <a:off x="10286508" y="2174683"/>
            <a:ext cx="1905492" cy="369332"/>
          </a:xfrm>
          <a:prstGeom prst="rect">
            <a:avLst/>
          </a:prstGeom>
          <a:noFill/>
        </p:spPr>
        <p:txBody>
          <a:bodyPr wrap="square" rtlCol="0">
            <a:spAutoFit/>
          </a:bodyPr>
          <a:lstStyle/>
          <a:p>
            <a:r>
              <a:rPr lang="en-GB" dirty="0"/>
              <a:t>TATB</a:t>
            </a:r>
          </a:p>
        </p:txBody>
      </p:sp>
    </p:spTree>
    <p:extLst>
      <p:ext uri="{BB962C8B-B14F-4D97-AF65-F5344CB8AC3E}">
        <p14:creationId xmlns:p14="http://schemas.microsoft.com/office/powerpoint/2010/main" val="3346599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6F654-5E92-4E4C-AD8F-EFAD2BDF862C}"/>
              </a:ext>
            </a:extLst>
          </p:cNvPr>
          <p:cNvSpPr>
            <a:spLocks noGrp="1"/>
          </p:cNvSpPr>
          <p:nvPr>
            <p:ph type="title"/>
          </p:nvPr>
        </p:nvSpPr>
        <p:spPr>
          <a:xfrm>
            <a:off x="913774" y="0"/>
            <a:ext cx="10364451" cy="902525"/>
          </a:xfrm>
        </p:spPr>
        <p:txBody>
          <a:bodyPr/>
          <a:lstStyle/>
          <a:p>
            <a:r>
              <a:rPr lang="en-GB" dirty="0"/>
              <a:t>Functional groups and </a:t>
            </a:r>
          </a:p>
        </p:txBody>
      </p:sp>
      <p:sp>
        <p:nvSpPr>
          <p:cNvPr id="3" name="Content Placeholder 2">
            <a:extLst>
              <a:ext uri="{FF2B5EF4-FFF2-40B4-BE49-F238E27FC236}">
                <a16:creationId xmlns:a16="http://schemas.microsoft.com/office/drawing/2014/main" id="{0F9131A5-202D-43A7-904B-D1A380EA66D2}"/>
              </a:ext>
            </a:extLst>
          </p:cNvPr>
          <p:cNvSpPr>
            <a:spLocks noGrp="1"/>
          </p:cNvSpPr>
          <p:nvPr>
            <p:ph sz="quarter" idx="13"/>
          </p:nvPr>
        </p:nvSpPr>
        <p:spPr>
          <a:xfrm>
            <a:off x="324278" y="1484581"/>
            <a:ext cx="11543442" cy="3424107"/>
          </a:xfrm>
        </p:spPr>
        <p:txBody>
          <a:bodyPr/>
          <a:lstStyle/>
          <a:p>
            <a:pPr marL="0" indent="0">
              <a:buNone/>
            </a:pPr>
            <a:r>
              <a:rPr lang="en-GB" b="1" cap="none" dirty="0"/>
              <a:t>Functional group		Explosive		Lifecycle impact</a:t>
            </a:r>
          </a:p>
          <a:p>
            <a:pPr marL="0" indent="0">
              <a:buNone/>
            </a:pPr>
            <a:r>
              <a:rPr lang="en-GB" cap="none" dirty="0"/>
              <a:t>–NO₂ (nitro)		TNT			provides oxygen balance, increases sensitivity 							and energy output</a:t>
            </a:r>
          </a:p>
          <a:p>
            <a:pPr marL="0" indent="0">
              <a:buNone/>
            </a:pPr>
            <a:r>
              <a:rPr lang="en-GB" cap="none" dirty="0"/>
              <a:t>–ONO₂ (nitrate ester)	</a:t>
            </a:r>
            <a:r>
              <a:rPr lang="en-GB" cap="none" dirty="0" err="1"/>
              <a:t>nitroglycerin</a:t>
            </a:r>
            <a:r>
              <a:rPr lang="en-GB" cap="none" dirty="0"/>
              <a:t>, EGDN	energetic but thermally unstable → ageing risk</a:t>
            </a:r>
          </a:p>
          <a:p>
            <a:pPr marL="0" indent="0">
              <a:buNone/>
            </a:pPr>
            <a:r>
              <a:rPr lang="en-GB" cap="none" dirty="0"/>
              <a:t>–NH–NO₂ (nitramine)	RDX, HMX		high performance, relatively stable, used in PBXs </a:t>
            </a:r>
          </a:p>
          <a:p>
            <a:pPr marL="0" indent="0">
              <a:buNone/>
            </a:pPr>
            <a:r>
              <a:rPr lang="en-GB" cap="none" dirty="0"/>
              <a:t>Polymer matrix		PBX, SEMTEX		improves safety, reduces sensitivity, affects 								disposal behaviour</a:t>
            </a:r>
          </a:p>
        </p:txBody>
      </p:sp>
      <p:sp>
        <p:nvSpPr>
          <p:cNvPr id="5" name="TextBox 4">
            <a:extLst>
              <a:ext uri="{FF2B5EF4-FFF2-40B4-BE49-F238E27FC236}">
                <a16:creationId xmlns:a16="http://schemas.microsoft.com/office/drawing/2014/main" id="{21B2B688-62FD-4BCE-A8F8-AC630EC2C3C4}"/>
              </a:ext>
            </a:extLst>
          </p:cNvPr>
          <p:cNvSpPr txBox="1"/>
          <p:nvPr/>
        </p:nvSpPr>
        <p:spPr>
          <a:xfrm>
            <a:off x="324278" y="824221"/>
            <a:ext cx="6097712" cy="461665"/>
          </a:xfrm>
          <a:prstGeom prst="rect">
            <a:avLst/>
          </a:prstGeom>
          <a:noFill/>
        </p:spPr>
        <p:txBody>
          <a:bodyPr wrap="square">
            <a:spAutoFit/>
          </a:bodyPr>
          <a:lstStyle/>
          <a:p>
            <a:r>
              <a:rPr lang="en-GB" sz="2400" b="1" dirty="0">
                <a:solidFill>
                  <a:srgbClr val="0070C0"/>
                </a:solidFill>
              </a:rPr>
              <a:t>The role of functional groups in the lifecycle:</a:t>
            </a:r>
          </a:p>
        </p:txBody>
      </p:sp>
    </p:spTree>
    <p:extLst>
      <p:ext uri="{BB962C8B-B14F-4D97-AF65-F5344CB8AC3E}">
        <p14:creationId xmlns:p14="http://schemas.microsoft.com/office/powerpoint/2010/main" val="468477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451CD59-3298-45E9-8CBA-B219A42A0AE4}"/>
              </a:ext>
            </a:extLst>
          </p:cNvPr>
          <p:cNvPicPr>
            <a:picLocks noChangeAspect="1"/>
          </p:cNvPicPr>
          <p:nvPr/>
        </p:nvPicPr>
        <p:blipFill rotWithShape="1">
          <a:blip r:embed="rId3"/>
          <a:srcRect l="29221" t="30114" r="27891" b="28494"/>
          <a:stretch/>
        </p:blipFill>
        <p:spPr>
          <a:xfrm>
            <a:off x="247749" y="421575"/>
            <a:ext cx="3160469" cy="3050221"/>
          </a:xfrm>
          <a:prstGeom prst="rect">
            <a:avLst/>
          </a:prstGeom>
        </p:spPr>
      </p:pic>
      <p:sp>
        <p:nvSpPr>
          <p:cNvPr id="2" name="Title 1">
            <a:extLst>
              <a:ext uri="{FF2B5EF4-FFF2-40B4-BE49-F238E27FC236}">
                <a16:creationId xmlns:a16="http://schemas.microsoft.com/office/drawing/2014/main" id="{21AF7910-6B34-45EC-848F-FC6EEC704F0F}"/>
              </a:ext>
            </a:extLst>
          </p:cNvPr>
          <p:cNvSpPr>
            <a:spLocks noGrp="1"/>
          </p:cNvSpPr>
          <p:nvPr>
            <p:ph type="title"/>
          </p:nvPr>
        </p:nvSpPr>
        <p:spPr>
          <a:xfrm>
            <a:off x="913774" y="1"/>
            <a:ext cx="10364451" cy="843148"/>
          </a:xfrm>
        </p:spPr>
        <p:txBody>
          <a:bodyPr/>
          <a:lstStyle/>
          <a:p>
            <a:r>
              <a:rPr lang="en-GB" dirty="0"/>
              <a:t>Structural representation - </a:t>
            </a:r>
            <a:r>
              <a:rPr lang="en-GB" dirty="0" err="1"/>
              <a:t>tnt</a:t>
            </a:r>
            <a:endParaRPr lang="en-GB" dirty="0"/>
          </a:p>
        </p:txBody>
      </p:sp>
      <p:sp>
        <p:nvSpPr>
          <p:cNvPr id="5" name="TextBox 4">
            <a:extLst>
              <a:ext uri="{FF2B5EF4-FFF2-40B4-BE49-F238E27FC236}">
                <a16:creationId xmlns:a16="http://schemas.microsoft.com/office/drawing/2014/main" id="{05227807-F7F6-494C-81B0-121F54064533}"/>
              </a:ext>
            </a:extLst>
          </p:cNvPr>
          <p:cNvSpPr txBox="1"/>
          <p:nvPr/>
        </p:nvSpPr>
        <p:spPr>
          <a:xfrm>
            <a:off x="0" y="3277366"/>
            <a:ext cx="4723066" cy="1384995"/>
          </a:xfrm>
          <a:prstGeom prst="rect">
            <a:avLst/>
          </a:prstGeom>
          <a:noFill/>
        </p:spPr>
        <p:txBody>
          <a:bodyPr wrap="square" rtlCol="0">
            <a:spAutoFit/>
          </a:bodyPr>
          <a:lstStyle/>
          <a:p>
            <a:r>
              <a:rPr lang="en-GB" sz="2200" b="1" dirty="0">
                <a:solidFill>
                  <a:srgbClr val="0070C0"/>
                </a:solidFill>
              </a:rPr>
              <a:t>Lewis structure:</a:t>
            </a:r>
            <a:r>
              <a:rPr lang="en-GB" sz="2200" dirty="0"/>
              <a:t> shows all atoms, lone pairs and bond lines; best for seeing exact bonding and heteroatoms.</a:t>
            </a:r>
            <a:br>
              <a:rPr lang="en-GB" dirty="0"/>
            </a:br>
            <a:endParaRPr lang="en-GB" dirty="0"/>
          </a:p>
        </p:txBody>
      </p:sp>
      <p:sp>
        <p:nvSpPr>
          <p:cNvPr id="8" name="TextBox 7">
            <a:extLst>
              <a:ext uri="{FF2B5EF4-FFF2-40B4-BE49-F238E27FC236}">
                <a16:creationId xmlns:a16="http://schemas.microsoft.com/office/drawing/2014/main" id="{74355C9C-F0B2-4425-B1C5-1F546E5066C7}"/>
              </a:ext>
            </a:extLst>
          </p:cNvPr>
          <p:cNvSpPr txBox="1"/>
          <p:nvPr/>
        </p:nvSpPr>
        <p:spPr>
          <a:xfrm>
            <a:off x="17745" y="4984262"/>
            <a:ext cx="4874991" cy="1508105"/>
          </a:xfrm>
          <a:prstGeom prst="rect">
            <a:avLst/>
          </a:prstGeom>
          <a:noFill/>
        </p:spPr>
        <p:txBody>
          <a:bodyPr wrap="square">
            <a:spAutoFit/>
          </a:bodyPr>
          <a:lstStyle/>
          <a:p>
            <a:r>
              <a:rPr lang="en-GB" sz="2200" b="1" dirty="0">
                <a:solidFill>
                  <a:srgbClr val="0070C0"/>
                </a:solidFill>
              </a:rPr>
              <a:t>Condensed formula:</a:t>
            </a:r>
            <a:r>
              <a:rPr lang="en-GB" sz="2200" dirty="0">
                <a:solidFill>
                  <a:srgbClr val="0070C0"/>
                </a:solidFill>
              </a:rPr>
              <a:t> </a:t>
            </a:r>
            <a:r>
              <a:rPr lang="en-GB" sz="2400" b="1" dirty="0"/>
              <a:t>CH₃–C₆H₂(NO₂)₃</a:t>
            </a:r>
            <a:r>
              <a:rPr lang="en-GB" sz="2400" dirty="0"/>
              <a:t> </a:t>
            </a:r>
            <a:r>
              <a:rPr lang="en-GB" sz="2200" dirty="0"/>
              <a:t>or </a:t>
            </a:r>
            <a:r>
              <a:rPr lang="en-GB" sz="2200" b="1" dirty="0">
                <a:solidFill>
                  <a:srgbClr val="0070C0"/>
                </a:solidFill>
              </a:rPr>
              <a:t>molecular  formula </a:t>
            </a:r>
            <a:r>
              <a:rPr lang="en-GB" sz="2400" b="1" dirty="0"/>
              <a:t>C₇H₅N₃O₆</a:t>
            </a:r>
            <a:r>
              <a:rPr lang="en-GB" sz="2400" dirty="0"/>
              <a:t> </a:t>
            </a:r>
          </a:p>
          <a:p>
            <a:r>
              <a:rPr lang="en-GB" sz="2200" dirty="0"/>
              <a:t>Compact, good for quick formula checks and stoichiometry</a:t>
            </a:r>
          </a:p>
        </p:txBody>
      </p:sp>
      <p:pic>
        <p:nvPicPr>
          <p:cNvPr id="6148" name="Picture 4" descr="Chemical structure of 2,4,6 trinitrotoluene (TNT ...">
            <a:extLst>
              <a:ext uri="{FF2B5EF4-FFF2-40B4-BE49-F238E27FC236}">
                <a16:creationId xmlns:a16="http://schemas.microsoft.com/office/drawing/2014/main" id="{FE8BBF96-C60E-4F17-84F5-72119409F6F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32" t="2202" r="2277" b="3973"/>
          <a:stretch/>
        </p:blipFill>
        <p:spPr bwMode="auto">
          <a:xfrm>
            <a:off x="5413655" y="922909"/>
            <a:ext cx="2284383" cy="1918063"/>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4ABA5E5-1381-431F-926B-C2FF44A2ED72}"/>
              </a:ext>
            </a:extLst>
          </p:cNvPr>
          <p:cNvSpPr txBox="1"/>
          <p:nvPr/>
        </p:nvSpPr>
        <p:spPr>
          <a:xfrm>
            <a:off x="8030054" y="1140071"/>
            <a:ext cx="4340027" cy="1107996"/>
          </a:xfrm>
          <a:prstGeom prst="rect">
            <a:avLst/>
          </a:prstGeom>
          <a:noFill/>
        </p:spPr>
        <p:txBody>
          <a:bodyPr wrap="square">
            <a:spAutoFit/>
          </a:bodyPr>
          <a:lstStyle/>
          <a:p>
            <a:r>
              <a:rPr lang="en-GB" sz="2200" b="1" dirty="0">
                <a:solidFill>
                  <a:srgbClr val="0070C0"/>
                </a:solidFill>
              </a:rPr>
              <a:t>Skeletal formula: </a:t>
            </a:r>
            <a:r>
              <a:rPr lang="en-GB" sz="2200" dirty="0"/>
              <a:t>shows connectivity at a glance. Best for reaction mechanisms or </a:t>
            </a:r>
            <a:r>
              <a:rPr lang="en-GB" sz="2200" dirty="0" err="1"/>
              <a:t>regiochemistry</a:t>
            </a:r>
            <a:endParaRPr lang="en-GB" sz="2200" dirty="0"/>
          </a:p>
        </p:txBody>
      </p:sp>
      <p:grpSp>
        <p:nvGrpSpPr>
          <p:cNvPr id="13" name="Group 12">
            <a:extLst>
              <a:ext uri="{FF2B5EF4-FFF2-40B4-BE49-F238E27FC236}">
                <a16:creationId xmlns:a16="http://schemas.microsoft.com/office/drawing/2014/main" id="{05C19D00-5BAF-40FD-B2C1-143983E8E594}"/>
              </a:ext>
            </a:extLst>
          </p:cNvPr>
          <p:cNvGrpSpPr/>
          <p:nvPr/>
        </p:nvGrpSpPr>
        <p:grpSpPr>
          <a:xfrm>
            <a:off x="5517648" y="3577265"/>
            <a:ext cx="3790740" cy="1265792"/>
            <a:chOff x="2953840" y="4817985"/>
            <a:chExt cx="3790740" cy="1265792"/>
          </a:xfrm>
        </p:grpSpPr>
        <p:pic>
          <p:nvPicPr>
            <p:cNvPr id="16" name="Picture 15">
              <a:extLst>
                <a:ext uri="{FF2B5EF4-FFF2-40B4-BE49-F238E27FC236}">
                  <a16:creationId xmlns:a16="http://schemas.microsoft.com/office/drawing/2014/main" id="{25C8DD1C-5D8B-4A5C-BF7C-F522FF0F2942}"/>
                </a:ext>
              </a:extLst>
            </p:cNvPr>
            <p:cNvPicPr>
              <a:picLocks noChangeAspect="1"/>
            </p:cNvPicPr>
            <p:nvPr/>
          </p:nvPicPr>
          <p:blipFill>
            <a:blip r:embed="rId5"/>
            <a:stretch>
              <a:fillRect/>
            </a:stretch>
          </p:blipFill>
          <p:spPr>
            <a:xfrm>
              <a:off x="3022711" y="4826477"/>
              <a:ext cx="3648075" cy="1257300"/>
            </a:xfrm>
            <a:prstGeom prst="rect">
              <a:avLst/>
            </a:prstGeom>
          </p:spPr>
        </p:pic>
        <p:sp>
          <p:nvSpPr>
            <p:cNvPr id="17" name="Rectangle: Rounded Corners 16">
              <a:extLst>
                <a:ext uri="{FF2B5EF4-FFF2-40B4-BE49-F238E27FC236}">
                  <a16:creationId xmlns:a16="http://schemas.microsoft.com/office/drawing/2014/main" id="{DD558B9D-CBF0-426A-8682-B3B7251D6A0B}"/>
                </a:ext>
              </a:extLst>
            </p:cNvPr>
            <p:cNvSpPr/>
            <p:nvPr/>
          </p:nvSpPr>
          <p:spPr>
            <a:xfrm>
              <a:off x="2953840" y="4817985"/>
              <a:ext cx="3790740" cy="1261531"/>
            </a:xfrm>
            <a:prstGeom prst="roundRect">
              <a:avLst/>
            </a:prstGeom>
            <a:no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9" name="TextBox 18">
            <a:extLst>
              <a:ext uri="{FF2B5EF4-FFF2-40B4-BE49-F238E27FC236}">
                <a16:creationId xmlns:a16="http://schemas.microsoft.com/office/drawing/2014/main" id="{1EF5836C-882E-4345-ACA9-8DFBE104D8D7}"/>
              </a:ext>
            </a:extLst>
          </p:cNvPr>
          <p:cNvSpPr txBox="1"/>
          <p:nvPr/>
        </p:nvSpPr>
        <p:spPr>
          <a:xfrm>
            <a:off x="5476998" y="5031692"/>
            <a:ext cx="6369105" cy="1446550"/>
          </a:xfrm>
          <a:prstGeom prst="rect">
            <a:avLst/>
          </a:prstGeom>
          <a:noFill/>
        </p:spPr>
        <p:txBody>
          <a:bodyPr wrap="square">
            <a:spAutoFit/>
          </a:bodyPr>
          <a:lstStyle/>
          <a:p>
            <a:r>
              <a:rPr lang="en-GB" sz="2200" b="1" dirty="0">
                <a:solidFill>
                  <a:srgbClr val="0070C0"/>
                </a:solidFill>
              </a:rPr>
              <a:t>Resonance structures </a:t>
            </a:r>
            <a:r>
              <a:rPr lang="en-GB" sz="2200" dirty="0"/>
              <a:t>are a group of two or more Lewis structures that collectively represent a single polyatomic species ' electronic bonding including fractional bonds and fractional charges.</a:t>
            </a:r>
          </a:p>
        </p:txBody>
      </p:sp>
      <p:cxnSp>
        <p:nvCxnSpPr>
          <p:cNvPr id="18" name="Straight Connector 17">
            <a:extLst>
              <a:ext uri="{FF2B5EF4-FFF2-40B4-BE49-F238E27FC236}">
                <a16:creationId xmlns:a16="http://schemas.microsoft.com/office/drawing/2014/main" id="{E81BD4B2-FEA8-451A-B21A-2B1300666A11}"/>
              </a:ext>
            </a:extLst>
          </p:cNvPr>
          <p:cNvCxnSpPr>
            <a:cxnSpLocks/>
          </p:cNvCxnSpPr>
          <p:nvPr/>
        </p:nvCxnSpPr>
        <p:spPr>
          <a:xfrm>
            <a:off x="4982967" y="843149"/>
            <a:ext cx="0" cy="601485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8728A43-99ED-4BC2-B568-0D27BBE448F5}"/>
              </a:ext>
            </a:extLst>
          </p:cNvPr>
          <p:cNvCxnSpPr>
            <a:cxnSpLocks/>
          </p:cNvCxnSpPr>
          <p:nvPr/>
        </p:nvCxnSpPr>
        <p:spPr>
          <a:xfrm>
            <a:off x="17745" y="4838796"/>
            <a:ext cx="4965222"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1D83D5E-CF18-4DE1-B316-F5A370CFE75B}"/>
              </a:ext>
            </a:extLst>
          </p:cNvPr>
          <p:cNvCxnSpPr>
            <a:cxnSpLocks/>
          </p:cNvCxnSpPr>
          <p:nvPr/>
        </p:nvCxnSpPr>
        <p:spPr>
          <a:xfrm>
            <a:off x="4982967" y="3277366"/>
            <a:ext cx="7209033"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4761FFD-D56B-46F5-9E11-9F144BA003E7}"/>
              </a:ext>
            </a:extLst>
          </p:cNvPr>
          <p:cNvSpPr txBox="1"/>
          <p:nvPr/>
        </p:nvSpPr>
        <p:spPr>
          <a:xfrm>
            <a:off x="10286981" y="3466002"/>
            <a:ext cx="1982488" cy="923330"/>
          </a:xfrm>
          <a:prstGeom prst="rect">
            <a:avLst/>
          </a:prstGeom>
          <a:noFill/>
        </p:spPr>
        <p:txBody>
          <a:bodyPr wrap="square" rtlCol="0">
            <a:spAutoFit/>
          </a:bodyPr>
          <a:lstStyle/>
          <a:p>
            <a:r>
              <a:rPr lang="en-GB" dirty="0">
                <a:solidFill>
                  <a:srgbClr val="FF0000"/>
                </a:solidFill>
              </a:rPr>
              <a:t>Which format would you use on a safety data sheet? </a:t>
            </a:r>
          </a:p>
        </p:txBody>
      </p:sp>
    </p:spTree>
    <p:extLst>
      <p:ext uri="{BB962C8B-B14F-4D97-AF65-F5344CB8AC3E}">
        <p14:creationId xmlns:p14="http://schemas.microsoft.com/office/powerpoint/2010/main" val="2049115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ABCFB-E2FA-42A0-9752-2526FD99E18B}"/>
              </a:ext>
            </a:extLst>
          </p:cNvPr>
          <p:cNvSpPr>
            <a:spLocks noGrp="1"/>
          </p:cNvSpPr>
          <p:nvPr>
            <p:ph type="title"/>
          </p:nvPr>
        </p:nvSpPr>
        <p:spPr>
          <a:xfrm>
            <a:off x="913774" y="1"/>
            <a:ext cx="10364451" cy="904126"/>
          </a:xfrm>
        </p:spPr>
        <p:txBody>
          <a:bodyPr/>
          <a:lstStyle/>
          <a:p>
            <a:r>
              <a:rPr lang="en-GB" dirty="0"/>
              <a:t>Naming of explosives</a:t>
            </a:r>
          </a:p>
        </p:txBody>
      </p:sp>
      <p:sp>
        <p:nvSpPr>
          <p:cNvPr id="4" name="Rectangle 1">
            <a:extLst>
              <a:ext uri="{FF2B5EF4-FFF2-40B4-BE49-F238E27FC236}">
                <a16:creationId xmlns:a16="http://schemas.microsoft.com/office/drawing/2014/main" id="{EFFB2B59-E3C1-4781-AD68-2DC26CA71815}"/>
              </a:ext>
            </a:extLst>
          </p:cNvPr>
          <p:cNvSpPr>
            <a:spLocks noGrp="1" noChangeArrowheads="1"/>
          </p:cNvSpPr>
          <p:nvPr>
            <p:ph sz="quarter" idx="13"/>
          </p:nvPr>
        </p:nvSpPr>
        <p:spPr bwMode="auto">
          <a:xfrm>
            <a:off x="346750" y="864058"/>
            <a:ext cx="12013061" cy="2246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 Chemical names describe </a:t>
            </a:r>
            <a:r>
              <a:rPr kumimoji="0" lang="en-US" altLang="en-US" sz="2400" b="0" i="1" u="none" strike="noStrike" cap="none" normalizeH="0" baseline="0" dirty="0">
                <a:ln>
                  <a:noFill/>
                </a:ln>
                <a:solidFill>
                  <a:schemeClr val="tx1"/>
                </a:solidFill>
                <a:effectLst/>
              </a:rPr>
              <a:t>how atoms are connected</a:t>
            </a:r>
            <a:r>
              <a:rPr kumimoji="0" lang="en-US" altLang="en-US" sz="2400" b="0" i="0" u="none" strike="noStrike" cap="none" normalizeH="0" baseline="0" dirty="0">
                <a:ln>
                  <a:noFill/>
                </a:ln>
                <a:solidFill>
                  <a:schemeClr val="tx1"/>
                </a:solidFill>
                <a:effectLst/>
              </a:rPr>
              <a:t> → helps predict </a:t>
            </a:r>
            <a:r>
              <a:rPr kumimoji="0" lang="en-US" altLang="en-US" sz="2400" b="0" i="0" u="none" strike="noStrike" cap="none" normalizeH="0" baseline="0" dirty="0" err="1">
                <a:ln>
                  <a:noFill/>
                </a:ln>
                <a:solidFill>
                  <a:schemeClr val="tx1"/>
                </a:solidFill>
                <a:effectLst/>
              </a:rPr>
              <a:t>behaviour</a:t>
            </a:r>
            <a:r>
              <a:rPr kumimoji="0" lang="en-US" altLang="en-US" sz="2400" b="0" i="0" u="none" strike="noStrike" cap="none" normalizeH="0" baseline="0" dirty="0">
                <a:ln>
                  <a:noFill/>
                </a:ln>
                <a:solidFill>
                  <a:schemeClr val="tx1"/>
                </a:solidFill>
                <a:effectLst/>
              </a:rPr>
              <a:t> and safety.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rPr>
              <a:t> Systematic names</a:t>
            </a:r>
            <a:r>
              <a:rPr kumimoji="0" lang="en-US" altLang="en-US" sz="2400" b="0" i="0" u="none" strike="noStrike" cap="none" normalizeH="0" baseline="0" dirty="0">
                <a:ln>
                  <a:noFill/>
                </a:ln>
                <a:solidFill>
                  <a:schemeClr val="tx1"/>
                </a:solidFill>
                <a:effectLst/>
              </a:rPr>
              <a:t> (IUPAC rules) are used for identification, regulatory control, and analytical records.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 Explosives often contain </a:t>
            </a:r>
            <a:r>
              <a:rPr kumimoji="0" lang="en-US" altLang="en-US" sz="2400" b="1" i="0" u="none" strike="noStrike" cap="none" normalizeH="0" baseline="0" dirty="0">
                <a:ln>
                  <a:noFill/>
                </a:ln>
                <a:solidFill>
                  <a:schemeClr val="tx1"/>
                </a:solidFill>
                <a:effectLst/>
              </a:rPr>
              <a:t>nitro (–NO₂)</a:t>
            </a:r>
            <a:r>
              <a:rPr kumimoji="0" lang="en-US" altLang="en-US" sz="2400" b="0" i="0" u="none" strike="noStrike" cap="none" normalizeH="0" baseline="0" dirty="0">
                <a:ln>
                  <a:noFill/>
                </a:ln>
                <a:solidFill>
                  <a:schemeClr val="tx1"/>
                </a:solidFill>
                <a:effectLst/>
              </a:rPr>
              <a:t>, </a:t>
            </a:r>
            <a:r>
              <a:rPr kumimoji="0" lang="en-US" altLang="en-US" sz="2400" b="1" i="0" u="none" strike="noStrike" cap="none" normalizeH="0" baseline="0" dirty="0">
                <a:ln>
                  <a:noFill/>
                </a:ln>
                <a:solidFill>
                  <a:schemeClr val="tx1"/>
                </a:solidFill>
                <a:effectLst/>
              </a:rPr>
              <a:t>nitrate ester (–ONO₂)</a:t>
            </a:r>
            <a:r>
              <a:rPr kumimoji="0" lang="en-US" altLang="en-US" sz="2400" b="0" i="0" u="none" strike="noStrike" cap="none" normalizeH="0" baseline="0" dirty="0">
                <a:ln>
                  <a:noFill/>
                </a:ln>
                <a:solidFill>
                  <a:schemeClr val="tx1"/>
                </a:solidFill>
                <a:effectLst/>
              </a:rPr>
              <a:t>, or </a:t>
            </a:r>
            <a:r>
              <a:rPr kumimoji="0" lang="en-US" altLang="en-US" sz="2400" b="1" i="0" u="none" strike="noStrike" cap="none" normalizeH="0" baseline="0" dirty="0">
                <a:ln>
                  <a:noFill/>
                </a:ln>
                <a:solidFill>
                  <a:schemeClr val="tx1"/>
                </a:solidFill>
                <a:effectLst/>
              </a:rPr>
              <a:t>nitramine (–NH–NO₂)</a:t>
            </a:r>
            <a:r>
              <a:rPr kumimoji="0" lang="en-US" altLang="en-US" sz="2400" b="0" i="0" u="none" strike="noStrike" cap="none" normalizeH="0" baseline="0" dirty="0">
                <a:ln>
                  <a:noFill/>
                </a:ln>
                <a:solidFill>
                  <a:schemeClr val="tx1"/>
                </a:solidFill>
                <a:effectLst/>
              </a:rPr>
              <a:t> groups.</a:t>
            </a:r>
          </a:p>
        </p:txBody>
      </p:sp>
      <p:pic>
        <p:nvPicPr>
          <p:cNvPr id="3" name="Picture 2">
            <a:extLst>
              <a:ext uri="{FF2B5EF4-FFF2-40B4-BE49-F238E27FC236}">
                <a16:creationId xmlns:a16="http://schemas.microsoft.com/office/drawing/2014/main" id="{1BE57BB5-AC61-4E74-A0CA-94703916FC03}"/>
              </a:ext>
            </a:extLst>
          </p:cNvPr>
          <p:cNvPicPr>
            <a:picLocks noChangeAspect="1"/>
          </p:cNvPicPr>
          <p:nvPr/>
        </p:nvPicPr>
        <p:blipFill>
          <a:blip r:embed="rId3"/>
          <a:stretch>
            <a:fillRect/>
          </a:stretch>
        </p:blipFill>
        <p:spPr>
          <a:xfrm>
            <a:off x="6055752" y="3429000"/>
            <a:ext cx="6136248" cy="2838236"/>
          </a:xfrm>
          <a:prstGeom prst="rect">
            <a:avLst/>
          </a:prstGeom>
        </p:spPr>
      </p:pic>
      <p:sp>
        <p:nvSpPr>
          <p:cNvPr id="6" name="Rectangle 1">
            <a:extLst>
              <a:ext uri="{FF2B5EF4-FFF2-40B4-BE49-F238E27FC236}">
                <a16:creationId xmlns:a16="http://schemas.microsoft.com/office/drawing/2014/main" id="{CDE41662-DFD7-4F80-B348-F72D969C4979}"/>
              </a:ext>
            </a:extLst>
          </p:cNvPr>
          <p:cNvSpPr txBox="1">
            <a:spLocks noChangeArrowheads="1"/>
          </p:cNvSpPr>
          <p:nvPr/>
        </p:nvSpPr>
        <p:spPr bwMode="auto">
          <a:xfrm>
            <a:off x="346750" y="3324624"/>
            <a:ext cx="5889663"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eaLnBrk="0" fontAlgn="base" hangingPunct="0">
              <a:lnSpc>
                <a:spcPct val="100000"/>
              </a:lnSpc>
              <a:spcBef>
                <a:spcPct val="0"/>
              </a:spcBef>
              <a:spcAft>
                <a:spcPct val="0"/>
              </a:spcAft>
              <a:buClrTx/>
              <a:buFontTx/>
              <a:buChar char="•"/>
            </a:pPr>
            <a:r>
              <a:rPr lang="en-US" altLang="en-US" sz="2400" cap="none" dirty="0"/>
              <a:t> </a:t>
            </a:r>
            <a:r>
              <a:rPr lang="en-US" altLang="en-US" sz="2400" cap="none" dirty="0">
                <a:solidFill>
                  <a:srgbClr val="0070C0"/>
                </a:solidFill>
              </a:rPr>
              <a:t>Knowing where these groups sit on the molecule tells us about:</a:t>
            </a:r>
            <a:br>
              <a:rPr lang="en-US" altLang="en-US" sz="2400" cap="none" dirty="0">
                <a:solidFill>
                  <a:srgbClr val="0070C0"/>
                </a:solidFill>
              </a:rPr>
            </a:br>
            <a:r>
              <a:rPr lang="en-US" altLang="en-US" sz="2400" cap="none" dirty="0">
                <a:solidFill>
                  <a:srgbClr val="0070C0"/>
                </a:solidFill>
              </a:rPr>
              <a:t>	• </a:t>
            </a:r>
            <a:r>
              <a:rPr lang="en-US" altLang="en-US" sz="2400" i="1" cap="none" dirty="0">
                <a:solidFill>
                  <a:srgbClr val="0070C0"/>
                </a:solidFill>
              </a:rPr>
              <a:t>Reactivity and sensitivity</a:t>
            </a:r>
            <a:r>
              <a:rPr lang="en-US" altLang="en-US" sz="2400" cap="none" dirty="0">
                <a:solidFill>
                  <a:srgbClr val="0070C0"/>
                </a:solidFill>
              </a:rPr>
              <a:t> (e.g., TNT vs 	TATB)</a:t>
            </a:r>
            <a:br>
              <a:rPr lang="en-US" altLang="en-US" sz="2400" cap="none" dirty="0">
                <a:solidFill>
                  <a:srgbClr val="0070C0"/>
                </a:solidFill>
              </a:rPr>
            </a:br>
            <a:r>
              <a:rPr lang="en-US" altLang="en-US" sz="2400" cap="none" dirty="0">
                <a:solidFill>
                  <a:srgbClr val="0070C0"/>
                </a:solidFill>
              </a:rPr>
              <a:t>	• </a:t>
            </a:r>
            <a:r>
              <a:rPr lang="en-US" altLang="en-US" sz="2400" i="1" cap="none" dirty="0">
                <a:solidFill>
                  <a:srgbClr val="0070C0"/>
                </a:solidFill>
              </a:rPr>
              <a:t>Performance</a:t>
            </a:r>
            <a:r>
              <a:rPr lang="en-US" altLang="en-US" sz="2400" cap="none" dirty="0">
                <a:solidFill>
                  <a:srgbClr val="0070C0"/>
                </a:solidFill>
              </a:rPr>
              <a:t> (oxygen balance, 	detonation 	power)</a:t>
            </a:r>
            <a:br>
              <a:rPr lang="en-US" altLang="en-US" sz="2400" cap="none" dirty="0">
                <a:solidFill>
                  <a:srgbClr val="0070C0"/>
                </a:solidFill>
              </a:rPr>
            </a:br>
            <a:r>
              <a:rPr lang="en-US" altLang="en-US" sz="2400" cap="none" dirty="0">
                <a:solidFill>
                  <a:srgbClr val="0070C0"/>
                </a:solidFill>
              </a:rPr>
              <a:t>	• </a:t>
            </a:r>
            <a:r>
              <a:rPr lang="en-US" altLang="en-US" sz="2400" i="1" cap="none" dirty="0">
                <a:solidFill>
                  <a:srgbClr val="0070C0"/>
                </a:solidFill>
              </a:rPr>
              <a:t>Handling and storage</a:t>
            </a:r>
            <a:r>
              <a:rPr lang="en-US" altLang="en-US" sz="2400" cap="none" dirty="0">
                <a:solidFill>
                  <a:srgbClr val="0070C0"/>
                </a:solidFill>
              </a:rPr>
              <a:t> (stability, 	degradation path)</a:t>
            </a:r>
          </a:p>
        </p:txBody>
      </p:sp>
    </p:spTree>
    <p:extLst>
      <p:ext uri="{BB962C8B-B14F-4D97-AF65-F5344CB8AC3E}">
        <p14:creationId xmlns:p14="http://schemas.microsoft.com/office/powerpoint/2010/main" val="35746702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F3736F-046B-4B1D-874B-0DF53D1C1D17}"/>
              </a:ext>
            </a:extLst>
          </p:cNvPr>
          <p:cNvSpPr>
            <a:spLocks noGrp="1"/>
          </p:cNvSpPr>
          <p:nvPr>
            <p:ph type="title"/>
          </p:nvPr>
        </p:nvSpPr>
        <p:spPr>
          <a:xfrm>
            <a:off x="913774" y="0"/>
            <a:ext cx="10364451" cy="852755"/>
          </a:xfrm>
        </p:spPr>
        <p:txBody>
          <a:bodyPr/>
          <a:lstStyle/>
          <a:p>
            <a:r>
              <a:rPr lang="en-GB" dirty="0"/>
              <a:t>Common vs systematic names </a:t>
            </a:r>
          </a:p>
        </p:txBody>
      </p:sp>
      <p:graphicFrame>
        <p:nvGraphicFramePr>
          <p:cNvPr id="4" name="Content Placeholder 3">
            <a:extLst>
              <a:ext uri="{FF2B5EF4-FFF2-40B4-BE49-F238E27FC236}">
                <a16:creationId xmlns:a16="http://schemas.microsoft.com/office/drawing/2014/main" id="{5938E291-9B7E-416F-9D8E-9F4450CDAA3C}"/>
              </a:ext>
            </a:extLst>
          </p:cNvPr>
          <p:cNvGraphicFramePr>
            <a:graphicFrameLocks noGrp="1"/>
          </p:cNvGraphicFramePr>
          <p:nvPr>
            <p:ph sz="quarter" idx="13"/>
            <p:extLst>
              <p:ext uri="{D42A27DB-BD31-4B8C-83A1-F6EECF244321}">
                <p14:modId xmlns:p14="http://schemas.microsoft.com/office/powerpoint/2010/main" val="586414665"/>
              </p:ext>
            </p:extLst>
          </p:nvPr>
        </p:nvGraphicFramePr>
        <p:xfrm>
          <a:off x="913774" y="852755"/>
          <a:ext cx="10185172" cy="4290690"/>
        </p:xfrm>
        <a:graphic>
          <a:graphicData uri="http://schemas.openxmlformats.org/drawingml/2006/table">
            <a:tbl>
              <a:tblPr/>
              <a:tblGrid>
                <a:gridCol w="1976118">
                  <a:extLst>
                    <a:ext uri="{9D8B030D-6E8A-4147-A177-3AD203B41FA5}">
                      <a16:colId xmlns:a16="http://schemas.microsoft.com/office/drawing/2014/main" val="908371546"/>
                    </a:ext>
                  </a:extLst>
                </a:gridCol>
                <a:gridCol w="2784297">
                  <a:extLst>
                    <a:ext uri="{9D8B030D-6E8A-4147-A177-3AD203B41FA5}">
                      <a16:colId xmlns:a16="http://schemas.microsoft.com/office/drawing/2014/main" val="186314534"/>
                    </a:ext>
                  </a:extLst>
                </a:gridCol>
                <a:gridCol w="2044557">
                  <a:extLst>
                    <a:ext uri="{9D8B030D-6E8A-4147-A177-3AD203B41FA5}">
                      <a16:colId xmlns:a16="http://schemas.microsoft.com/office/drawing/2014/main" val="1721161830"/>
                    </a:ext>
                  </a:extLst>
                </a:gridCol>
                <a:gridCol w="3380200">
                  <a:extLst>
                    <a:ext uri="{9D8B030D-6E8A-4147-A177-3AD203B41FA5}">
                      <a16:colId xmlns:a16="http://schemas.microsoft.com/office/drawing/2014/main" val="2171917943"/>
                    </a:ext>
                  </a:extLst>
                </a:gridCol>
              </a:tblGrid>
              <a:tr h="715115">
                <a:tc>
                  <a:txBody>
                    <a:bodyPr/>
                    <a:lstStyle/>
                    <a:p>
                      <a:r>
                        <a:rPr lang="en-GB" sz="2000" b="1" dirty="0"/>
                        <a:t>Common Name</a:t>
                      </a:r>
                    </a:p>
                  </a:txBody>
                  <a:tcPr marL="81529" marR="81529" marT="40765" marB="40765" anchor="ctr">
                    <a:lnL>
                      <a:noFill/>
                    </a:lnL>
                    <a:lnR>
                      <a:noFill/>
                    </a:lnR>
                    <a:lnT>
                      <a:noFill/>
                    </a:lnT>
                    <a:lnB>
                      <a:noFill/>
                    </a:lnB>
                  </a:tcPr>
                </a:tc>
                <a:tc>
                  <a:txBody>
                    <a:bodyPr/>
                    <a:lstStyle/>
                    <a:p>
                      <a:r>
                        <a:rPr lang="en-GB" sz="2000" b="1" dirty="0"/>
                        <a:t>Systematic / Descriptive Name</a:t>
                      </a:r>
                    </a:p>
                  </a:txBody>
                  <a:tcPr marL="81529" marR="81529" marT="40765" marB="40765" anchor="ctr">
                    <a:lnL>
                      <a:noFill/>
                    </a:lnL>
                    <a:lnR>
                      <a:noFill/>
                    </a:lnR>
                    <a:lnT>
                      <a:noFill/>
                    </a:lnT>
                    <a:lnB>
                      <a:noFill/>
                    </a:lnB>
                  </a:tcPr>
                </a:tc>
                <a:tc>
                  <a:txBody>
                    <a:bodyPr/>
                    <a:lstStyle/>
                    <a:p>
                      <a:r>
                        <a:rPr lang="en-GB" sz="2000" b="1" dirty="0">
                          <a:solidFill>
                            <a:srgbClr val="0070C0"/>
                          </a:solidFill>
                        </a:rPr>
                        <a:t>Key Functional Group(s)</a:t>
                      </a:r>
                    </a:p>
                  </a:txBody>
                  <a:tcPr marL="81529" marR="81529" marT="40765" marB="40765" anchor="ctr">
                    <a:lnL>
                      <a:noFill/>
                    </a:lnL>
                    <a:lnR>
                      <a:noFill/>
                    </a:lnR>
                    <a:lnT>
                      <a:noFill/>
                    </a:lnT>
                    <a:lnB>
                      <a:noFill/>
                    </a:lnB>
                  </a:tcPr>
                </a:tc>
                <a:tc>
                  <a:txBody>
                    <a:bodyPr/>
                    <a:lstStyle/>
                    <a:p>
                      <a:r>
                        <a:rPr lang="en-GB" sz="2000" b="1" dirty="0"/>
                        <a:t>Notes</a:t>
                      </a:r>
                    </a:p>
                  </a:txBody>
                  <a:tcPr marL="81529" marR="81529" marT="40765" marB="40765" anchor="ctr">
                    <a:lnL>
                      <a:noFill/>
                    </a:lnL>
                    <a:lnR>
                      <a:noFill/>
                    </a:lnR>
                    <a:lnT>
                      <a:noFill/>
                    </a:lnT>
                    <a:lnB>
                      <a:noFill/>
                    </a:lnB>
                  </a:tcPr>
                </a:tc>
                <a:extLst>
                  <a:ext uri="{0D108BD9-81ED-4DB2-BD59-A6C34878D82A}">
                    <a16:rowId xmlns:a16="http://schemas.microsoft.com/office/drawing/2014/main" val="1443090137"/>
                  </a:ext>
                </a:extLst>
              </a:tr>
              <a:tr h="715115">
                <a:tc>
                  <a:txBody>
                    <a:bodyPr/>
                    <a:lstStyle/>
                    <a:p>
                      <a:r>
                        <a:rPr lang="en-GB" sz="2000" b="1"/>
                        <a:t>TNT</a:t>
                      </a:r>
                      <a:endParaRPr lang="en-GB" sz="2000"/>
                    </a:p>
                  </a:txBody>
                  <a:tcPr marL="81529" marR="81529" marT="40765" marB="40765" anchor="ctr">
                    <a:lnL>
                      <a:noFill/>
                    </a:lnL>
                    <a:lnR>
                      <a:noFill/>
                    </a:lnR>
                    <a:lnT>
                      <a:noFill/>
                    </a:lnT>
                    <a:lnB>
                      <a:noFill/>
                    </a:lnB>
                  </a:tcPr>
                </a:tc>
                <a:tc>
                  <a:txBody>
                    <a:bodyPr/>
                    <a:lstStyle/>
                    <a:p>
                      <a:r>
                        <a:rPr lang="en-GB" sz="2000"/>
                        <a:t>2,4,6-Trinitrotoluene</a:t>
                      </a:r>
                    </a:p>
                  </a:txBody>
                  <a:tcPr marL="81529" marR="81529" marT="40765" marB="40765" anchor="ctr">
                    <a:lnL>
                      <a:noFill/>
                    </a:lnL>
                    <a:lnR>
                      <a:noFill/>
                    </a:lnR>
                    <a:lnT>
                      <a:noFill/>
                    </a:lnT>
                    <a:lnB>
                      <a:noFill/>
                    </a:lnB>
                  </a:tcPr>
                </a:tc>
                <a:tc>
                  <a:txBody>
                    <a:bodyPr/>
                    <a:lstStyle/>
                    <a:p>
                      <a:r>
                        <a:rPr lang="en-GB" sz="2000" dirty="0">
                          <a:solidFill>
                            <a:srgbClr val="0070C0"/>
                          </a:solidFill>
                        </a:rPr>
                        <a:t>Aromatic nitro</a:t>
                      </a:r>
                    </a:p>
                  </a:txBody>
                  <a:tcPr marL="81529" marR="81529" marT="40765" marB="40765" anchor="ctr">
                    <a:lnL>
                      <a:noFill/>
                    </a:lnL>
                    <a:lnR>
                      <a:noFill/>
                    </a:lnR>
                    <a:lnT>
                      <a:noFill/>
                    </a:lnT>
                    <a:lnB>
                      <a:noFill/>
                    </a:lnB>
                  </a:tcPr>
                </a:tc>
                <a:tc>
                  <a:txBody>
                    <a:bodyPr/>
                    <a:lstStyle/>
                    <a:p>
                      <a:r>
                        <a:rPr lang="en-GB" sz="2000"/>
                        <a:t>Nitration of toluene; relatively stable solid</a:t>
                      </a:r>
                    </a:p>
                  </a:txBody>
                  <a:tcPr marL="81529" marR="81529" marT="40765" marB="40765" anchor="ctr">
                    <a:lnL>
                      <a:noFill/>
                    </a:lnL>
                    <a:lnR>
                      <a:noFill/>
                    </a:lnR>
                    <a:lnT>
                      <a:noFill/>
                    </a:lnT>
                    <a:lnB>
                      <a:noFill/>
                    </a:lnB>
                  </a:tcPr>
                </a:tc>
                <a:extLst>
                  <a:ext uri="{0D108BD9-81ED-4DB2-BD59-A6C34878D82A}">
                    <a16:rowId xmlns:a16="http://schemas.microsoft.com/office/drawing/2014/main" val="1569339853"/>
                  </a:ext>
                </a:extLst>
              </a:tr>
              <a:tr h="715115">
                <a:tc>
                  <a:txBody>
                    <a:bodyPr/>
                    <a:lstStyle/>
                    <a:p>
                      <a:r>
                        <a:rPr lang="en-GB" sz="2000" b="1"/>
                        <a:t>RDX</a:t>
                      </a:r>
                      <a:endParaRPr lang="en-GB" sz="2000"/>
                    </a:p>
                  </a:txBody>
                  <a:tcPr marL="81529" marR="81529" marT="40765" marB="40765" anchor="ctr">
                    <a:lnL>
                      <a:noFill/>
                    </a:lnL>
                    <a:lnR>
                      <a:noFill/>
                    </a:lnR>
                    <a:lnT>
                      <a:noFill/>
                    </a:lnT>
                    <a:lnB>
                      <a:noFill/>
                    </a:lnB>
                  </a:tcPr>
                </a:tc>
                <a:tc>
                  <a:txBody>
                    <a:bodyPr/>
                    <a:lstStyle/>
                    <a:p>
                      <a:r>
                        <a:rPr lang="en-GB" sz="2000"/>
                        <a:t>1,3,5-Trinitro-1,3,5-triazinane</a:t>
                      </a:r>
                    </a:p>
                  </a:txBody>
                  <a:tcPr marL="81529" marR="81529" marT="40765" marB="40765" anchor="ctr">
                    <a:lnL>
                      <a:noFill/>
                    </a:lnL>
                    <a:lnR>
                      <a:noFill/>
                    </a:lnR>
                    <a:lnT>
                      <a:noFill/>
                    </a:lnT>
                    <a:lnB>
                      <a:noFill/>
                    </a:lnB>
                  </a:tcPr>
                </a:tc>
                <a:tc>
                  <a:txBody>
                    <a:bodyPr/>
                    <a:lstStyle/>
                    <a:p>
                      <a:r>
                        <a:rPr lang="en-GB" sz="2000" dirty="0">
                          <a:solidFill>
                            <a:srgbClr val="0070C0"/>
                          </a:solidFill>
                        </a:rPr>
                        <a:t>Nitramine</a:t>
                      </a:r>
                    </a:p>
                  </a:txBody>
                  <a:tcPr marL="81529" marR="81529" marT="40765" marB="40765" anchor="ctr">
                    <a:lnL>
                      <a:noFill/>
                    </a:lnL>
                    <a:lnR>
                      <a:noFill/>
                    </a:lnR>
                    <a:lnT>
                      <a:noFill/>
                    </a:lnT>
                    <a:lnB>
                      <a:noFill/>
                    </a:lnB>
                  </a:tcPr>
                </a:tc>
                <a:tc>
                  <a:txBody>
                    <a:bodyPr/>
                    <a:lstStyle/>
                    <a:p>
                      <a:r>
                        <a:rPr lang="en-GB" sz="2000"/>
                        <a:t>High-performance; cyclic nitramine</a:t>
                      </a:r>
                    </a:p>
                  </a:txBody>
                  <a:tcPr marL="81529" marR="81529" marT="40765" marB="40765" anchor="ctr">
                    <a:lnL>
                      <a:noFill/>
                    </a:lnL>
                    <a:lnR>
                      <a:noFill/>
                    </a:lnR>
                    <a:lnT>
                      <a:noFill/>
                    </a:lnT>
                    <a:lnB>
                      <a:noFill/>
                    </a:lnB>
                  </a:tcPr>
                </a:tc>
                <a:extLst>
                  <a:ext uri="{0D108BD9-81ED-4DB2-BD59-A6C34878D82A}">
                    <a16:rowId xmlns:a16="http://schemas.microsoft.com/office/drawing/2014/main" val="2454838651"/>
                  </a:ext>
                </a:extLst>
              </a:tr>
              <a:tr h="715115">
                <a:tc>
                  <a:txBody>
                    <a:bodyPr/>
                    <a:lstStyle/>
                    <a:p>
                      <a:r>
                        <a:rPr lang="en-GB" sz="2000" b="1"/>
                        <a:t>TATB</a:t>
                      </a:r>
                      <a:endParaRPr lang="en-GB" sz="2000"/>
                    </a:p>
                  </a:txBody>
                  <a:tcPr marL="81529" marR="81529" marT="40765" marB="40765" anchor="ctr">
                    <a:lnL>
                      <a:noFill/>
                    </a:lnL>
                    <a:lnR>
                      <a:noFill/>
                    </a:lnR>
                    <a:lnT>
                      <a:noFill/>
                    </a:lnT>
                    <a:lnB>
                      <a:noFill/>
                    </a:lnB>
                  </a:tcPr>
                </a:tc>
                <a:tc>
                  <a:txBody>
                    <a:bodyPr/>
                    <a:lstStyle/>
                    <a:p>
                      <a:r>
                        <a:rPr lang="en-GB" sz="2000"/>
                        <a:t>1,3,5-Triamino-2,4,6-trinitrobenzene</a:t>
                      </a:r>
                    </a:p>
                  </a:txBody>
                  <a:tcPr marL="81529" marR="81529" marT="40765" marB="40765" anchor="ctr">
                    <a:lnL>
                      <a:noFill/>
                    </a:lnL>
                    <a:lnR>
                      <a:noFill/>
                    </a:lnR>
                    <a:lnT>
                      <a:noFill/>
                    </a:lnT>
                    <a:lnB>
                      <a:noFill/>
                    </a:lnB>
                  </a:tcPr>
                </a:tc>
                <a:tc>
                  <a:txBody>
                    <a:bodyPr/>
                    <a:lstStyle/>
                    <a:p>
                      <a:r>
                        <a:rPr lang="en-GB" sz="2000" dirty="0">
                          <a:solidFill>
                            <a:srgbClr val="0070C0"/>
                          </a:solidFill>
                        </a:rPr>
                        <a:t>Nitro + amino</a:t>
                      </a:r>
                    </a:p>
                  </a:txBody>
                  <a:tcPr marL="81529" marR="81529" marT="40765" marB="40765" anchor="ctr">
                    <a:lnL>
                      <a:noFill/>
                    </a:lnL>
                    <a:lnR>
                      <a:noFill/>
                    </a:lnR>
                    <a:lnT>
                      <a:noFill/>
                    </a:lnT>
                    <a:lnB>
                      <a:noFill/>
                    </a:lnB>
                  </a:tcPr>
                </a:tc>
                <a:tc>
                  <a:txBody>
                    <a:bodyPr/>
                    <a:lstStyle/>
                    <a:p>
                      <a:r>
                        <a:rPr lang="en-GB" sz="2000"/>
                        <a:t>Very stable; insensitive munition component</a:t>
                      </a:r>
                    </a:p>
                  </a:txBody>
                  <a:tcPr marL="81529" marR="81529" marT="40765" marB="40765" anchor="ctr">
                    <a:lnL>
                      <a:noFill/>
                    </a:lnL>
                    <a:lnR>
                      <a:noFill/>
                    </a:lnR>
                    <a:lnT>
                      <a:noFill/>
                    </a:lnT>
                    <a:lnB>
                      <a:noFill/>
                    </a:lnB>
                  </a:tcPr>
                </a:tc>
                <a:extLst>
                  <a:ext uri="{0D108BD9-81ED-4DB2-BD59-A6C34878D82A}">
                    <a16:rowId xmlns:a16="http://schemas.microsoft.com/office/drawing/2014/main" val="2773657553"/>
                  </a:ext>
                </a:extLst>
              </a:tr>
              <a:tr h="715115">
                <a:tc>
                  <a:txBody>
                    <a:bodyPr/>
                    <a:lstStyle/>
                    <a:p>
                      <a:r>
                        <a:rPr lang="en-GB" sz="2000" b="1"/>
                        <a:t>Nitroglycerin</a:t>
                      </a:r>
                      <a:endParaRPr lang="en-GB" sz="2000"/>
                    </a:p>
                  </a:txBody>
                  <a:tcPr marL="81529" marR="81529" marT="40765" marB="40765" anchor="ctr">
                    <a:lnL>
                      <a:noFill/>
                    </a:lnL>
                    <a:lnR>
                      <a:noFill/>
                    </a:lnR>
                    <a:lnT>
                      <a:noFill/>
                    </a:lnT>
                    <a:lnB>
                      <a:noFill/>
                    </a:lnB>
                  </a:tcPr>
                </a:tc>
                <a:tc>
                  <a:txBody>
                    <a:bodyPr/>
                    <a:lstStyle/>
                    <a:p>
                      <a:r>
                        <a:rPr lang="en-GB" sz="2000"/>
                        <a:t>1,2,3-Trinitroxypropane</a:t>
                      </a:r>
                    </a:p>
                  </a:txBody>
                  <a:tcPr marL="81529" marR="81529" marT="40765" marB="40765" anchor="ctr">
                    <a:lnL>
                      <a:noFill/>
                    </a:lnL>
                    <a:lnR>
                      <a:noFill/>
                    </a:lnR>
                    <a:lnT>
                      <a:noFill/>
                    </a:lnT>
                    <a:lnB>
                      <a:noFill/>
                    </a:lnB>
                  </a:tcPr>
                </a:tc>
                <a:tc>
                  <a:txBody>
                    <a:bodyPr/>
                    <a:lstStyle/>
                    <a:p>
                      <a:r>
                        <a:rPr lang="en-GB" sz="2000" dirty="0">
                          <a:solidFill>
                            <a:srgbClr val="0070C0"/>
                          </a:solidFill>
                        </a:rPr>
                        <a:t>Nitrate ester</a:t>
                      </a:r>
                    </a:p>
                  </a:txBody>
                  <a:tcPr marL="81529" marR="81529" marT="40765" marB="40765" anchor="ctr">
                    <a:lnL>
                      <a:noFill/>
                    </a:lnL>
                    <a:lnR>
                      <a:noFill/>
                    </a:lnR>
                    <a:lnT>
                      <a:noFill/>
                    </a:lnT>
                    <a:lnB>
                      <a:noFill/>
                    </a:lnB>
                  </a:tcPr>
                </a:tc>
                <a:tc>
                  <a:txBody>
                    <a:bodyPr/>
                    <a:lstStyle/>
                    <a:p>
                      <a:r>
                        <a:rPr lang="en-GB" sz="2000"/>
                        <a:t>Liquid; highly sensitive to heat and shock</a:t>
                      </a:r>
                    </a:p>
                  </a:txBody>
                  <a:tcPr marL="81529" marR="81529" marT="40765" marB="40765" anchor="ctr">
                    <a:lnL>
                      <a:noFill/>
                    </a:lnL>
                    <a:lnR>
                      <a:noFill/>
                    </a:lnR>
                    <a:lnT>
                      <a:noFill/>
                    </a:lnT>
                    <a:lnB>
                      <a:noFill/>
                    </a:lnB>
                  </a:tcPr>
                </a:tc>
                <a:extLst>
                  <a:ext uri="{0D108BD9-81ED-4DB2-BD59-A6C34878D82A}">
                    <a16:rowId xmlns:a16="http://schemas.microsoft.com/office/drawing/2014/main" val="2487968603"/>
                  </a:ext>
                </a:extLst>
              </a:tr>
              <a:tr h="715115">
                <a:tc>
                  <a:txBody>
                    <a:bodyPr/>
                    <a:lstStyle/>
                    <a:p>
                      <a:r>
                        <a:rPr lang="en-GB" sz="2000" b="1"/>
                        <a:t>EGDN</a:t>
                      </a:r>
                      <a:endParaRPr lang="en-GB" sz="2000"/>
                    </a:p>
                  </a:txBody>
                  <a:tcPr marL="81529" marR="81529" marT="40765" marB="40765" anchor="ctr">
                    <a:lnL>
                      <a:noFill/>
                    </a:lnL>
                    <a:lnR>
                      <a:noFill/>
                    </a:lnR>
                    <a:lnT>
                      <a:noFill/>
                    </a:lnT>
                    <a:lnB>
                      <a:noFill/>
                    </a:lnB>
                  </a:tcPr>
                </a:tc>
                <a:tc>
                  <a:txBody>
                    <a:bodyPr/>
                    <a:lstStyle/>
                    <a:p>
                      <a:r>
                        <a:rPr lang="en-GB" sz="2000"/>
                        <a:t>1,2-Dinitroxyethane</a:t>
                      </a:r>
                    </a:p>
                  </a:txBody>
                  <a:tcPr marL="81529" marR="81529" marT="40765" marB="40765" anchor="ctr">
                    <a:lnL>
                      <a:noFill/>
                    </a:lnL>
                    <a:lnR>
                      <a:noFill/>
                    </a:lnR>
                    <a:lnT>
                      <a:noFill/>
                    </a:lnT>
                    <a:lnB>
                      <a:noFill/>
                    </a:lnB>
                  </a:tcPr>
                </a:tc>
                <a:tc>
                  <a:txBody>
                    <a:bodyPr/>
                    <a:lstStyle/>
                    <a:p>
                      <a:r>
                        <a:rPr lang="en-GB" sz="2000" dirty="0">
                          <a:solidFill>
                            <a:srgbClr val="0070C0"/>
                          </a:solidFill>
                        </a:rPr>
                        <a:t>Nitrate ester</a:t>
                      </a:r>
                    </a:p>
                  </a:txBody>
                  <a:tcPr marL="81529" marR="81529" marT="40765" marB="40765" anchor="ctr">
                    <a:lnL>
                      <a:noFill/>
                    </a:lnL>
                    <a:lnR>
                      <a:noFill/>
                    </a:lnR>
                    <a:lnT>
                      <a:noFill/>
                    </a:lnT>
                    <a:lnB>
                      <a:noFill/>
                    </a:lnB>
                  </a:tcPr>
                </a:tc>
                <a:tc>
                  <a:txBody>
                    <a:bodyPr/>
                    <a:lstStyle/>
                    <a:p>
                      <a:r>
                        <a:rPr lang="en-GB" sz="2000" dirty="0"/>
                        <a:t>Used in blasting caps; volatile</a:t>
                      </a:r>
                    </a:p>
                  </a:txBody>
                  <a:tcPr marL="81529" marR="81529" marT="40765" marB="40765" anchor="ctr">
                    <a:lnL>
                      <a:noFill/>
                    </a:lnL>
                    <a:lnR>
                      <a:noFill/>
                    </a:lnR>
                    <a:lnT>
                      <a:noFill/>
                    </a:lnT>
                    <a:lnB>
                      <a:noFill/>
                    </a:lnB>
                  </a:tcPr>
                </a:tc>
                <a:extLst>
                  <a:ext uri="{0D108BD9-81ED-4DB2-BD59-A6C34878D82A}">
                    <a16:rowId xmlns:a16="http://schemas.microsoft.com/office/drawing/2014/main" val="2784560440"/>
                  </a:ext>
                </a:extLst>
              </a:tr>
            </a:tbl>
          </a:graphicData>
        </a:graphic>
      </p:graphicFrame>
      <p:pic>
        <p:nvPicPr>
          <p:cNvPr id="6" name="Picture 5">
            <a:extLst>
              <a:ext uri="{FF2B5EF4-FFF2-40B4-BE49-F238E27FC236}">
                <a16:creationId xmlns:a16="http://schemas.microsoft.com/office/drawing/2014/main" id="{ABE283A8-A4AF-49C8-BF42-39BC2BEFBBBA}"/>
              </a:ext>
            </a:extLst>
          </p:cNvPr>
          <p:cNvPicPr>
            <a:picLocks noChangeAspect="1"/>
          </p:cNvPicPr>
          <p:nvPr/>
        </p:nvPicPr>
        <p:blipFill>
          <a:blip r:embed="rId3"/>
          <a:stretch>
            <a:fillRect/>
          </a:stretch>
        </p:blipFill>
        <p:spPr>
          <a:xfrm>
            <a:off x="4923683" y="5426346"/>
            <a:ext cx="1472535" cy="1218188"/>
          </a:xfrm>
          <a:prstGeom prst="rect">
            <a:avLst/>
          </a:prstGeom>
        </p:spPr>
      </p:pic>
      <p:pic>
        <p:nvPicPr>
          <p:cNvPr id="8196" name="Picture 4" descr="RDX - Wikipedia">
            <a:extLst>
              <a:ext uri="{FF2B5EF4-FFF2-40B4-BE49-F238E27FC236}">
                <a16:creationId xmlns:a16="http://schemas.microsoft.com/office/drawing/2014/main" id="{62A8E6CE-1B27-4020-B914-DEBE2497BA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83110" y="5185720"/>
            <a:ext cx="1703249" cy="1672280"/>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Skeletal formula of zwitterionic nitroglycerin">
            <a:extLst>
              <a:ext uri="{FF2B5EF4-FFF2-40B4-BE49-F238E27FC236}">
                <a16:creationId xmlns:a16="http://schemas.microsoft.com/office/drawing/2014/main" id="{0904FC51-1520-4143-B4A8-64A200A4451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27640" y="5307202"/>
            <a:ext cx="2381250" cy="1400175"/>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Skeletal formula of ethylene glycol dinitrate">
            <a:extLst>
              <a:ext uri="{FF2B5EF4-FFF2-40B4-BE49-F238E27FC236}">
                <a16:creationId xmlns:a16="http://schemas.microsoft.com/office/drawing/2014/main" id="{6AF96B59-0FD1-49CB-BF69-46498F03992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95505" y="6035440"/>
            <a:ext cx="1896495" cy="386885"/>
          </a:xfrm>
          <a:prstGeom prst="rect">
            <a:avLst/>
          </a:prstGeom>
          <a:noFill/>
          <a:extLst>
            <a:ext uri="{909E8E84-426E-40DD-AFC4-6F175D3DCCD1}">
              <a14:hiddenFill xmlns:a14="http://schemas.microsoft.com/office/drawing/2010/main">
                <a:solidFill>
                  <a:srgbClr val="FFFFFF"/>
                </a:solidFill>
              </a14:hiddenFill>
            </a:ext>
          </a:extLst>
        </p:spPr>
      </p:pic>
      <p:pic>
        <p:nvPicPr>
          <p:cNvPr id="8202" name="Picture 10" descr="undefined">
            <a:extLst>
              <a:ext uri="{FF2B5EF4-FFF2-40B4-BE49-F238E27FC236}">
                <a16:creationId xmlns:a16="http://schemas.microsoft.com/office/drawing/2014/main" id="{F8EA262D-BE70-4053-B6D2-22194B7D8F4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1731" y="5426346"/>
            <a:ext cx="1565230" cy="1333687"/>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a:extLst>
              <a:ext uri="{FF2B5EF4-FFF2-40B4-BE49-F238E27FC236}">
                <a16:creationId xmlns:a16="http://schemas.microsoft.com/office/drawing/2014/main" id="{E57EFDE4-2864-4565-AB5C-41E6344A7614}"/>
              </a:ext>
            </a:extLst>
          </p:cNvPr>
          <p:cNvSpPr/>
          <p:nvPr/>
        </p:nvSpPr>
        <p:spPr>
          <a:xfrm>
            <a:off x="766651" y="5682324"/>
            <a:ext cx="730091" cy="67907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C63F799A-DEC2-481B-AF47-4F7D10AA5E5D}"/>
              </a:ext>
            </a:extLst>
          </p:cNvPr>
          <p:cNvSpPr/>
          <p:nvPr/>
        </p:nvSpPr>
        <p:spPr>
          <a:xfrm>
            <a:off x="3339262" y="5280918"/>
            <a:ext cx="852594" cy="8261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4CEFD17A-52C3-4022-BDCF-119B12D8E5A7}"/>
              </a:ext>
            </a:extLst>
          </p:cNvPr>
          <p:cNvSpPr/>
          <p:nvPr/>
        </p:nvSpPr>
        <p:spPr>
          <a:xfrm>
            <a:off x="5543623" y="6051153"/>
            <a:ext cx="929095" cy="8261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5B2DFECC-5680-4AC5-9AE7-171BECEB9DCF}"/>
              </a:ext>
            </a:extLst>
          </p:cNvPr>
          <p:cNvSpPr/>
          <p:nvPr/>
        </p:nvSpPr>
        <p:spPr>
          <a:xfrm>
            <a:off x="7929982" y="5280918"/>
            <a:ext cx="852594" cy="8261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97FC7732-E0CD-4C56-8E9A-766F0E43B1AB}"/>
              </a:ext>
            </a:extLst>
          </p:cNvPr>
          <p:cNvSpPr/>
          <p:nvPr/>
        </p:nvSpPr>
        <p:spPr>
          <a:xfrm>
            <a:off x="10210844" y="5828338"/>
            <a:ext cx="852594" cy="82619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61914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4" grpId="0" animBg="1"/>
      <p:bldP spid="15" grpId="0" animBg="1"/>
      <p:bldP spid="16" grpId="0" animBg="1"/>
      <p:bldP spid="17"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11E3AA98-AC5B-4A98-A1CE-200B2E9C466E}"/>
              </a:ext>
            </a:extLst>
          </p:cNvPr>
          <p:cNvSpPr txBox="1">
            <a:spLocks noGrp="1"/>
          </p:cNvSpPr>
          <p:nvPr>
            <p:ph type="title"/>
          </p:nvPr>
        </p:nvSpPr>
        <p:spPr>
          <a:xfrm>
            <a:off x="914400" y="0"/>
            <a:ext cx="10363200" cy="87830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t>Systematic names of explosives</a:t>
            </a:r>
          </a:p>
        </p:txBody>
      </p:sp>
      <p:sp>
        <p:nvSpPr>
          <p:cNvPr id="4" name="TextBox 3">
            <a:extLst>
              <a:ext uri="{FF2B5EF4-FFF2-40B4-BE49-F238E27FC236}">
                <a16:creationId xmlns:a16="http://schemas.microsoft.com/office/drawing/2014/main" id="{4B624420-73EE-477A-95F8-452D47112C48}"/>
              </a:ext>
            </a:extLst>
          </p:cNvPr>
          <p:cNvSpPr txBox="1"/>
          <p:nvPr/>
        </p:nvSpPr>
        <p:spPr>
          <a:xfrm>
            <a:off x="513347" y="772374"/>
            <a:ext cx="11165306" cy="1961884"/>
          </a:xfrm>
          <a:prstGeom prst="rect">
            <a:avLst/>
          </a:prstGeom>
          <a:noFill/>
        </p:spPr>
        <p:txBody>
          <a:bodyPr wrap="square">
            <a:spAutoFit/>
          </a:bodyPr>
          <a:lstStyle/>
          <a:p>
            <a:pPr>
              <a:lnSpc>
                <a:spcPct val="150000"/>
              </a:lnSpc>
            </a:pPr>
            <a:r>
              <a:rPr lang="en-GB" sz="2800" b="1" dirty="0">
                <a:solidFill>
                  <a:srgbClr val="00B050"/>
                </a:solidFill>
              </a:rPr>
              <a:t>(2S,3R,4S,5R,6R)-2-[(2R,3R,4S,5R,6S)-4,5-dinitrooxy-2-(</a:t>
            </a:r>
            <a:r>
              <a:rPr lang="en-GB" sz="2800" b="1" dirty="0" err="1">
                <a:solidFill>
                  <a:srgbClr val="00B050"/>
                </a:solidFill>
              </a:rPr>
              <a:t>nitrooxymethyl</a:t>
            </a:r>
            <a:r>
              <a:rPr lang="en-GB" sz="2800" b="1" dirty="0">
                <a:solidFill>
                  <a:srgbClr val="00B050"/>
                </a:solidFill>
              </a:rPr>
              <a:t>)-6-[(2R,3R,4S,5R,6S)-4,5,6-trinitrooxy-2-(</a:t>
            </a:r>
            <a:r>
              <a:rPr lang="en-GB" sz="2800" b="1" dirty="0" err="1">
                <a:solidFill>
                  <a:srgbClr val="00B050"/>
                </a:solidFill>
              </a:rPr>
              <a:t>nitrooxymethyl</a:t>
            </a:r>
            <a:r>
              <a:rPr lang="en-GB" sz="2800" b="1" dirty="0">
                <a:solidFill>
                  <a:srgbClr val="00B050"/>
                </a:solidFill>
              </a:rPr>
              <a:t>)oxan-3-yl]oxyoxan-3-yl]oxy-3,5-dinitrooxy-6-(</a:t>
            </a:r>
            <a:r>
              <a:rPr lang="en-GB" sz="2800" b="1" dirty="0" err="1">
                <a:solidFill>
                  <a:srgbClr val="00B050"/>
                </a:solidFill>
              </a:rPr>
              <a:t>nitrooxymethyl</a:t>
            </a:r>
            <a:r>
              <a:rPr lang="en-GB" sz="2800" b="1" dirty="0">
                <a:solidFill>
                  <a:srgbClr val="00B050"/>
                </a:solidFill>
              </a:rPr>
              <a:t>)oxan-4-yl] nitrate</a:t>
            </a:r>
          </a:p>
        </p:txBody>
      </p:sp>
      <p:pic>
        <p:nvPicPr>
          <p:cNvPr id="5" name="Picture 4">
            <a:extLst>
              <a:ext uri="{FF2B5EF4-FFF2-40B4-BE49-F238E27FC236}">
                <a16:creationId xmlns:a16="http://schemas.microsoft.com/office/drawing/2014/main" id="{F24E96B1-ACCE-4DBC-9CD6-F184894CB7AC}"/>
              </a:ext>
            </a:extLst>
          </p:cNvPr>
          <p:cNvPicPr>
            <a:picLocks noChangeAspect="1"/>
          </p:cNvPicPr>
          <p:nvPr/>
        </p:nvPicPr>
        <p:blipFill>
          <a:blip r:embed="rId2"/>
          <a:stretch>
            <a:fillRect/>
          </a:stretch>
        </p:blipFill>
        <p:spPr>
          <a:xfrm>
            <a:off x="2968619" y="3017138"/>
            <a:ext cx="5236918" cy="3512185"/>
          </a:xfrm>
          <a:prstGeom prst="rect">
            <a:avLst/>
          </a:prstGeom>
        </p:spPr>
      </p:pic>
      <p:sp>
        <p:nvSpPr>
          <p:cNvPr id="6" name="TextBox 5">
            <a:extLst>
              <a:ext uri="{FF2B5EF4-FFF2-40B4-BE49-F238E27FC236}">
                <a16:creationId xmlns:a16="http://schemas.microsoft.com/office/drawing/2014/main" id="{7066E278-5347-4429-B372-2293109234D5}"/>
              </a:ext>
            </a:extLst>
          </p:cNvPr>
          <p:cNvSpPr txBox="1"/>
          <p:nvPr/>
        </p:nvSpPr>
        <p:spPr>
          <a:xfrm>
            <a:off x="9223381" y="5793238"/>
            <a:ext cx="2456122" cy="584775"/>
          </a:xfrm>
          <a:prstGeom prst="rect">
            <a:avLst/>
          </a:prstGeom>
          <a:noFill/>
        </p:spPr>
        <p:txBody>
          <a:bodyPr wrap="none" rtlCol="0">
            <a:spAutoFit/>
          </a:bodyPr>
          <a:lstStyle/>
          <a:p>
            <a:r>
              <a:rPr lang="en-GB" sz="3200" b="1" dirty="0">
                <a:solidFill>
                  <a:srgbClr val="0070C0"/>
                </a:solidFill>
              </a:rPr>
              <a:t>nitrocellulose</a:t>
            </a:r>
          </a:p>
        </p:txBody>
      </p:sp>
    </p:spTree>
    <p:extLst>
      <p:ext uri="{BB962C8B-B14F-4D97-AF65-F5344CB8AC3E}">
        <p14:creationId xmlns:p14="http://schemas.microsoft.com/office/powerpoint/2010/main" val="1399397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56ACDF7-75E6-4B5D-8AEC-1E72A3C111B2}"/>
              </a:ext>
            </a:extLst>
          </p:cNvPr>
          <p:cNvSpPr txBox="1"/>
          <p:nvPr/>
        </p:nvSpPr>
        <p:spPr>
          <a:xfrm>
            <a:off x="93873" y="6276017"/>
            <a:ext cx="8179095" cy="369332"/>
          </a:xfrm>
          <a:prstGeom prst="rect">
            <a:avLst/>
          </a:prstGeom>
          <a:noFill/>
        </p:spPr>
        <p:txBody>
          <a:bodyPr wrap="square">
            <a:spAutoFit/>
          </a:bodyPr>
          <a:lstStyle/>
          <a:p>
            <a:r>
              <a:rPr lang="en-GB" dirty="0"/>
              <a:t>https://www.youtube.com/watch?v=bq9sNCRezqg</a:t>
            </a:r>
          </a:p>
        </p:txBody>
      </p:sp>
      <p:sp>
        <p:nvSpPr>
          <p:cNvPr id="10" name="TextBox 9">
            <a:extLst>
              <a:ext uri="{FF2B5EF4-FFF2-40B4-BE49-F238E27FC236}">
                <a16:creationId xmlns:a16="http://schemas.microsoft.com/office/drawing/2014/main" id="{8F334CE9-C355-4457-B63E-7C141614B130}"/>
              </a:ext>
            </a:extLst>
          </p:cNvPr>
          <p:cNvSpPr txBox="1"/>
          <p:nvPr/>
        </p:nvSpPr>
        <p:spPr>
          <a:xfrm>
            <a:off x="93873" y="5946972"/>
            <a:ext cx="6097772" cy="369332"/>
          </a:xfrm>
          <a:prstGeom prst="rect">
            <a:avLst/>
          </a:prstGeom>
          <a:noFill/>
        </p:spPr>
        <p:txBody>
          <a:bodyPr wrap="square">
            <a:spAutoFit/>
          </a:bodyPr>
          <a:lstStyle/>
          <a:p>
            <a:r>
              <a:rPr lang="en-GB" dirty="0"/>
              <a:t>https://www.youtube.com/watch?v=m7KDU1OwQSo</a:t>
            </a:r>
          </a:p>
        </p:txBody>
      </p:sp>
      <p:sp>
        <p:nvSpPr>
          <p:cNvPr id="11" name="Title 10">
            <a:extLst>
              <a:ext uri="{FF2B5EF4-FFF2-40B4-BE49-F238E27FC236}">
                <a16:creationId xmlns:a16="http://schemas.microsoft.com/office/drawing/2014/main" id="{76C96414-700F-432D-96A4-C327DD9113BE}"/>
              </a:ext>
            </a:extLst>
          </p:cNvPr>
          <p:cNvSpPr>
            <a:spLocks noGrp="1"/>
          </p:cNvSpPr>
          <p:nvPr>
            <p:ph type="title"/>
          </p:nvPr>
        </p:nvSpPr>
        <p:spPr>
          <a:xfrm>
            <a:off x="913774" y="0"/>
            <a:ext cx="10364451" cy="1106905"/>
          </a:xfrm>
        </p:spPr>
        <p:txBody>
          <a:bodyPr/>
          <a:lstStyle/>
          <a:p>
            <a:r>
              <a:rPr lang="en-GB" dirty="0"/>
              <a:t>Hybridisation </a:t>
            </a:r>
          </a:p>
        </p:txBody>
      </p:sp>
      <p:sp>
        <p:nvSpPr>
          <p:cNvPr id="12" name="TextBox 11">
            <a:extLst>
              <a:ext uri="{FF2B5EF4-FFF2-40B4-BE49-F238E27FC236}">
                <a16:creationId xmlns:a16="http://schemas.microsoft.com/office/drawing/2014/main" id="{D67DFC8B-120E-4427-BC7E-3E3E720AC016}"/>
              </a:ext>
            </a:extLst>
          </p:cNvPr>
          <p:cNvSpPr txBox="1"/>
          <p:nvPr/>
        </p:nvSpPr>
        <p:spPr>
          <a:xfrm>
            <a:off x="604377" y="922239"/>
            <a:ext cx="1914050" cy="461665"/>
          </a:xfrm>
          <a:prstGeom prst="rect">
            <a:avLst/>
          </a:prstGeom>
          <a:noFill/>
        </p:spPr>
        <p:txBody>
          <a:bodyPr wrap="none" rtlCol="0">
            <a:spAutoFit/>
          </a:bodyPr>
          <a:lstStyle/>
          <a:p>
            <a:r>
              <a:rPr lang="en-GB" sz="2400" b="1" dirty="0">
                <a:solidFill>
                  <a:srgbClr val="0070C0"/>
                </a:solidFill>
                <a:hlinkClick r:id="rId3">
                  <a:extLst>
                    <a:ext uri="{A12FA001-AC4F-418D-AE19-62706E023703}">
                      <ahyp:hlinkClr xmlns:ahyp="http://schemas.microsoft.com/office/drawing/2018/hyperlinkcolor" val="tx"/>
                    </a:ext>
                  </a:extLst>
                </a:hlinkClick>
              </a:rPr>
              <a:t>Hybridisation</a:t>
            </a:r>
            <a:endParaRPr lang="en-GB" sz="2400" b="1" dirty="0">
              <a:solidFill>
                <a:srgbClr val="0070C0"/>
              </a:solidFill>
            </a:endParaRPr>
          </a:p>
        </p:txBody>
      </p:sp>
      <p:pic>
        <p:nvPicPr>
          <p:cNvPr id="14" name="Picture 13">
            <a:hlinkClick r:id="rId3"/>
            <a:extLst>
              <a:ext uri="{FF2B5EF4-FFF2-40B4-BE49-F238E27FC236}">
                <a16:creationId xmlns:a16="http://schemas.microsoft.com/office/drawing/2014/main" id="{B3B450CA-3217-42A2-9F14-35169EF618DD}"/>
              </a:ext>
            </a:extLst>
          </p:cNvPr>
          <p:cNvPicPr>
            <a:picLocks noChangeAspect="1"/>
          </p:cNvPicPr>
          <p:nvPr/>
        </p:nvPicPr>
        <p:blipFill>
          <a:blip r:embed="rId4"/>
          <a:stretch>
            <a:fillRect/>
          </a:stretch>
        </p:blipFill>
        <p:spPr>
          <a:xfrm>
            <a:off x="683860" y="2290463"/>
            <a:ext cx="5287435" cy="3448327"/>
          </a:xfrm>
          <a:prstGeom prst="rect">
            <a:avLst/>
          </a:prstGeom>
        </p:spPr>
      </p:pic>
      <p:sp>
        <p:nvSpPr>
          <p:cNvPr id="15" name="TextBox 14">
            <a:extLst>
              <a:ext uri="{FF2B5EF4-FFF2-40B4-BE49-F238E27FC236}">
                <a16:creationId xmlns:a16="http://schemas.microsoft.com/office/drawing/2014/main" id="{A0A0E70A-6AE1-499F-B5FB-7FA07AFF5B67}"/>
              </a:ext>
            </a:extLst>
          </p:cNvPr>
          <p:cNvSpPr txBox="1"/>
          <p:nvPr/>
        </p:nvSpPr>
        <p:spPr>
          <a:xfrm>
            <a:off x="503973" y="936567"/>
            <a:ext cx="10364451" cy="1200329"/>
          </a:xfrm>
          <a:prstGeom prst="rect">
            <a:avLst/>
          </a:prstGeom>
          <a:noFill/>
        </p:spPr>
        <p:txBody>
          <a:bodyPr wrap="square" rtlCol="0">
            <a:spAutoFit/>
          </a:bodyPr>
          <a:lstStyle/>
          <a:p>
            <a:r>
              <a:rPr lang="en-GB" sz="2400" dirty="0"/>
              <a:t>                      is a process of mixing atomic orbitals with comparable energies to form a new set of hybrid orbitals with equivalent energy and equivalent shape suitable for the pairing of electrons to form covalent bonds. </a:t>
            </a:r>
          </a:p>
        </p:txBody>
      </p:sp>
      <p:grpSp>
        <p:nvGrpSpPr>
          <p:cNvPr id="20" name="Group 19">
            <a:extLst>
              <a:ext uri="{FF2B5EF4-FFF2-40B4-BE49-F238E27FC236}">
                <a16:creationId xmlns:a16="http://schemas.microsoft.com/office/drawing/2014/main" id="{58042E22-6E88-488E-8B12-1981A2E55B08}"/>
              </a:ext>
            </a:extLst>
          </p:cNvPr>
          <p:cNvGrpSpPr/>
          <p:nvPr/>
        </p:nvGrpSpPr>
        <p:grpSpPr>
          <a:xfrm>
            <a:off x="5969021" y="2257107"/>
            <a:ext cx="6103824" cy="3569654"/>
            <a:chOff x="5969021" y="2257107"/>
            <a:chExt cx="6103824" cy="3569654"/>
          </a:xfrm>
        </p:grpSpPr>
        <p:pic>
          <p:nvPicPr>
            <p:cNvPr id="16" name="Picture 15">
              <a:extLst>
                <a:ext uri="{FF2B5EF4-FFF2-40B4-BE49-F238E27FC236}">
                  <a16:creationId xmlns:a16="http://schemas.microsoft.com/office/drawing/2014/main" id="{A6C1558A-4221-4215-888F-C46B7A5678F9}"/>
                </a:ext>
              </a:extLst>
            </p:cNvPr>
            <p:cNvPicPr>
              <a:picLocks noChangeAspect="1"/>
            </p:cNvPicPr>
            <p:nvPr/>
          </p:nvPicPr>
          <p:blipFill rotWithShape="1">
            <a:blip r:embed="rId5"/>
            <a:srcRect t="22291" b="17479"/>
            <a:stretch/>
          </p:blipFill>
          <p:spPr>
            <a:xfrm>
              <a:off x="6222980" y="2257107"/>
              <a:ext cx="5848736" cy="2076724"/>
            </a:xfrm>
            <a:prstGeom prst="rect">
              <a:avLst/>
            </a:prstGeom>
          </p:spPr>
        </p:pic>
        <p:pic>
          <p:nvPicPr>
            <p:cNvPr id="17" name="Picture 16">
              <a:extLst>
                <a:ext uri="{FF2B5EF4-FFF2-40B4-BE49-F238E27FC236}">
                  <a16:creationId xmlns:a16="http://schemas.microsoft.com/office/drawing/2014/main" id="{A0E2FB4C-EF32-4884-8FC1-251B40248FAC}"/>
                </a:ext>
              </a:extLst>
            </p:cNvPr>
            <p:cNvPicPr>
              <a:picLocks noChangeAspect="1"/>
            </p:cNvPicPr>
            <p:nvPr/>
          </p:nvPicPr>
          <p:blipFill rotWithShape="1">
            <a:blip r:embed="rId6"/>
            <a:srcRect l="70420" t="41845" r="8558" b="40527"/>
            <a:stretch/>
          </p:blipFill>
          <p:spPr>
            <a:xfrm>
              <a:off x="5969021" y="4326430"/>
              <a:ext cx="1911299" cy="1500331"/>
            </a:xfrm>
            <a:prstGeom prst="rect">
              <a:avLst/>
            </a:prstGeom>
          </p:spPr>
        </p:pic>
        <p:pic>
          <p:nvPicPr>
            <p:cNvPr id="18" name="Picture 17">
              <a:extLst>
                <a:ext uri="{FF2B5EF4-FFF2-40B4-BE49-F238E27FC236}">
                  <a16:creationId xmlns:a16="http://schemas.microsoft.com/office/drawing/2014/main" id="{07988423-C35F-4BC5-8038-DC00610ECF07}"/>
                </a:ext>
              </a:extLst>
            </p:cNvPr>
            <p:cNvPicPr>
              <a:picLocks noChangeAspect="1"/>
            </p:cNvPicPr>
            <p:nvPr/>
          </p:nvPicPr>
          <p:blipFill rotWithShape="1">
            <a:blip r:embed="rId6"/>
            <a:srcRect l="70420" t="24226" r="8558" b="58494"/>
            <a:stretch/>
          </p:blipFill>
          <p:spPr>
            <a:xfrm>
              <a:off x="7903834" y="4355958"/>
              <a:ext cx="1911299" cy="1470803"/>
            </a:xfrm>
            <a:prstGeom prst="rect">
              <a:avLst/>
            </a:prstGeom>
          </p:spPr>
        </p:pic>
        <p:pic>
          <p:nvPicPr>
            <p:cNvPr id="19" name="Picture 18">
              <a:extLst>
                <a:ext uri="{FF2B5EF4-FFF2-40B4-BE49-F238E27FC236}">
                  <a16:creationId xmlns:a16="http://schemas.microsoft.com/office/drawing/2014/main" id="{B2892E77-1CDF-434E-AEC4-EE77C0A451FA}"/>
                </a:ext>
              </a:extLst>
            </p:cNvPr>
            <p:cNvPicPr>
              <a:picLocks noChangeAspect="1"/>
            </p:cNvPicPr>
            <p:nvPr/>
          </p:nvPicPr>
          <p:blipFill rotWithShape="1">
            <a:blip r:embed="rId6"/>
            <a:srcRect l="70420" t="13447" r="8558" b="78238"/>
            <a:stretch/>
          </p:blipFill>
          <p:spPr>
            <a:xfrm>
              <a:off x="9871065" y="4502098"/>
              <a:ext cx="2201780" cy="815241"/>
            </a:xfrm>
            <a:prstGeom prst="rect">
              <a:avLst/>
            </a:prstGeom>
          </p:spPr>
        </p:pic>
      </p:grpSp>
    </p:spTree>
    <p:extLst>
      <p:ext uri="{BB962C8B-B14F-4D97-AF65-F5344CB8AC3E}">
        <p14:creationId xmlns:p14="http://schemas.microsoft.com/office/powerpoint/2010/main" val="701060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46F3696-7B9C-4814-908C-8B73CD3ECBA2}"/>
              </a:ext>
            </a:extLst>
          </p:cNvPr>
          <p:cNvSpPr>
            <a:spLocks noGrp="1"/>
          </p:cNvSpPr>
          <p:nvPr>
            <p:ph type="title"/>
          </p:nvPr>
        </p:nvSpPr>
        <p:spPr>
          <a:xfrm>
            <a:off x="913774" y="0"/>
            <a:ext cx="10364451" cy="855023"/>
          </a:xfrm>
        </p:spPr>
        <p:txBody>
          <a:bodyPr/>
          <a:lstStyle/>
          <a:p>
            <a:r>
              <a:rPr lang="en-GB" dirty="0"/>
              <a:t>Chemical structure of benzene</a:t>
            </a:r>
            <a:endParaRPr lang="en-GB" baseline="-25000" dirty="0"/>
          </a:p>
        </p:txBody>
      </p:sp>
      <p:sp>
        <p:nvSpPr>
          <p:cNvPr id="7" name="Content Placeholder 6">
            <a:extLst>
              <a:ext uri="{FF2B5EF4-FFF2-40B4-BE49-F238E27FC236}">
                <a16:creationId xmlns:a16="http://schemas.microsoft.com/office/drawing/2014/main" id="{BF6AEDA2-0425-4E3B-A519-0BAA81C78CC0}"/>
              </a:ext>
            </a:extLst>
          </p:cNvPr>
          <p:cNvSpPr>
            <a:spLocks noGrp="1"/>
          </p:cNvSpPr>
          <p:nvPr>
            <p:ph sz="quarter" idx="13"/>
          </p:nvPr>
        </p:nvSpPr>
        <p:spPr>
          <a:xfrm>
            <a:off x="306265" y="1027106"/>
            <a:ext cx="11785586" cy="3424107"/>
          </a:xfrm>
        </p:spPr>
        <p:txBody>
          <a:bodyPr>
            <a:normAutofit/>
          </a:bodyPr>
          <a:lstStyle/>
          <a:p>
            <a:r>
              <a:rPr lang="en-GB" dirty="0"/>
              <a:t>Main representative of aromatic (</a:t>
            </a:r>
            <a:r>
              <a:rPr lang="en-GB" cap="none" dirty="0"/>
              <a:t>because originally extracted from ‘smelly stuff’</a:t>
            </a:r>
            <a:r>
              <a:rPr lang="en-GB" dirty="0"/>
              <a:t>) hydrocarbons</a:t>
            </a:r>
          </a:p>
          <a:p>
            <a:pPr lvl="1"/>
            <a:r>
              <a:rPr lang="en-GB" sz="2000" dirty="0"/>
              <a:t> Flat ring of six carbon atoms with formula C</a:t>
            </a:r>
            <a:r>
              <a:rPr lang="en-GB" sz="2000" baseline="-25000" dirty="0"/>
              <a:t>6</a:t>
            </a:r>
            <a:r>
              <a:rPr lang="en-GB" sz="2000" dirty="0"/>
              <a:t>H</a:t>
            </a:r>
            <a:r>
              <a:rPr lang="en-GB" sz="2000" baseline="-25000" dirty="0"/>
              <a:t>6</a:t>
            </a:r>
          </a:p>
          <a:p>
            <a:pPr lvl="1"/>
            <a:r>
              <a:rPr lang="en-GB" sz="2000" dirty="0"/>
              <a:t>Conjugated single and double bonds</a:t>
            </a:r>
          </a:p>
          <a:p>
            <a:pPr lvl="1"/>
            <a:r>
              <a:rPr lang="en-GB" sz="2000" dirty="0"/>
              <a:t>Follows Huckle’s rule: </a:t>
            </a:r>
            <a:r>
              <a:rPr lang="en-GB" sz="2000" cap="none" dirty="0">
                <a:effectLst/>
                <a:ea typeface="DengXian" panose="02010600030101010101" pitchFamily="2" charset="-122"/>
                <a:cs typeface="Arial" panose="020B0604020202020204" pitchFamily="34" charset="0"/>
              </a:rPr>
              <a:t>if the number of pi electrons in a compound equals 4 n +2 where n is integer, the compound is aromatic </a:t>
            </a:r>
            <a:endParaRPr lang="en-GB" sz="2000" cap="none" dirty="0"/>
          </a:p>
          <a:p>
            <a:r>
              <a:rPr lang="en-GB" dirty="0"/>
              <a:t>The structure can be drawn in couple different ways:</a:t>
            </a:r>
          </a:p>
        </p:txBody>
      </p:sp>
      <p:sp>
        <p:nvSpPr>
          <p:cNvPr id="46" name="TextBox 45">
            <a:extLst>
              <a:ext uri="{FF2B5EF4-FFF2-40B4-BE49-F238E27FC236}">
                <a16:creationId xmlns:a16="http://schemas.microsoft.com/office/drawing/2014/main" id="{33D3E5CB-D2FE-4790-964C-720A213CDF28}"/>
              </a:ext>
            </a:extLst>
          </p:cNvPr>
          <p:cNvSpPr txBox="1"/>
          <p:nvPr/>
        </p:nvSpPr>
        <p:spPr>
          <a:xfrm>
            <a:off x="3369622" y="6180892"/>
            <a:ext cx="6097978" cy="677108"/>
          </a:xfrm>
          <a:prstGeom prst="rect">
            <a:avLst/>
          </a:prstGeom>
          <a:noFill/>
        </p:spPr>
        <p:txBody>
          <a:bodyPr wrap="square">
            <a:spAutoFit/>
          </a:bodyPr>
          <a:lstStyle/>
          <a:p>
            <a:r>
              <a:rPr lang="en-GB" sz="2400" b="1" dirty="0">
                <a:solidFill>
                  <a:srgbClr val="0070C0"/>
                </a:solidFill>
              </a:rPr>
              <a:t>“All models are wrong, but some are useful” </a:t>
            </a:r>
            <a:r>
              <a:rPr lang="en-GB" sz="1400" b="1" dirty="0">
                <a:solidFill>
                  <a:srgbClr val="0070C0"/>
                </a:solidFill>
              </a:rPr>
              <a:t>George Box</a:t>
            </a:r>
          </a:p>
        </p:txBody>
      </p:sp>
      <p:pic>
        <p:nvPicPr>
          <p:cNvPr id="12" name="Picture 11">
            <a:extLst>
              <a:ext uri="{FF2B5EF4-FFF2-40B4-BE49-F238E27FC236}">
                <a16:creationId xmlns:a16="http://schemas.microsoft.com/office/drawing/2014/main" id="{53D72752-2585-4951-98A5-CA4FC36C8FD4}"/>
              </a:ext>
            </a:extLst>
          </p:cNvPr>
          <p:cNvPicPr>
            <a:picLocks noChangeAspect="1"/>
          </p:cNvPicPr>
          <p:nvPr/>
        </p:nvPicPr>
        <p:blipFill>
          <a:blip r:embed="rId3"/>
          <a:stretch>
            <a:fillRect/>
          </a:stretch>
        </p:blipFill>
        <p:spPr>
          <a:xfrm>
            <a:off x="1889227" y="4108503"/>
            <a:ext cx="7683961" cy="2119584"/>
          </a:xfrm>
          <a:prstGeom prst="rect">
            <a:avLst/>
          </a:prstGeom>
        </p:spPr>
      </p:pic>
      <p:sp>
        <p:nvSpPr>
          <p:cNvPr id="11" name="TextBox 10">
            <a:extLst>
              <a:ext uri="{FF2B5EF4-FFF2-40B4-BE49-F238E27FC236}">
                <a16:creationId xmlns:a16="http://schemas.microsoft.com/office/drawing/2014/main" id="{3960A0D9-66D5-424C-A51C-8FC92B2A29F9}"/>
              </a:ext>
            </a:extLst>
          </p:cNvPr>
          <p:cNvSpPr txBox="1"/>
          <p:nvPr/>
        </p:nvSpPr>
        <p:spPr>
          <a:xfrm>
            <a:off x="2104307" y="3714553"/>
            <a:ext cx="3703706" cy="369332"/>
          </a:xfrm>
          <a:prstGeom prst="rect">
            <a:avLst/>
          </a:prstGeom>
          <a:noFill/>
        </p:spPr>
        <p:txBody>
          <a:bodyPr wrap="none" rtlCol="0">
            <a:spAutoFit/>
          </a:bodyPr>
          <a:lstStyle/>
          <a:p>
            <a:r>
              <a:rPr lang="en-GB" b="1" dirty="0">
                <a:solidFill>
                  <a:srgbClr val="00B050"/>
                </a:solidFill>
              </a:rPr>
              <a:t>alternating single and double bonds </a:t>
            </a:r>
          </a:p>
        </p:txBody>
      </p:sp>
      <p:sp>
        <p:nvSpPr>
          <p:cNvPr id="52" name="TextBox 51">
            <a:extLst>
              <a:ext uri="{FF2B5EF4-FFF2-40B4-BE49-F238E27FC236}">
                <a16:creationId xmlns:a16="http://schemas.microsoft.com/office/drawing/2014/main" id="{79335662-4F43-48EF-9864-5B49A8D2C879}"/>
              </a:ext>
            </a:extLst>
          </p:cNvPr>
          <p:cNvSpPr txBox="1"/>
          <p:nvPr/>
        </p:nvSpPr>
        <p:spPr>
          <a:xfrm>
            <a:off x="6920702" y="3747909"/>
            <a:ext cx="2258760" cy="369332"/>
          </a:xfrm>
          <a:prstGeom prst="rect">
            <a:avLst/>
          </a:prstGeom>
          <a:noFill/>
        </p:spPr>
        <p:txBody>
          <a:bodyPr wrap="none" rtlCol="0">
            <a:spAutoFit/>
          </a:bodyPr>
          <a:lstStyle/>
          <a:p>
            <a:r>
              <a:rPr lang="en-GB" b="1" dirty="0">
                <a:solidFill>
                  <a:srgbClr val="00B0F0"/>
                </a:solidFill>
              </a:rPr>
              <a:t>equally shared bonds</a:t>
            </a:r>
          </a:p>
        </p:txBody>
      </p:sp>
    </p:spTree>
    <p:extLst>
      <p:ext uri="{BB962C8B-B14F-4D97-AF65-F5344CB8AC3E}">
        <p14:creationId xmlns:p14="http://schemas.microsoft.com/office/powerpoint/2010/main" val="4184320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8C8CC-D5A5-45A9-83EE-3529ABAD1C91}"/>
              </a:ext>
            </a:extLst>
          </p:cNvPr>
          <p:cNvSpPr>
            <a:spLocks noGrp="1"/>
          </p:cNvSpPr>
          <p:nvPr>
            <p:ph type="title"/>
          </p:nvPr>
        </p:nvSpPr>
        <p:spPr>
          <a:xfrm>
            <a:off x="913774" y="0"/>
            <a:ext cx="10364451" cy="920299"/>
          </a:xfrm>
        </p:spPr>
        <p:txBody>
          <a:bodyPr/>
          <a:lstStyle/>
          <a:p>
            <a:r>
              <a:rPr lang="en-GB" dirty="0"/>
              <a:t>Bonding in benzene - orbitals</a:t>
            </a:r>
          </a:p>
        </p:txBody>
      </p:sp>
      <p:sp>
        <p:nvSpPr>
          <p:cNvPr id="3" name="Content Placeholder 2">
            <a:extLst>
              <a:ext uri="{FF2B5EF4-FFF2-40B4-BE49-F238E27FC236}">
                <a16:creationId xmlns:a16="http://schemas.microsoft.com/office/drawing/2014/main" id="{5368357A-6B9E-4349-9E6A-5BC67075B116}"/>
              </a:ext>
            </a:extLst>
          </p:cNvPr>
          <p:cNvSpPr>
            <a:spLocks noGrp="1"/>
          </p:cNvSpPr>
          <p:nvPr>
            <p:ph sz="quarter" idx="13"/>
          </p:nvPr>
        </p:nvSpPr>
        <p:spPr>
          <a:xfrm>
            <a:off x="637398" y="680474"/>
            <a:ext cx="11253734" cy="3424107"/>
          </a:xfrm>
        </p:spPr>
        <p:txBody>
          <a:bodyPr>
            <a:normAutofit lnSpcReduction="10000"/>
          </a:bodyPr>
          <a:lstStyle/>
          <a:p>
            <a:r>
              <a:rPr lang="en-GB" cap="none" dirty="0"/>
              <a:t>All six C atoms are sp</a:t>
            </a:r>
            <a:r>
              <a:rPr lang="en-GB" cap="none" baseline="30000" dirty="0"/>
              <a:t>2</a:t>
            </a:r>
            <a:r>
              <a:rPr lang="en-GB" cap="none" dirty="0"/>
              <a:t> hybridised; they overlap with each other and with s orbitals of H atoms to form C-C and C-H sigma bonds</a:t>
            </a:r>
          </a:p>
          <a:p>
            <a:r>
              <a:rPr lang="en-GB" cap="none" dirty="0"/>
              <a:t>All sigma bonds are in one plane and the bond angles are 120</a:t>
            </a:r>
            <a:r>
              <a:rPr lang="en-GB" cap="none" baseline="30000" dirty="0"/>
              <a:t>o</a:t>
            </a:r>
            <a:r>
              <a:rPr lang="en-GB" cap="none" dirty="0"/>
              <a:t> </a:t>
            </a:r>
          </a:p>
          <a:p>
            <a:r>
              <a:rPr lang="en-GB" cap="none" dirty="0"/>
              <a:t>Each carbon atom has </a:t>
            </a:r>
            <a:r>
              <a:rPr lang="en-GB" cap="none" dirty="0" err="1"/>
              <a:t>unhybridised</a:t>
            </a:r>
            <a:r>
              <a:rPr lang="en-GB" cap="none" dirty="0"/>
              <a:t> p-orbital containing one electron; the p orbitals are perpendicular to the plane of sigma bonds</a:t>
            </a:r>
          </a:p>
          <a:p>
            <a:r>
              <a:rPr lang="en-GB" cap="none" dirty="0"/>
              <a:t>The overlap of these p orbitals produces a set of molecular orbitals containing 6 electrons: the six electrons of the p orbitals cover all six carbon atoms and are said to be delocalised. </a:t>
            </a:r>
          </a:p>
          <a:p>
            <a:r>
              <a:rPr lang="en-GB" cap="none" dirty="0"/>
              <a:t>Strong pi bonds form and the benzene ring is stabilised</a:t>
            </a:r>
          </a:p>
        </p:txBody>
      </p:sp>
      <p:pic>
        <p:nvPicPr>
          <p:cNvPr id="5" name="Picture 4">
            <a:extLst>
              <a:ext uri="{FF2B5EF4-FFF2-40B4-BE49-F238E27FC236}">
                <a16:creationId xmlns:a16="http://schemas.microsoft.com/office/drawing/2014/main" id="{65069452-6FA8-48D3-8F7D-CA457E62AE85}"/>
              </a:ext>
            </a:extLst>
          </p:cNvPr>
          <p:cNvPicPr>
            <a:picLocks noChangeAspect="1"/>
          </p:cNvPicPr>
          <p:nvPr/>
        </p:nvPicPr>
        <p:blipFill rotWithShape="1">
          <a:blip r:embed="rId3"/>
          <a:srcRect l="2956" t="35097" r="63352" b="30667"/>
          <a:stretch/>
        </p:blipFill>
        <p:spPr>
          <a:xfrm>
            <a:off x="7568872" y="3778538"/>
            <a:ext cx="4545722" cy="3079462"/>
          </a:xfrm>
          <a:prstGeom prst="rect">
            <a:avLst/>
          </a:prstGeom>
        </p:spPr>
      </p:pic>
      <p:pic>
        <p:nvPicPr>
          <p:cNvPr id="7" name="Picture 6">
            <a:extLst>
              <a:ext uri="{FF2B5EF4-FFF2-40B4-BE49-F238E27FC236}">
                <a16:creationId xmlns:a16="http://schemas.microsoft.com/office/drawing/2014/main" id="{D8C91300-600D-4D8C-9A87-7B9BA1C9FFDA}"/>
              </a:ext>
            </a:extLst>
          </p:cNvPr>
          <p:cNvPicPr>
            <a:picLocks noChangeAspect="1"/>
          </p:cNvPicPr>
          <p:nvPr/>
        </p:nvPicPr>
        <p:blipFill rotWithShape="1">
          <a:blip r:embed="rId3"/>
          <a:srcRect l="35975" t="35097" r="11137" b="30667"/>
          <a:stretch/>
        </p:blipFill>
        <p:spPr>
          <a:xfrm>
            <a:off x="300868" y="3845397"/>
            <a:ext cx="6973037" cy="3009332"/>
          </a:xfrm>
          <a:prstGeom prst="rect">
            <a:avLst/>
          </a:prstGeom>
        </p:spPr>
      </p:pic>
    </p:spTree>
    <p:extLst>
      <p:ext uri="{BB962C8B-B14F-4D97-AF65-F5344CB8AC3E}">
        <p14:creationId xmlns:p14="http://schemas.microsoft.com/office/powerpoint/2010/main" val="9243955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33B5F6-8117-4DDD-B067-9F6D745A0E16}"/>
              </a:ext>
            </a:extLst>
          </p:cNvPr>
          <p:cNvSpPr>
            <a:spLocks noGrp="1"/>
          </p:cNvSpPr>
          <p:nvPr>
            <p:ph type="title"/>
          </p:nvPr>
        </p:nvSpPr>
        <p:spPr>
          <a:xfrm>
            <a:off x="913774" y="0"/>
            <a:ext cx="10364451" cy="1596177"/>
          </a:xfrm>
        </p:spPr>
        <p:txBody>
          <a:bodyPr/>
          <a:lstStyle/>
          <a:p>
            <a:r>
              <a:rPr lang="en-GB" dirty="0"/>
              <a:t>Stability and degradation during storage</a:t>
            </a:r>
          </a:p>
        </p:txBody>
      </p:sp>
      <p:sp>
        <p:nvSpPr>
          <p:cNvPr id="3" name="Content Placeholder 2">
            <a:extLst>
              <a:ext uri="{FF2B5EF4-FFF2-40B4-BE49-F238E27FC236}">
                <a16:creationId xmlns:a16="http://schemas.microsoft.com/office/drawing/2014/main" id="{228B4805-2355-4989-8DC6-58E4537562AF}"/>
              </a:ext>
            </a:extLst>
          </p:cNvPr>
          <p:cNvSpPr>
            <a:spLocks noGrp="1"/>
          </p:cNvSpPr>
          <p:nvPr>
            <p:ph sz="quarter" idx="13"/>
          </p:nvPr>
        </p:nvSpPr>
        <p:spPr>
          <a:xfrm>
            <a:off x="913774" y="1596177"/>
            <a:ext cx="10363826" cy="3424107"/>
          </a:xfrm>
        </p:spPr>
        <p:txBody>
          <a:bodyPr>
            <a:normAutofit/>
          </a:bodyPr>
          <a:lstStyle/>
          <a:p>
            <a:r>
              <a:rPr lang="en-GB" sz="2400" cap="none" dirty="0"/>
              <a:t>Nitrate esters and nitramines slowly decompose, forming acids and gases.</a:t>
            </a:r>
          </a:p>
          <a:p>
            <a:r>
              <a:rPr lang="en-GB" sz="2400" cap="none" dirty="0"/>
              <a:t>Acid </a:t>
            </a:r>
            <a:r>
              <a:rPr lang="en-GB" sz="2400" cap="none" dirty="0" err="1"/>
              <a:t>buildup</a:t>
            </a:r>
            <a:r>
              <a:rPr lang="en-GB" sz="2400" cap="none" dirty="0"/>
              <a:t> catalyses further degradation → autocatalytic instability.</a:t>
            </a:r>
          </a:p>
          <a:p>
            <a:r>
              <a:rPr lang="en-GB" sz="2400" cap="none" dirty="0"/>
              <a:t>Temperature, light, and moisture accelerate decay.</a:t>
            </a:r>
          </a:p>
          <a:p>
            <a:r>
              <a:rPr lang="en-GB" sz="2400" cap="none" dirty="0"/>
              <a:t>Example: </a:t>
            </a:r>
            <a:r>
              <a:rPr lang="en-GB" sz="2400" cap="none" dirty="0" err="1"/>
              <a:t>nitroglycerin</a:t>
            </a:r>
            <a:r>
              <a:rPr lang="en-GB" sz="2400" cap="none" dirty="0"/>
              <a:t> sweating, propellant stabiliser depletion.</a:t>
            </a:r>
          </a:p>
          <a:p>
            <a:r>
              <a:rPr lang="en-GB" sz="2400" cap="none" dirty="0"/>
              <a:t>Analytical relevance: stability monitored by DSC/TGA or acid titration.</a:t>
            </a:r>
          </a:p>
        </p:txBody>
      </p:sp>
    </p:spTree>
    <p:extLst>
      <p:ext uri="{BB962C8B-B14F-4D97-AF65-F5344CB8AC3E}">
        <p14:creationId xmlns:p14="http://schemas.microsoft.com/office/powerpoint/2010/main" val="1912182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1E6826B-BDC7-43C9-8FD5-B58E742FE88E}"/>
              </a:ext>
            </a:extLst>
          </p:cNvPr>
          <p:cNvPicPr>
            <a:picLocks noChangeAspect="1"/>
          </p:cNvPicPr>
          <p:nvPr/>
        </p:nvPicPr>
        <p:blipFill>
          <a:blip r:embed="rId3"/>
          <a:stretch>
            <a:fillRect/>
          </a:stretch>
        </p:blipFill>
        <p:spPr>
          <a:xfrm>
            <a:off x="-177624" y="1662049"/>
            <a:ext cx="6489716" cy="3481866"/>
          </a:xfrm>
          <a:prstGeom prst="rect">
            <a:avLst/>
          </a:prstGeom>
        </p:spPr>
      </p:pic>
      <p:sp>
        <p:nvSpPr>
          <p:cNvPr id="9" name="Title 8">
            <a:extLst>
              <a:ext uri="{FF2B5EF4-FFF2-40B4-BE49-F238E27FC236}">
                <a16:creationId xmlns:a16="http://schemas.microsoft.com/office/drawing/2014/main" id="{840BC711-0948-4EB5-842D-798980ADCAB5}"/>
              </a:ext>
            </a:extLst>
          </p:cNvPr>
          <p:cNvSpPr>
            <a:spLocks noGrp="1"/>
          </p:cNvSpPr>
          <p:nvPr>
            <p:ph type="title"/>
          </p:nvPr>
        </p:nvSpPr>
        <p:spPr>
          <a:xfrm>
            <a:off x="913774" y="32684"/>
            <a:ext cx="10364451" cy="786023"/>
          </a:xfrm>
        </p:spPr>
        <p:txBody>
          <a:bodyPr/>
          <a:lstStyle/>
          <a:p>
            <a:r>
              <a:rPr lang="en-GB" dirty="0"/>
              <a:t>isomerism</a:t>
            </a:r>
          </a:p>
        </p:txBody>
      </p:sp>
      <p:sp>
        <p:nvSpPr>
          <p:cNvPr id="11" name="TextBox 10">
            <a:extLst>
              <a:ext uri="{FF2B5EF4-FFF2-40B4-BE49-F238E27FC236}">
                <a16:creationId xmlns:a16="http://schemas.microsoft.com/office/drawing/2014/main" id="{B9DE2F2F-2111-4CC6-BC51-91DDE9FB0814}"/>
              </a:ext>
            </a:extLst>
          </p:cNvPr>
          <p:cNvSpPr txBox="1"/>
          <p:nvPr/>
        </p:nvSpPr>
        <p:spPr>
          <a:xfrm>
            <a:off x="0" y="786936"/>
            <a:ext cx="12059204" cy="830997"/>
          </a:xfrm>
          <a:prstGeom prst="rect">
            <a:avLst/>
          </a:prstGeom>
          <a:noFill/>
        </p:spPr>
        <p:txBody>
          <a:bodyPr wrap="square" rtlCol="0">
            <a:spAutoFit/>
          </a:bodyPr>
          <a:lstStyle/>
          <a:p>
            <a:r>
              <a:rPr lang="en-GB" sz="2400" dirty="0"/>
              <a:t>Compounds having the same molecular formula but differ from each other in physical or chemical properties are called </a:t>
            </a:r>
            <a:r>
              <a:rPr lang="en-GB" sz="2400" b="1" dirty="0">
                <a:solidFill>
                  <a:srgbClr val="0070C0"/>
                </a:solidFill>
              </a:rPr>
              <a:t>isomers</a:t>
            </a:r>
            <a:r>
              <a:rPr lang="en-GB" sz="2400" dirty="0"/>
              <a:t> and the phenomenon is called </a:t>
            </a:r>
            <a:r>
              <a:rPr lang="en-GB" sz="2400" b="1" dirty="0">
                <a:solidFill>
                  <a:srgbClr val="0070C0"/>
                </a:solidFill>
              </a:rPr>
              <a:t>isomerism</a:t>
            </a:r>
            <a:r>
              <a:rPr lang="en-GB" sz="2400" dirty="0"/>
              <a:t>.</a:t>
            </a:r>
          </a:p>
        </p:txBody>
      </p:sp>
      <p:sp>
        <p:nvSpPr>
          <p:cNvPr id="12" name="TextBox 11">
            <a:extLst>
              <a:ext uri="{FF2B5EF4-FFF2-40B4-BE49-F238E27FC236}">
                <a16:creationId xmlns:a16="http://schemas.microsoft.com/office/drawing/2014/main" id="{463EA084-7C11-4778-8502-4149CAF7C349}"/>
              </a:ext>
            </a:extLst>
          </p:cNvPr>
          <p:cNvSpPr txBox="1"/>
          <p:nvPr/>
        </p:nvSpPr>
        <p:spPr>
          <a:xfrm>
            <a:off x="6516370" y="1760154"/>
            <a:ext cx="5792670" cy="1938992"/>
          </a:xfrm>
          <a:prstGeom prst="rect">
            <a:avLst/>
          </a:prstGeom>
          <a:noFill/>
        </p:spPr>
        <p:txBody>
          <a:bodyPr wrap="square" rtlCol="0">
            <a:spAutoFit/>
          </a:bodyPr>
          <a:lstStyle/>
          <a:p>
            <a:r>
              <a:rPr lang="en-GB" sz="2400" b="1" dirty="0"/>
              <a:t>Structural isomers = constitutional isomers</a:t>
            </a:r>
            <a:r>
              <a:rPr lang="en-GB" sz="2400" dirty="0"/>
              <a:t>: more common</a:t>
            </a:r>
          </a:p>
          <a:p>
            <a:r>
              <a:rPr lang="en-GB" sz="2400" dirty="0"/>
              <a:t>Two molecules have the same number and types of atoms but the connection between these atoms is different</a:t>
            </a:r>
          </a:p>
        </p:txBody>
      </p:sp>
      <p:sp>
        <p:nvSpPr>
          <p:cNvPr id="13" name="TextBox 12">
            <a:extLst>
              <a:ext uri="{FF2B5EF4-FFF2-40B4-BE49-F238E27FC236}">
                <a16:creationId xmlns:a16="http://schemas.microsoft.com/office/drawing/2014/main" id="{B54C77D7-CE2F-4873-9F3E-E4E563541D0E}"/>
              </a:ext>
            </a:extLst>
          </p:cNvPr>
          <p:cNvSpPr txBox="1"/>
          <p:nvPr/>
        </p:nvSpPr>
        <p:spPr>
          <a:xfrm>
            <a:off x="6633411" y="4254097"/>
            <a:ext cx="5558589" cy="1569660"/>
          </a:xfrm>
          <a:prstGeom prst="rect">
            <a:avLst/>
          </a:prstGeom>
          <a:noFill/>
        </p:spPr>
        <p:txBody>
          <a:bodyPr wrap="square" rtlCol="0">
            <a:spAutoFit/>
          </a:bodyPr>
          <a:lstStyle/>
          <a:p>
            <a:r>
              <a:rPr lang="en-GB" sz="2400" b="1" dirty="0"/>
              <a:t>Stereoisomers = spatial isomers: </a:t>
            </a:r>
          </a:p>
          <a:p>
            <a:r>
              <a:rPr lang="en-GB" sz="2400" dirty="0"/>
              <a:t>Two molecules have the same number and types of atoms but the atoms have different spatial arrangements</a:t>
            </a:r>
          </a:p>
        </p:txBody>
      </p:sp>
      <p:grpSp>
        <p:nvGrpSpPr>
          <p:cNvPr id="16" name="Group 15">
            <a:extLst>
              <a:ext uri="{FF2B5EF4-FFF2-40B4-BE49-F238E27FC236}">
                <a16:creationId xmlns:a16="http://schemas.microsoft.com/office/drawing/2014/main" id="{1D9B8B81-1683-41E1-9059-636D899C77EE}"/>
              </a:ext>
            </a:extLst>
          </p:cNvPr>
          <p:cNvGrpSpPr/>
          <p:nvPr/>
        </p:nvGrpSpPr>
        <p:grpSpPr>
          <a:xfrm>
            <a:off x="23242" y="5389245"/>
            <a:ext cx="2277645" cy="1013966"/>
            <a:chOff x="-71478" y="5317958"/>
            <a:chExt cx="1481795" cy="683332"/>
          </a:xfrm>
        </p:grpSpPr>
        <p:pic>
          <p:nvPicPr>
            <p:cNvPr id="14" name="Picture 13">
              <a:extLst>
                <a:ext uri="{FF2B5EF4-FFF2-40B4-BE49-F238E27FC236}">
                  <a16:creationId xmlns:a16="http://schemas.microsoft.com/office/drawing/2014/main" id="{DB9FDF5C-B646-4D85-8A0F-81619932B900}"/>
                </a:ext>
              </a:extLst>
            </p:cNvPr>
            <p:cNvPicPr>
              <a:picLocks noChangeAspect="1"/>
            </p:cNvPicPr>
            <p:nvPr/>
          </p:nvPicPr>
          <p:blipFill rotWithShape="1">
            <a:blip r:embed="rId4"/>
            <a:srcRect t="15655" r="86134" b="68254"/>
            <a:stretch/>
          </p:blipFill>
          <p:spPr>
            <a:xfrm>
              <a:off x="-71478" y="5317958"/>
              <a:ext cx="723947" cy="530910"/>
            </a:xfrm>
            <a:prstGeom prst="rect">
              <a:avLst/>
            </a:prstGeom>
          </p:spPr>
        </p:pic>
        <p:pic>
          <p:nvPicPr>
            <p:cNvPr id="15" name="Picture 14">
              <a:extLst>
                <a:ext uri="{FF2B5EF4-FFF2-40B4-BE49-F238E27FC236}">
                  <a16:creationId xmlns:a16="http://schemas.microsoft.com/office/drawing/2014/main" id="{77060991-3BD4-4383-940C-CB963F86122B}"/>
                </a:ext>
              </a:extLst>
            </p:cNvPr>
            <p:cNvPicPr>
              <a:picLocks noChangeAspect="1"/>
            </p:cNvPicPr>
            <p:nvPr/>
          </p:nvPicPr>
          <p:blipFill rotWithShape="1">
            <a:blip r:embed="rId5"/>
            <a:srcRect t="61897"/>
            <a:stretch/>
          </p:blipFill>
          <p:spPr>
            <a:xfrm>
              <a:off x="684830" y="5346217"/>
              <a:ext cx="725487" cy="655073"/>
            </a:xfrm>
            <a:prstGeom prst="rect">
              <a:avLst/>
            </a:prstGeom>
          </p:spPr>
        </p:pic>
      </p:grpSp>
      <p:pic>
        <p:nvPicPr>
          <p:cNvPr id="17" name="Picture 16">
            <a:extLst>
              <a:ext uri="{FF2B5EF4-FFF2-40B4-BE49-F238E27FC236}">
                <a16:creationId xmlns:a16="http://schemas.microsoft.com/office/drawing/2014/main" id="{A9A173BB-E7AB-4C67-AB38-3FEDF2C92F0D}"/>
              </a:ext>
            </a:extLst>
          </p:cNvPr>
          <p:cNvPicPr>
            <a:picLocks noChangeAspect="1"/>
          </p:cNvPicPr>
          <p:nvPr/>
        </p:nvPicPr>
        <p:blipFill rotWithShape="1">
          <a:blip r:embed="rId4"/>
          <a:srcRect l="24098" t="65029" r="58968" b="12775"/>
          <a:stretch/>
        </p:blipFill>
        <p:spPr>
          <a:xfrm>
            <a:off x="2531875" y="5736945"/>
            <a:ext cx="1224220" cy="1013966"/>
          </a:xfrm>
          <a:prstGeom prst="rect">
            <a:avLst/>
          </a:prstGeom>
        </p:spPr>
      </p:pic>
      <p:pic>
        <p:nvPicPr>
          <p:cNvPr id="18" name="Picture 17">
            <a:extLst>
              <a:ext uri="{FF2B5EF4-FFF2-40B4-BE49-F238E27FC236}">
                <a16:creationId xmlns:a16="http://schemas.microsoft.com/office/drawing/2014/main" id="{C39005FE-D1ED-436F-8B79-B6A76008F753}"/>
              </a:ext>
            </a:extLst>
          </p:cNvPr>
          <p:cNvPicPr>
            <a:picLocks noChangeAspect="1"/>
          </p:cNvPicPr>
          <p:nvPr/>
        </p:nvPicPr>
        <p:blipFill rotWithShape="1">
          <a:blip r:embed="rId4"/>
          <a:srcRect l="6927" t="65029" r="74444" b="12775"/>
          <a:stretch/>
        </p:blipFill>
        <p:spPr>
          <a:xfrm>
            <a:off x="2501753" y="4810535"/>
            <a:ext cx="1230448" cy="926410"/>
          </a:xfrm>
          <a:prstGeom prst="rect">
            <a:avLst/>
          </a:prstGeom>
        </p:spPr>
      </p:pic>
      <p:grpSp>
        <p:nvGrpSpPr>
          <p:cNvPr id="22" name="Group 21">
            <a:extLst>
              <a:ext uri="{FF2B5EF4-FFF2-40B4-BE49-F238E27FC236}">
                <a16:creationId xmlns:a16="http://schemas.microsoft.com/office/drawing/2014/main" id="{6195525B-DEFE-414B-AA26-13BD3E90D2BD}"/>
              </a:ext>
            </a:extLst>
          </p:cNvPr>
          <p:cNvGrpSpPr/>
          <p:nvPr/>
        </p:nvGrpSpPr>
        <p:grpSpPr>
          <a:xfrm>
            <a:off x="4240024" y="4984605"/>
            <a:ext cx="1926877" cy="1189372"/>
            <a:chOff x="5160330" y="5054556"/>
            <a:chExt cx="1975602" cy="1135480"/>
          </a:xfrm>
        </p:grpSpPr>
        <p:pic>
          <p:nvPicPr>
            <p:cNvPr id="3" name="Picture 2">
              <a:extLst>
                <a:ext uri="{FF2B5EF4-FFF2-40B4-BE49-F238E27FC236}">
                  <a16:creationId xmlns:a16="http://schemas.microsoft.com/office/drawing/2014/main" id="{D5FE93EB-B46A-4F7B-A405-499D7E4589F6}"/>
                </a:ext>
              </a:extLst>
            </p:cNvPr>
            <p:cNvPicPr>
              <a:picLocks noChangeAspect="1"/>
            </p:cNvPicPr>
            <p:nvPr/>
          </p:nvPicPr>
          <p:blipFill rotWithShape="1">
            <a:blip r:embed="rId4"/>
            <a:srcRect l="72959" t="37416" r="6288" b="43009"/>
            <a:stretch/>
          </p:blipFill>
          <p:spPr>
            <a:xfrm>
              <a:off x="5230909" y="5054556"/>
              <a:ext cx="1905023" cy="1135480"/>
            </a:xfrm>
            <a:prstGeom prst="rect">
              <a:avLst/>
            </a:prstGeom>
          </p:spPr>
        </p:pic>
        <p:pic>
          <p:nvPicPr>
            <p:cNvPr id="21" name="Picture 20">
              <a:extLst>
                <a:ext uri="{FF2B5EF4-FFF2-40B4-BE49-F238E27FC236}">
                  <a16:creationId xmlns:a16="http://schemas.microsoft.com/office/drawing/2014/main" id="{DED15209-43A3-40CB-A17E-EA181C524D31}"/>
                </a:ext>
              </a:extLst>
            </p:cNvPr>
            <p:cNvPicPr>
              <a:picLocks noChangeAspect="1"/>
            </p:cNvPicPr>
            <p:nvPr/>
          </p:nvPicPr>
          <p:blipFill>
            <a:blip r:embed="rId6"/>
            <a:stretch>
              <a:fillRect/>
            </a:stretch>
          </p:blipFill>
          <p:spPr>
            <a:xfrm>
              <a:off x="5160330" y="5307320"/>
              <a:ext cx="254490" cy="431743"/>
            </a:xfrm>
            <a:prstGeom prst="rect">
              <a:avLst/>
            </a:prstGeom>
          </p:spPr>
        </p:pic>
      </p:grpSp>
    </p:spTree>
    <p:extLst>
      <p:ext uri="{BB962C8B-B14F-4D97-AF65-F5344CB8AC3E}">
        <p14:creationId xmlns:p14="http://schemas.microsoft.com/office/powerpoint/2010/main" val="8634266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F8894-DC76-4F6F-8236-BFC817717F8C}"/>
              </a:ext>
            </a:extLst>
          </p:cNvPr>
          <p:cNvSpPr>
            <a:spLocks noGrp="1"/>
          </p:cNvSpPr>
          <p:nvPr>
            <p:ph type="title"/>
          </p:nvPr>
        </p:nvSpPr>
        <p:spPr>
          <a:xfrm>
            <a:off x="913775" y="22692"/>
            <a:ext cx="10364451" cy="826815"/>
          </a:xfrm>
        </p:spPr>
        <p:txBody>
          <a:bodyPr/>
          <a:lstStyle/>
          <a:p>
            <a:r>
              <a:rPr lang="en-GB" dirty="0"/>
              <a:t>Isomers of TNT</a:t>
            </a:r>
          </a:p>
        </p:txBody>
      </p:sp>
      <p:pic>
        <p:nvPicPr>
          <p:cNvPr id="4" name="Picture 3">
            <a:extLst>
              <a:ext uri="{FF2B5EF4-FFF2-40B4-BE49-F238E27FC236}">
                <a16:creationId xmlns:a16="http://schemas.microsoft.com/office/drawing/2014/main" id="{DD75FC2B-D28F-45DE-A1A4-55BEB2F8A68C}"/>
              </a:ext>
            </a:extLst>
          </p:cNvPr>
          <p:cNvPicPr>
            <a:picLocks noChangeAspect="1"/>
          </p:cNvPicPr>
          <p:nvPr/>
        </p:nvPicPr>
        <p:blipFill rotWithShape="1">
          <a:blip r:embed="rId3"/>
          <a:srcRect b="44420"/>
          <a:stretch/>
        </p:blipFill>
        <p:spPr>
          <a:xfrm>
            <a:off x="346804" y="1858297"/>
            <a:ext cx="5700033" cy="4458781"/>
          </a:xfrm>
          <a:prstGeom prst="rect">
            <a:avLst/>
          </a:prstGeom>
        </p:spPr>
      </p:pic>
      <p:grpSp>
        <p:nvGrpSpPr>
          <p:cNvPr id="7" name="Group 6">
            <a:extLst>
              <a:ext uri="{FF2B5EF4-FFF2-40B4-BE49-F238E27FC236}">
                <a16:creationId xmlns:a16="http://schemas.microsoft.com/office/drawing/2014/main" id="{AD63A026-F73F-4449-A2C1-70C69BD59FB9}"/>
              </a:ext>
            </a:extLst>
          </p:cNvPr>
          <p:cNvGrpSpPr/>
          <p:nvPr/>
        </p:nvGrpSpPr>
        <p:grpSpPr>
          <a:xfrm>
            <a:off x="6294613" y="1846498"/>
            <a:ext cx="5686978" cy="4423755"/>
            <a:chOff x="6523323" y="849507"/>
            <a:chExt cx="4425879" cy="3270442"/>
          </a:xfrm>
        </p:grpSpPr>
        <p:pic>
          <p:nvPicPr>
            <p:cNvPr id="5" name="Picture 4">
              <a:extLst>
                <a:ext uri="{FF2B5EF4-FFF2-40B4-BE49-F238E27FC236}">
                  <a16:creationId xmlns:a16="http://schemas.microsoft.com/office/drawing/2014/main" id="{67905AEF-1245-4C42-856B-D2BBAB65C4E0}"/>
                </a:ext>
              </a:extLst>
            </p:cNvPr>
            <p:cNvPicPr>
              <a:picLocks noChangeAspect="1"/>
            </p:cNvPicPr>
            <p:nvPr/>
          </p:nvPicPr>
          <p:blipFill rotWithShape="1">
            <a:blip r:embed="rId4"/>
            <a:srcRect t="54435"/>
            <a:stretch/>
          </p:blipFill>
          <p:spPr>
            <a:xfrm>
              <a:off x="6529219" y="1286515"/>
              <a:ext cx="4419983" cy="2833434"/>
            </a:xfrm>
            <a:prstGeom prst="rect">
              <a:avLst/>
            </a:prstGeom>
          </p:spPr>
        </p:pic>
        <p:pic>
          <p:nvPicPr>
            <p:cNvPr id="6" name="Picture 5">
              <a:extLst>
                <a:ext uri="{FF2B5EF4-FFF2-40B4-BE49-F238E27FC236}">
                  <a16:creationId xmlns:a16="http://schemas.microsoft.com/office/drawing/2014/main" id="{B223134A-FD53-4151-A494-B2EF66E4C8DA}"/>
                </a:ext>
              </a:extLst>
            </p:cNvPr>
            <p:cNvPicPr>
              <a:picLocks noChangeAspect="1"/>
            </p:cNvPicPr>
            <p:nvPr/>
          </p:nvPicPr>
          <p:blipFill rotWithShape="1">
            <a:blip r:embed="rId3"/>
            <a:srcRect b="92406"/>
            <a:stretch/>
          </p:blipFill>
          <p:spPr>
            <a:xfrm>
              <a:off x="6523323" y="849507"/>
              <a:ext cx="4419980" cy="472402"/>
            </a:xfrm>
            <a:prstGeom prst="rect">
              <a:avLst/>
            </a:prstGeom>
          </p:spPr>
        </p:pic>
      </p:grpSp>
      <p:sp>
        <p:nvSpPr>
          <p:cNvPr id="9" name="TextBox 8">
            <a:extLst>
              <a:ext uri="{FF2B5EF4-FFF2-40B4-BE49-F238E27FC236}">
                <a16:creationId xmlns:a16="http://schemas.microsoft.com/office/drawing/2014/main" id="{873A80ED-D683-4302-92EE-2FABE313F791}"/>
              </a:ext>
            </a:extLst>
          </p:cNvPr>
          <p:cNvSpPr txBox="1"/>
          <p:nvPr/>
        </p:nvSpPr>
        <p:spPr>
          <a:xfrm>
            <a:off x="516719" y="892236"/>
            <a:ext cx="11060236" cy="461665"/>
          </a:xfrm>
          <a:prstGeom prst="rect">
            <a:avLst/>
          </a:prstGeom>
          <a:noFill/>
        </p:spPr>
        <p:txBody>
          <a:bodyPr wrap="square">
            <a:spAutoFit/>
          </a:bodyPr>
          <a:lstStyle/>
          <a:p>
            <a:r>
              <a:rPr lang="en-GB" sz="2400" b="1" dirty="0">
                <a:solidFill>
                  <a:srgbClr val="0070C0"/>
                </a:solidFill>
              </a:rPr>
              <a:t>Trinitrotoluene (TNT) has six constitutional isomers with diverse physical properties</a:t>
            </a:r>
          </a:p>
        </p:txBody>
      </p:sp>
    </p:spTree>
    <p:extLst>
      <p:ext uri="{BB962C8B-B14F-4D97-AF65-F5344CB8AC3E}">
        <p14:creationId xmlns:p14="http://schemas.microsoft.com/office/powerpoint/2010/main" val="21168637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5F480-AA38-4CA4-BECA-10C3ADEEEB30}"/>
              </a:ext>
            </a:extLst>
          </p:cNvPr>
          <p:cNvSpPr>
            <a:spLocks noGrp="1"/>
          </p:cNvSpPr>
          <p:nvPr>
            <p:ph type="title"/>
          </p:nvPr>
        </p:nvSpPr>
        <p:spPr>
          <a:xfrm>
            <a:off x="913774" y="1"/>
            <a:ext cx="10364451" cy="855406"/>
          </a:xfrm>
        </p:spPr>
        <p:txBody>
          <a:bodyPr/>
          <a:lstStyle/>
          <a:p>
            <a:r>
              <a:rPr lang="en-GB" dirty="0"/>
              <a:t>Polymers in </a:t>
            </a:r>
            <a:r>
              <a:rPr lang="en-GB" dirty="0" err="1"/>
              <a:t>Ome</a:t>
            </a:r>
            <a:endParaRPr lang="en-GB" dirty="0"/>
          </a:p>
        </p:txBody>
      </p:sp>
      <p:pic>
        <p:nvPicPr>
          <p:cNvPr id="3" name="Picture 2">
            <a:extLst>
              <a:ext uri="{FF2B5EF4-FFF2-40B4-BE49-F238E27FC236}">
                <a16:creationId xmlns:a16="http://schemas.microsoft.com/office/drawing/2014/main" id="{524048B8-4A42-4FF3-B955-CC573B0B4885}"/>
              </a:ext>
            </a:extLst>
          </p:cNvPr>
          <p:cNvPicPr>
            <a:picLocks noChangeAspect="1"/>
          </p:cNvPicPr>
          <p:nvPr/>
        </p:nvPicPr>
        <p:blipFill>
          <a:blip r:embed="rId2"/>
          <a:stretch>
            <a:fillRect/>
          </a:stretch>
        </p:blipFill>
        <p:spPr>
          <a:xfrm>
            <a:off x="8978819" y="3898984"/>
            <a:ext cx="2807938" cy="2807938"/>
          </a:xfrm>
          <a:prstGeom prst="rect">
            <a:avLst/>
          </a:prstGeom>
        </p:spPr>
      </p:pic>
      <p:sp>
        <p:nvSpPr>
          <p:cNvPr id="4" name="TextBox 3">
            <a:extLst>
              <a:ext uri="{FF2B5EF4-FFF2-40B4-BE49-F238E27FC236}">
                <a16:creationId xmlns:a16="http://schemas.microsoft.com/office/drawing/2014/main" id="{496A6617-D6FB-4A56-9391-1B3E95E4C6B4}"/>
              </a:ext>
            </a:extLst>
          </p:cNvPr>
          <p:cNvSpPr txBox="1"/>
          <p:nvPr/>
        </p:nvSpPr>
        <p:spPr>
          <a:xfrm>
            <a:off x="176981" y="987310"/>
            <a:ext cx="11491943" cy="2677656"/>
          </a:xfrm>
          <a:prstGeom prst="rect">
            <a:avLst/>
          </a:prstGeom>
          <a:noFill/>
        </p:spPr>
        <p:txBody>
          <a:bodyPr wrap="square" rtlCol="0">
            <a:spAutoFit/>
          </a:bodyPr>
          <a:lstStyle/>
          <a:p>
            <a:r>
              <a:rPr lang="en-GB" sz="2400" dirty="0"/>
              <a:t>polymers:</a:t>
            </a:r>
          </a:p>
          <a:p>
            <a:pPr marL="285750" indent="-285750">
              <a:buFontTx/>
              <a:buChar char="-"/>
            </a:pPr>
            <a:r>
              <a:rPr lang="en-GB" sz="2400" dirty="0"/>
              <a:t>large molecules made up of small identical subunits called monomers</a:t>
            </a:r>
          </a:p>
          <a:p>
            <a:pPr marL="285750" indent="-285750">
              <a:buFontTx/>
              <a:buChar char="-"/>
            </a:pPr>
            <a:r>
              <a:rPr lang="en-GB" sz="2400" dirty="0"/>
              <a:t>PBX – polymer (plastic) bonded explosives (1950)</a:t>
            </a:r>
          </a:p>
          <a:p>
            <a:pPr marL="742950" lvl="1" indent="-285750">
              <a:buFontTx/>
              <a:buChar char="-"/>
            </a:pPr>
            <a:r>
              <a:rPr lang="en-GB" sz="2400" dirty="0"/>
              <a:t>show reduced sensitivity </a:t>
            </a:r>
          </a:p>
          <a:p>
            <a:pPr marL="742950" lvl="1" indent="-285750">
              <a:buFontTx/>
              <a:buChar char="-"/>
            </a:pPr>
            <a:r>
              <a:rPr lang="en-GB" sz="2400" dirty="0"/>
              <a:t>facilitate safe an easy handling</a:t>
            </a:r>
          </a:p>
          <a:p>
            <a:pPr marL="742950" lvl="1" indent="-285750">
              <a:buFontTx/>
              <a:buChar char="-"/>
            </a:pPr>
            <a:r>
              <a:rPr lang="en-GB" sz="2400" dirty="0"/>
              <a:t>have improved processibility and mechanical properties</a:t>
            </a:r>
          </a:p>
          <a:p>
            <a:pPr marL="742950" lvl="1" indent="-285750">
              <a:buFontTx/>
              <a:buChar char="-"/>
            </a:pPr>
            <a:endParaRPr lang="en-GB" sz="2400" dirty="0"/>
          </a:p>
        </p:txBody>
      </p:sp>
      <p:sp>
        <p:nvSpPr>
          <p:cNvPr id="5" name="TextBox 4">
            <a:extLst>
              <a:ext uri="{FF2B5EF4-FFF2-40B4-BE49-F238E27FC236}">
                <a16:creationId xmlns:a16="http://schemas.microsoft.com/office/drawing/2014/main" id="{98BF6139-A2FC-4CE7-B67A-4A0DBA294758}"/>
              </a:ext>
            </a:extLst>
          </p:cNvPr>
          <p:cNvSpPr txBox="1"/>
          <p:nvPr/>
        </p:nvSpPr>
        <p:spPr>
          <a:xfrm>
            <a:off x="248284" y="3651655"/>
            <a:ext cx="1603324" cy="369332"/>
          </a:xfrm>
          <a:prstGeom prst="rect">
            <a:avLst/>
          </a:prstGeom>
          <a:noFill/>
        </p:spPr>
        <p:txBody>
          <a:bodyPr wrap="none" rtlCol="0">
            <a:spAutoFit/>
          </a:bodyPr>
          <a:lstStyle/>
          <a:p>
            <a:r>
              <a:rPr lang="en-GB" dirty="0"/>
              <a:t>SEMTEX (1966)</a:t>
            </a:r>
          </a:p>
        </p:txBody>
      </p:sp>
      <p:pic>
        <p:nvPicPr>
          <p:cNvPr id="6" name="Picture 5">
            <a:extLst>
              <a:ext uri="{FF2B5EF4-FFF2-40B4-BE49-F238E27FC236}">
                <a16:creationId xmlns:a16="http://schemas.microsoft.com/office/drawing/2014/main" id="{D9751AEA-4B08-45F2-AA03-FCCD915BA111}"/>
              </a:ext>
            </a:extLst>
          </p:cNvPr>
          <p:cNvPicPr>
            <a:picLocks noChangeAspect="1"/>
          </p:cNvPicPr>
          <p:nvPr/>
        </p:nvPicPr>
        <p:blipFill>
          <a:blip r:embed="rId3"/>
          <a:stretch>
            <a:fillRect/>
          </a:stretch>
        </p:blipFill>
        <p:spPr>
          <a:xfrm>
            <a:off x="248284" y="4199048"/>
            <a:ext cx="4227131" cy="1390649"/>
          </a:xfrm>
          <a:prstGeom prst="rect">
            <a:avLst/>
          </a:prstGeom>
        </p:spPr>
      </p:pic>
      <p:sp>
        <p:nvSpPr>
          <p:cNvPr id="7" name="TextBox 6">
            <a:extLst>
              <a:ext uri="{FF2B5EF4-FFF2-40B4-BE49-F238E27FC236}">
                <a16:creationId xmlns:a16="http://schemas.microsoft.com/office/drawing/2014/main" id="{3E95D506-11AB-4CB7-910A-07B31F54F036}"/>
              </a:ext>
            </a:extLst>
          </p:cNvPr>
          <p:cNvSpPr txBox="1"/>
          <p:nvPr/>
        </p:nvSpPr>
        <p:spPr>
          <a:xfrm>
            <a:off x="261108" y="5589697"/>
            <a:ext cx="1590500" cy="369332"/>
          </a:xfrm>
          <a:prstGeom prst="rect">
            <a:avLst/>
          </a:prstGeom>
          <a:noFill/>
        </p:spPr>
        <p:txBody>
          <a:bodyPr wrap="none" rtlCol="0">
            <a:spAutoFit/>
          </a:bodyPr>
          <a:lstStyle/>
          <a:p>
            <a:r>
              <a:rPr lang="en-GB" dirty="0"/>
              <a:t>polymer matrix</a:t>
            </a:r>
          </a:p>
        </p:txBody>
      </p:sp>
      <p:pic>
        <p:nvPicPr>
          <p:cNvPr id="8" name="Picture 7">
            <a:extLst>
              <a:ext uri="{FF2B5EF4-FFF2-40B4-BE49-F238E27FC236}">
                <a16:creationId xmlns:a16="http://schemas.microsoft.com/office/drawing/2014/main" id="{DCE3A72E-6A13-4C05-B472-CA1E564D20C3}"/>
              </a:ext>
            </a:extLst>
          </p:cNvPr>
          <p:cNvPicPr>
            <a:picLocks noChangeAspect="1"/>
          </p:cNvPicPr>
          <p:nvPr/>
        </p:nvPicPr>
        <p:blipFill>
          <a:blip r:embed="rId4"/>
          <a:stretch>
            <a:fillRect/>
          </a:stretch>
        </p:blipFill>
        <p:spPr>
          <a:xfrm>
            <a:off x="4906824" y="4020987"/>
            <a:ext cx="3706883" cy="1568710"/>
          </a:xfrm>
          <a:prstGeom prst="rect">
            <a:avLst/>
          </a:prstGeom>
        </p:spPr>
      </p:pic>
      <p:sp>
        <p:nvSpPr>
          <p:cNvPr id="9" name="TextBox 8">
            <a:extLst>
              <a:ext uri="{FF2B5EF4-FFF2-40B4-BE49-F238E27FC236}">
                <a16:creationId xmlns:a16="http://schemas.microsoft.com/office/drawing/2014/main" id="{5437C91D-D115-4EF8-A3C4-1F855DAB2495}"/>
              </a:ext>
            </a:extLst>
          </p:cNvPr>
          <p:cNvSpPr txBox="1"/>
          <p:nvPr/>
        </p:nvSpPr>
        <p:spPr>
          <a:xfrm>
            <a:off x="4840527" y="5589697"/>
            <a:ext cx="2371162" cy="646331"/>
          </a:xfrm>
          <a:prstGeom prst="rect">
            <a:avLst/>
          </a:prstGeom>
          <a:noFill/>
        </p:spPr>
        <p:txBody>
          <a:bodyPr wrap="none" rtlCol="0">
            <a:spAutoFit/>
          </a:bodyPr>
          <a:lstStyle/>
          <a:p>
            <a:r>
              <a:rPr lang="en-GB" dirty="0" err="1"/>
              <a:t>phtalic</a:t>
            </a:r>
            <a:r>
              <a:rPr lang="en-GB" dirty="0"/>
              <a:t> acid n-</a:t>
            </a:r>
            <a:r>
              <a:rPr lang="en-GB" dirty="0" err="1"/>
              <a:t>octylester</a:t>
            </a:r>
            <a:endParaRPr lang="en-GB" dirty="0"/>
          </a:p>
          <a:p>
            <a:r>
              <a:rPr lang="en-GB" dirty="0"/>
              <a:t>plasticiser</a:t>
            </a:r>
          </a:p>
        </p:txBody>
      </p:sp>
    </p:spTree>
    <p:extLst>
      <p:ext uri="{BB962C8B-B14F-4D97-AF65-F5344CB8AC3E}">
        <p14:creationId xmlns:p14="http://schemas.microsoft.com/office/powerpoint/2010/main" val="7940346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D9A9-9B91-4C5D-9BD2-D3663D0E8148}"/>
              </a:ext>
            </a:extLst>
          </p:cNvPr>
          <p:cNvSpPr>
            <a:spLocks noGrp="1"/>
          </p:cNvSpPr>
          <p:nvPr>
            <p:ph type="title"/>
          </p:nvPr>
        </p:nvSpPr>
        <p:spPr>
          <a:xfrm>
            <a:off x="913774" y="0"/>
            <a:ext cx="10364451" cy="926275"/>
          </a:xfrm>
        </p:spPr>
        <p:txBody>
          <a:bodyPr/>
          <a:lstStyle/>
          <a:p>
            <a:r>
              <a:rPr lang="en-GB" dirty="0"/>
              <a:t>Analytical techniques across the lifecycle</a:t>
            </a:r>
          </a:p>
        </p:txBody>
      </p:sp>
      <p:graphicFrame>
        <p:nvGraphicFramePr>
          <p:cNvPr id="4" name="Content Placeholder 3">
            <a:extLst>
              <a:ext uri="{FF2B5EF4-FFF2-40B4-BE49-F238E27FC236}">
                <a16:creationId xmlns:a16="http://schemas.microsoft.com/office/drawing/2014/main" id="{DDCE9060-D490-4A82-B69C-B4B211405E61}"/>
              </a:ext>
            </a:extLst>
          </p:cNvPr>
          <p:cNvGraphicFramePr>
            <a:graphicFrameLocks noGrp="1"/>
          </p:cNvGraphicFramePr>
          <p:nvPr>
            <p:ph sz="quarter" idx="13"/>
            <p:extLst>
              <p:ext uri="{D42A27DB-BD31-4B8C-83A1-F6EECF244321}">
                <p14:modId xmlns:p14="http://schemas.microsoft.com/office/powerpoint/2010/main" val="3256279123"/>
              </p:ext>
            </p:extLst>
          </p:nvPr>
        </p:nvGraphicFramePr>
        <p:xfrm>
          <a:off x="913774" y="1138906"/>
          <a:ext cx="10363200" cy="3017520"/>
        </p:xfrm>
        <a:graphic>
          <a:graphicData uri="http://schemas.openxmlformats.org/drawingml/2006/table">
            <a:tbl>
              <a:tblPr/>
              <a:tblGrid>
                <a:gridCol w="2280239">
                  <a:extLst>
                    <a:ext uri="{9D8B030D-6E8A-4147-A177-3AD203B41FA5}">
                      <a16:colId xmlns:a16="http://schemas.microsoft.com/office/drawing/2014/main" val="3167522035"/>
                    </a:ext>
                  </a:extLst>
                </a:gridCol>
                <a:gridCol w="4078839">
                  <a:extLst>
                    <a:ext uri="{9D8B030D-6E8A-4147-A177-3AD203B41FA5}">
                      <a16:colId xmlns:a16="http://schemas.microsoft.com/office/drawing/2014/main" val="2039082411"/>
                    </a:ext>
                  </a:extLst>
                </a:gridCol>
                <a:gridCol w="4004122">
                  <a:extLst>
                    <a:ext uri="{9D8B030D-6E8A-4147-A177-3AD203B41FA5}">
                      <a16:colId xmlns:a16="http://schemas.microsoft.com/office/drawing/2014/main" val="3359789016"/>
                    </a:ext>
                  </a:extLst>
                </a:gridCol>
              </a:tblGrid>
              <a:tr h="0">
                <a:tc>
                  <a:txBody>
                    <a:bodyPr/>
                    <a:lstStyle/>
                    <a:p>
                      <a:r>
                        <a:rPr lang="en-GB" sz="2400" b="1"/>
                        <a:t>Lifecycle Stage</a:t>
                      </a:r>
                    </a:p>
                  </a:txBody>
                  <a:tcPr anchor="ctr">
                    <a:lnL>
                      <a:noFill/>
                    </a:lnL>
                    <a:lnR>
                      <a:noFill/>
                    </a:lnR>
                    <a:lnT>
                      <a:noFill/>
                    </a:lnT>
                    <a:lnB>
                      <a:noFill/>
                    </a:lnB>
                  </a:tcPr>
                </a:tc>
                <a:tc>
                  <a:txBody>
                    <a:bodyPr/>
                    <a:lstStyle/>
                    <a:p>
                      <a:r>
                        <a:rPr lang="en-GB" sz="2400" b="1"/>
                        <a:t>Example Analytical Technique</a:t>
                      </a:r>
                    </a:p>
                  </a:txBody>
                  <a:tcPr anchor="ctr">
                    <a:lnL>
                      <a:noFill/>
                    </a:lnL>
                    <a:lnR>
                      <a:noFill/>
                    </a:lnR>
                    <a:lnT>
                      <a:noFill/>
                    </a:lnT>
                    <a:lnB>
                      <a:noFill/>
                    </a:lnB>
                  </a:tcPr>
                </a:tc>
                <a:tc>
                  <a:txBody>
                    <a:bodyPr/>
                    <a:lstStyle/>
                    <a:p>
                      <a:r>
                        <a:rPr lang="en-GB" sz="2400" b="1" dirty="0"/>
                        <a:t>What It Reveals</a:t>
                      </a:r>
                    </a:p>
                  </a:txBody>
                  <a:tcPr anchor="ctr">
                    <a:lnL>
                      <a:noFill/>
                    </a:lnL>
                    <a:lnR>
                      <a:noFill/>
                    </a:lnR>
                    <a:lnT>
                      <a:noFill/>
                    </a:lnT>
                    <a:lnB>
                      <a:noFill/>
                    </a:lnB>
                  </a:tcPr>
                </a:tc>
                <a:extLst>
                  <a:ext uri="{0D108BD9-81ED-4DB2-BD59-A6C34878D82A}">
                    <a16:rowId xmlns:a16="http://schemas.microsoft.com/office/drawing/2014/main" val="873083589"/>
                  </a:ext>
                </a:extLst>
              </a:tr>
              <a:tr h="0">
                <a:tc>
                  <a:txBody>
                    <a:bodyPr/>
                    <a:lstStyle/>
                    <a:p>
                      <a:r>
                        <a:rPr lang="en-GB" sz="2400"/>
                        <a:t>Manufacture</a:t>
                      </a:r>
                    </a:p>
                  </a:txBody>
                  <a:tcPr anchor="ctr">
                    <a:lnL>
                      <a:noFill/>
                    </a:lnL>
                    <a:lnR>
                      <a:noFill/>
                    </a:lnR>
                    <a:lnT>
                      <a:noFill/>
                    </a:lnT>
                    <a:lnB>
                      <a:noFill/>
                    </a:lnB>
                  </a:tcPr>
                </a:tc>
                <a:tc>
                  <a:txBody>
                    <a:bodyPr/>
                    <a:lstStyle/>
                    <a:p>
                      <a:r>
                        <a:rPr lang="en-GB" sz="2400"/>
                        <a:t>IR / GC–MS</a:t>
                      </a:r>
                    </a:p>
                  </a:txBody>
                  <a:tcPr anchor="ctr">
                    <a:lnL>
                      <a:noFill/>
                    </a:lnL>
                    <a:lnR>
                      <a:noFill/>
                    </a:lnR>
                    <a:lnT>
                      <a:noFill/>
                    </a:lnT>
                    <a:lnB>
                      <a:noFill/>
                    </a:lnB>
                  </a:tcPr>
                </a:tc>
                <a:tc>
                  <a:txBody>
                    <a:bodyPr/>
                    <a:lstStyle/>
                    <a:p>
                      <a:r>
                        <a:rPr lang="en-GB" sz="2400"/>
                        <a:t>Product identity, impurities, yield</a:t>
                      </a:r>
                    </a:p>
                  </a:txBody>
                  <a:tcPr anchor="ctr">
                    <a:lnL>
                      <a:noFill/>
                    </a:lnL>
                    <a:lnR>
                      <a:noFill/>
                    </a:lnR>
                    <a:lnT>
                      <a:noFill/>
                    </a:lnT>
                    <a:lnB>
                      <a:noFill/>
                    </a:lnB>
                  </a:tcPr>
                </a:tc>
                <a:extLst>
                  <a:ext uri="{0D108BD9-81ED-4DB2-BD59-A6C34878D82A}">
                    <a16:rowId xmlns:a16="http://schemas.microsoft.com/office/drawing/2014/main" val="3033135490"/>
                  </a:ext>
                </a:extLst>
              </a:tr>
              <a:tr h="0">
                <a:tc>
                  <a:txBody>
                    <a:bodyPr/>
                    <a:lstStyle/>
                    <a:p>
                      <a:r>
                        <a:rPr lang="en-GB" sz="2400"/>
                        <a:t>Storage</a:t>
                      </a:r>
                    </a:p>
                  </a:txBody>
                  <a:tcPr anchor="ctr">
                    <a:lnL>
                      <a:noFill/>
                    </a:lnL>
                    <a:lnR>
                      <a:noFill/>
                    </a:lnR>
                    <a:lnT>
                      <a:noFill/>
                    </a:lnT>
                    <a:lnB>
                      <a:noFill/>
                    </a:lnB>
                  </a:tcPr>
                </a:tc>
                <a:tc>
                  <a:txBody>
                    <a:bodyPr/>
                    <a:lstStyle/>
                    <a:p>
                      <a:r>
                        <a:rPr lang="en-GB" sz="2400"/>
                        <a:t>DSC / TGA</a:t>
                      </a:r>
                    </a:p>
                  </a:txBody>
                  <a:tcPr anchor="ctr">
                    <a:lnL>
                      <a:noFill/>
                    </a:lnL>
                    <a:lnR>
                      <a:noFill/>
                    </a:lnR>
                    <a:lnT>
                      <a:noFill/>
                    </a:lnT>
                    <a:lnB>
                      <a:noFill/>
                    </a:lnB>
                  </a:tcPr>
                </a:tc>
                <a:tc>
                  <a:txBody>
                    <a:bodyPr/>
                    <a:lstStyle/>
                    <a:p>
                      <a:r>
                        <a:rPr lang="en-GB" sz="2400"/>
                        <a:t>Stability, decomposition onset</a:t>
                      </a:r>
                    </a:p>
                  </a:txBody>
                  <a:tcPr anchor="ctr">
                    <a:lnL>
                      <a:noFill/>
                    </a:lnL>
                    <a:lnR>
                      <a:noFill/>
                    </a:lnR>
                    <a:lnT>
                      <a:noFill/>
                    </a:lnT>
                    <a:lnB>
                      <a:noFill/>
                    </a:lnB>
                  </a:tcPr>
                </a:tc>
                <a:extLst>
                  <a:ext uri="{0D108BD9-81ED-4DB2-BD59-A6C34878D82A}">
                    <a16:rowId xmlns:a16="http://schemas.microsoft.com/office/drawing/2014/main" val="380997633"/>
                  </a:ext>
                </a:extLst>
              </a:tr>
              <a:tr h="0">
                <a:tc>
                  <a:txBody>
                    <a:bodyPr/>
                    <a:lstStyle/>
                    <a:p>
                      <a:r>
                        <a:rPr lang="en-GB" sz="2400"/>
                        <a:t>Use (testing)</a:t>
                      </a:r>
                    </a:p>
                  </a:txBody>
                  <a:tcPr anchor="ctr">
                    <a:lnL>
                      <a:noFill/>
                    </a:lnL>
                    <a:lnR>
                      <a:noFill/>
                    </a:lnR>
                    <a:lnT>
                      <a:noFill/>
                    </a:lnT>
                    <a:lnB>
                      <a:noFill/>
                    </a:lnB>
                  </a:tcPr>
                </a:tc>
                <a:tc>
                  <a:txBody>
                    <a:bodyPr/>
                    <a:lstStyle/>
                    <a:p>
                      <a:r>
                        <a:rPr lang="en-GB" sz="2400" dirty="0"/>
                        <a:t>Calorimetry / Spectroscopy</a:t>
                      </a:r>
                    </a:p>
                  </a:txBody>
                  <a:tcPr anchor="ctr">
                    <a:lnL>
                      <a:noFill/>
                    </a:lnL>
                    <a:lnR>
                      <a:noFill/>
                    </a:lnR>
                    <a:lnT>
                      <a:noFill/>
                    </a:lnT>
                    <a:lnB>
                      <a:noFill/>
                    </a:lnB>
                  </a:tcPr>
                </a:tc>
                <a:tc>
                  <a:txBody>
                    <a:bodyPr/>
                    <a:lstStyle/>
                    <a:p>
                      <a:r>
                        <a:rPr lang="en-GB" sz="2400"/>
                        <a:t>Energy release, gas composition</a:t>
                      </a:r>
                    </a:p>
                  </a:txBody>
                  <a:tcPr anchor="ctr">
                    <a:lnL>
                      <a:noFill/>
                    </a:lnL>
                    <a:lnR>
                      <a:noFill/>
                    </a:lnR>
                    <a:lnT>
                      <a:noFill/>
                    </a:lnT>
                    <a:lnB>
                      <a:noFill/>
                    </a:lnB>
                  </a:tcPr>
                </a:tc>
                <a:extLst>
                  <a:ext uri="{0D108BD9-81ED-4DB2-BD59-A6C34878D82A}">
                    <a16:rowId xmlns:a16="http://schemas.microsoft.com/office/drawing/2014/main" val="362574103"/>
                  </a:ext>
                </a:extLst>
              </a:tr>
              <a:tr h="0">
                <a:tc>
                  <a:txBody>
                    <a:bodyPr/>
                    <a:lstStyle/>
                    <a:p>
                      <a:r>
                        <a:rPr lang="en-GB" sz="2400"/>
                        <a:t>Disposal</a:t>
                      </a:r>
                    </a:p>
                  </a:txBody>
                  <a:tcPr anchor="ctr">
                    <a:lnL>
                      <a:noFill/>
                    </a:lnL>
                    <a:lnR>
                      <a:noFill/>
                    </a:lnR>
                    <a:lnT>
                      <a:noFill/>
                    </a:lnT>
                    <a:lnB>
                      <a:noFill/>
                    </a:lnB>
                  </a:tcPr>
                </a:tc>
                <a:tc>
                  <a:txBody>
                    <a:bodyPr/>
                    <a:lstStyle/>
                    <a:p>
                      <a:r>
                        <a:rPr lang="en-GB" sz="2400"/>
                        <a:t>Ion Chromatography, UV/Vis</a:t>
                      </a:r>
                    </a:p>
                  </a:txBody>
                  <a:tcPr anchor="ctr">
                    <a:lnL>
                      <a:noFill/>
                    </a:lnL>
                    <a:lnR>
                      <a:noFill/>
                    </a:lnR>
                    <a:lnT>
                      <a:noFill/>
                    </a:lnT>
                    <a:lnB>
                      <a:noFill/>
                    </a:lnB>
                  </a:tcPr>
                </a:tc>
                <a:tc>
                  <a:txBody>
                    <a:bodyPr/>
                    <a:lstStyle/>
                    <a:p>
                      <a:r>
                        <a:rPr lang="en-GB" sz="2400" dirty="0"/>
                        <a:t>Environmental nitrate residues</a:t>
                      </a:r>
                    </a:p>
                  </a:txBody>
                  <a:tcPr anchor="ctr">
                    <a:lnL>
                      <a:noFill/>
                    </a:lnL>
                    <a:lnR>
                      <a:noFill/>
                    </a:lnR>
                    <a:lnT>
                      <a:noFill/>
                    </a:lnT>
                    <a:lnB>
                      <a:noFill/>
                    </a:lnB>
                  </a:tcPr>
                </a:tc>
                <a:extLst>
                  <a:ext uri="{0D108BD9-81ED-4DB2-BD59-A6C34878D82A}">
                    <a16:rowId xmlns:a16="http://schemas.microsoft.com/office/drawing/2014/main" val="649194623"/>
                  </a:ext>
                </a:extLst>
              </a:tr>
            </a:tbl>
          </a:graphicData>
        </a:graphic>
      </p:graphicFrame>
    </p:spTree>
    <p:extLst>
      <p:ext uri="{BB962C8B-B14F-4D97-AF65-F5344CB8AC3E}">
        <p14:creationId xmlns:p14="http://schemas.microsoft.com/office/powerpoint/2010/main" val="820130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7D140-CD5E-4B6B-80CF-56D2715D113F}"/>
              </a:ext>
            </a:extLst>
          </p:cNvPr>
          <p:cNvSpPr>
            <a:spLocks noGrp="1"/>
          </p:cNvSpPr>
          <p:nvPr>
            <p:ph type="title"/>
          </p:nvPr>
        </p:nvSpPr>
        <p:spPr>
          <a:xfrm>
            <a:off x="913774" y="0"/>
            <a:ext cx="10364451" cy="890649"/>
          </a:xfrm>
        </p:spPr>
        <p:txBody>
          <a:bodyPr/>
          <a:lstStyle/>
          <a:p>
            <a:r>
              <a:rPr lang="en-GB" dirty="0"/>
              <a:t>Summary  AND NEXT STEPS</a:t>
            </a:r>
          </a:p>
        </p:txBody>
      </p:sp>
      <p:sp>
        <p:nvSpPr>
          <p:cNvPr id="3" name="Content Placeholder 2">
            <a:extLst>
              <a:ext uri="{FF2B5EF4-FFF2-40B4-BE49-F238E27FC236}">
                <a16:creationId xmlns:a16="http://schemas.microsoft.com/office/drawing/2014/main" id="{16454E28-8C36-4CBC-B897-003BBAE6AB7F}"/>
              </a:ext>
            </a:extLst>
          </p:cNvPr>
          <p:cNvSpPr>
            <a:spLocks noGrp="1"/>
          </p:cNvSpPr>
          <p:nvPr>
            <p:ph sz="quarter" idx="13"/>
          </p:nvPr>
        </p:nvSpPr>
        <p:spPr>
          <a:xfrm>
            <a:off x="830647" y="1108308"/>
            <a:ext cx="10363826" cy="3424107"/>
          </a:xfrm>
        </p:spPr>
        <p:txBody>
          <a:bodyPr>
            <a:noAutofit/>
          </a:bodyPr>
          <a:lstStyle/>
          <a:p>
            <a:r>
              <a:rPr lang="en-GB" sz="2400" cap="none" dirty="0"/>
              <a:t>In today’s lecture we introduced key concepts of organic chemistry including:</a:t>
            </a:r>
          </a:p>
          <a:p>
            <a:pPr lvl="1"/>
            <a:r>
              <a:rPr lang="en-GB" sz="2400" cap="none" dirty="0"/>
              <a:t>Fundamental building blocks of organic chemistry, key concepts covered</a:t>
            </a:r>
          </a:p>
          <a:p>
            <a:pPr lvl="1"/>
            <a:r>
              <a:rPr lang="en-GB" sz="2400" cap="none" dirty="0"/>
              <a:t>How functional groups affect performance and stability</a:t>
            </a:r>
          </a:p>
          <a:p>
            <a:pPr lvl="1"/>
            <a:r>
              <a:rPr lang="en-GB" sz="2400" cap="none" dirty="0"/>
              <a:t>How molecular structure maps onto the explosive lifecycle (manufacture → storage → use → disposal)</a:t>
            </a:r>
          </a:p>
          <a:p>
            <a:pPr lvl="1"/>
            <a:r>
              <a:rPr lang="en-GB" sz="2400" cap="none" dirty="0"/>
              <a:t>Analytical methods for safety and quality control (what to use, and why) </a:t>
            </a:r>
          </a:p>
          <a:p>
            <a:pPr marL="0" lvl="1" indent="0">
              <a:buNone/>
            </a:pPr>
            <a:endParaRPr lang="en-GB" sz="2400" cap="none" dirty="0"/>
          </a:p>
          <a:p>
            <a:pPr marL="0" lvl="1" indent="0">
              <a:buNone/>
            </a:pPr>
            <a:r>
              <a:rPr lang="en-GB" sz="2400" cap="none" dirty="0"/>
              <a:t>Next lecture: analytical techniques</a:t>
            </a:r>
          </a:p>
        </p:txBody>
      </p:sp>
    </p:spTree>
    <p:extLst>
      <p:ext uri="{BB962C8B-B14F-4D97-AF65-F5344CB8AC3E}">
        <p14:creationId xmlns:p14="http://schemas.microsoft.com/office/powerpoint/2010/main" val="11227160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DF276-322E-43CC-AE99-80ED75B5B132}"/>
              </a:ext>
            </a:extLst>
          </p:cNvPr>
          <p:cNvSpPr>
            <a:spLocks noGrp="1"/>
          </p:cNvSpPr>
          <p:nvPr>
            <p:ph type="title"/>
          </p:nvPr>
        </p:nvSpPr>
        <p:spPr>
          <a:xfrm>
            <a:off x="913774" y="0"/>
            <a:ext cx="10364451" cy="698643"/>
          </a:xfrm>
        </p:spPr>
        <p:txBody>
          <a:bodyPr/>
          <a:lstStyle/>
          <a:p>
            <a:r>
              <a:rPr lang="en-GB" dirty="0"/>
              <a:t>Why organic chemistry matters for safety</a:t>
            </a:r>
          </a:p>
        </p:txBody>
      </p:sp>
      <p:sp>
        <p:nvSpPr>
          <p:cNvPr id="4" name="Rectangle 1">
            <a:extLst>
              <a:ext uri="{FF2B5EF4-FFF2-40B4-BE49-F238E27FC236}">
                <a16:creationId xmlns:a16="http://schemas.microsoft.com/office/drawing/2014/main" id="{8507C113-C3D1-4712-82B0-D963F9186E2F}"/>
              </a:ext>
            </a:extLst>
          </p:cNvPr>
          <p:cNvSpPr>
            <a:spLocks noGrp="1" noChangeArrowheads="1"/>
          </p:cNvSpPr>
          <p:nvPr>
            <p:ph sz="quarter" idx="13"/>
          </p:nvPr>
        </p:nvSpPr>
        <p:spPr bwMode="auto">
          <a:xfrm>
            <a:off x="708291" y="1269370"/>
            <a:ext cx="11195372" cy="16948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 How does understanding molecular structure help predict hazard or ageing?</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 Why is knowledge of functional groups critical before scaling up synthesis?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 What role do analytical methods play in preventing accidents or environmental damage?</a:t>
            </a:r>
          </a:p>
        </p:txBody>
      </p:sp>
    </p:spTree>
    <p:extLst>
      <p:ext uri="{BB962C8B-B14F-4D97-AF65-F5344CB8AC3E}">
        <p14:creationId xmlns:p14="http://schemas.microsoft.com/office/powerpoint/2010/main" val="423488159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3145</Words>
  <Application>Microsoft Office PowerPoint</Application>
  <PresentationFormat>Widescreen</PresentationFormat>
  <Paragraphs>282</Paragraphs>
  <Slides>25</Slides>
  <Notes>22</Notes>
  <HiddenSlides>1</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-apple-system</vt:lpstr>
      <vt:lpstr>Google Sans</vt:lpstr>
      <vt:lpstr>Arial</vt:lpstr>
      <vt:lpstr>Calibri</vt:lpstr>
      <vt:lpstr>Tw Cen MT</vt:lpstr>
      <vt:lpstr>Droplet</vt:lpstr>
      <vt:lpstr>Fundamentals of organic   chemistry for energetic materials </vt:lpstr>
      <vt:lpstr>Today’s lecture – learning outcomes</vt:lpstr>
      <vt:lpstr>What is organic chemistry?</vt:lpstr>
      <vt:lpstr>The explosive lifecycle</vt:lpstr>
      <vt:lpstr>PowerPoint Presentation</vt:lpstr>
      <vt:lpstr>Classification of hydrocarbons</vt:lpstr>
      <vt:lpstr>Properties of Alkanes and Their Role in Energetic Materials</vt:lpstr>
      <vt:lpstr>Functional groups</vt:lpstr>
      <vt:lpstr>Functional group vs substituent</vt:lpstr>
      <vt:lpstr>Functional groups with nitrogen</vt:lpstr>
      <vt:lpstr>Functional groups and </vt:lpstr>
      <vt:lpstr>Structural representation - tnt</vt:lpstr>
      <vt:lpstr>Naming of explosives</vt:lpstr>
      <vt:lpstr>Common vs systematic names </vt:lpstr>
      <vt:lpstr>Systematic names of explosives</vt:lpstr>
      <vt:lpstr>Hybridisation </vt:lpstr>
      <vt:lpstr>Chemical structure of benzene</vt:lpstr>
      <vt:lpstr>Bonding in benzene - orbitals</vt:lpstr>
      <vt:lpstr>Stability and degradation during storage</vt:lpstr>
      <vt:lpstr>isomerism</vt:lpstr>
      <vt:lpstr>Isomers of TNT</vt:lpstr>
      <vt:lpstr>Polymers in Ome</vt:lpstr>
      <vt:lpstr>Analytical techniques across the lifecycle</vt:lpstr>
      <vt:lpstr>Summary  AND NEXT STEPS</vt:lpstr>
      <vt:lpstr>Why organic chemistry matters for safety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Ewa Kazimierska</dc:creator>
  <cp:lastModifiedBy>Ewa Kazimierska</cp:lastModifiedBy>
  <cp:revision>5</cp:revision>
  <dcterms:created xsi:type="dcterms:W3CDTF">2023-10-14T09:08:27Z</dcterms:created>
  <dcterms:modified xsi:type="dcterms:W3CDTF">2025-10-08T00:59:58Z</dcterms:modified>
</cp:coreProperties>
</file>