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6"/>
  </p:notesMasterIdLst>
  <p:sldIdLst>
    <p:sldId id="256" r:id="rId2"/>
    <p:sldId id="257" r:id="rId3"/>
    <p:sldId id="334" r:id="rId4"/>
    <p:sldId id="293" r:id="rId5"/>
    <p:sldId id="294" r:id="rId6"/>
    <p:sldId id="297" r:id="rId7"/>
    <p:sldId id="299" r:id="rId8"/>
    <p:sldId id="339" r:id="rId9"/>
    <p:sldId id="296" r:id="rId10"/>
    <p:sldId id="261" r:id="rId11"/>
    <p:sldId id="335" r:id="rId12"/>
    <p:sldId id="336" r:id="rId13"/>
    <p:sldId id="258" r:id="rId14"/>
    <p:sldId id="278" r:id="rId15"/>
    <p:sldId id="300" r:id="rId16"/>
    <p:sldId id="287" r:id="rId17"/>
    <p:sldId id="288" r:id="rId18"/>
    <p:sldId id="263" r:id="rId19"/>
    <p:sldId id="264" r:id="rId20"/>
    <p:sldId id="265" r:id="rId21"/>
    <p:sldId id="337" r:id="rId22"/>
    <p:sldId id="302" r:id="rId23"/>
    <p:sldId id="311" r:id="rId24"/>
    <p:sldId id="313" r:id="rId25"/>
    <p:sldId id="314" r:id="rId26"/>
    <p:sldId id="316" r:id="rId27"/>
    <p:sldId id="317" r:id="rId28"/>
    <p:sldId id="318" r:id="rId29"/>
    <p:sldId id="320" r:id="rId30"/>
    <p:sldId id="321" r:id="rId31"/>
    <p:sldId id="322" r:id="rId32"/>
    <p:sldId id="323" r:id="rId33"/>
    <p:sldId id="324" r:id="rId34"/>
    <p:sldId id="338" r:id="rId35"/>
    <p:sldId id="325" r:id="rId36"/>
    <p:sldId id="326" r:id="rId37"/>
    <p:sldId id="327" r:id="rId38"/>
    <p:sldId id="328" r:id="rId39"/>
    <p:sldId id="329" r:id="rId40"/>
    <p:sldId id="330" r:id="rId41"/>
    <p:sldId id="331" r:id="rId42"/>
    <p:sldId id="340" r:id="rId43"/>
    <p:sldId id="272" r:id="rId44"/>
    <p:sldId id="273" r:id="rId45"/>
    <p:sldId id="274" r:id="rId46"/>
    <p:sldId id="286" r:id="rId47"/>
    <p:sldId id="301" r:id="rId48"/>
    <p:sldId id="284" r:id="rId49"/>
    <p:sldId id="341" r:id="rId50"/>
    <p:sldId id="342" r:id="rId51"/>
    <p:sldId id="343" r:id="rId52"/>
    <p:sldId id="344" r:id="rId53"/>
    <p:sldId id="345" r:id="rId54"/>
    <p:sldId id="346"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92" d="100"/>
          <a:sy n="92" d="100"/>
        </p:scale>
        <p:origin x="-432"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22C07FD-BB4A-4EAC-96C3-63A2856FBAB7}" type="datetimeFigureOut">
              <a:rPr lang="en-US" smtClean="0"/>
              <a:pPr/>
              <a:t>6/30/2015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AE87223-B059-4939-86B0-162AAF0E088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CFEF435-B756-4A0B-9484-C0253761FE37}" type="slidenum">
              <a:rPr lang="en-US"/>
              <a:pPr/>
              <a:t>3</a:t>
            </a:fld>
            <a:endParaRPr lang="en-US"/>
          </a:p>
        </p:txBody>
      </p:sp>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p:spPr>
        <p:txBody>
          <a:bodyPr/>
          <a:lstStyle/>
          <a:p>
            <a:fld id="{DBBD38DE-A663-46F8-84BA-DD014046A6F2}" type="slidenum">
              <a:rPr lang="en-US" smtClean="0"/>
              <a:pPr/>
              <a:t>14</a:t>
            </a:fld>
            <a:endParaRPr lang="en-US" smtClean="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20FF2F-CB63-4996-BED3-AB2BD4DCFE69}" type="slidenum">
              <a:rPr lang="en-US"/>
              <a:pPr/>
              <a:t>23</a:t>
            </a:fld>
            <a:endParaRPr lang="en-US"/>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2A3C497-C6AC-4EFA-9E49-E66A6B9EF1FC}" type="slidenum">
              <a:rPr lang="en-US"/>
              <a:pPr/>
              <a:t>24</a:t>
            </a:fld>
            <a:endParaRPr lang="en-US"/>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ADBBB79-D5F4-4750-9690-74FE15803B18}" type="slidenum">
              <a:rPr lang="en-US"/>
              <a:pPr/>
              <a:t>25</a:t>
            </a:fld>
            <a:endParaRPr lang="en-US"/>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A917C0B-C48C-4A8C-B70B-9EFA0023A524}" type="slidenum">
              <a:rPr lang="en-US"/>
              <a:pPr/>
              <a:t>26</a:t>
            </a:fld>
            <a:endParaRPr lang="en-US"/>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4C383E1-60E7-4B0B-9B53-4E00499E5CDD}" type="slidenum">
              <a:rPr lang="en-US"/>
              <a:pPr/>
              <a:t>27</a:t>
            </a:fld>
            <a:endParaRPr lang="en-US"/>
          </a:p>
        </p:txBody>
      </p:sp>
      <p:sp>
        <p:nvSpPr>
          <p:cNvPr id="39938" name="Rectangle 2"/>
          <p:cNvSpPr>
            <a:spLocks noGrp="1" noRot="1" noChangeAspect="1" noChangeArrowheads="1" noTextEdit="1"/>
          </p:cNvSpPr>
          <p:nvPr>
            <p:ph type="sldImg"/>
          </p:nvPr>
        </p:nvSpPr>
        <p:spPr>
          <a:ln/>
        </p:spPr>
      </p:sp>
      <p:sp>
        <p:nvSpPr>
          <p:cNvPr id="399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D07CD7-2464-40A0-A9E8-836CBBBB2C39}" type="slidenum">
              <a:rPr lang="en-US"/>
              <a:pPr/>
              <a:t>28</a:t>
            </a:fld>
            <a:endParaRPr lang="en-US"/>
          </a:p>
        </p:txBody>
      </p:sp>
      <p:sp>
        <p:nvSpPr>
          <p:cNvPr id="68610"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5674E2A-39AA-474B-91D2-7161EFC66853}" type="slidenum">
              <a:rPr lang="en-US"/>
              <a:pPr/>
              <a:t>29</a:t>
            </a:fld>
            <a:endParaRPr lang="en-US"/>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r>
              <a:rPr lang="en-GB"/>
              <a:t>Weak levels of belief amongst FT students – only ¼</a:t>
            </a:r>
          </a:p>
          <a:p>
            <a:r>
              <a:rPr lang="en-GB"/>
              <a:t>SR2 students 43% belief, but 46% negative</a:t>
            </a:r>
          </a:p>
          <a:p>
            <a:r>
              <a:rPr lang="en-GB"/>
              <a:t>Gold club seems more polarised = conservative background, but is conservative allegiance to ‘Enlightenment values’ or to the vernacular religion of the country?</a:t>
            </a:r>
          </a:p>
          <a:p>
            <a:r>
              <a:rPr lang="en-GB"/>
              <a:t>MJ and AD = both strong belief = women 30s/40s who are following a ‘non-traditional’ activity.</a:t>
            </a:r>
          </a:p>
          <a:p>
            <a:r>
              <a:rPr lang="en-GB"/>
              <a:t>But for all, except MJ and AD a stronger propensity to agree to strong disbelief than strong belief.</a:t>
            </a:r>
          </a:p>
          <a:p>
            <a:r>
              <a:rPr lang="en-GB"/>
              <a:t>In this case Bath Spa students fall into the same bracket as Gold Club members in their 50s-70s.</a:t>
            </a:r>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A9A412-FCFA-4FA7-A9AB-1DEEAF51448C}" type="slidenum">
              <a:rPr lang="en-US"/>
              <a:pPr/>
              <a:t>30</a:t>
            </a:fld>
            <a:endParaRPr lang="en-US"/>
          </a:p>
        </p:txBody>
      </p:sp>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p:txBody>
          <a:bodyPr/>
          <a:lstStyle/>
          <a:p>
            <a:r>
              <a:rPr lang="en-GB"/>
              <a:t>ST and SR students have same level of Christian affiliation – so no connection with different levels of attitude to astrology.</a:t>
            </a:r>
          </a:p>
          <a:p>
            <a:r>
              <a:rPr lang="en-GB"/>
              <a:t>Low levels of atheism, except amongst FT students could relate to hostilty to astrology.</a:t>
            </a:r>
          </a:p>
          <a:p>
            <a:r>
              <a:rPr lang="en-GB"/>
              <a:t>Spirituality: SR high, MJ v high, GC = 0, = confirms that spirituality as a designation = yoinger.</a:t>
            </a:r>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98AE3B-0813-4A32-A982-9B8EB2C7DFDC}" type="slidenum">
              <a:rPr lang="en-US"/>
              <a:pPr/>
              <a:t>31</a:t>
            </a:fld>
            <a:endParaRPr lang="en-US"/>
          </a:p>
        </p:txBody>
      </p:sp>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77E8DE5-6747-48BB-9B16-FCA5D9162EB3}" type="slidenum">
              <a:rPr lang="en-US"/>
              <a:pPr/>
              <a:t>32</a:t>
            </a:fld>
            <a:endParaRPr lang="en-US"/>
          </a:p>
        </p:txBody>
      </p:sp>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FEA4EB-8190-4907-8B59-42E06309A561}" type="slidenum">
              <a:rPr lang="en-US"/>
              <a:pPr/>
              <a:t>33</a:t>
            </a:fld>
            <a:endParaRPr lang="en-US"/>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27D3481-9452-4F2E-91EB-E113C36D8FE5}" type="slidenum">
              <a:rPr lang="en-US"/>
              <a:pPr/>
              <a:t>35</a:t>
            </a:fld>
            <a:endParaRPr lang="en-US"/>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350B612-E97E-4541-87DB-01C4502D8AB3}" type="slidenum">
              <a:rPr lang="en-US"/>
              <a:pPr/>
              <a:t>36</a:t>
            </a:fld>
            <a:endParaRPr lang="en-US"/>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5392C2E-0205-4AD9-B868-8011B5AE005B}" type="slidenum">
              <a:rPr lang="en-US"/>
              <a:pPr/>
              <a:t>37</a:t>
            </a:fld>
            <a:endParaRPr lang="en-US"/>
          </a:p>
        </p:txBody>
      </p:sp>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CC425C-6185-4DE5-BEF6-A82725512417}" type="slidenum">
              <a:rPr lang="en-US"/>
              <a:pPr/>
              <a:t>38</a:t>
            </a:fld>
            <a:endParaRPr lang="en-US"/>
          </a:p>
        </p:txBody>
      </p:sp>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37B4DCF-571C-4DCF-8C1F-B5B5B59AC1DD}" type="slidenum">
              <a:rPr lang="en-US"/>
              <a:pPr/>
              <a:t>39</a:t>
            </a:fld>
            <a:endParaRPr lang="en-US"/>
          </a:p>
        </p:txBody>
      </p:sp>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87F0078-0807-4D28-81A3-0CE8EA701ECE}" type="slidenum">
              <a:rPr lang="en-US"/>
              <a:pPr/>
              <a:t>40</a:t>
            </a:fld>
            <a:endParaRPr lang="en-US"/>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DBB59A-12B2-43BC-9CD7-2FE2D3D4D016}" type="slidenum">
              <a:rPr lang="en-US"/>
              <a:pPr/>
              <a:t>41</a:t>
            </a:fld>
            <a:endParaRPr lang="en-US"/>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51362A1-82F7-4C7A-92FA-570265185855}" type="datetimeFigureOut">
              <a:rPr lang="en-US" smtClean="0"/>
              <a:pPr/>
              <a:t>6/30/2015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40F6C6-97E0-44A2-B930-D7DAD923D942}"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51362A1-82F7-4C7A-92FA-570265185855}" type="datetimeFigureOut">
              <a:rPr lang="en-US" smtClean="0"/>
              <a:pPr/>
              <a:t>6/30/2015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40F6C6-97E0-44A2-B930-D7DAD923D94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1362A1-82F7-4C7A-92FA-570265185855}" type="datetimeFigureOut">
              <a:rPr lang="en-US" smtClean="0"/>
              <a:pPr/>
              <a:t>6/30/2015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40F6C6-97E0-44A2-B930-D7DAD923D942}"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51362A1-82F7-4C7A-92FA-570265185855}" type="datetimeFigureOut">
              <a:rPr lang="en-US" smtClean="0"/>
              <a:pPr/>
              <a:t>6/30/2015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40F6C6-97E0-44A2-B930-D7DAD923D94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51362A1-82F7-4C7A-92FA-570265185855}" type="datetimeFigureOut">
              <a:rPr lang="en-US" smtClean="0"/>
              <a:pPr/>
              <a:t>6/30/2015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40F6C6-97E0-44A2-B930-D7DAD923D94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51362A1-82F7-4C7A-92FA-570265185855}" type="datetimeFigureOut">
              <a:rPr lang="en-US" smtClean="0"/>
              <a:pPr/>
              <a:t>6/30/2015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40F6C6-97E0-44A2-B930-D7DAD923D94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1362A1-82F7-4C7A-92FA-570265185855}" type="datetimeFigureOut">
              <a:rPr lang="en-US" smtClean="0"/>
              <a:pPr/>
              <a:t>6/30/2015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40F6C6-97E0-44A2-B930-D7DAD923D94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1362A1-82F7-4C7A-92FA-570265185855}" type="datetimeFigureOut">
              <a:rPr lang="en-US" smtClean="0"/>
              <a:pPr/>
              <a:t>6/30/2015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40F6C6-97E0-44A2-B930-D7DAD923D94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1362A1-82F7-4C7A-92FA-570265185855}" type="datetimeFigureOut">
              <a:rPr lang="en-US" smtClean="0"/>
              <a:pPr/>
              <a:t>6/30/2015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40F6C6-97E0-44A2-B930-D7DAD923D942}"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51362A1-82F7-4C7A-92FA-570265185855}" type="datetimeFigureOut">
              <a:rPr lang="en-US" smtClean="0"/>
              <a:pPr/>
              <a:t>6/30/2015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40F6C6-97E0-44A2-B930-D7DAD923D94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51362A1-82F7-4C7A-92FA-570265185855}" type="datetimeFigureOut">
              <a:rPr lang="en-US" smtClean="0"/>
              <a:pPr/>
              <a:t>6/30/2015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40F6C6-97E0-44A2-B930-D7DAD923D942}"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0A27497-2A6A-4122-A916-73A75760E557}"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1362A1-82F7-4C7A-92FA-570265185855}" type="datetimeFigureOut">
              <a:rPr lang="en-US" smtClean="0"/>
              <a:pPr/>
              <a:t>6/30/2015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40F6C6-97E0-44A2-B930-D7DAD923D942}"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11.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jpeg"/><Relationship Id="rId1" Type="http://schemas.openxmlformats.org/officeDocument/2006/relationships/slideLayout" Target="../slideLayouts/slideLayout4.xml"/><Relationship Id="rId5" Type="http://schemas.openxmlformats.org/officeDocument/2006/relationships/image" Target="../media/image11.jpe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1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4.gif"/><Relationship Id="rId2" Type="http://schemas.openxmlformats.org/officeDocument/2006/relationships/image" Target="../media/image23.jpeg"/><Relationship Id="rId1" Type="http://schemas.openxmlformats.org/officeDocument/2006/relationships/slideLayout" Target="../slideLayouts/slideLayout4.xml"/><Relationship Id="rId4" Type="http://schemas.openxmlformats.org/officeDocument/2006/relationships/image" Target="../media/image25.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4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
            </a:r>
            <a:br>
              <a:rPr lang="en-GB" dirty="0" smtClean="0"/>
            </a:br>
            <a:r>
              <a:rPr lang="en-GB" dirty="0" smtClean="0"/>
              <a:t/>
            </a:r>
            <a:br>
              <a:rPr lang="en-GB" dirty="0" smtClean="0"/>
            </a:br>
            <a:r>
              <a:rPr lang="en-GB" dirty="0" smtClean="0"/>
              <a:t>Extracting qualitative data from Questionnaires: (Is the questionnaire an interview?)</a:t>
            </a:r>
            <a:br>
              <a:rPr lang="en-GB" dirty="0" smtClean="0"/>
            </a:br>
            <a:r>
              <a:rPr lang="en-US" dirty="0" smtClean="0"/>
              <a:t/>
            </a:r>
            <a:br>
              <a:rPr lang="en-US" dirty="0" smtClean="0"/>
            </a:br>
            <a:endParaRPr lang="en-US" dirty="0"/>
          </a:p>
        </p:txBody>
      </p:sp>
      <p:sp>
        <p:nvSpPr>
          <p:cNvPr id="3" name="Subtitle 2"/>
          <p:cNvSpPr>
            <a:spLocks noGrp="1"/>
          </p:cNvSpPr>
          <p:nvPr>
            <p:ph type="subTitle" idx="1"/>
          </p:nvPr>
        </p:nvSpPr>
        <p:spPr/>
        <p:txBody>
          <a:bodyPr/>
          <a:lstStyle/>
          <a:p>
            <a:r>
              <a:rPr lang="en-GB" dirty="0" smtClean="0"/>
              <a:t>Nick </a:t>
            </a:r>
            <a:r>
              <a:rPr lang="en-GB" dirty="0" smtClean="0"/>
              <a:t>Campion</a:t>
            </a:r>
            <a:endParaRPr lang="en-GB" dirty="0" smtClean="0"/>
          </a:p>
        </p:txBody>
      </p:sp>
      <p:pic>
        <p:nvPicPr>
          <p:cNvPr id="4" name="Picture 3" descr="TSD_logo high res.jpg"/>
          <p:cNvPicPr>
            <a:picLocks noChangeAspect="1"/>
          </p:cNvPicPr>
          <p:nvPr/>
        </p:nvPicPr>
        <p:blipFill>
          <a:blip r:embed="rId2" cstate="print"/>
          <a:srcRect/>
          <a:stretch>
            <a:fillRect/>
          </a:stretch>
        </p:blipFill>
        <p:spPr bwMode="auto">
          <a:xfrm>
            <a:off x="2500313" y="500063"/>
            <a:ext cx="3816350" cy="1573212"/>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My research began in 1998, was publishe</a:t>
            </a:r>
            <a:r>
              <a:rPr lang="en-GB" dirty="0" smtClean="0"/>
              <a:t>d in 2012, but is ongoing</a:t>
            </a:r>
            <a:endParaRPr lang="en-US" dirty="0"/>
          </a:p>
        </p:txBody>
      </p:sp>
      <p:pic>
        <p:nvPicPr>
          <p:cNvPr id="8" name="Content Placeholder 7" descr="Astrology and Popular Religion.jpg"/>
          <p:cNvPicPr>
            <a:picLocks noGrp="1" noChangeAspect="1"/>
          </p:cNvPicPr>
          <p:nvPr>
            <p:ph sz="half" idx="1"/>
          </p:nvPr>
        </p:nvPicPr>
        <p:blipFill>
          <a:blip r:embed="rId2" cstate="print"/>
          <a:stretch>
            <a:fillRect/>
          </a:stretch>
        </p:blipFill>
        <p:spPr>
          <a:xfrm>
            <a:off x="968525" y="1600200"/>
            <a:ext cx="3015949" cy="4525963"/>
          </a:xfrm>
        </p:spPr>
      </p:pic>
      <p:sp>
        <p:nvSpPr>
          <p:cNvPr id="5" name="Content Placeholder 4"/>
          <p:cNvSpPr>
            <a:spLocks noGrp="1"/>
          </p:cNvSpPr>
          <p:nvPr>
            <p:ph sz="half" idx="2"/>
          </p:nvPr>
        </p:nvSpPr>
        <p:spPr/>
        <p:txBody>
          <a:bodyPr/>
          <a:lstStyle/>
          <a:p>
            <a:r>
              <a:rPr lang="en-GB" dirty="0" smtClean="0"/>
              <a:t>I began in 1998 by asking ‘what is the </a:t>
            </a:r>
            <a:r>
              <a:rPr lang="en-GB" b="1" dirty="0" smtClean="0"/>
              <a:t>nature</a:t>
            </a:r>
            <a:r>
              <a:rPr lang="en-GB" dirty="0" smtClean="0"/>
              <a:t> and </a:t>
            </a:r>
            <a:r>
              <a:rPr lang="en-GB" b="1" dirty="0" smtClean="0"/>
              <a:t>extent</a:t>
            </a:r>
            <a:r>
              <a:rPr lang="en-GB" dirty="0" smtClean="0"/>
              <a:t> of contemporary belief in </a:t>
            </a:r>
            <a:r>
              <a:rPr lang="en-GB" b="1" dirty="0" smtClean="0"/>
              <a:t>astrology</a:t>
            </a:r>
            <a:r>
              <a:rPr lang="en-GB" dirty="0" smtClean="0"/>
              <a:t>?’</a:t>
            </a:r>
          </a:p>
          <a:p>
            <a:r>
              <a:rPr lang="en-GB" dirty="0" smtClean="0"/>
              <a:t>It was only later that I realised I was asking both qualitative and quantitative questions</a:t>
            </a:r>
            <a:endParaRPr lang="en-GB" dirty="0"/>
          </a:p>
        </p:txBody>
      </p:sp>
      <p:pic>
        <p:nvPicPr>
          <p:cNvPr id="9" name="Picture 8" descr="TSD_logo high res.jpg"/>
          <p:cNvPicPr>
            <a:picLocks noChangeAspect="1"/>
          </p:cNvPicPr>
          <p:nvPr/>
        </p:nvPicPr>
        <p:blipFill>
          <a:blip r:embed="rId3" cstate="print"/>
          <a:srcRect/>
          <a:stretch>
            <a:fillRect/>
          </a:stretch>
        </p:blipFill>
        <p:spPr bwMode="auto">
          <a:xfrm>
            <a:off x="1" y="6215082"/>
            <a:ext cx="1559612" cy="642918"/>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What is Astrology?</a:t>
            </a:r>
            <a:endParaRPr lang="en-US"/>
          </a:p>
        </p:txBody>
      </p:sp>
      <p:sp>
        <p:nvSpPr>
          <p:cNvPr id="12291" name="Rectangle 3"/>
          <p:cNvSpPr>
            <a:spLocks noGrp="1" noChangeArrowheads="1"/>
          </p:cNvSpPr>
          <p:nvPr>
            <p:ph sz="half" idx="1"/>
          </p:nvPr>
        </p:nvSpPr>
        <p:spPr/>
        <p:txBody>
          <a:bodyPr>
            <a:normAutofit fontScale="92500" lnSpcReduction="20000"/>
          </a:bodyPr>
          <a:lstStyle/>
          <a:p>
            <a:r>
              <a:rPr lang="en-GB" dirty="0"/>
              <a:t>The belief that the stars or planets hold significance for events on earth, and the resulting </a:t>
            </a:r>
            <a:r>
              <a:rPr lang="en-GB" dirty="0" smtClean="0"/>
              <a:t>practices?</a:t>
            </a:r>
            <a:endParaRPr lang="en-GB" dirty="0"/>
          </a:p>
          <a:p>
            <a:endParaRPr lang="en-GB" dirty="0"/>
          </a:p>
          <a:p>
            <a:r>
              <a:rPr lang="en-GB" dirty="0"/>
              <a:t>BUT we should forget this because the whole point is that, in public surveys, it is never defined. We are all supposed to know what it is</a:t>
            </a:r>
            <a:r>
              <a:rPr lang="en-GB" dirty="0" smtClean="0"/>
              <a:t>.  </a:t>
            </a:r>
            <a:endParaRPr lang="en-US" dirty="0"/>
          </a:p>
        </p:txBody>
      </p:sp>
      <p:sp>
        <p:nvSpPr>
          <p:cNvPr id="4" name="Content Placeholder 3"/>
          <p:cNvSpPr>
            <a:spLocks noGrp="1"/>
          </p:cNvSpPr>
          <p:nvPr>
            <p:ph sz="half" idx="2"/>
          </p:nvPr>
        </p:nvSpPr>
        <p:spPr/>
        <p:txBody>
          <a:bodyPr>
            <a:normAutofit fontScale="92500" lnSpcReduction="20000"/>
          </a:bodyPr>
          <a:lstStyle/>
          <a:p>
            <a:r>
              <a:rPr lang="en-GB" dirty="0" smtClean="0"/>
              <a:t>‘Astrology is the practice of relating the heavenly bodies to lives and events on earth, and the tradition that has thus been generated’. </a:t>
            </a:r>
            <a:endParaRPr lang="en-US" dirty="0" smtClean="0"/>
          </a:p>
          <a:p>
            <a:r>
              <a:rPr lang="en-GB" sz="1400" dirty="0" smtClean="0"/>
              <a:t>Patrick Curry, Patrick, ‘Astrology’, in Boyd, Kelly (ed.) </a:t>
            </a:r>
            <a:r>
              <a:rPr lang="en-GB" sz="1400" i="1" dirty="0" smtClean="0"/>
              <a:t>The Encyclopaedia of Historians and Historical Writing</a:t>
            </a:r>
            <a:r>
              <a:rPr lang="en-GB" sz="1400" dirty="0" smtClean="0"/>
              <a:t>, 2 Vols. London: Fitzroy Dearborn 1999, Vol. 1, pp 55-7 (p. 55)</a:t>
            </a:r>
            <a:endParaRPr lang="en-US" sz="1400" dirty="0" smtClean="0"/>
          </a:p>
          <a:p>
            <a:endParaRPr lang="en-GB" dirty="0"/>
          </a:p>
        </p:txBody>
      </p:sp>
      <p:pic>
        <p:nvPicPr>
          <p:cNvPr id="5" name="Picture 4" descr="patrick.jpeg"/>
          <p:cNvPicPr>
            <a:picLocks noChangeAspect="1"/>
          </p:cNvPicPr>
          <p:nvPr/>
        </p:nvPicPr>
        <p:blipFill>
          <a:blip r:embed="rId3" cstate="print"/>
          <a:stretch>
            <a:fillRect/>
          </a:stretch>
        </p:blipFill>
        <p:spPr>
          <a:xfrm>
            <a:off x="7310237" y="4857760"/>
            <a:ext cx="1833763" cy="200024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Components of my research:</a:t>
            </a:r>
            <a:br>
              <a:rPr lang="en-GB" dirty="0" smtClean="0"/>
            </a:br>
            <a:endParaRPr lang="en-US" dirty="0"/>
          </a:p>
        </p:txBody>
      </p:sp>
      <p:sp>
        <p:nvSpPr>
          <p:cNvPr id="3" name="Content Placeholder 2"/>
          <p:cNvSpPr>
            <a:spLocks noGrp="1"/>
          </p:cNvSpPr>
          <p:nvPr>
            <p:ph idx="1"/>
          </p:nvPr>
        </p:nvSpPr>
        <p:spPr/>
        <p:txBody>
          <a:bodyPr>
            <a:normAutofit fontScale="92500" lnSpcReduction="20000"/>
          </a:bodyPr>
          <a:lstStyle/>
          <a:p>
            <a:r>
              <a:rPr lang="en-GB" b="1" dirty="0" smtClean="0"/>
              <a:t>Nature</a:t>
            </a:r>
          </a:p>
          <a:p>
            <a:r>
              <a:rPr lang="en-GB" dirty="0" smtClean="0"/>
              <a:t>Is </a:t>
            </a:r>
            <a:r>
              <a:rPr lang="en-GB" dirty="0" smtClean="0"/>
              <a:t>astrology a New Age discipline?</a:t>
            </a:r>
          </a:p>
          <a:p>
            <a:r>
              <a:rPr lang="en-GB" dirty="0" smtClean="0"/>
              <a:t>Subsidiary </a:t>
            </a:r>
            <a:r>
              <a:rPr lang="en-GB" dirty="0" smtClean="0"/>
              <a:t>questions: </a:t>
            </a:r>
            <a:r>
              <a:rPr lang="en-GB" dirty="0" smtClean="0"/>
              <a:t>is it millenarian</a:t>
            </a:r>
            <a:r>
              <a:rPr lang="en-GB" dirty="0" smtClean="0"/>
              <a:t>? Is astrology a rival to Christianity</a:t>
            </a:r>
            <a:r>
              <a:rPr lang="en-GB" dirty="0" smtClean="0"/>
              <a:t>? Is </a:t>
            </a:r>
            <a:r>
              <a:rPr lang="en-GB" dirty="0" smtClean="0"/>
              <a:t>there a New Age movement?</a:t>
            </a:r>
          </a:p>
          <a:p>
            <a:r>
              <a:rPr lang="en-GB" dirty="0" smtClean="0"/>
              <a:t>Is the New Age over</a:t>
            </a:r>
            <a:r>
              <a:rPr lang="en-GB" dirty="0" smtClean="0"/>
              <a:t>? </a:t>
            </a:r>
            <a:r>
              <a:rPr lang="en-GB" dirty="0" smtClean="0"/>
              <a:t>Is </a:t>
            </a:r>
            <a:r>
              <a:rPr lang="en-GB" dirty="0" smtClean="0"/>
              <a:t>astrology a religion</a:t>
            </a:r>
            <a:r>
              <a:rPr lang="en-GB" dirty="0" smtClean="0"/>
              <a:t>?</a:t>
            </a:r>
          </a:p>
          <a:p>
            <a:r>
              <a:rPr lang="en-GB" b="1" dirty="0" smtClean="0"/>
              <a:t>Extent</a:t>
            </a:r>
            <a:endParaRPr lang="en-GB" b="1" dirty="0" smtClean="0"/>
          </a:p>
          <a:p>
            <a:r>
              <a:rPr lang="en-GB" dirty="0" smtClean="0"/>
              <a:t>How many people believe in astrology?</a:t>
            </a:r>
          </a:p>
          <a:p>
            <a:pPr>
              <a:buNone/>
            </a:pPr>
            <a:r>
              <a:rPr lang="en-GB" dirty="0" smtClean="0"/>
              <a:t>Other important issues:</a:t>
            </a:r>
          </a:p>
          <a:p>
            <a:r>
              <a:rPr lang="en-GB" dirty="0" smtClean="0"/>
              <a:t>The nature of </a:t>
            </a:r>
            <a:r>
              <a:rPr lang="en-GB" b="1" dirty="0" smtClean="0"/>
              <a:t>belief</a:t>
            </a:r>
            <a:r>
              <a:rPr lang="en-GB" dirty="0" smtClean="0"/>
              <a:t>: is it a meaningful concept?</a:t>
            </a:r>
          </a:p>
          <a:p>
            <a:endParaRPr lang="en-GB" dirty="0" smtClean="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Methodology</a:t>
            </a:r>
            <a:br>
              <a:rPr lang="en-GB" dirty="0" smtClean="0"/>
            </a:br>
            <a:endParaRPr lang="en-US" dirty="0"/>
          </a:p>
        </p:txBody>
      </p:sp>
      <p:sp>
        <p:nvSpPr>
          <p:cNvPr id="3" name="Content Placeholder 2"/>
          <p:cNvSpPr>
            <a:spLocks noGrp="1"/>
          </p:cNvSpPr>
          <p:nvPr>
            <p:ph idx="1"/>
          </p:nvPr>
        </p:nvSpPr>
        <p:spPr/>
        <p:txBody>
          <a:bodyPr/>
          <a:lstStyle/>
          <a:p>
            <a:pPr marL="514350" indent="-514350">
              <a:buAutoNum type="alphaUcPeriod"/>
            </a:pPr>
            <a:r>
              <a:rPr lang="en-GB" dirty="0" smtClean="0"/>
              <a:t>Literature review: Astrological </a:t>
            </a:r>
            <a:r>
              <a:rPr lang="en-GB" dirty="0" smtClean="0"/>
              <a:t>and New Age literature</a:t>
            </a:r>
          </a:p>
          <a:p>
            <a:pPr marL="514350" indent="-514350">
              <a:buAutoNum type="alphaUcPeriod"/>
            </a:pPr>
            <a:r>
              <a:rPr lang="en-GB" dirty="0" smtClean="0"/>
              <a:t>Questionnaires (about 500) and Interviews </a:t>
            </a:r>
            <a:endParaRPr lang="en-GB" dirty="0" smtClean="0"/>
          </a:p>
          <a:p>
            <a:pPr marL="514350" indent="-514350">
              <a:buFont typeface="+mj-lt"/>
              <a:buAutoNum type="arabicPeriod"/>
            </a:pPr>
            <a:r>
              <a:rPr lang="en-GB" dirty="0" smtClean="0"/>
              <a:t>The Public: small groups</a:t>
            </a:r>
          </a:p>
          <a:p>
            <a:pPr marL="514350" indent="-514350">
              <a:buFont typeface="+mj-lt"/>
              <a:buAutoNum type="arabicPeriod"/>
            </a:pPr>
            <a:r>
              <a:rPr lang="en-GB" dirty="0" smtClean="0"/>
              <a:t>Professional astrologers and delegates at astrology </a:t>
            </a:r>
            <a:r>
              <a:rPr lang="en-GB" dirty="0" smtClean="0"/>
              <a:t>conferences</a:t>
            </a:r>
          </a:p>
          <a:p>
            <a:pPr marL="514350" indent="-514350">
              <a:buNone/>
            </a:pPr>
            <a:r>
              <a:rPr lang="en-GB" dirty="0" smtClean="0"/>
              <a:t>C. </a:t>
            </a:r>
            <a:r>
              <a:rPr lang="en-GB" dirty="0" smtClean="0"/>
              <a:t>Interviews </a:t>
            </a:r>
            <a:r>
              <a:rPr lang="en-GB" dirty="0" smtClean="0"/>
              <a:t> (about 60)</a:t>
            </a:r>
            <a:endParaRPr lang="en-GB" dirty="0" smtClean="0"/>
          </a:p>
          <a:p>
            <a:r>
              <a:rPr lang="en-US" dirty="0" smtClean="0"/>
              <a:t>Mainly </a:t>
            </a:r>
            <a:r>
              <a:rPr lang="en-GB" dirty="0" smtClean="0"/>
              <a:t>p</a:t>
            </a:r>
            <a:r>
              <a:rPr lang="en-GB" dirty="0" smtClean="0"/>
              <a:t>rofessional </a:t>
            </a:r>
            <a:r>
              <a:rPr lang="en-GB" dirty="0" smtClean="0"/>
              <a:t>astrologers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Religion</a:t>
            </a:r>
            <a:endParaRPr lang="en-US" dirty="0"/>
          </a:p>
        </p:txBody>
      </p:sp>
      <p:sp>
        <p:nvSpPr>
          <p:cNvPr id="3" name="Content Placeholder 2"/>
          <p:cNvSpPr>
            <a:spLocks noGrp="1"/>
          </p:cNvSpPr>
          <p:nvPr>
            <p:ph idx="1"/>
          </p:nvPr>
        </p:nvSpPr>
        <p:spPr/>
        <p:txBody>
          <a:bodyPr>
            <a:normAutofit fontScale="92500"/>
          </a:bodyPr>
          <a:lstStyle/>
          <a:p>
            <a:r>
              <a:rPr lang="en-GB" dirty="0" smtClean="0"/>
              <a:t>Problems of definition, as we know only too well</a:t>
            </a:r>
          </a:p>
          <a:p>
            <a:endParaRPr lang="en-GB" dirty="0" smtClean="0"/>
          </a:p>
          <a:p>
            <a:r>
              <a:rPr lang="en-GB" dirty="0" smtClean="0"/>
              <a:t>‘The definition of religion continues to be a matter of dispute among scholars. And I suspect that disagreement about the topic will persist so long as religion is studied in academic circles’. </a:t>
            </a:r>
          </a:p>
          <a:p>
            <a:endParaRPr lang="en-GB" dirty="0" smtClean="0"/>
          </a:p>
          <a:p>
            <a:r>
              <a:rPr lang="en-GB" sz="1500" dirty="0" smtClean="0"/>
              <a:t>William Herbrechtsmeier, ‘Buddhism and the Definition of Religion: One More Time’, </a:t>
            </a:r>
            <a:r>
              <a:rPr lang="en-GB" sz="1500" i="1" dirty="0" smtClean="0"/>
              <a:t>Journal for the Scientific Study of Religion</a:t>
            </a:r>
            <a:r>
              <a:rPr lang="en-GB" sz="1500" dirty="0" smtClean="0"/>
              <a:t>, 32/1 (1993), p. 1.</a:t>
            </a:r>
            <a:endParaRPr lang="en-US" sz="1500" dirty="0" smtClean="0"/>
          </a:p>
          <a:p>
            <a:endParaRPr lang="en-US" dirty="0"/>
          </a:p>
        </p:txBody>
      </p:sp>
      <p:pic>
        <p:nvPicPr>
          <p:cNvPr id="4" name="Picture 3" descr="William Herbrechtsmeier.jpeg"/>
          <p:cNvPicPr>
            <a:picLocks noChangeAspect="1"/>
          </p:cNvPicPr>
          <p:nvPr/>
        </p:nvPicPr>
        <p:blipFill>
          <a:blip r:embed="rId2" cstate="print"/>
          <a:stretch>
            <a:fillRect/>
          </a:stretch>
        </p:blipFill>
        <p:spPr>
          <a:xfrm>
            <a:off x="8358214" y="5768376"/>
            <a:ext cx="785786" cy="108962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a:bodyPr>
          <a:lstStyle/>
          <a:p>
            <a:r>
              <a:rPr lang="en-GB" dirty="0" smtClean="0"/>
              <a:t>For the purposes of research with the public I assume the general popular definition:</a:t>
            </a:r>
          </a:p>
          <a:p>
            <a:r>
              <a:rPr lang="en-GB" dirty="0" smtClean="0"/>
              <a:t>Religion has a church, a congregation and a dogma, and worships a supreme being or supernatural beings. </a:t>
            </a:r>
          </a:p>
          <a:p>
            <a:r>
              <a:rPr lang="en-GB" dirty="0" smtClean="0"/>
              <a:t>Academic discussions on the definition of religion have penetrated neither the popular view, nor New Age/esoteric cultures.</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Boundaries</a:t>
            </a:r>
            <a:endParaRPr lang="en-US" dirty="0"/>
          </a:p>
        </p:txBody>
      </p:sp>
      <p:sp>
        <p:nvSpPr>
          <p:cNvPr id="3" name="Content Placeholder 2"/>
          <p:cNvSpPr>
            <a:spLocks noGrp="1"/>
          </p:cNvSpPr>
          <p:nvPr>
            <p:ph idx="1"/>
          </p:nvPr>
        </p:nvSpPr>
        <p:spPr/>
        <p:txBody>
          <a:bodyPr/>
          <a:lstStyle/>
          <a:p>
            <a:r>
              <a:rPr lang="en-GB" dirty="0" smtClean="0"/>
              <a:t>It may (is?)not be possible to identify the essential relationship between astrology and religion based on their essential nature.</a:t>
            </a:r>
          </a:p>
          <a:p>
            <a:r>
              <a:rPr lang="en-GB" dirty="0" smtClean="0"/>
              <a:t>My research is therefore into perception – what people </a:t>
            </a:r>
            <a:r>
              <a:rPr lang="en-GB" b="1" dirty="0" smtClean="0"/>
              <a:t>think.</a:t>
            </a:r>
          </a:p>
          <a:p>
            <a:r>
              <a:rPr lang="en-GB" b="1" dirty="0" smtClean="0"/>
              <a:t>The boundaries are therefore ones of perception: they are imaginary</a:t>
            </a:r>
            <a:endParaRPr lang="en-US"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GB" dirty="0" smtClean="0"/>
              <a:t>1. Is astrology a religion?</a:t>
            </a:r>
          </a:p>
          <a:p>
            <a:endParaRPr lang="en-GB" dirty="0" smtClean="0"/>
          </a:p>
          <a:p>
            <a:r>
              <a:rPr lang="en-GB" dirty="0" smtClean="0"/>
              <a:t>Literary testimony</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Academics: the Origins of Astrology: </a:t>
            </a:r>
            <a:br>
              <a:rPr lang="en-GB" dirty="0" smtClean="0"/>
            </a:br>
            <a:r>
              <a:rPr lang="en-GB" sz="2000" i="1" dirty="0" smtClean="0"/>
              <a:t>astrology might have been a religion but isn’t now</a:t>
            </a:r>
            <a:endParaRPr lang="en-US" sz="2000" i="1" dirty="0"/>
          </a:p>
        </p:txBody>
      </p:sp>
      <p:sp>
        <p:nvSpPr>
          <p:cNvPr id="3" name="Content Placeholder 2"/>
          <p:cNvSpPr>
            <a:spLocks noGrp="1"/>
          </p:cNvSpPr>
          <p:nvPr>
            <p:ph sz="half" idx="1"/>
          </p:nvPr>
        </p:nvSpPr>
        <p:spPr/>
        <p:txBody>
          <a:bodyPr>
            <a:normAutofit fontScale="85000" lnSpcReduction="20000"/>
          </a:bodyPr>
          <a:lstStyle/>
          <a:p>
            <a:r>
              <a:rPr lang="en-GB" dirty="0" smtClean="0"/>
              <a:t>Max Weber: astrology a </a:t>
            </a:r>
            <a:r>
              <a:rPr lang="en-GB" dirty="0"/>
              <a:t>‘consequence’ of astral </a:t>
            </a:r>
            <a:r>
              <a:rPr lang="en-GB" dirty="0" smtClean="0"/>
              <a:t>religion.</a:t>
            </a:r>
          </a:p>
          <a:p>
            <a:r>
              <a:rPr lang="en-GB" dirty="0" smtClean="0"/>
              <a:t>Franz Cumont: astral </a:t>
            </a:r>
            <a:r>
              <a:rPr lang="en-GB" dirty="0"/>
              <a:t>religion </a:t>
            </a:r>
            <a:r>
              <a:rPr lang="en-GB" dirty="0" smtClean="0"/>
              <a:t>a </a:t>
            </a:r>
            <a:r>
              <a:rPr lang="en-GB" dirty="0"/>
              <a:t>consequence of </a:t>
            </a:r>
            <a:r>
              <a:rPr lang="en-GB" dirty="0" smtClean="0"/>
              <a:t>astrology</a:t>
            </a:r>
            <a:r>
              <a:rPr lang="en-GB" dirty="0"/>
              <a:t>.</a:t>
            </a:r>
            <a:r>
              <a:rPr lang="en-US" dirty="0" smtClean="0"/>
              <a:t> </a:t>
            </a:r>
          </a:p>
          <a:p>
            <a:r>
              <a:rPr lang="en-GB" dirty="0" smtClean="0"/>
              <a:t>Lester Ness: astrology an ‘adjunct’ to Mesopotamian religion.</a:t>
            </a:r>
          </a:p>
          <a:p>
            <a:r>
              <a:rPr lang="en-GB" sz="1600" dirty="0" smtClean="0"/>
              <a:t>Lester </a:t>
            </a:r>
            <a:r>
              <a:rPr lang="en-GB" sz="1600" dirty="0"/>
              <a:t>Ness, </a:t>
            </a:r>
            <a:r>
              <a:rPr lang="en-GB" sz="1600" i="1" dirty="0"/>
              <a:t>Written in the Stars: Ancient Zodiac Mosaics</a:t>
            </a:r>
            <a:r>
              <a:rPr lang="en-GB" sz="1600" dirty="0"/>
              <a:t> (Warren </a:t>
            </a:r>
            <a:r>
              <a:rPr lang="en-GB" sz="1600" dirty="0" err="1"/>
              <a:t>Center</a:t>
            </a:r>
            <a:r>
              <a:rPr lang="en-GB" sz="1600" dirty="0"/>
              <a:t> PA, 1998), p. 81. See also </a:t>
            </a:r>
            <a:endParaRPr lang="en-GB" sz="1600" dirty="0" smtClean="0"/>
          </a:p>
          <a:p>
            <a:r>
              <a:rPr lang="en-GB" sz="1600" dirty="0" smtClean="0"/>
              <a:t>Franz </a:t>
            </a:r>
            <a:r>
              <a:rPr lang="en-GB" sz="1600" dirty="0"/>
              <a:t>Cumont, </a:t>
            </a:r>
            <a:r>
              <a:rPr lang="en-GB" sz="1600" i="1" dirty="0"/>
              <a:t>Astrology among the Greeks and Romans</a:t>
            </a:r>
            <a:r>
              <a:rPr lang="en-GB" sz="1600" dirty="0"/>
              <a:t> (New York, 1960), pp. 12–21.</a:t>
            </a:r>
            <a:endParaRPr lang="en-US" sz="1600" dirty="0"/>
          </a:p>
          <a:p>
            <a:r>
              <a:rPr lang="en-GB" sz="1600" dirty="0"/>
              <a:t>Max Weber, </a:t>
            </a:r>
            <a:r>
              <a:rPr lang="en-GB" sz="1600" i="1" dirty="0"/>
              <a:t>The Sociology of Religion</a:t>
            </a:r>
            <a:r>
              <a:rPr lang="en-GB" sz="1600" dirty="0"/>
              <a:t>, trans. Ephraim </a:t>
            </a:r>
            <a:r>
              <a:rPr lang="en-GB" sz="1600" dirty="0" err="1"/>
              <a:t>Fischoff</a:t>
            </a:r>
            <a:r>
              <a:rPr lang="en-GB" sz="1600" dirty="0"/>
              <a:t>, 4th </a:t>
            </a:r>
            <a:r>
              <a:rPr lang="en-GB" sz="1600" dirty="0" err="1"/>
              <a:t>edn</a:t>
            </a:r>
            <a:r>
              <a:rPr lang="en-GB" sz="1600" dirty="0"/>
              <a:t> (Boston, 1963), p. 22; Cumont, </a:t>
            </a:r>
            <a:r>
              <a:rPr lang="en-GB" sz="1600" i="1" dirty="0"/>
              <a:t>Astrology</a:t>
            </a:r>
            <a:r>
              <a:rPr lang="en-GB" sz="1600" dirty="0"/>
              <a:t>, p. 16.</a:t>
            </a:r>
            <a:endParaRPr lang="en-US" sz="1600" dirty="0"/>
          </a:p>
          <a:p>
            <a:endParaRPr lang="en-US" dirty="0"/>
          </a:p>
        </p:txBody>
      </p:sp>
      <p:pic>
        <p:nvPicPr>
          <p:cNvPr id="5" name="Content Placeholder 4" descr="Max Weber.jpg"/>
          <p:cNvPicPr>
            <a:picLocks noGrp="1" noChangeAspect="1"/>
          </p:cNvPicPr>
          <p:nvPr>
            <p:ph sz="half" idx="2"/>
          </p:nvPr>
        </p:nvPicPr>
        <p:blipFill>
          <a:blip r:embed="rId2" cstate="print"/>
          <a:stretch>
            <a:fillRect/>
          </a:stretch>
        </p:blipFill>
        <p:spPr>
          <a:xfrm>
            <a:off x="4929190" y="1714488"/>
            <a:ext cx="1428750" cy="1819275"/>
          </a:xfrm>
        </p:spPr>
      </p:pic>
      <p:pic>
        <p:nvPicPr>
          <p:cNvPr id="6" name="Picture 5" descr="Franz Cumont.jpeg"/>
          <p:cNvPicPr>
            <a:picLocks noChangeAspect="1"/>
          </p:cNvPicPr>
          <p:nvPr/>
        </p:nvPicPr>
        <p:blipFill>
          <a:blip r:embed="rId3" cstate="print"/>
          <a:stretch>
            <a:fillRect/>
          </a:stretch>
        </p:blipFill>
        <p:spPr>
          <a:xfrm>
            <a:off x="6572264" y="2428868"/>
            <a:ext cx="1529706" cy="2095488"/>
          </a:xfrm>
          <a:prstGeom prst="rect">
            <a:avLst/>
          </a:prstGeom>
        </p:spPr>
      </p:pic>
      <p:pic>
        <p:nvPicPr>
          <p:cNvPr id="7" name="Picture 6" descr="TSD_logo high res.jpg"/>
          <p:cNvPicPr>
            <a:picLocks noChangeAspect="1"/>
          </p:cNvPicPr>
          <p:nvPr/>
        </p:nvPicPr>
        <p:blipFill>
          <a:blip r:embed="rId4" cstate="print"/>
          <a:srcRect/>
          <a:stretch>
            <a:fillRect/>
          </a:stretch>
        </p:blipFill>
        <p:spPr bwMode="auto">
          <a:xfrm>
            <a:off x="1" y="6215082"/>
            <a:ext cx="1559612" cy="642918"/>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academic views:</a:t>
            </a:r>
            <a:endParaRPr lang="en-US" dirty="0"/>
          </a:p>
        </p:txBody>
      </p:sp>
      <p:sp>
        <p:nvSpPr>
          <p:cNvPr id="3" name="Content Placeholder 2"/>
          <p:cNvSpPr>
            <a:spLocks noGrp="1"/>
          </p:cNvSpPr>
          <p:nvPr>
            <p:ph sz="half" idx="1"/>
          </p:nvPr>
        </p:nvSpPr>
        <p:spPr/>
        <p:txBody>
          <a:bodyPr>
            <a:normAutofit fontScale="92500" lnSpcReduction="20000"/>
          </a:bodyPr>
          <a:lstStyle/>
          <a:p>
            <a:r>
              <a:rPr lang="en-GB" dirty="0" smtClean="0"/>
              <a:t>a New Age belief or practice (York 1995), </a:t>
            </a:r>
          </a:p>
          <a:p>
            <a:r>
              <a:rPr lang="en-GB" dirty="0" smtClean="0"/>
              <a:t>paranormal (Rice 2003: 100)</a:t>
            </a:r>
          </a:p>
          <a:p>
            <a:r>
              <a:rPr lang="en-GB" dirty="0" smtClean="0"/>
              <a:t>an 'alternative religion' (Hunt 2003: 171-3), </a:t>
            </a:r>
          </a:p>
          <a:p>
            <a:r>
              <a:rPr lang="en-GB" dirty="0" smtClean="0"/>
              <a:t>a potential contributor to the decline of the mainstream churches in Britain (Gill 1999) (and therefore implicitly </a:t>
            </a:r>
            <a:r>
              <a:rPr lang="en-GB" dirty="0" err="1" smtClean="0"/>
              <a:t>religous</a:t>
            </a:r>
            <a:r>
              <a:rPr lang="en-GB" dirty="0" smtClean="0"/>
              <a:t>)</a:t>
            </a:r>
            <a:endParaRPr lang="en-US" dirty="0"/>
          </a:p>
        </p:txBody>
      </p:sp>
      <p:pic>
        <p:nvPicPr>
          <p:cNvPr id="5" name="Content Placeholder 4" descr="michael_york.jpeg"/>
          <p:cNvPicPr>
            <a:picLocks noGrp="1" noChangeAspect="1"/>
          </p:cNvPicPr>
          <p:nvPr>
            <p:ph sz="half" idx="2"/>
          </p:nvPr>
        </p:nvPicPr>
        <p:blipFill>
          <a:blip r:embed="rId2" cstate="print"/>
          <a:stretch>
            <a:fillRect/>
          </a:stretch>
        </p:blipFill>
        <p:spPr>
          <a:xfrm>
            <a:off x="5072066" y="1428737"/>
            <a:ext cx="1117111" cy="1285884"/>
          </a:xfrm>
        </p:spPr>
      </p:pic>
      <p:pic>
        <p:nvPicPr>
          <p:cNvPr id="6" name="Picture 5" descr="Steve Hunt.gif"/>
          <p:cNvPicPr>
            <a:picLocks noChangeAspect="1"/>
          </p:cNvPicPr>
          <p:nvPr/>
        </p:nvPicPr>
        <p:blipFill>
          <a:blip r:embed="rId3" cstate="print"/>
          <a:stretch>
            <a:fillRect/>
          </a:stretch>
        </p:blipFill>
        <p:spPr>
          <a:xfrm>
            <a:off x="5072066" y="3143248"/>
            <a:ext cx="997114" cy="1457320"/>
          </a:xfrm>
          <a:prstGeom prst="rect">
            <a:avLst/>
          </a:prstGeom>
        </p:spPr>
      </p:pic>
      <p:pic>
        <p:nvPicPr>
          <p:cNvPr id="7" name="Picture 6" descr="Gill.jpeg"/>
          <p:cNvPicPr>
            <a:picLocks noChangeAspect="1"/>
          </p:cNvPicPr>
          <p:nvPr/>
        </p:nvPicPr>
        <p:blipFill>
          <a:blip r:embed="rId4" cstate="print"/>
          <a:stretch>
            <a:fillRect/>
          </a:stretch>
        </p:blipFill>
        <p:spPr>
          <a:xfrm>
            <a:off x="6660232" y="4725144"/>
            <a:ext cx="1013747" cy="1593836"/>
          </a:xfrm>
          <a:prstGeom prst="rect">
            <a:avLst/>
          </a:prstGeom>
        </p:spPr>
      </p:pic>
      <p:pic>
        <p:nvPicPr>
          <p:cNvPr id="8" name="Picture 7" descr="alternative-religions-sociological-introduction-stephen-hunt-paperback-cover-art.jpeg"/>
          <p:cNvPicPr>
            <a:picLocks noChangeAspect="1"/>
          </p:cNvPicPr>
          <p:nvPr/>
        </p:nvPicPr>
        <p:blipFill>
          <a:blip r:embed="rId5" cstate="print"/>
          <a:stretch>
            <a:fillRect/>
          </a:stretch>
        </p:blipFill>
        <p:spPr>
          <a:xfrm>
            <a:off x="6660232" y="3212976"/>
            <a:ext cx="972342" cy="140017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Cultural comment - Astrology as a ‘substitute’ religion</a:t>
            </a:r>
            <a:endParaRPr lang="en-US" dirty="0"/>
          </a:p>
        </p:txBody>
      </p:sp>
      <p:sp>
        <p:nvSpPr>
          <p:cNvPr id="3" name="Content Placeholder 2"/>
          <p:cNvSpPr>
            <a:spLocks noGrp="1"/>
          </p:cNvSpPr>
          <p:nvPr>
            <p:ph sz="half" idx="1"/>
          </p:nvPr>
        </p:nvSpPr>
        <p:spPr/>
        <p:txBody>
          <a:bodyPr>
            <a:normAutofit fontScale="70000" lnSpcReduction="20000"/>
          </a:bodyPr>
          <a:lstStyle/>
          <a:p>
            <a:r>
              <a:rPr lang="en-GB" dirty="0"/>
              <a:t>Derek Draper in </a:t>
            </a:r>
            <a:r>
              <a:rPr lang="en-GB" i="1" dirty="0"/>
              <a:t>The </a:t>
            </a:r>
            <a:r>
              <a:rPr lang="en-GB" i="1" dirty="0" smtClean="0"/>
              <a:t>Times</a:t>
            </a:r>
            <a:r>
              <a:rPr lang="en-GB" dirty="0" smtClean="0"/>
              <a:t>: </a:t>
            </a:r>
            <a:r>
              <a:rPr lang="en-GB" dirty="0"/>
              <a:t>‘As religious belief dies in Britain, is it being replaced with a tendency towards superstition, magic or obscure cults?’ </a:t>
            </a:r>
            <a:endParaRPr lang="en-GB" dirty="0" smtClean="0"/>
          </a:p>
          <a:p>
            <a:endParaRPr lang="en-GB" dirty="0" smtClean="0"/>
          </a:p>
          <a:p>
            <a:r>
              <a:rPr lang="en-GB" dirty="0" smtClean="0"/>
              <a:t>Nigella </a:t>
            </a:r>
            <a:r>
              <a:rPr lang="en-GB" dirty="0"/>
              <a:t>Lawson, citing the 1996 Church of England report, </a:t>
            </a:r>
            <a:r>
              <a:rPr lang="en-GB" i="1" dirty="0"/>
              <a:t>The Search for </a:t>
            </a:r>
            <a:r>
              <a:rPr lang="en-GB" i="1" dirty="0" smtClean="0"/>
              <a:t>Faith: </a:t>
            </a:r>
            <a:r>
              <a:rPr lang="en-GB" dirty="0" smtClean="0"/>
              <a:t>‘star-signs</a:t>
            </a:r>
            <a:r>
              <a:rPr lang="en-GB" dirty="0"/>
              <a:t>’ and ‘the cult of the clairvoyant’ are replacing the Church as ‘the new religion’. </a:t>
            </a:r>
            <a:endParaRPr lang="en-GB" dirty="0" smtClean="0"/>
          </a:p>
          <a:p>
            <a:endParaRPr lang="en-GB" dirty="0"/>
          </a:p>
          <a:p>
            <a:r>
              <a:rPr lang="en-GB" sz="1800" dirty="0" smtClean="0"/>
              <a:t>Derek </a:t>
            </a:r>
            <a:r>
              <a:rPr lang="en-GB" sz="1800" dirty="0"/>
              <a:t>Draper, ‘I used to live a shallow life’, </a:t>
            </a:r>
            <a:r>
              <a:rPr lang="en-GB" sz="1800" i="1" dirty="0"/>
              <a:t>Times</a:t>
            </a:r>
            <a:r>
              <a:rPr lang="en-GB" sz="1800" dirty="0"/>
              <a:t>, 21 February 2001, p. 3.</a:t>
            </a:r>
            <a:endParaRPr lang="en-US" sz="1800" dirty="0"/>
          </a:p>
          <a:p>
            <a:r>
              <a:rPr lang="en-GB" sz="1800" dirty="0"/>
              <a:t>Nigella Lawson, ‘Astrology and the need to believe: Why are we going to New Age cranks for old-style cures?’, </a:t>
            </a:r>
            <a:r>
              <a:rPr lang="en-GB" sz="1800" i="1" dirty="0"/>
              <a:t>Times</a:t>
            </a:r>
            <a:r>
              <a:rPr lang="en-GB" sz="1800" dirty="0"/>
              <a:t>, 13 November 1996, p. 17.</a:t>
            </a:r>
            <a:endParaRPr lang="en-US" sz="1800" dirty="0"/>
          </a:p>
          <a:p>
            <a:endParaRPr lang="en-US" dirty="0"/>
          </a:p>
        </p:txBody>
      </p:sp>
      <p:pic>
        <p:nvPicPr>
          <p:cNvPr id="5" name="Content Placeholder 4" descr="Derek Draper.bmp"/>
          <p:cNvPicPr>
            <a:picLocks noGrp="1" noChangeAspect="1"/>
          </p:cNvPicPr>
          <p:nvPr>
            <p:ph sz="half" idx="2"/>
          </p:nvPr>
        </p:nvPicPr>
        <p:blipFill>
          <a:blip r:embed="rId2" cstate="print"/>
          <a:stretch>
            <a:fillRect/>
          </a:stretch>
        </p:blipFill>
        <p:spPr>
          <a:xfrm>
            <a:off x="5357818" y="1571612"/>
            <a:ext cx="1714512" cy="1714512"/>
          </a:xfrm>
        </p:spPr>
      </p:pic>
      <p:pic>
        <p:nvPicPr>
          <p:cNvPr id="6" name="Picture 5" descr="Nigella Lawson.jpeg"/>
          <p:cNvPicPr>
            <a:picLocks noChangeAspect="1"/>
          </p:cNvPicPr>
          <p:nvPr/>
        </p:nvPicPr>
        <p:blipFill>
          <a:blip r:embed="rId3" cstate="print"/>
          <a:stretch>
            <a:fillRect/>
          </a:stretch>
        </p:blipFill>
        <p:spPr>
          <a:xfrm>
            <a:off x="5286380" y="3714736"/>
            <a:ext cx="2714644" cy="1526987"/>
          </a:xfrm>
          <a:prstGeom prst="rect">
            <a:avLst/>
          </a:prstGeom>
        </p:spPr>
      </p:pic>
      <p:pic>
        <p:nvPicPr>
          <p:cNvPr id="7" name="Picture 6" descr="TSD_logo high res.jpg"/>
          <p:cNvPicPr>
            <a:picLocks noChangeAspect="1"/>
          </p:cNvPicPr>
          <p:nvPr/>
        </p:nvPicPr>
        <p:blipFill>
          <a:blip r:embed="rId4" cstate="print"/>
          <a:srcRect/>
          <a:stretch>
            <a:fillRect/>
          </a:stretch>
        </p:blipFill>
        <p:spPr bwMode="auto">
          <a:xfrm>
            <a:off x="1" y="6215082"/>
            <a:ext cx="1559612" cy="642918"/>
          </a:xfrm>
          <a:prstGeom prst="rect">
            <a:avLst/>
          </a:prstGeom>
          <a:noFill/>
          <a:ln w="9525">
            <a:noFill/>
            <a:miter lim="800000"/>
            <a:headEnd/>
            <a:tailEnd/>
          </a:ln>
        </p:spPr>
      </p:pic>
      <p:pic>
        <p:nvPicPr>
          <p:cNvPr id="8" name="Picture 7" descr="TSD_logo high res.jpg"/>
          <p:cNvPicPr>
            <a:picLocks noChangeAspect="1"/>
          </p:cNvPicPr>
          <p:nvPr/>
        </p:nvPicPr>
        <p:blipFill>
          <a:blip r:embed="rId4" cstate="print"/>
          <a:srcRect/>
          <a:stretch>
            <a:fillRect/>
          </a:stretch>
        </p:blipFill>
        <p:spPr bwMode="auto">
          <a:xfrm>
            <a:off x="152401" y="6367482"/>
            <a:ext cx="1559612" cy="642918"/>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Insiders: Astrology is Religion?</a:t>
            </a:r>
            <a:endParaRPr lang="en-US" dirty="0"/>
          </a:p>
        </p:txBody>
      </p:sp>
      <p:sp>
        <p:nvSpPr>
          <p:cNvPr id="3" name="Content Placeholder 2"/>
          <p:cNvSpPr>
            <a:spLocks noGrp="1"/>
          </p:cNvSpPr>
          <p:nvPr>
            <p:ph sz="half" idx="1"/>
          </p:nvPr>
        </p:nvSpPr>
        <p:spPr/>
        <p:txBody>
          <a:bodyPr>
            <a:normAutofit/>
          </a:bodyPr>
          <a:lstStyle/>
          <a:p>
            <a:r>
              <a:rPr lang="en-GB" dirty="0" smtClean="0"/>
              <a:t>Alan Leo (1860-1917):</a:t>
            </a:r>
          </a:p>
          <a:p>
            <a:r>
              <a:rPr lang="en-GB" dirty="0" smtClean="0"/>
              <a:t>‘Astrology </a:t>
            </a:r>
            <a:r>
              <a:rPr lang="en-GB" dirty="0"/>
              <a:t>[will] once again [be] established as a bright facet in the diamond of the coming World Religion.’ </a:t>
            </a:r>
            <a:endParaRPr lang="en-GB" dirty="0" smtClean="0"/>
          </a:p>
          <a:p>
            <a:endParaRPr lang="en-US" dirty="0"/>
          </a:p>
          <a:p>
            <a:endParaRPr lang="en-US" dirty="0"/>
          </a:p>
        </p:txBody>
      </p:sp>
      <p:pic>
        <p:nvPicPr>
          <p:cNvPr id="5" name="Content Placeholder 4" descr="Alan Leo chart.gif"/>
          <p:cNvPicPr>
            <a:picLocks noGrp="1" noChangeAspect="1"/>
          </p:cNvPicPr>
          <p:nvPr>
            <p:ph sz="half" idx="2"/>
          </p:nvPr>
        </p:nvPicPr>
        <p:blipFill>
          <a:blip r:embed="rId2" cstate="print"/>
          <a:stretch>
            <a:fillRect/>
          </a:stretch>
        </p:blipFill>
        <p:spPr>
          <a:xfrm>
            <a:off x="4648200" y="1978501"/>
            <a:ext cx="4038600" cy="3769360"/>
          </a:xfrm>
        </p:spPr>
      </p:pic>
      <p:pic>
        <p:nvPicPr>
          <p:cNvPr id="6" name="Picture 5" descr="TSD_logo high res.jpg"/>
          <p:cNvPicPr>
            <a:picLocks noChangeAspect="1"/>
          </p:cNvPicPr>
          <p:nvPr/>
        </p:nvPicPr>
        <p:blipFill>
          <a:blip r:embed="rId3" cstate="print"/>
          <a:srcRect/>
          <a:stretch>
            <a:fillRect/>
          </a:stretch>
        </p:blipFill>
        <p:spPr bwMode="auto">
          <a:xfrm>
            <a:off x="1" y="6215082"/>
            <a:ext cx="1559612" cy="642918"/>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ormAutofit fontScale="90000"/>
          </a:bodyPr>
          <a:lstStyle/>
          <a:p>
            <a:r>
              <a:rPr lang="en-GB" dirty="0" smtClean="0"/>
              <a:t>Insiders: Dane Rudhyar (1895-1985): </a:t>
            </a:r>
            <a:br>
              <a:rPr lang="en-GB" dirty="0" smtClean="0"/>
            </a:br>
            <a:r>
              <a:rPr lang="en-GB" dirty="0" smtClean="0"/>
              <a:t>Proclaiming the New Age</a:t>
            </a:r>
            <a:endParaRPr lang="en-US" dirty="0" smtClean="0"/>
          </a:p>
        </p:txBody>
      </p:sp>
      <p:sp>
        <p:nvSpPr>
          <p:cNvPr id="57347" name="Rectangle 3"/>
          <p:cNvSpPr>
            <a:spLocks noGrp="1" noChangeArrowheads="1"/>
          </p:cNvSpPr>
          <p:nvPr>
            <p:ph type="body" sz="half" idx="1"/>
          </p:nvPr>
        </p:nvSpPr>
        <p:spPr/>
        <p:txBody>
          <a:bodyPr/>
          <a:lstStyle/>
          <a:p>
            <a:pPr eaLnBrk="1" hangingPunct="1">
              <a:lnSpc>
                <a:spcPct val="80000"/>
              </a:lnSpc>
            </a:pPr>
            <a:r>
              <a:rPr lang="en-GB" sz="1800" b="1" u="sng" dirty="0" smtClean="0"/>
              <a:t>Today is a new birthday for the ancient gods. New men call for new symbols. </a:t>
            </a:r>
            <a:r>
              <a:rPr lang="en-GB" sz="1800" dirty="0" smtClean="0"/>
              <a:t>Their cry rises, beyond their logical intellects ashamed of mystical longings, for new gods to worship and to use in order to integrate their harrowing mental confusion and to stabilize their uprooted souls. Young gods, fresh and radiant with the sunshine of a new dawn, glorified with the "golden light" of a new Sun of Power, ecstatic with virgin potentialities after the banishment of ancient nightmares (Rudhyar, Dane, </a:t>
            </a:r>
            <a:r>
              <a:rPr lang="en-GB" sz="1800" i="1" dirty="0" smtClean="0"/>
              <a:t>New Mansions for New Men</a:t>
            </a:r>
            <a:r>
              <a:rPr lang="en-GB" sz="1800" dirty="0" smtClean="0"/>
              <a:t>, New York: Lucis Publishing Company.1938: xiii).</a:t>
            </a:r>
            <a:endParaRPr lang="en-US" sz="1800" dirty="0" smtClean="0"/>
          </a:p>
        </p:txBody>
      </p:sp>
      <p:pic>
        <p:nvPicPr>
          <p:cNvPr id="7" name="Content Placeholder 6" descr="Dane Rudhyar 2.jpeg"/>
          <p:cNvPicPr>
            <a:picLocks noGrp="1" noChangeAspect="1"/>
          </p:cNvPicPr>
          <p:nvPr>
            <p:ph sz="half" idx="2"/>
          </p:nvPr>
        </p:nvPicPr>
        <p:blipFill>
          <a:blip r:embed="rId3" cstate="print"/>
          <a:stretch>
            <a:fillRect/>
          </a:stretch>
        </p:blipFill>
        <p:spPr>
          <a:xfrm>
            <a:off x="5572132" y="1857364"/>
            <a:ext cx="2428900" cy="3825518"/>
          </a:xfrm>
        </p:spPr>
      </p:pic>
      <p:pic>
        <p:nvPicPr>
          <p:cNvPr id="5" name="Picture 4" descr="TSD_logo high res.jpg"/>
          <p:cNvPicPr>
            <a:picLocks noChangeAspect="1"/>
          </p:cNvPicPr>
          <p:nvPr/>
        </p:nvPicPr>
        <p:blipFill>
          <a:blip r:embed="rId4" cstate="print"/>
          <a:srcRect/>
          <a:stretch>
            <a:fillRect/>
          </a:stretch>
        </p:blipFill>
        <p:spPr bwMode="auto">
          <a:xfrm>
            <a:off x="1" y="6215082"/>
            <a:ext cx="1559612" cy="642918"/>
          </a:xfrm>
          <a:prstGeom prst="rect">
            <a:avLst/>
          </a:prstGeom>
          <a:noFill/>
          <a:ln w="9525">
            <a:noFill/>
            <a:miter lim="800000"/>
            <a:headEnd/>
            <a:tailEnd/>
          </a:ln>
        </p:spPr>
      </p:pic>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Insiders: Astrology as a demonstration of the truth of Religion?</a:t>
            </a:r>
            <a:endParaRPr lang="en-US" dirty="0"/>
          </a:p>
        </p:txBody>
      </p:sp>
      <p:sp>
        <p:nvSpPr>
          <p:cNvPr id="3" name="Content Placeholder 2"/>
          <p:cNvSpPr>
            <a:spLocks noGrp="1"/>
          </p:cNvSpPr>
          <p:nvPr>
            <p:ph sz="half" idx="1"/>
          </p:nvPr>
        </p:nvSpPr>
        <p:spPr/>
        <p:txBody>
          <a:bodyPr>
            <a:normAutofit fontScale="32500" lnSpcReduction="20000"/>
          </a:bodyPr>
          <a:lstStyle/>
          <a:p>
            <a:r>
              <a:rPr lang="en-US" sz="4500" dirty="0" smtClean="0"/>
              <a:t>Pamela Crane</a:t>
            </a:r>
          </a:p>
          <a:p>
            <a:r>
              <a:rPr lang="en-GB" sz="4500" dirty="0" smtClean="0"/>
              <a:t>Astrologer and Liberal Catholic minister</a:t>
            </a:r>
            <a:endParaRPr lang="en-US" sz="4500" dirty="0" smtClean="0"/>
          </a:p>
          <a:p>
            <a:endParaRPr lang="en-US" sz="4500" i="1" dirty="0" smtClean="0"/>
          </a:p>
          <a:p>
            <a:r>
              <a:rPr lang="en-US" sz="4500" i="1" dirty="0" smtClean="0"/>
              <a:t>With </a:t>
            </a:r>
            <a:r>
              <a:rPr lang="en-US" sz="4500" i="1" dirty="0"/>
              <a:t>the discovery of the Outer Planets, we men and women have taken a lot of spiritual power for ourselves. Nowadays it is unfashionable - even in some quarters unacceptable - to conceive of ourselves as truly children of an almighty being we call God, that this being is a person, and that He sent his Son into incarnation to teach us how to love, and to die for love of us. At this time in our history when hubris has rendered us desperately vulnerable to self-created disaster, is it not time we reconsidered</a:t>
            </a:r>
            <a:r>
              <a:rPr lang="en-US" sz="4500" b="1" i="1" dirty="0"/>
              <a:t>? Look at all I have shown you here. Is not Christ coming to us over and over again, in every conceivable way, as he always promised? </a:t>
            </a:r>
          </a:p>
          <a:p>
            <a:endParaRPr lang="en-US" dirty="0" smtClean="0"/>
          </a:p>
          <a:p>
            <a:endParaRPr lang="en-US" dirty="0"/>
          </a:p>
          <a:p>
            <a:r>
              <a:rPr lang="en-US" dirty="0" smtClean="0"/>
              <a:t>Pamela </a:t>
            </a:r>
            <a:r>
              <a:rPr lang="en-US" dirty="0"/>
              <a:t>Crane, </a:t>
            </a:r>
            <a:r>
              <a:rPr lang="en-US" i="1" dirty="0"/>
              <a:t>The Birth of Christ</a:t>
            </a:r>
            <a:r>
              <a:rPr lang="en-US" dirty="0"/>
              <a:t>, (</a:t>
            </a:r>
            <a:r>
              <a:rPr lang="en-US" dirty="0" err="1"/>
              <a:t>Faversham</a:t>
            </a:r>
            <a:r>
              <a:rPr lang="en-US" dirty="0"/>
              <a:t>: Shoestring Publications, 1994), p. 24.</a:t>
            </a:r>
            <a:endParaRPr lang="en-US" dirty="0" smtClean="0"/>
          </a:p>
          <a:p>
            <a:r>
              <a:rPr lang="en-US" dirty="0" smtClean="0"/>
              <a:t> </a:t>
            </a:r>
          </a:p>
          <a:p>
            <a:endParaRPr lang="en-US" dirty="0"/>
          </a:p>
        </p:txBody>
      </p:sp>
      <p:pic>
        <p:nvPicPr>
          <p:cNvPr id="5" name="Content Placeholder 4" descr="Pam Crane.jpeg"/>
          <p:cNvPicPr>
            <a:picLocks noGrp="1" noChangeAspect="1"/>
          </p:cNvPicPr>
          <p:nvPr>
            <p:ph sz="half" idx="2"/>
          </p:nvPr>
        </p:nvPicPr>
        <p:blipFill>
          <a:blip r:embed="rId2" cstate="print"/>
          <a:stretch>
            <a:fillRect/>
          </a:stretch>
        </p:blipFill>
        <p:spPr>
          <a:xfrm>
            <a:off x="5429256" y="1571612"/>
            <a:ext cx="2967630" cy="3772412"/>
          </a:xfrm>
        </p:spPr>
      </p:pic>
      <p:pic>
        <p:nvPicPr>
          <p:cNvPr id="6" name="Picture 5" descr="TSD_logo high res.jpg"/>
          <p:cNvPicPr>
            <a:picLocks noChangeAspect="1"/>
          </p:cNvPicPr>
          <p:nvPr/>
        </p:nvPicPr>
        <p:blipFill>
          <a:blip r:embed="rId3" cstate="print"/>
          <a:srcRect/>
          <a:stretch>
            <a:fillRect/>
          </a:stretch>
        </p:blipFill>
        <p:spPr bwMode="auto">
          <a:xfrm>
            <a:off x="1" y="6215082"/>
            <a:ext cx="1559612" cy="642918"/>
          </a:xfrm>
          <a:prstGeom prst="rect">
            <a:avLst/>
          </a:prstGeom>
          <a:noFill/>
          <a:ln w="9525">
            <a:noFill/>
            <a:miter lim="800000"/>
            <a:headEnd/>
            <a:tailEnd/>
          </a:ln>
        </p:spPr>
      </p:pic>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Question:</a:t>
            </a:r>
          </a:p>
          <a:p>
            <a:r>
              <a:rPr lang="en-GB" dirty="0" smtClean="0"/>
              <a:t>Where do we place such astrology?</a:t>
            </a:r>
          </a:p>
          <a:p>
            <a:r>
              <a:rPr lang="en-GB" dirty="0" smtClean="0"/>
              <a:t>It cannot be based on evidence or observation</a:t>
            </a:r>
          </a:p>
          <a:p>
            <a:r>
              <a:rPr lang="en-GB" dirty="0" smtClean="0"/>
              <a:t>It is based on the tradition of revealed truth in astrology.</a:t>
            </a:r>
          </a:p>
          <a:p>
            <a:r>
              <a:rPr lang="en-GB" dirty="0" smtClean="0"/>
              <a:t>Is it religious?</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 the act of astrological consultancy religious?</a:t>
            </a:r>
            <a:endParaRPr lang="en-US" dirty="0"/>
          </a:p>
        </p:txBody>
      </p:sp>
      <p:sp>
        <p:nvSpPr>
          <p:cNvPr id="3" name="Content Placeholder 2"/>
          <p:cNvSpPr>
            <a:spLocks noGrp="1"/>
          </p:cNvSpPr>
          <p:nvPr>
            <p:ph idx="1"/>
          </p:nvPr>
        </p:nvSpPr>
        <p:spPr/>
        <p:txBody>
          <a:bodyPr>
            <a:normAutofit fontScale="92500"/>
          </a:bodyPr>
          <a:lstStyle/>
          <a:p>
            <a:r>
              <a:rPr lang="en-US" b="1" i="1" dirty="0" smtClean="0"/>
              <a:t>The astrological consultant has, willingly or not, been usurping what was once the role of the priest, the physician, and the psychiatrist</a:t>
            </a:r>
            <a:r>
              <a:rPr lang="en-US" i="1" dirty="0" smtClean="0"/>
              <a:t>…</a:t>
            </a:r>
          </a:p>
          <a:p>
            <a:r>
              <a:rPr lang="en-US" sz="1600" dirty="0" smtClean="0"/>
              <a:t>Liz Greene and Howard Sasportas, </a:t>
            </a:r>
            <a:r>
              <a:rPr lang="en-US" sz="1600" i="1" dirty="0" smtClean="0"/>
              <a:t>The Development of the Personality: Seminars in Psychological Astrology, </a:t>
            </a:r>
            <a:r>
              <a:rPr lang="en-US" sz="1600" dirty="0" smtClean="0"/>
              <a:t>(London: </a:t>
            </a:r>
            <a:r>
              <a:rPr lang="en-US" sz="1600" dirty="0" err="1" smtClean="0"/>
              <a:t>Arkana</a:t>
            </a:r>
            <a:r>
              <a:rPr lang="en-US" sz="1600" dirty="0" smtClean="0"/>
              <a:t>, 1987), p. xii.</a:t>
            </a:r>
          </a:p>
          <a:p>
            <a:r>
              <a:rPr lang="en-US" dirty="0" smtClean="0"/>
              <a:t> </a:t>
            </a:r>
          </a:p>
          <a:p>
            <a:r>
              <a:rPr lang="en-GB" dirty="0" smtClean="0"/>
              <a:t>In this sense, if the astrologer is performing as priest, a physician or a psychiatrist then the similarity is functional – to do with social activity rather than essential content</a:t>
            </a:r>
          </a:p>
          <a:p>
            <a:endParaRPr lang="en-US" dirty="0"/>
          </a:p>
        </p:txBody>
      </p:sp>
      <p:pic>
        <p:nvPicPr>
          <p:cNvPr id="4" name="Picture 3" descr="TSD_logo high res.jpg"/>
          <p:cNvPicPr>
            <a:picLocks noChangeAspect="1"/>
          </p:cNvPicPr>
          <p:nvPr/>
        </p:nvPicPr>
        <p:blipFill>
          <a:blip r:embed="rId2" cstate="print"/>
          <a:srcRect/>
          <a:stretch>
            <a:fillRect/>
          </a:stretch>
        </p:blipFill>
        <p:spPr bwMode="auto">
          <a:xfrm>
            <a:off x="1" y="6215082"/>
            <a:ext cx="1559612" cy="642918"/>
          </a:xfrm>
          <a:prstGeom prst="rect">
            <a:avLst/>
          </a:prstGeom>
          <a:noFill/>
          <a:ln w="9525">
            <a:noFill/>
            <a:miter lim="800000"/>
            <a:headEnd/>
            <a:tailEnd/>
          </a:ln>
        </p:spPr>
      </p:pic>
      <p:pic>
        <p:nvPicPr>
          <p:cNvPr id="5" name="Picture 4" descr="Liz Greene.jpeg"/>
          <p:cNvPicPr>
            <a:picLocks noChangeAspect="1"/>
          </p:cNvPicPr>
          <p:nvPr/>
        </p:nvPicPr>
        <p:blipFill>
          <a:blip r:embed="rId3" cstate="print"/>
          <a:stretch>
            <a:fillRect/>
          </a:stretch>
        </p:blipFill>
        <p:spPr>
          <a:xfrm>
            <a:off x="7858148" y="5572140"/>
            <a:ext cx="928694" cy="1139761"/>
          </a:xfrm>
          <a:prstGeom prst="rect">
            <a:avLst/>
          </a:prstGeom>
        </p:spPr>
      </p:pic>
      <p:pic>
        <p:nvPicPr>
          <p:cNvPr id="6" name="Picture 5" descr="Howard_Sasportas.jpeg"/>
          <p:cNvPicPr>
            <a:picLocks noChangeAspect="1"/>
          </p:cNvPicPr>
          <p:nvPr/>
        </p:nvPicPr>
        <p:blipFill>
          <a:blip r:embed="rId4" cstate="print"/>
          <a:stretch>
            <a:fillRect/>
          </a:stretch>
        </p:blipFill>
        <p:spPr>
          <a:xfrm>
            <a:off x="6858016" y="5572140"/>
            <a:ext cx="785808" cy="1178712"/>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Insiders: Astrology definitely </a:t>
            </a:r>
            <a:r>
              <a:rPr lang="en-GB" i="1" dirty="0" smtClean="0"/>
              <a:t>not</a:t>
            </a:r>
            <a:r>
              <a:rPr lang="en-GB" dirty="0" smtClean="0"/>
              <a:t> a Religion</a:t>
            </a:r>
            <a:endParaRPr lang="en-US" dirty="0"/>
          </a:p>
        </p:txBody>
      </p:sp>
      <p:sp>
        <p:nvSpPr>
          <p:cNvPr id="3" name="Content Placeholder 2"/>
          <p:cNvSpPr>
            <a:spLocks noGrp="1"/>
          </p:cNvSpPr>
          <p:nvPr>
            <p:ph sz="half" idx="1"/>
          </p:nvPr>
        </p:nvSpPr>
        <p:spPr/>
        <p:txBody>
          <a:bodyPr>
            <a:normAutofit fontScale="62500" lnSpcReduction="20000"/>
          </a:bodyPr>
          <a:lstStyle/>
          <a:p>
            <a:r>
              <a:rPr lang="en-GB" b="1" dirty="0"/>
              <a:t>Horoscopic astrology itself has little or nothing to do with religion. </a:t>
            </a:r>
            <a:r>
              <a:rPr lang="en-GB" dirty="0"/>
              <a:t>It was not ‘revealed’ in remote antiquity to priests of a particular religion or to leaders of mystical societies by divinities or ‘transcendental masters.’ It is not ‘occult’ in the usual sense of the word. It is a clear-cut empirical science that was invented by human beings and that operates on the basis of definite rules that have been established by experience … It is independent of religion and independent of philosophy.</a:t>
            </a:r>
            <a:endParaRPr lang="en-US" dirty="0"/>
          </a:p>
          <a:p>
            <a:endParaRPr lang="en-GB" dirty="0" smtClean="0"/>
          </a:p>
          <a:p>
            <a:r>
              <a:rPr lang="en-GB" dirty="0" smtClean="0"/>
              <a:t>James </a:t>
            </a:r>
            <a:r>
              <a:rPr lang="en-GB" dirty="0"/>
              <a:t>Herschel Holden, </a:t>
            </a:r>
            <a:r>
              <a:rPr lang="en-GB" i="1" dirty="0"/>
              <a:t>A History of Horoscopic Astrology</a:t>
            </a:r>
            <a:r>
              <a:rPr lang="en-GB" dirty="0"/>
              <a:t> (Tempe AZ, 1996), p. 261.</a:t>
            </a:r>
            <a:endParaRPr lang="en-US" dirty="0"/>
          </a:p>
          <a:p>
            <a:endParaRPr lang="en-US" dirty="0"/>
          </a:p>
        </p:txBody>
      </p:sp>
      <p:pic>
        <p:nvPicPr>
          <p:cNvPr id="5" name="Content Placeholder 4" descr="James Holden.jpeg"/>
          <p:cNvPicPr>
            <a:picLocks noGrp="1" noChangeAspect="1"/>
          </p:cNvPicPr>
          <p:nvPr>
            <p:ph sz="half" idx="2"/>
          </p:nvPr>
        </p:nvPicPr>
        <p:blipFill>
          <a:blip r:embed="rId2" cstate="print"/>
          <a:stretch>
            <a:fillRect/>
          </a:stretch>
        </p:blipFill>
        <p:spPr>
          <a:xfrm>
            <a:off x="5357818" y="1785926"/>
            <a:ext cx="1952625" cy="2181225"/>
          </a:xfrm>
        </p:spPr>
      </p:pic>
      <p:pic>
        <p:nvPicPr>
          <p:cNvPr id="6" name="Picture 5" descr="Holden.jpeg"/>
          <p:cNvPicPr>
            <a:picLocks noChangeAspect="1"/>
          </p:cNvPicPr>
          <p:nvPr/>
        </p:nvPicPr>
        <p:blipFill>
          <a:blip r:embed="rId3" cstate="print"/>
          <a:stretch>
            <a:fillRect/>
          </a:stretch>
        </p:blipFill>
        <p:spPr>
          <a:xfrm>
            <a:off x="6500826" y="3929066"/>
            <a:ext cx="2428882" cy="2428882"/>
          </a:xfrm>
          <a:prstGeom prst="rect">
            <a:avLst/>
          </a:prstGeom>
        </p:spPr>
      </p:pic>
      <p:pic>
        <p:nvPicPr>
          <p:cNvPr id="7" name="Picture 6" descr="TSD_logo high res.jpg"/>
          <p:cNvPicPr>
            <a:picLocks noChangeAspect="1"/>
          </p:cNvPicPr>
          <p:nvPr/>
        </p:nvPicPr>
        <p:blipFill>
          <a:blip r:embed="rId4" cstate="print"/>
          <a:srcRect/>
          <a:stretch>
            <a:fillRect/>
          </a:stretch>
        </p:blipFill>
        <p:spPr bwMode="auto">
          <a:xfrm>
            <a:off x="1" y="6215082"/>
            <a:ext cx="1559612" cy="642918"/>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Outsiders: Astrology as demonic</a:t>
            </a:r>
            <a:endParaRPr lang="en-US" dirty="0"/>
          </a:p>
        </p:txBody>
      </p:sp>
      <p:sp>
        <p:nvSpPr>
          <p:cNvPr id="3" name="Content Placeholder 2"/>
          <p:cNvSpPr>
            <a:spLocks noGrp="1"/>
          </p:cNvSpPr>
          <p:nvPr>
            <p:ph sz="half" idx="1"/>
          </p:nvPr>
        </p:nvSpPr>
        <p:spPr/>
        <p:txBody>
          <a:bodyPr>
            <a:normAutofit/>
          </a:bodyPr>
          <a:lstStyle/>
          <a:p>
            <a:r>
              <a:rPr lang="en-GB" dirty="0"/>
              <a:t>‘If God condemns astrology then we are left with no alternative but to conclude that this power is from the demonic realm’. </a:t>
            </a:r>
            <a:r>
              <a:rPr lang="en-GB" i="1" dirty="0" smtClean="0"/>
              <a:t>Astrology</a:t>
            </a:r>
            <a:r>
              <a:rPr lang="en-GB" dirty="0" smtClean="0"/>
              <a:t> </a:t>
            </a:r>
            <a:r>
              <a:rPr lang="en-GB" dirty="0"/>
              <a:t>(Richmond, n.d.), p. 5.</a:t>
            </a:r>
            <a:endParaRPr lang="en-US" dirty="0"/>
          </a:p>
          <a:p>
            <a:endParaRPr lang="en-US" dirty="0"/>
          </a:p>
        </p:txBody>
      </p:sp>
      <p:pic>
        <p:nvPicPr>
          <p:cNvPr id="5" name="Content Placeholder 4"/>
          <p:cNvPicPr>
            <a:picLocks noGrp="1"/>
          </p:cNvPicPr>
          <p:nvPr>
            <p:ph sz="half" idx="2"/>
          </p:nvPr>
        </p:nvPicPr>
        <p:blipFill>
          <a:blip r:embed="rId2" cstate="print"/>
          <a:srcRect/>
          <a:stretch>
            <a:fillRect/>
          </a:stretch>
        </p:blipFill>
        <p:spPr bwMode="auto">
          <a:xfrm>
            <a:off x="4357686" y="2143116"/>
            <a:ext cx="4786314" cy="3267880"/>
          </a:xfrm>
          <a:prstGeom prst="rect">
            <a:avLst/>
          </a:prstGeom>
          <a:noFill/>
          <a:ln w="9525">
            <a:noFill/>
            <a:miter lim="800000"/>
            <a:headEnd/>
            <a:tailEnd/>
          </a:ln>
        </p:spPr>
      </p:pic>
      <p:pic>
        <p:nvPicPr>
          <p:cNvPr id="6" name="Picture 5" descr="TSD_logo high res.jpg"/>
          <p:cNvPicPr>
            <a:picLocks noChangeAspect="1"/>
          </p:cNvPicPr>
          <p:nvPr/>
        </p:nvPicPr>
        <p:blipFill>
          <a:blip r:embed="rId3" cstate="print"/>
          <a:srcRect/>
          <a:stretch>
            <a:fillRect/>
          </a:stretch>
        </p:blipFill>
        <p:spPr bwMode="auto">
          <a:xfrm>
            <a:off x="1" y="6215082"/>
            <a:ext cx="1559612" cy="642918"/>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Outsiders: Astrology as forbidden</a:t>
            </a:r>
            <a:endParaRPr lang="en-US" dirty="0"/>
          </a:p>
        </p:txBody>
      </p:sp>
      <p:sp>
        <p:nvSpPr>
          <p:cNvPr id="3" name="Content Placeholder 2"/>
          <p:cNvSpPr>
            <a:spLocks noGrp="1"/>
          </p:cNvSpPr>
          <p:nvPr>
            <p:ph sz="half" idx="1"/>
          </p:nvPr>
        </p:nvSpPr>
        <p:spPr/>
        <p:txBody>
          <a:bodyPr>
            <a:normAutofit fontScale="92500"/>
          </a:bodyPr>
          <a:lstStyle/>
          <a:p>
            <a:r>
              <a:rPr lang="en-GB" dirty="0"/>
              <a:t>The Roman Catholic catechism of </a:t>
            </a:r>
            <a:r>
              <a:rPr lang="en-GB" dirty="0" smtClean="0"/>
              <a:t>1994:</a:t>
            </a:r>
          </a:p>
          <a:p>
            <a:endParaRPr lang="en-GB" dirty="0"/>
          </a:p>
          <a:p>
            <a:r>
              <a:rPr lang="en-GB" dirty="0" smtClean="0"/>
              <a:t>Astrology contradicts </a:t>
            </a:r>
            <a:r>
              <a:rPr lang="en-GB" dirty="0"/>
              <a:t>‘the </a:t>
            </a:r>
            <a:r>
              <a:rPr lang="en-GB" dirty="0" err="1"/>
              <a:t>honor</a:t>
            </a:r>
            <a:r>
              <a:rPr lang="en-GB" dirty="0"/>
              <a:t>, respect, and loving fear that we owe to God alone’. </a:t>
            </a:r>
            <a:endParaRPr lang="en-GB" dirty="0" smtClean="0"/>
          </a:p>
          <a:p>
            <a:endParaRPr lang="en-GB" dirty="0"/>
          </a:p>
          <a:p>
            <a:r>
              <a:rPr lang="en-GB" i="1" dirty="0" smtClean="0"/>
              <a:t>Catechism </a:t>
            </a:r>
            <a:r>
              <a:rPr lang="en-GB" i="1" dirty="0"/>
              <a:t>of the Catholic Church </a:t>
            </a:r>
            <a:r>
              <a:rPr lang="en-GB" dirty="0"/>
              <a:t>1994, </a:t>
            </a:r>
            <a:r>
              <a:rPr lang="en-GB" dirty="0" err="1"/>
              <a:t>para</a:t>
            </a:r>
            <a:r>
              <a:rPr lang="en-GB" dirty="0"/>
              <a:t>. 2116.</a:t>
            </a:r>
            <a:endParaRPr lang="en-US" dirty="0"/>
          </a:p>
          <a:p>
            <a:endParaRPr lang="en-US" dirty="0"/>
          </a:p>
        </p:txBody>
      </p:sp>
      <p:pic>
        <p:nvPicPr>
          <p:cNvPr id="5" name="Content Placeholder 4" descr="Pope John Paul II and the Eucharist.jpeg"/>
          <p:cNvPicPr>
            <a:picLocks noGrp="1" noChangeAspect="1"/>
          </p:cNvPicPr>
          <p:nvPr>
            <p:ph sz="half" idx="2"/>
          </p:nvPr>
        </p:nvPicPr>
        <p:blipFill>
          <a:blip r:embed="rId2" cstate="print"/>
          <a:stretch>
            <a:fillRect/>
          </a:stretch>
        </p:blipFill>
        <p:spPr>
          <a:xfrm>
            <a:off x="5143504" y="1643050"/>
            <a:ext cx="3333553" cy="4125132"/>
          </a:xfrm>
        </p:spPr>
      </p:pic>
      <p:pic>
        <p:nvPicPr>
          <p:cNvPr id="6" name="Picture 5" descr="TSD_logo high res.jpg"/>
          <p:cNvPicPr>
            <a:picLocks noChangeAspect="1"/>
          </p:cNvPicPr>
          <p:nvPr/>
        </p:nvPicPr>
        <p:blipFill>
          <a:blip r:embed="rId3" cstate="print"/>
          <a:srcRect/>
          <a:stretch>
            <a:fillRect/>
          </a:stretch>
        </p:blipFill>
        <p:spPr bwMode="auto">
          <a:xfrm>
            <a:off x="1" y="6215082"/>
            <a:ext cx="1559612" cy="642918"/>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about India? </a:t>
            </a:r>
            <a:endParaRPr lang="en-US" dirty="0"/>
          </a:p>
        </p:txBody>
      </p:sp>
      <p:sp>
        <p:nvSpPr>
          <p:cNvPr id="3" name="Content Placeholder 2"/>
          <p:cNvSpPr>
            <a:spLocks noGrp="1"/>
          </p:cNvSpPr>
          <p:nvPr>
            <p:ph sz="half" idx="1"/>
          </p:nvPr>
        </p:nvSpPr>
        <p:spPr/>
        <p:txBody>
          <a:bodyPr/>
          <a:lstStyle/>
          <a:p>
            <a:r>
              <a:rPr lang="en-GB" dirty="0" smtClean="0"/>
              <a:t>Astrology is considered a purely western phenomenon.</a:t>
            </a:r>
          </a:p>
          <a:p>
            <a:endParaRPr lang="en-GB" dirty="0" smtClean="0"/>
          </a:p>
          <a:p>
            <a:r>
              <a:rPr lang="en-GB" dirty="0" smtClean="0"/>
              <a:t>In India it is a </a:t>
            </a:r>
            <a:r>
              <a:rPr lang="en-GB" dirty="0" err="1" smtClean="0"/>
              <a:t>vedanga</a:t>
            </a:r>
            <a:r>
              <a:rPr lang="en-GB" dirty="0" smtClean="0"/>
              <a:t> and it is impossible to understand Hindu practice without it.</a:t>
            </a:r>
            <a:endParaRPr lang="en-US" dirty="0"/>
          </a:p>
        </p:txBody>
      </p:sp>
      <p:pic>
        <p:nvPicPr>
          <p:cNvPr id="5" name="Content Placeholder 4" descr="navagraha remple inaugurated.jpeg"/>
          <p:cNvPicPr>
            <a:picLocks noGrp="1" noChangeAspect="1"/>
          </p:cNvPicPr>
          <p:nvPr>
            <p:ph sz="half" idx="2"/>
          </p:nvPr>
        </p:nvPicPr>
        <p:blipFill>
          <a:blip r:embed="rId2" cstate="print"/>
          <a:stretch>
            <a:fillRect/>
          </a:stretch>
        </p:blipFill>
        <p:spPr>
          <a:xfrm>
            <a:off x="5000628" y="1357298"/>
            <a:ext cx="2102066" cy="2802755"/>
          </a:xfrm>
          <a:prstGeom prst="rect">
            <a:avLst/>
          </a:prstGeom>
        </p:spPr>
      </p:pic>
      <p:pic>
        <p:nvPicPr>
          <p:cNvPr id="6" name="Content Placeholder 5" descr="navagraha.jpeg"/>
          <p:cNvPicPr>
            <a:picLocks noChangeAspect="1"/>
          </p:cNvPicPr>
          <p:nvPr/>
        </p:nvPicPr>
        <p:blipFill>
          <a:blip r:embed="rId3" cstate="print"/>
          <a:stretch>
            <a:fillRect/>
          </a:stretch>
        </p:blipFill>
        <p:spPr>
          <a:xfrm>
            <a:off x="7072330" y="3714752"/>
            <a:ext cx="1905000" cy="2619375"/>
          </a:xfrm>
          <a:prstGeom prst="rect">
            <a:avLst/>
          </a:prstGeom>
        </p:spPr>
      </p:pic>
      <p:pic>
        <p:nvPicPr>
          <p:cNvPr id="7" name="Content Placeholder 4" descr="navagraha-temples-5.jpeg"/>
          <p:cNvPicPr>
            <a:picLocks noChangeAspect="1"/>
          </p:cNvPicPr>
          <p:nvPr/>
        </p:nvPicPr>
        <p:blipFill>
          <a:blip r:embed="rId4" cstate="print"/>
          <a:stretch>
            <a:fillRect/>
          </a:stretch>
        </p:blipFill>
        <p:spPr>
          <a:xfrm>
            <a:off x="4929190" y="4714884"/>
            <a:ext cx="2324088" cy="1743066"/>
          </a:xfrm>
          <a:prstGeom prst="rect">
            <a:avLst/>
          </a:prstGeom>
        </p:spPr>
      </p:pic>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sp>
        <p:nvSpPr>
          <p:cNvPr id="6" name="Content Placeholder 5"/>
          <p:cNvSpPr>
            <a:spLocks noGrp="1"/>
          </p:cNvSpPr>
          <p:nvPr>
            <p:ph idx="1"/>
          </p:nvPr>
        </p:nvSpPr>
        <p:spPr/>
        <p:txBody>
          <a:bodyPr/>
          <a:lstStyle/>
          <a:p>
            <a:r>
              <a:rPr lang="en-GB" dirty="0" smtClean="0"/>
              <a:t>SO, </a:t>
            </a:r>
            <a:r>
              <a:rPr lang="en-GB" u="sng" dirty="0" smtClean="0"/>
              <a:t>IF </a:t>
            </a:r>
            <a:r>
              <a:rPr lang="en-GB" dirty="0" smtClean="0"/>
              <a:t>ASTROLOGY IS A RELIGION, WHAT IS THE EXTENT OF ‘BELIEF’ IN IT</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The Figures: Gallup Polls</a:t>
            </a:r>
            <a:endParaRPr lang="en-US"/>
          </a:p>
        </p:txBody>
      </p:sp>
      <p:sp>
        <p:nvSpPr>
          <p:cNvPr id="28675" name="Rectangle 3"/>
          <p:cNvSpPr>
            <a:spLocks noGrp="1" noChangeArrowheads="1"/>
          </p:cNvSpPr>
          <p:nvPr>
            <p:ph type="body" idx="1"/>
          </p:nvPr>
        </p:nvSpPr>
        <p:spPr/>
        <p:txBody>
          <a:bodyPr/>
          <a:lstStyle/>
          <a:p>
            <a:pPr>
              <a:lnSpc>
                <a:spcPct val="90000"/>
              </a:lnSpc>
            </a:pPr>
            <a:r>
              <a:rPr lang="en-GB" sz="2800"/>
              <a:t>'Do you </a:t>
            </a:r>
            <a:r>
              <a:rPr lang="en-GB" sz="2800" b="1"/>
              <a:t>believe in Horoscopes</a:t>
            </a:r>
            <a:r>
              <a:rPr lang="en-GB" sz="2800"/>
              <a:t>?' British adults of 14% in 1975 (Gallup 1976a: 2.1417) and 20% in 1978 (Gallup 1980: 329). </a:t>
            </a:r>
          </a:p>
          <a:p>
            <a:pPr>
              <a:lnSpc>
                <a:spcPct val="90000"/>
              </a:lnSpc>
            </a:pPr>
            <a:r>
              <a:rPr lang="en-GB" sz="2800"/>
              <a:t>1975 'Do you believe in astrology </a:t>
            </a:r>
            <a:r>
              <a:rPr lang="en-GB" sz="2800" b="1"/>
              <a:t>or not</a:t>
            </a:r>
            <a:r>
              <a:rPr lang="en-GB" sz="2800"/>
              <a:t>?'  22% of American adults (Gallup 1978: 573).</a:t>
            </a:r>
          </a:p>
          <a:p>
            <a:pPr>
              <a:lnSpc>
                <a:spcPct val="90000"/>
              </a:lnSpc>
            </a:pPr>
            <a:r>
              <a:rPr lang="en-GB" sz="2800"/>
              <a:t>'do you believe in astrology, or that the positions of the stars and planets </a:t>
            </a:r>
            <a:r>
              <a:rPr lang="en-GB" sz="2800" b="1"/>
              <a:t>can affect</a:t>
            </a:r>
            <a:r>
              <a:rPr lang="en-GB" sz="2800"/>
              <a:t> people's lives?'  23% 1995,  25% 1996 USA. </a:t>
            </a:r>
          </a:p>
          <a:p>
            <a:pPr>
              <a:lnSpc>
                <a:spcPct val="90000"/>
              </a:lnSpc>
            </a:pPr>
            <a:r>
              <a:rPr lang="en-GB" sz="2800"/>
              <a:t>(Note the conceptual problems with all these questions)</a:t>
            </a:r>
            <a:endParaRPr lang="en-US" sz="28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t>The Belief-Gap</a:t>
            </a:r>
            <a:endParaRPr lang="en-US"/>
          </a:p>
        </p:txBody>
      </p:sp>
      <p:sp>
        <p:nvSpPr>
          <p:cNvPr id="32771" name="Rectangle 3"/>
          <p:cNvSpPr>
            <a:spLocks noGrp="1" noChangeArrowheads="1"/>
          </p:cNvSpPr>
          <p:nvPr>
            <p:ph type="body" idx="1"/>
          </p:nvPr>
        </p:nvSpPr>
        <p:spPr/>
        <p:txBody>
          <a:bodyPr/>
          <a:lstStyle/>
          <a:p>
            <a:r>
              <a:rPr lang="en-GB"/>
              <a:t>In 1977 Dean and Mather summarised previous surveys in the UK, Germany, France and the USA. </a:t>
            </a:r>
          </a:p>
          <a:p>
            <a:r>
              <a:rPr lang="en-GB"/>
              <a:t>They estimated that 70% of the adult population read horoscopes, while only 20% 'believe that there is something in it' (Dean and Mather 1977: 79, 83). </a:t>
            </a:r>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t>Belief as Shame</a:t>
            </a:r>
            <a:endParaRPr lang="en-US"/>
          </a:p>
        </p:txBody>
      </p:sp>
      <p:sp>
        <p:nvSpPr>
          <p:cNvPr id="34819" name="Rectangle 3"/>
          <p:cNvSpPr>
            <a:spLocks noGrp="1" noChangeArrowheads="1"/>
          </p:cNvSpPr>
          <p:nvPr>
            <p:ph type="body" idx="1"/>
          </p:nvPr>
        </p:nvSpPr>
        <p:spPr/>
        <p:txBody>
          <a:bodyPr/>
          <a:lstStyle/>
          <a:p>
            <a:r>
              <a:rPr lang="en-GB"/>
              <a:t>Gustav Jahoda. When he considered the problems arising from direct questions concerning belief he observed that adherents of 'superstitious beliefs' in England 'are apt to be somewhat shamefaced about superstition and liable to deny holding any such beliefs when faced with a strange interviewer' (Jahoda 1969: 25-6). </a:t>
            </a:r>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Belief as Embarassment</a:t>
            </a:r>
            <a:endParaRPr lang="en-US"/>
          </a:p>
        </p:txBody>
      </p:sp>
      <p:sp>
        <p:nvSpPr>
          <p:cNvPr id="36867" name="Rectangle 3"/>
          <p:cNvSpPr>
            <a:spLocks noGrp="1" noChangeArrowheads="1"/>
          </p:cNvSpPr>
          <p:nvPr>
            <p:ph type="body" idx="1"/>
          </p:nvPr>
        </p:nvSpPr>
        <p:spPr/>
        <p:txBody>
          <a:bodyPr/>
          <a:lstStyle/>
          <a:p>
            <a:r>
              <a:rPr lang="en-GB" sz="2800"/>
              <a:t>Gillian Bennett on  yes/no answers to questions of belief: </a:t>
            </a:r>
          </a:p>
          <a:p>
            <a:r>
              <a:rPr lang="en-GB" sz="2800"/>
              <a:t>respondents very often like to phrase their answers with a little face-saving ambiguity. In these circumstances, if they are pushed to say whether "I think there may be something in it" means "definitely yes" or "definitely no", they will probably say "no", even though that is far from their real opinion' (Bennett 1987: 27). </a:t>
            </a:r>
            <a:endParaRPr lang="en-US" sz="28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t>Serious and Non Serious Belief</a:t>
            </a:r>
            <a:endParaRPr lang="en-US"/>
          </a:p>
        </p:txBody>
      </p:sp>
      <p:sp>
        <p:nvSpPr>
          <p:cNvPr id="38915" name="Rectangle 3"/>
          <p:cNvSpPr>
            <a:spLocks noGrp="1" noChangeArrowheads="1"/>
          </p:cNvSpPr>
          <p:nvPr>
            <p:ph type="body" idx="1"/>
          </p:nvPr>
        </p:nvSpPr>
        <p:spPr/>
        <p:txBody>
          <a:bodyPr/>
          <a:lstStyle/>
          <a:p>
            <a:pPr>
              <a:lnSpc>
                <a:spcPct val="90000"/>
              </a:lnSpc>
            </a:pPr>
            <a:r>
              <a:rPr lang="en-GB" sz="2400"/>
              <a:t>John Bauer and Martin Durant (1997) inferred levels of belief from the frequency with which their subjects read newspaper and magazine horoscopes:</a:t>
            </a:r>
          </a:p>
          <a:p>
            <a:pPr>
              <a:lnSpc>
                <a:spcPct val="90000"/>
              </a:lnSpc>
            </a:pPr>
            <a:r>
              <a:rPr lang="en-GB" sz="2400"/>
              <a:t>'Serious believers' (read horoscopes often or fairly often and take them seriously or fairly seriously) 5%.</a:t>
            </a:r>
          </a:p>
          <a:p>
            <a:pPr>
              <a:lnSpc>
                <a:spcPct val="90000"/>
              </a:lnSpc>
            </a:pPr>
            <a:r>
              <a:rPr lang="en-GB" sz="2400"/>
              <a:t>'Non serious believers' (read horoscopes often but take them not very seriously) 18%.</a:t>
            </a:r>
          </a:p>
          <a:p>
            <a:pPr>
              <a:lnSpc>
                <a:spcPct val="90000"/>
              </a:lnSpc>
            </a:pPr>
            <a:r>
              <a:rPr lang="en-GB" sz="2400"/>
              <a:t>'Non serious believers' (read horoscopes fairly often but take them not very seriously) 21%.</a:t>
            </a:r>
          </a:p>
          <a:p>
            <a:pPr>
              <a:lnSpc>
                <a:spcPct val="90000"/>
              </a:lnSpc>
            </a:pPr>
            <a:r>
              <a:rPr lang="en-GB" sz="2400"/>
              <a:t>'Non serious believers' (read horoscopes not very often and take them not very seriously) 29%</a:t>
            </a:r>
            <a:endParaRPr lang="en-US" sz="24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GB" sz="4000"/>
              <a:t>Readership of Horoscope columns</a:t>
            </a:r>
            <a:endParaRPr lang="en-US" sz="4000"/>
          </a:p>
        </p:txBody>
      </p:sp>
      <p:sp>
        <p:nvSpPr>
          <p:cNvPr id="67587" name="Rectangle 3"/>
          <p:cNvSpPr>
            <a:spLocks noGrp="1" noChangeArrowheads="1"/>
          </p:cNvSpPr>
          <p:nvPr>
            <p:ph type="body" idx="1"/>
          </p:nvPr>
        </p:nvSpPr>
        <p:spPr/>
        <p:txBody>
          <a:bodyPr/>
          <a:lstStyle/>
          <a:p>
            <a:r>
              <a:rPr lang="en-GB" dirty="0"/>
              <a:t>Daily, weekly or monthly</a:t>
            </a:r>
          </a:p>
          <a:p>
            <a:endParaRPr lang="en-GB" dirty="0"/>
          </a:p>
          <a:p>
            <a:r>
              <a:rPr lang="en-GB" dirty="0"/>
              <a:t>FT		SR1    SR2	</a:t>
            </a:r>
            <a:r>
              <a:rPr lang="en-GB" dirty="0" smtClean="0"/>
              <a:t>	GC</a:t>
            </a:r>
            <a:r>
              <a:rPr lang="en-GB" dirty="0"/>
              <a:t>	AD	  MJ</a:t>
            </a:r>
          </a:p>
          <a:p>
            <a:r>
              <a:rPr lang="en-GB" dirty="0"/>
              <a:t>70.6	77.1	  87.7	</a:t>
            </a:r>
            <a:r>
              <a:rPr lang="en-GB" dirty="0" smtClean="0"/>
              <a:t>	62</a:t>
            </a:r>
            <a:r>
              <a:rPr lang="en-GB" dirty="0"/>
              <a:t>	86.9	  62</a:t>
            </a:r>
            <a:r>
              <a:rPr lang="en-US" dirty="0"/>
              <a:t> </a:t>
            </a:r>
          </a:p>
          <a:p>
            <a:endParaRPr lang="en-GB" dirty="0"/>
          </a:p>
          <a:p>
            <a:r>
              <a:rPr lang="en-GB" dirty="0"/>
              <a:t>= around average</a:t>
            </a: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sz="4000" dirty="0" smtClean="0"/>
              <a:t>Do you believe in astrology?</a:t>
            </a:r>
            <a:endParaRPr lang="en-US" sz="2800" dirty="0"/>
          </a:p>
        </p:txBody>
      </p:sp>
      <p:sp>
        <p:nvSpPr>
          <p:cNvPr id="45059" name="Rectangle 3"/>
          <p:cNvSpPr>
            <a:spLocks noGrp="1" noChangeArrowheads="1"/>
          </p:cNvSpPr>
          <p:nvPr>
            <p:ph type="body" idx="1"/>
          </p:nvPr>
        </p:nvSpPr>
        <p:spPr/>
        <p:txBody>
          <a:bodyPr/>
          <a:lstStyle/>
          <a:p>
            <a:pPr lvl="2">
              <a:lnSpc>
                <a:spcPct val="90000"/>
              </a:lnSpc>
            </a:pPr>
            <a:r>
              <a:rPr lang="en-GB" sz="1800" dirty="0"/>
              <a:t>           	</a:t>
            </a:r>
            <a:r>
              <a:rPr lang="en-GB" sz="1800" dirty="0" smtClean="0"/>
              <a:t>	</a:t>
            </a:r>
            <a:r>
              <a:rPr lang="en-GB" dirty="0" smtClean="0"/>
              <a:t>FT</a:t>
            </a:r>
            <a:r>
              <a:rPr lang="en-GB" dirty="0"/>
              <a:t>	SR2	GC      MJ     </a:t>
            </a:r>
            <a:r>
              <a:rPr lang="en-GB" dirty="0" smtClean="0"/>
              <a:t>	AD</a:t>
            </a:r>
            <a:endParaRPr lang="en-GB" dirty="0"/>
          </a:p>
          <a:p>
            <a:pPr>
              <a:lnSpc>
                <a:spcPct val="90000"/>
              </a:lnSpc>
            </a:pPr>
            <a:r>
              <a:rPr lang="en-GB" sz="2400" dirty="0"/>
              <a:t>Strong Belief	2	5.1	3.4	10.9	5.3</a:t>
            </a:r>
          </a:p>
          <a:p>
            <a:pPr>
              <a:lnSpc>
                <a:spcPct val="90000"/>
              </a:lnSpc>
            </a:pPr>
            <a:r>
              <a:rPr lang="en-GB" sz="2400" dirty="0"/>
              <a:t>Mod. Belief	</a:t>
            </a:r>
            <a:r>
              <a:rPr lang="en-GB" sz="2400" dirty="0" smtClean="0"/>
              <a:t>	21.6</a:t>
            </a:r>
            <a:r>
              <a:rPr lang="en-GB" sz="2400" dirty="0"/>
              <a:t>	</a:t>
            </a:r>
            <a:r>
              <a:rPr lang="en-GB" sz="2400" b="1" dirty="0"/>
              <a:t>37.3	</a:t>
            </a:r>
            <a:r>
              <a:rPr lang="en-GB" sz="2400" dirty="0"/>
              <a:t>27.6	</a:t>
            </a:r>
            <a:r>
              <a:rPr lang="en-GB" sz="2400" b="1" dirty="0"/>
              <a:t>58.7	57.9</a:t>
            </a:r>
          </a:p>
          <a:p>
            <a:pPr>
              <a:lnSpc>
                <a:spcPct val="90000"/>
              </a:lnSpc>
            </a:pPr>
            <a:r>
              <a:rPr lang="en-GB" sz="2400" dirty="0"/>
              <a:t>No Opinion	</a:t>
            </a:r>
            <a:r>
              <a:rPr lang="en-GB" sz="2400" dirty="0" smtClean="0"/>
              <a:t>	25.5</a:t>
            </a:r>
            <a:r>
              <a:rPr lang="en-GB" sz="2400" dirty="0"/>
              <a:t>	18.6	17.2	4.3	5.3</a:t>
            </a:r>
          </a:p>
          <a:p>
            <a:pPr>
              <a:lnSpc>
                <a:spcPct val="90000"/>
              </a:lnSpc>
            </a:pPr>
            <a:r>
              <a:rPr lang="en-GB" sz="2400" dirty="0"/>
              <a:t>Mod. Disbelief	</a:t>
            </a:r>
            <a:r>
              <a:rPr lang="en-GB" sz="2400" b="1" dirty="0"/>
              <a:t>27.5	</a:t>
            </a:r>
            <a:r>
              <a:rPr lang="en-GB" sz="2400" dirty="0"/>
              <a:t>27.1	</a:t>
            </a:r>
            <a:r>
              <a:rPr lang="en-GB" sz="2400" b="1" dirty="0"/>
              <a:t>31</a:t>
            </a:r>
            <a:r>
              <a:rPr lang="en-GB" sz="2400" dirty="0"/>
              <a:t>	13	15.8</a:t>
            </a:r>
          </a:p>
          <a:p>
            <a:pPr>
              <a:lnSpc>
                <a:spcPct val="90000"/>
              </a:lnSpc>
            </a:pPr>
            <a:r>
              <a:rPr lang="en-GB" sz="2400" dirty="0"/>
              <a:t>Strong Disbelief	</a:t>
            </a:r>
            <a:r>
              <a:rPr lang="en-GB" sz="2400" b="1" dirty="0"/>
              <a:t>23.5</a:t>
            </a:r>
            <a:r>
              <a:rPr lang="en-GB" sz="2400" dirty="0"/>
              <a:t>	10.2	17.2	0	10.5</a:t>
            </a:r>
            <a:endParaRPr lang="en-US" sz="24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sz="4000"/>
              <a:t>Religious Affiliation</a:t>
            </a:r>
            <a:br>
              <a:rPr lang="en-GB" sz="4000"/>
            </a:br>
            <a:r>
              <a:rPr lang="en-GB" sz="2400"/>
              <a:t>Table 3</a:t>
            </a:r>
            <a:endParaRPr lang="en-US" sz="2400"/>
          </a:p>
        </p:txBody>
      </p:sp>
      <p:sp>
        <p:nvSpPr>
          <p:cNvPr id="47107" name="Rectangle 3"/>
          <p:cNvSpPr>
            <a:spLocks noGrp="1" noChangeArrowheads="1"/>
          </p:cNvSpPr>
          <p:nvPr>
            <p:ph type="body" idx="1"/>
          </p:nvPr>
        </p:nvSpPr>
        <p:spPr/>
        <p:txBody>
          <a:bodyPr/>
          <a:lstStyle/>
          <a:p>
            <a:pPr>
              <a:lnSpc>
                <a:spcPct val="90000"/>
              </a:lnSpc>
            </a:pPr>
            <a:r>
              <a:rPr lang="en-GB" sz="2400" dirty="0"/>
              <a:t>                       </a:t>
            </a:r>
            <a:r>
              <a:rPr lang="en-GB" sz="2400" dirty="0" smtClean="0"/>
              <a:t>	FT        </a:t>
            </a:r>
            <a:r>
              <a:rPr lang="en-GB" sz="2400" dirty="0"/>
              <a:t>SR        GC       MJ        AD</a:t>
            </a:r>
          </a:p>
          <a:p>
            <a:pPr>
              <a:lnSpc>
                <a:spcPct val="90000"/>
              </a:lnSpc>
            </a:pPr>
            <a:r>
              <a:rPr lang="en-GB" sz="2400" dirty="0"/>
              <a:t>Christian</a:t>
            </a:r>
            <a:r>
              <a:rPr lang="en-GB" sz="2400" dirty="0">
                <a:hlinkClick r:id="" action="ppaction://noaction"/>
              </a:rPr>
              <a:t>[</a:t>
            </a:r>
            <a:r>
              <a:rPr lang="en-GB" sz="2400" dirty="0" err="1">
                <a:hlinkClick r:id="" action="ppaction://noaction"/>
              </a:rPr>
              <a:t>i</a:t>
            </a:r>
            <a:r>
              <a:rPr lang="en-GB" sz="2400" dirty="0">
                <a:hlinkClick r:id="" action="ppaction://noaction"/>
              </a:rPr>
              <a:t>]</a:t>
            </a:r>
            <a:r>
              <a:rPr lang="en-GB" sz="2400" dirty="0"/>
              <a:t>	   </a:t>
            </a:r>
            <a:r>
              <a:rPr lang="en-GB" sz="2400" dirty="0" smtClean="0"/>
              <a:t>	 </a:t>
            </a:r>
            <a:r>
              <a:rPr lang="en-GB" sz="2400" dirty="0"/>
              <a:t>41.1     40.7     </a:t>
            </a:r>
            <a:r>
              <a:rPr lang="en-GB" sz="2400" b="1" dirty="0"/>
              <a:t>96.5</a:t>
            </a:r>
            <a:r>
              <a:rPr lang="en-GB" sz="2400" dirty="0"/>
              <a:t>	34.8	36.9</a:t>
            </a:r>
          </a:p>
          <a:p>
            <a:pPr>
              <a:lnSpc>
                <a:spcPct val="90000"/>
              </a:lnSpc>
            </a:pPr>
            <a:r>
              <a:rPr lang="en-GB" sz="2400" dirty="0"/>
              <a:t>Atheist	   </a:t>
            </a:r>
            <a:r>
              <a:rPr lang="en-GB" sz="2400" dirty="0" smtClean="0"/>
              <a:t>	</a:t>
            </a:r>
            <a:r>
              <a:rPr lang="en-GB" sz="2400" b="1" dirty="0" smtClean="0"/>
              <a:t>23.5</a:t>
            </a:r>
            <a:r>
              <a:rPr lang="en-GB" sz="2400" b="1" dirty="0"/>
              <a:t>	</a:t>
            </a:r>
            <a:r>
              <a:rPr lang="en-GB" sz="2400" dirty="0" smtClean="0"/>
              <a:t> </a:t>
            </a:r>
            <a:r>
              <a:rPr lang="en-GB" sz="2400" dirty="0"/>
              <a:t>8.5	</a:t>
            </a:r>
            <a:r>
              <a:rPr lang="en-GB" sz="2400" dirty="0" smtClean="0"/>
              <a:t>3.4</a:t>
            </a:r>
            <a:r>
              <a:rPr lang="en-GB" sz="2400" dirty="0"/>
              <a:t>	8.7	0</a:t>
            </a:r>
          </a:p>
          <a:p>
            <a:pPr>
              <a:lnSpc>
                <a:spcPct val="90000"/>
              </a:lnSpc>
            </a:pPr>
            <a:r>
              <a:rPr lang="en-GB" sz="2400" dirty="0"/>
              <a:t>Pagan	    </a:t>
            </a:r>
            <a:r>
              <a:rPr lang="en-GB" sz="2400" dirty="0" smtClean="0"/>
              <a:t>	 </a:t>
            </a:r>
            <a:r>
              <a:rPr lang="en-GB" sz="2400" dirty="0"/>
              <a:t>0	 </a:t>
            </a:r>
            <a:r>
              <a:rPr lang="en-GB" sz="2400" dirty="0" smtClean="0"/>
              <a:t>8.5         </a:t>
            </a:r>
            <a:r>
              <a:rPr lang="en-GB" sz="2400" dirty="0"/>
              <a:t>0	15.2	10.5</a:t>
            </a:r>
          </a:p>
          <a:p>
            <a:pPr>
              <a:lnSpc>
                <a:spcPct val="90000"/>
              </a:lnSpc>
            </a:pPr>
            <a:r>
              <a:rPr lang="en-GB" sz="2400" dirty="0"/>
              <a:t>Spiritual	  </a:t>
            </a:r>
            <a:r>
              <a:rPr lang="en-GB" sz="2400" dirty="0" smtClean="0"/>
              <a:t>	15.7      </a:t>
            </a:r>
            <a:r>
              <a:rPr lang="en-GB" sz="2400" b="1" dirty="0"/>
              <a:t>25.4      </a:t>
            </a:r>
            <a:r>
              <a:rPr lang="en-GB" sz="2400" b="1" dirty="0" smtClean="0"/>
              <a:t>  </a:t>
            </a:r>
            <a:r>
              <a:rPr lang="en-GB" sz="2400" b="1" dirty="0"/>
              <a:t>0	37</a:t>
            </a:r>
            <a:r>
              <a:rPr lang="en-GB" sz="2400" dirty="0"/>
              <a:t>	5.3</a:t>
            </a:r>
          </a:p>
          <a:p>
            <a:pPr>
              <a:lnSpc>
                <a:spcPct val="90000"/>
              </a:lnSpc>
            </a:pPr>
            <a:r>
              <a:rPr lang="en-GB" sz="2400" dirty="0"/>
              <a:t>Attend </a:t>
            </a:r>
            <a:r>
              <a:rPr lang="en-GB" sz="2400" dirty="0" smtClean="0"/>
              <a:t>service	15.7  	18.6</a:t>
            </a:r>
            <a:r>
              <a:rPr lang="en-GB" sz="2400" dirty="0"/>
              <a:t>	 </a:t>
            </a:r>
            <a:r>
              <a:rPr lang="en-GB" sz="2400" dirty="0" smtClean="0"/>
              <a:t>27.5</a:t>
            </a:r>
            <a:r>
              <a:rPr lang="en-GB" sz="2400" dirty="0"/>
              <a:t>	15.2	5.3  </a:t>
            </a:r>
          </a:p>
          <a:p>
            <a:pPr>
              <a:lnSpc>
                <a:spcPct val="90000"/>
              </a:lnSpc>
            </a:pPr>
            <a:r>
              <a:rPr lang="en-GB" sz="2400" dirty="0"/>
              <a:t>_____________________________________________</a:t>
            </a:r>
            <a:r>
              <a:rPr lang="en-US" sz="2400" dirty="0"/>
              <a:t> </a:t>
            </a:r>
            <a:br>
              <a:rPr lang="en-US" sz="2400" dirty="0"/>
            </a:br>
            <a:r>
              <a:rPr lang="en-GB" sz="2400" dirty="0">
                <a:hlinkClick r:id="" action="ppaction://noaction"/>
              </a:rPr>
              <a:t>[</a:t>
            </a:r>
            <a:r>
              <a:rPr lang="en-GB" sz="2400" dirty="0" err="1">
                <a:hlinkClick r:id="" action="ppaction://noaction"/>
              </a:rPr>
              <a:t>i</a:t>
            </a:r>
            <a:r>
              <a:rPr lang="en-GB" sz="2400" dirty="0">
                <a:hlinkClick r:id="" action="ppaction://noaction"/>
              </a:rPr>
              <a:t>]</a:t>
            </a:r>
            <a:r>
              <a:rPr lang="en-GB" sz="2400" dirty="0"/>
              <a:t>.  Combining Protestant, Roman Catholic and Non-denominational Christian.</a:t>
            </a:r>
            <a:endParaRPr lang="en-US" sz="2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dirty="0" smtClean="0"/>
              <a:t>Behaviour </a:t>
            </a:r>
            <a:endParaRPr lang="en-US" dirty="0"/>
          </a:p>
        </p:txBody>
      </p:sp>
      <p:sp>
        <p:nvSpPr>
          <p:cNvPr id="51203" name="Rectangle 3"/>
          <p:cNvSpPr>
            <a:spLocks noGrp="1" noChangeArrowheads="1"/>
          </p:cNvSpPr>
          <p:nvPr>
            <p:ph type="body" idx="1"/>
          </p:nvPr>
        </p:nvSpPr>
        <p:spPr/>
        <p:txBody>
          <a:bodyPr/>
          <a:lstStyle/>
          <a:p>
            <a:pPr>
              <a:buFontTx/>
              <a:buNone/>
            </a:pPr>
            <a:r>
              <a:rPr lang="en-GB" sz="2400" dirty="0"/>
              <a:t>                                   </a:t>
            </a:r>
            <a:r>
              <a:rPr lang="en-GB" sz="2400" dirty="0" smtClean="0"/>
              <a:t>	FT    	SR1   	SR2      </a:t>
            </a:r>
            <a:r>
              <a:rPr lang="en-GB" sz="2400" dirty="0"/>
              <a:t>GC      </a:t>
            </a:r>
            <a:r>
              <a:rPr lang="en-GB" sz="2400" dirty="0" smtClean="0"/>
              <a:t>	MJ    	AD</a:t>
            </a:r>
            <a:endParaRPr lang="en-GB" sz="2400" dirty="0"/>
          </a:p>
          <a:p>
            <a:pPr>
              <a:buFontTx/>
              <a:buNone/>
            </a:pPr>
            <a:r>
              <a:rPr lang="en-GB" sz="2400" dirty="0"/>
              <a:t>Find out sun-signs	45.1	62.5	52.5	17.2	67.4	57.9</a:t>
            </a:r>
          </a:p>
          <a:p>
            <a:pPr>
              <a:buFontTx/>
              <a:buNone/>
            </a:pPr>
            <a:r>
              <a:rPr lang="en-GB" sz="2400" dirty="0"/>
              <a:t>Book: love/year 	31.4	64.6	49.2	17.2	59.4	63.2</a:t>
            </a:r>
            <a:r>
              <a:rPr lang="en-US" sz="2400" dirty="0"/>
              <a:t> </a:t>
            </a:r>
          </a:p>
          <a:p>
            <a:pPr>
              <a:buFontTx/>
              <a:buNone/>
            </a:pPr>
            <a:r>
              <a:rPr lang="en-GB" sz="2400" dirty="0"/>
              <a:t>ahead</a:t>
            </a:r>
            <a:endParaRPr lang="en-US" sz="24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fontScale="90000"/>
          </a:bodyPr>
          <a:lstStyle/>
          <a:p>
            <a:r>
              <a:rPr lang="en-GB" sz="4000" dirty="0"/>
              <a:t>Bath Spa </a:t>
            </a:r>
            <a:r>
              <a:rPr lang="en-GB" sz="4000" dirty="0" smtClean="0"/>
              <a:t>Food </a:t>
            </a:r>
            <a:r>
              <a:rPr lang="en-GB" sz="4000" dirty="0" err="1" smtClean="0"/>
              <a:t>Tehnology</a:t>
            </a:r>
            <a:r>
              <a:rPr lang="en-GB" sz="4000" dirty="0" smtClean="0"/>
              <a:t> (FT) students</a:t>
            </a:r>
            <a:r>
              <a:rPr lang="en-GB" sz="4000" dirty="0"/>
              <a:t>: belief and behaviour</a:t>
            </a:r>
            <a:endParaRPr lang="en-US" sz="4000" dirty="0"/>
          </a:p>
        </p:txBody>
      </p:sp>
      <p:sp>
        <p:nvSpPr>
          <p:cNvPr id="43011" name="Rectangle 3"/>
          <p:cNvSpPr>
            <a:spLocks noGrp="1" noChangeArrowheads="1"/>
          </p:cNvSpPr>
          <p:nvPr>
            <p:ph type="body" idx="1"/>
          </p:nvPr>
        </p:nvSpPr>
        <p:spPr/>
        <p:txBody>
          <a:bodyPr/>
          <a:lstStyle/>
          <a:p>
            <a:r>
              <a:rPr lang="en-GB"/>
              <a:t>23.6% of FT students believe in astrology</a:t>
            </a:r>
          </a:p>
          <a:p>
            <a:r>
              <a:rPr lang="en-GB"/>
              <a:t>32.4% of FT students will read a book about the sun-sign of a new boy/girlfriend</a:t>
            </a:r>
          </a:p>
          <a:p>
            <a:r>
              <a:rPr lang="en-GB"/>
              <a:t>45% of FT students will find out the sun sign of a new boy/girlfriend</a:t>
            </a:r>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rmAutofit fontScale="90000"/>
          </a:bodyPr>
          <a:lstStyle/>
          <a:p>
            <a:r>
              <a:rPr lang="en-GB" sz="4000"/>
              <a:t>Bath Spa SR2 students: belief and behaviour</a:t>
            </a:r>
            <a:endParaRPr lang="en-US" sz="4000"/>
          </a:p>
        </p:txBody>
      </p:sp>
      <p:sp>
        <p:nvSpPr>
          <p:cNvPr id="53251" name="Rectangle 3"/>
          <p:cNvSpPr>
            <a:spLocks noGrp="1" noChangeArrowheads="1"/>
          </p:cNvSpPr>
          <p:nvPr>
            <p:ph type="body" idx="1"/>
          </p:nvPr>
        </p:nvSpPr>
        <p:spPr/>
        <p:txBody>
          <a:bodyPr/>
          <a:lstStyle/>
          <a:p>
            <a:r>
              <a:rPr lang="en-GB"/>
              <a:t>42.4% believe in astrology</a:t>
            </a:r>
          </a:p>
          <a:p>
            <a:r>
              <a:rPr lang="en-GB"/>
              <a:t>49.2% will read a book about the sun-sign of a new boy/girlfriend</a:t>
            </a:r>
          </a:p>
          <a:p>
            <a:r>
              <a:rPr lang="en-GB"/>
              <a:t>52.5% will find out the sun sign of a new boy/girlfriend</a:t>
            </a:r>
            <a:endParaRPr lang="en-US"/>
          </a:p>
          <a:p>
            <a:r>
              <a:rPr lang="en-GB"/>
              <a:t>= a good fit!</a:t>
            </a:r>
          </a:p>
          <a:p>
            <a:endParaRPr lang="en-GB"/>
          </a:p>
          <a:p>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FT and SR students</a:t>
            </a:r>
            <a:endParaRPr lang="en-US" dirty="0"/>
          </a:p>
        </p:txBody>
      </p:sp>
      <p:sp>
        <p:nvSpPr>
          <p:cNvPr id="3" name="Content Placeholder 2"/>
          <p:cNvSpPr>
            <a:spLocks noGrp="1"/>
          </p:cNvSpPr>
          <p:nvPr>
            <p:ph idx="1"/>
          </p:nvPr>
        </p:nvSpPr>
        <p:spPr/>
        <p:txBody>
          <a:bodyPr/>
          <a:lstStyle/>
          <a:p>
            <a:r>
              <a:rPr lang="en-GB" dirty="0" smtClean="0"/>
              <a:t>Behaviour was similar.</a:t>
            </a:r>
          </a:p>
          <a:p>
            <a:endParaRPr lang="en-GB" dirty="0" smtClean="0"/>
          </a:p>
          <a:p>
            <a:r>
              <a:rPr lang="en-GB" dirty="0" smtClean="0"/>
              <a:t>But FT students were far more reluctant to admit to belief</a:t>
            </a:r>
            <a:r>
              <a:rPr lang="en-GB" dirty="0" smtClean="0"/>
              <a:t>.</a:t>
            </a:r>
          </a:p>
          <a:p>
            <a:endParaRPr lang="en-GB" dirty="0" smtClean="0"/>
          </a:p>
          <a:p>
            <a:r>
              <a:rPr lang="en-GB" dirty="0" smtClean="0"/>
              <a:t>= A simple quantitative resu</a:t>
            </a:r>
            <a:r>
              <a:rPr lang="en-GB" dirty="0" smtClean="0"/>
              <a:t>lt yields information about the world view of a group.</a:t>
            </a:r>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But…..Spirituality</a:t>
            </a:r>
            <a:endParaRPr lang="en-US"/>
          </a:p>
        </p:txBody>
      </p:sp>
      <p:sp>
        <p:nvSpPr>
          <p:cNvPr id="55299" name="Rectangle 3"/>
          <p:cNvSpPr>
            <a:spLocks noGrp="1" noChangeArrowheads="1"/>
          </p:cNvSpPr>
          <p:nvPr>
            <p:ph type="body" idx="1"/>
          </p:nvPr>
        </p:nvSpPr>
        <p:spPr/>
        <p:txBody>
          <a:bodyPr/>
          <a:lstStyle/>
          <a:p>
            <a:r>
              <a:rPr lang="en-GB"/>
              <a:t>When SR students were asked their religious affiliation 25% chose spiritual.</a:t>
            </a:r>
          </a:p>
          <a:p>
            <a:endParaRPr lang="en-GB"/>
          </a:p>
          <a:p>
            <a:r>
              <a:rPr lang="en-GB"/>
              <a:t>When SR students were asked whether they were spiritual, 67% agreed</a:t>
            </a:r>
          </a:p>
          <a:p>
            <a:endParaRPr lang="en-GB"/>
          </a:p>
          <a:p>
            <a:pPr>
              <a:buFontTx/>
              <a:buNone/>
            </a:pPr>
            <a:r>
              <a:rPr lang="en-GB"/>
              <a:t>= It all depends how the question is asked.</a:t>
            </a:r>
            <a:endParaRPr 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t>Religious Affiliation</a:t>
            </a:r>
            <a:endParaRPr lang="en-US"/>
          </a:p>
        </p:txBody>
      </p:sp>
      <p:sp>
        <p:nvSpPr>
          <p:cNvPr id="57347" name="Rectangle 3"/>
          <p:cNvSpPr>
            <a:spLocks noGrp="1" noChangeArrowheads="1"/>
          </p:cNvSpPr>
          <p:nvPr>
            <p:ph type="body" idx="1"/>
          </p:nvPr>
        </p:nvSpPr>
        <p:spPr/>
        <p:txBody>
          <a:bodyPr/>
          <a:lstStyle/>
          <a:p>
            <a:r>
              <a:rPr lang="en-GB"/>
              <a:t>I tested for the following attitudes, all considered indicators of fundamentalist Christianity</a:t>
            </a:r>
          </a:p>
          <a:p>
            <a:endParaRPr lang="en-GB"/>
          </a:p>
          <a:p>
            <a:r>
              <a:rPr lang="en-GB"/>
              <a:t>'Jesus Christ is the divine Son of God',  </a:t>
            </a:r>
          </a:p>
          <a:p>
            <a:r>
              <a:rPr lang="en-GB"/>
              <a:t>'The Bible is the word of God'</a:t>
            </a:r>
          </a:p>
          <a:p>
            <a:r>
              <a:rPr lang="en-GB"/>
              <a:t>'God really does answer prayer'. </a:t>
            </a:r>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normAutofit/>
          </a:bodyPr>
          <a:lstStyle/>
          <a:p>
            <a:r>
              <a:rPr lang="en-GB" sz="4000" dirty="0"/>
              <a:t>But the results are not </a:t>
            </a:r>
            <a:r>
              <a:rPr lang="en-GB" sz="4000" dirty="0" smtClean="0"/>
              <a:t>straightforward</a:t>
            </a:r>
            <a:endParaRPr lang="en-US" sz="4000" dirty="0"/>
          </a:p>
        </p:txBody>
      </p:sp>
      <p:sp>
        <p:nvSpPr>
          <p:cNvPr id="59395" name="Rectangle 3"/>
          <p:cNvSpPr>
            <a:spLocks noGrp="1" noChangeArrowheads="1"/>
          </p:cNvSpPr>
          <p:nvPr>
            <p:ph type="body" idx="1"/>
          </p:nvPr>
        </p:nvSpPr>
        <p:spPr/>
        <p:txBody>
          <a:bodyPr/>
          <a:lstStyle/>
          <a:p>
            <a:pPr>
              <a:lnSpc>
                <a:spcPct val="90000"/>
              </a:lnSpc>
            </a:pPr>
            <a:r>
              <a:rPr lang="en-GB" sz="2400"/>
              <a:t>MJ/38, a non-denominational Christian agreed that the Bible is the word of God but disagreed that Jesus is God's divine son or that God answers prayer.</a:t>
            </a:r>
          </a:p>
          <a:p>
            <a:pPr>
              <a:lnSpc>
                <a:spcPct val="90000"/>
              </a:lnSpc>
            </a:pPr>
            <a:r>
              <a:rPr lang="en-GB" sz="2400"/>
              <a:t>MJ/24 and MJ/33, both answered yes to all three religious questions while the former's religious affiliation was 'spiritual but non aligned' and the latter's was ‘Buddhist'. </a:t>
            </a:r>
          </a:p>
          <a:p>
            <a:pPr>
              <a:lnSpc>
                <a:spcPct val="90000"/>
              </a:lnSpc>
            </a:pPr>
            <a:r>
              <a:rPr lang="en-GB" sz="2400"/>
              <a:t>MJ/36 denied that Jesus is the divine son of God or that the Bible is the word of God, but agreed that God answers prayer and so do 'Jesus and Mary because they seem to have more time to spare'.</a:t>
            </a:r>
            <a:endParaRPr lang="en-US" sz="24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a:t>An Interview (2003)</a:t>
            </a:r>
            <a:endParaRPr lang="en-US"/>
          </a:p>
        </p:txBody>
      </p:sp>
      <p:sp>
        <p:nvSpPr>
          <p:cNvPr id="61443" name="Rectangle 3"/>
          <p:cNvSpPr>
            <a:spLocks noGrp="1" noChangeArrowheads="1"/>
          </p:cNvSpPr>
          <p:nvPr>
            <p:ph type="body" idx="1"/>
          </p:nvPr>
        </p:nvSpPr>
        <p:spPr/>
        <p:txBody>
          <a:bodyPr/>
          <a:lstStyle/>
          <a:p>
            <a:pPr>
              <a:lnSpc>
                <a:spcPct val="80000"/>
              </a:lnSpc>
            </a:pPr>
            <a:r>
              <a:rPr lang="en-GB" sz="1800"/>
              <a:t>I was raised in a Church of England home and I went to Church regularly as a child… I am in the Church choir and you know…as I got older I got more interested in religion and especially through studying religion…I am not devout Christian…but.. I agree with the statements that Jesus is the Son of God.  I ticked the Protestant box for which denomination I am but I don’t think the Bible is solely the word of God.  I think it is the product of the time it was written in… I have practised meditation.  Not just on my own.  I have some books on yoga and I like to practise yoga.  I am not, I am not really, you know, solely into it but I do find it interesting.  I have done also…meditation. I have done candlegating - that’s kind of meditating if you are looking at a candle. I am also very interested in psychics and life after death, mediums, that kind of thing.  What happens when we die, that kind of stuff and also, it is very conflicting.  Christians would say that mediums is a no-go area.  It does say in the Bible that you shouldn’t visit mediums but I am quite interested in that and I think I have read things on that by people who are Christians but also are mediums and how that works.  So yes, I am in to it, all that kind of stuff.</a:t>
            </a:r>
            <a:endParaRPr lang="en-US" sz="18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t>The complexity of ‘belief’</a:t>
            </a:r>
            <a:endParaRPr lang="en-US"/>
          </a:p>
        </p:txBody>
      </p:sp>
      <p:sp>
        <p:nvSpPr>
          <p:cNvPr id="63491" name="Rectangle 3"/>
          <p:cNvSpPr>
            <a:spLocks noGrp="1" noChangeArrowheads="1"/>
          </p:cNvSpPr>
          <p:nvPr>
            <p:ph type="body" idx="1"/>
          </p:nvPr>
        </p:nvSpPr>
        <p:spPr/>
        <p:txBody>
          <a:bodyPr/>
          <a:lstStyle/>
          <a:p>
            <a:r>
              <a:rPr lang="en-GB"/>
              <a:t>Caird and Law (1982: 161-2) observed, 'a substantial proportion of persons involved in non-conventional religion tend to have multiple group memberships. Most researchers simply ask subjects their religion, thus missing this feature'. Nelson </a:t>
            </a:r>
            <a:r>
              <a:rPr lang="en-GB" i="1"/>
              <a:t>et al</a:t>
            </a:r>
            <a:r>
              <a:rPr lang="en-GB"/>
              <a:t>. (1976: 267) pointed out, additionally, that 'non-doctrinal or invisible religion does not form a unitary belief system'. </a:t>
            </a:r>
            <a:endParaRPr 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sz="4000"/>
              <a:t>To return to a Gallup Poll question</a:t>
            </a:r>
            <a:endParaRPr lang="en-US" sz="4000"/>
          </a:p>
        </p:txBody>
      </p:sp>
      <p:sp>
        <p:nvSpPr>
          <p:cNvPr id="65539" name="Rectangle 3"/>
          <p:cNvSpPr>
            <a:spLocks noGrp="1" noChangeArrowheads="1"/>
          </p:cNvSpPr>
          <p:nvPr>
            <p:ph type="body" idx="1"/>
          </p:nvPr>
        </p:nvSpPr>
        <p:spPr/>
        <p:txBody>
          <a:bodyPr/>
          <a:lstStyle/>
          <a:p>
            <a:r>
              <a:rPr lang="en-GB"/>
              <a:t>Do you believe that the stars influence life on earth?</a:t>
            </a:r>
          </a:p>
          <a:p>
            <a:endParaRPr lang="en-GB"/>
          </a:p>
          <a:p>
            <a:r>
              <a:rPr lang="en-GB"/>
              <a:t>FT		SR1		SR2	GC	 MJ	AD	</a:t>
            </a:r>
          </a:p>
          <a:p>
            <a:r>
              <a:rPr lang="en-GB"/>
              <a:t>19.6	54.26	35.6	17.2	 50	36.8</a:t>
            </a:r>
          </a:p>
          <a:p>
            <a:endParaRPr lang="en-GB"/>
          </a:p>
          <a:p>
            <a:r>
              <a:rPr lang="en-GB"/>
              <a:t>The answer should be 100%</a:t>
            </a:r>
            <a:endParaRPr 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Conclusion</a:t>
            </a:r>
            <a:endParaRPr lang="en-US"/>
          </a:p>
        </p:txBody>
      </p:sp>
      <p:sp>
        <p:nvSpPr>
          <p:cNvPr id="49155" name="Rectangle 3"/>
          <p:cNvSpPr>
            <a:spLocks noGrp="1" noChangeArrowheads="1"/>
          </p:cNvSpPr>
          <p:nvPr>
            <p:ph type="body" idx="1"/>
          </p:nvPr>
        </p:nvSpPr>
        <p:spPr/>
        <p:txBody>
          <a:bodyPr/>
          <a:lstStyle/>
          <a:p>
            <a:r>
              <a:rPr lang="en-GB"/>
              <a:t>Jahoda and Bennett are right: </a:t>
            </a:r>
          </a:p>
          <a:p>
            <a:r>
              <a:rPr lang="en-GB"/>
              <a:t>People are afraid to admit to ‘belief’.</a:t>
            </a:r>
          </a:p>
          <a:p>
            <a:r>
              <a:rPr lang="en-GB"/>
              <a:t>Disbelief is Privileged: </a:t>
            </a:r>
          </a:p>
          <a:p>
            <a:r>
              <a:rPr lang="en-GB"/>
              <a:t>Hufford, David (1987), 'Traditions of Disbelief', </a:t>
            </a:r>
            <a:r>
              <a:rPr lang="en-GB" i="1"/>
              <a:t>Talking Folklore</a:t>
            </a:r>
            <a:r>
              <a:rPr lang="en-GB"/>
              <a:t>, Vol. 1, pt 3., pp. 19-29.</a:t>
            </a:r>
          </a:p>
          <a:p>
            <a:r>
              <a:rPr lang="en-GB"/>
              <a:t>And: Testing for belief via questionnaire is unreliable.</a:t>
            </a:r>
            <a:endParaRPr 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a:buNone/>
            </a:pPr>
            <a:endParaRPr lang="en-GB" dirty="0" smtClean="0"/>
          </a:p>
          <a:p>
            <a:pPr>
              <a:buNone/>
            </a:pPr>
            <a:r>
              <a:rPr lang="en-GB" dirty="0" smtClean="0"/>
              <a:t>ASTROLOGERS ATTITUDEES – DELEGATES AT ASTROLOGY CONFERENCES</a:t>
            </a:r>
            <a:endParaRPr 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Astrologers’ Religious affiliation</a:t>
            </a:r>
            <a:br>
              <a:rPr lang="en-GB" dirty="0" smtClean="0"/>
            </a:br>
            <a:r>
              <a:rPr lang="en-GB" dirty="0" smtClean="0"/>
              <a:t>Privatisation and Spirituality</a:t>
            </a:r>
            <a:endParaRPr lang="en-US" dirty="0"/>
          </a:p>
        </p:txBody>
      </p:sp>
      <p:pic>
        <p:nvPicPr>
          <p:cNvPr id="4" name="Content Placeholder 3" descr="Table 12 1 annotated.jpeg"/>
          <p:cNvPicPr>
            <a:picLocks noGrp="1" noChangeAspect="1"/>
          </p:cNvPicPr>
          <p:nvPr>
            <p:ph idx="1"/>
          </p:nvPr>
        </p:nvPicPr>
        <p:blipFill>
          <a:blip r:embed="rId2" cstate="print"/>
          <a:stretch>
            <a:fillRect/>
          </a:stretch>
        </p:blipFill>
        <p:spPr>
          <a:xfrm>
            <a:off x="285720" y="1857364"/>
            <a:ext cx="4323114" cy="4668839"/>
          </a:xfrm>
        </p:spPr>
      </p:pic>
      <p:pic>
        <p:nvPicPr>
          <p:cNvPr id="5" name="Picture 4" descr="Table 12 2 annotated.jpeg"/>
          <p:cNvPicPr>
            <a:picLocks noChangeAspect="1"/>
          </p:cNvPicPr>
          <p:nvPr/>
        </p:nvPicPr>
        <p:blipFill>
          <a:blip r:embed="rId3" cstate="print"/>
          <a:stretch>
            <a:fillRect/>
          </a:stretch>
        </p:blipFill>
        <p:spPr>
          <a:xfrm>
            <a:off x="5000628" y="1785926"/>
            <a:ext cx="3933171" cy="4857760"/>
          </a:xfrm>
          <a:prstGeom prst="rect">
            <a:avLst/>
          </a:prstGeom>
        </p:spPr>
      </p:pic>
      <p:pic>
        <p:nvPicPr>
          <p:cNvPr id="6" name="Picture 5" descr="TSD_logo high res.jpg"/>
          <p:cNvPicPr>
            <a:picLocks noChangeAspect="1"/>
          </p:cNvPicPr>
          <p:nvPr/>
        </p:nvPicPr>
        <p:blipFill>
          <a:blip r:embed="rId4" cstate="print"/>
          <a:srcRect/>
          <a:stretch>
            <a:fillRect/>
          </a:stretch>
        </p:blipFill>
        <p:spPr bwMode="auto">
          <a:xfrm>
            <a:off x="0" y="0"/>
            <a:ext cx="1071538" cy="441720"/>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God, Prayer</a:t>
            </a:r>
            <a:br>
              <a:rPr lang="en-GB" dirty="0" smtClean="0"/>
            </a:br>
            <a:r>
              <a:rPr lang="en-GB" dirty="0" smtClean="0"/>
              <a:t>and the Goddess</a:t>
            </a:r>
            <a:endParaRPr lang="en-US" dirty="0"/>
          </a:p>
        </p:txBody>
      </p:sp>
      <p:pic>
        <p:nvPicPr>
          <p:cNvPr id="4" name="Content Placeholder 3" descr="Table 12 3 and 12 4 annotated.jpeg"/>
          <p:cNvPicPr>
            <a:picLocks noGrp="1" noChangeAspect="1"/>
          </p:cNvPicPr>
          <p:nvPr>
            <p:ph idx="1"/>
          </p:nvPr>
        </p:nvPicPr>
        <p:blipFill>
          <a:blip r:embed="rId2" cstate="print"/>
          <a:stretch>
            <a:fillRect/>
          </a:stretch>
        </p:blipFill>
        <p:spPr>
          <a:xfrm>
            <a:off x="4286248" y="0"/>
            <a:ext cx="4214842" cy="6906621"/>
          </a:xfrm>
        </p:spPr>
      </p:pic>
      <p:pic>
        <p:nvPicPr>
          <p:cNvPr id="5" name="Picture 4" descr="TSD_logo high res.jpg"/>
          <p:cNvPicPr>
            <a:picLocks noChangeAspect="1"/>
          </p:cNvPicPr>
          <p:nvPr/>
        </p:nvPicPr>
        <p:blipFill>
          <a:blip r:embed="rId3" cstate="print"/>
          <a:srcRect/>
          <a:stretch>
            <a:fillRect/>
          </a:stretch>
        </p:blipFill>
        <p:spPr bwMode="auto">
          <a:xfrm>
            <a:off x="-1" y="6143644"/>
            <a:ext cx="1732907" cy="714356"/>
          </a:xfrm>
          <a:prstGeom prst="rect">
            <a:avLst/>
          </a:prstGeom>
          <a:noFill/>
          <a:ln w="9525">
            <a:noFill/>
            <a:miter lim="800000"/>
            <a:headEnd/>
            <a:tailEnd/>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Religion</a:t>
            </a:r>
            <a:br>
              <a:rPr lang="en-GB" dirty="0" smtClean="0"/>
            </a:br>
            <a:r>
              <a:rPr lang="en-GB" dirty="0" smtClean="0"/>
              <a:t>v </a:t>
            </a:r>
            <a:br>
              <a:rPr lang="en-GB" dirty="0" smtClean="0"/>
            </a:br>
            <a:r>
              <a:rPr lang="en-GB" dirty="0" smtClean="0"/>
              <a:t>Spirituality</a:t>
            </a:r>
            <a:endParaRPr lang="en-US" dirty="0"/>
          </a:p>
        </p:txBody>
      </p:sp>
      <p:pic>
        <p:nvPicPr>
          <p:cNvPr id="4" name="Content Placeholder 3" descr="Table 12 5 and 12 5 annotated.jpeg"/>
          <p:cNvPicPr>
            <a:picLocks noGrp="1" noChangeAspect="1"/>
          </p:cNvPicPr>
          <p:nvPr>
            <p:ph idx="1"/>
          </p:nvPr>
        </p:nvPicPr>
        <p:blipFill>
          <a:blip r:embed="rId2" cstate="print"/>
          <a:stretch>
            <a:fillRect/>
          </a:stretch>
        </p:blipFill>
        <p:spPr>
          <a:xfrm>
            <a:off x="3786182" y="0"/>
            <a:ext cx="3929090" cy="6511480"/>
          </a:xfrm>
        </p:spPr>
      </p:pic>
      <p:pic>
        <p:nvPicPr>
          <p:cNvPr id="5" name="Picture 4" descr="TSD_logo high res.jpg"/>
          <p:cNvPicPr>
            <a:picLocks noChangeAspect="1"/>
          </p:cNvPicPr>
          <p:nvPr/>
        </p:nvPicPr>
        <p:blipFill>
          <a:blip r:embed="rId3" cstate="print"/>
          <a:srcRect/>
          <a:stretch>
            <a:fillRect/>
          </a:stretch>
        </p:blipFill>
        <p:spPr bwMode="auto">
          <a:xfrm>
            <a:off x="-1" y="6143644"/>
            <a:ext cx="1732907" cy="714356"/>
          </a:xfrm>
          <a:prstGeom prst="rect">
            <a:avLst/>
          </a:prstGeom>
          <a:noFill/>
          <a:ln w="9525">
            <a:noFill/>
            <a:miter lim="800000"/>
            <a:headEnd/>
            <a:tailEnd/>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US" dirty="0"/>
          </a:p>
        </p:txBody>
      </p:sp>
      <p:sp>
        <p:nvSpPr>
          <p:cNvPr id="3" name="Content Placeholder 2"/>
          <p:cNvSpPr>
            <a:spLocks noGrp="1"/>
          </p:cNvSpPr>
          <p:nvPr>
            <p:ph idx="1"/>
          </p:nvPr>
        </p:nvSpPr>
        <p:spPr/>
        <p:txBody>
          <a:bodyPr>
            <a:normAutofit fontScale="85000" lnSpcReduction="20000"/>
          </a:bodyPr>
          <a:lstStyle/>
          <a:p>
            <a:r>
              <a:rPr lang="en-GB" dirty="0" smtClean="0"/>
              <a:t>Many astrologers are quite religious in a traditional sense, even if most have rejected institutional religion.</a:t>
            </a:r>
          </a:p>
          <a:p>
            <a:r>
              <a:rPr lang="en-GB" dirty="0" smtClean="0"/>
              <a:t>Most astrologers do not like to identify astrology as religious, but some do.</a:t>
            </a:r>
          </a:p>
          <a:p>
            <a:r>
              <a:rPr lang="en-GB" dirty="0" smtClean="0"/>
              <a:t>Most, but by no means all, like to identify astrology as spiritual.</a:t>
            </a:r>
          </a:p>
          <a:p>
            <a:r>
              <a:rPr lang="en-GB" dirty="0" smtClean="0"/>
              <a:t>Many astrological texts, those coming from an ‘esoteric’ standpoint, read like religious texts and contain information which is faith-based – in the sense that its claims can never be verified.</a:t>
            </a:r>
          </a:p>
          <a:p>
            <a:endParaRPr lang="en-GB" dirty="0" smtClean="0"/>
          </a:p>
          <a:p>
            <a:r>
              <a:rPr lang="en-GB" dirty="0" smtClean="0"/>
              <a:t>  </a:t>
            </a:r>
            <a:endParaRPr lang="en-US" dirty="0"/>
          </a:p>
        </p:txBody>
      </p:sp>
      <p:pic>
        <p:nvPicPr>
          <p:cNvPr id="4" name="Picture 3" descr="TSD_logo high res.jpg"/>
          <p:cNvPicPr>
            <a:picLocks noChangeAspect="1"/>
          </p:cNvPicPr>
          <p:nvPr/>
        </p:nvPicPr>
        <p:blipFill>
          <a:blip r:embed="rId2" cstate="print"/>
          <a:srcRect/>
          <a:stretch>
            <a:fillRect/>
          </a:stretch>
        </p:blipFill>
        <p:spPr bwMode="auto">
          <a:xfrm>
            <a:off x="-1" y="6143644"/>
            <a:ext cx="1732907" cy="714356"/>
          </a:xfrm>
          <a:prstGeom prst="rect">
            <a:avLst/>
          </a:prstGeom>
          <a:noFill/>
          <a:ln w="9525">
            <a:noFill/>
            <a:miter lim="800000"/>
            <a:headEnd/>
            <a:tailEnd/>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normAutofit fontScale="92500" lnSpcReduction="10000"/>
          </a:bodyPr>
          <a:lstStyle/>
          <a:p>
            <a:r>
              <a:rPr lang="en-GB" dirty="0" smtClean="0"/>
              <a:t>So is Buddhism not religion but a ‘philosophy’?</a:t>
            </a:r>
          </a:p>
          <a:p>
            <a:endParaRPr lang="en-GB" dirty="0"/>
          </a:p>
          <a:p>
            <a:endParaRPr lang="en-US" dirty="0"/>
          </a:p>
        </p:txBody>
      </p:sp>
      <p:sp>
        <p:nvSpPr>
          <p:cNvPr id="4" name="Content Placeholder 3"/>
          <p:cNvSpPr>
            <a:spLocks noGrp="1"/>
          </p:cNvSpPr>
          <p:nvPr>
            <p:ph sz="half" idx="2"/>
          </p:nvPr>
        </p:nvSpPr>
        <p:spPr/>
        <p:txBody>
          <a:bodyPr>
            <a:normAutofit fontScale="92500" lnSpcReduction="10000"/>
          </a:bodyPr>
          <a:lstStyle/>
          <a:p>
            <a:r>
              <a:rPr lang="en-GB" dirty="0" smtClean="0"/>
              <a:t>‘That </a:t>
            </a:r>
            <a:r>
              <a:rPr lang="en-GB" dirty="0"/>
              <a:t>converts to belief systems as varied as Buddhism, Islam, and Paganism consistently say “It’s not a religion, it’s a way of life” speaks volumes about a previously impoverished understanding of what “religion” is’.</a:t>
            </a:r>
            <a:r>
              <a:rPr lang="en-US" dirty="0" smtClean="0"/>
              <a:t> </a:t>
            </a:r>
          </a:p>
          <a:p>
            <a:r>
              <a:rPr lang="en-GB" dirty="0" smtClean="0"/>
              <a:t>Bowman </a:t>
            </a:r>
            <a:r>
              <a:rPr lang="en-GB" dirty="0"/>
              <a:t>and Sutcliffe, </a:t>
            </a:r>
            <a:r>
              <a:rPr lang="en-GB" i="1" dirty="0"/>
              <a:t>Beyond New Age</a:t>
            </a:r>
            <a:r>
              <a:rPr lang="en-GB" dirty="0"/>
              <a:t>, p. 5.</a:t>
            </a:r>
            <a:endParaRPr lang="en-US" dirty="0"/>
          </a:p>
          <a:p>
            <a:endParaRPr lang="en-US" dirty="0"/>
          </a:p>
        </p:txBody>
      </p:sp>
      <p:pic>
        <p:nvPicPr>
          <p:cNvPr id="5" name="Picture 4" descr="Marion Bowman.jpeg"/>
          <p:cNvPicPr>
            <a:picLocks noChangeAspect="1"/>
          </p:cNvPicPr>
          <p:nvPr/>
        </p:nvPicPr>
        <p:blipFill>
          <a:blip r:embed="rId2" cstate="print"/>
          <a:stretch>
            <a:fillRect/>
          </a:stretch>
        </p:blipFill>
        <p:spPr>
          <a:xfrm>
            <a:off x="1571604" y="3714752"/>
            <a:ext cx="2293938" cy="2733063"/>
          </a:xfrm>
          <a:prstGeom prst="rect">
            <a:avLst/>
          </a:prstGeom>
        </p:spPr>
      </p:pic>
      <p:pic>
        <p:nvPicPr>
          <p:cNvPr id="6" name="Picture 5" descr="TSD_logo high res.jpg"/>
          <p:cNvPicPr>
            <a:picLocks noChangeAspect="1"/>
          </p:cNvPicPr>
          <p:nvPr/>
        </p:nvPicPr>
        <p:blipFill>
          <a:blip r:embed="rId3" cstate="print"/>
          <a:srcRect/>
          <a:stretch>
            <a:fillRect/>
          </a:stretch>
        </p:blipFill>
        <p:spPr bwMode="auto">
          <a:xfrm>
            <a:off x="1" y="6215082"/>
            <a:ext cx="1559612" cy="642918"/>
          </a:xfrm>
          <a:prstGeom prst="rect">
            <a:avLst/>
          </a:prstGeom>
          <a:noFill/>
          <a:ln w="9525">
            <a:noFill/>
            <a:miter lim="800000"/>
            <a:headEnd/>
            <a:tailEnd/>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Vernacular Religion</a:t>
            </a:r>
            <a:endParaRPr lang="en-US" dirty="0"/>
          </a:p>
        </p:txBody>
      </p:sp>
      <p:sp>
        <p:nvSpPr>
          <p:cNvPr id="5" name="Content Placeholder 4"/>
          <p:cNvSpPr>
            <a:spLocks noGrp="1"/>
          </p:cNvSpPr>
          <p:nvPr>
            <p:ph idx="1"/>
          </p:nvPr>
        </p:nvSpPr>
        <p:spPr/>
        <p:txBody>
          <a:bodyPr>
            <a:normAutofit lnSpcReduction="10000"/>
          </a:bodyPr>
          <a:lstStyle/>
          <a:p>
            <a:r>
              <a:rPr lang="en-GB" dirty="0" smtClean="0"/>
              <a:t>If social religion [is] defined as religion founded on authoritative documents and propagated by religious specialists, priests or hierarchy, then the term ‘popular’ can apply to any layperson, whether peasant or ruling-class, who adopts beliefs and practices which may be at odds with the religious specialist’s views.</a:t>
            </a:r>
            <a:endParaRPr lang="en-US" dirty="0" smtClean="0"/>
          </a:p>
          <a:p>
            <a:r>
              <a:rPr lang="en-GB" sz="1600" dirty="0" smtClean="0"/>
              <a:t>Marion Bowman and Steven Sutcliffe, </a:t>
            </a:r>
            <a:r>
              <a:rPr lang="en-GB" sz="1600" i="1" dirty="0" smtClean="0"/>
              <a:t>Beyond New Age: Exploring Alternative Spirituality</a:t>
            </a:r>
            <a:r>
              <a:rPr lang="en-GB" sz="1600" dirty="0" smtClean="0"/>
              <a:t> (Edinburgh, 2000), p. 11.</a:t>
            </a:r>
            <a:endParaRPr lang="en-US" sz="1600" dirty="0" smtClean="0"/>
          </a:p>
          <a:p>
            <a:endParaRPr lang="en-US" dirty="0"/>
          </a:p>
        </p:txBody>
      </p:sp>
      <p:pic>
        <p:nvPicPr>
          <p:cNvPr id="6" name="Picture 5" descr="Marion Bowman.jpeg"/>
          <p:cNvPicPr>
            <a:picLocks noChangeAspect="1"/>
          </p:cNvPicPr>
          <p:nvPr/>
        </p:nvPicPr>
        <p:blipFill>
          <a:blip r:embed="rId2" cstate="print"/>
          <a:stretch>
            <a:fillRect/>
          </a:stretch>
        </p:blipFill>
        <p:spPr>
          <a:xfrm>
            <a:off x="7929554" y="0"/>
            <a:ext cx="1214446" cy="1446926"/>
          </a:xfrm>
          <a:prstGeom prst="rect">
            <a:avLst/>
          </a:prstGeom>
        </p:spPr>
      </p:pic>
      <p:pic>
        <p:nvPicPr>
          <p:cNvPr id="7" name="Picture 6" descr="TSD_logo high res.jpg"/>
          <p:cNvPicPr>
            <a:picLocks noChangeAspect="1"/>
          </p:cNvPicPr>
          <p:nvPr/>
        </p:nvPicPr>
        <p:blipFill>
          <a:blip r:embed="rId3" cstate="print"/>
          <a:srcRect/>
          <a:stretch>
            <a:fillRect/>
          </a:stretch>
        </p:blipFill>
        <p:spPr bwMode="auto">
          <a:xfrm>
            <a:off x="-1" y="6143644"/>
            <a:ext cx="1732907" cy="714356"/>
          </a:xfrm>
          <a:prstGeom prst="rect">
            <a:avLst/>
          </a:prstGeom>
          <a:noFill/>
          <a:ln w="9525">
            <a:no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a:buNone/>
            </a:pPr>
            <a:r>
              <a:rPr lang="en-GB" dirty="0" smtClean="0"/>
              <a:t>Therefore, in terms of the real nature of things, the subject matter is too complex to </a:t>
            </a:r>
            <a:r>
              <a:rPr lang="en-GB" dirty="0" err="1" smtClean="0"/>
              <a:t>indetify</a:t>
            </a:r>
            <a:r>
              <a:rPr lang="en-GB" dirty="0" smtClean="0"/>
              <a:t> boundaries.</a:t>
            </a:r>
          </a:p>
          <a:p>
            <a:pPr>
              <a:buNone/>
            </a:pPr>
            <a:endParaRPr lang="en-GB" dirty="0" smtClean="0"/>
          </a:p>
          <a:p>
            <a:pPr>
              <a:buNone/>
            </a:pPr>
            <a:r>
              <a:rPr lang="en-GB" dirty="0" smtClean="0"/>
              <a:t>Boundaries therefore exist in </a:t>
            </a:r>
            <a:r>
              <a:rPr lang="en-GB" smtClean="0"/>
              <a:t>the imagination</a:t>
            </a:r>
            <a:endParaRPr lang="en-US"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Asking a hypothetical question (my supervisors said </a:t>
            </a:r>
            <a:r>
              <a:rPr lang="en-GB" u="sng" dirty="0" smtClean="0"/>
              <a:t>don’t</a:t>
            </a:r>
            <a:r>
              <a:rPr lang="en-GB" dirty="0" smtClean="0"/>
              <a:t>)</a:t>
            </a:r>
            <a:endParaRPr lang="en-GB" dirty="0"/>
          </a:p>
        </p:txBody>
      </p:sp>
      <p:sp>
        <p:nvSpPr>
          <p:cNvPr id="3" name="Content Placeholder 2"/>
          <p:cNvSpPr>
            <a:spLocks noGrp="1"/>
          </p:cNvSpPr>
          <p:nvPr>
            <p:ph idx="1"/>
          </p:nvPr>
        </p:nvSpPr>
        <p:spPr/>
        <p:txBody>
          <a:bodyPr>
            <a:normAutofit fontScale="62500" lnSpcReduction="20000"/>
          </a:bodyPr>
          <a:lstStyle/>
          <a:p>
            <a:r>
              <a:rPr lang="en-GB" b="1" dirty="0" smtClean="0"/>
              <a:t>Questionnaire 2: Belief in Astrology</a:t>
            </a:r>
          </a:p>
          <a:p>
            <a:r>
              <a:rPr lang="en-GB" dirty="0" smtClean="0"/>
              <a:t/>
            </a:r>
            <a:br>
              <a:rPr lang="en-GB" dirty="0" smtClean="0"/>
            </a:br>
            <a:r>
              <a:rPr lang="en-GB" dirty="0" smtClean="0"/>
              <a:t>‘In </a:t>
            </a:r>
            <a:r>
              <a:rPr lang="en-GB" dirty="0" smtClean="0"/>
              <a:t>view of the problems surrounding public reaction to the word 'belief' discussed in chapters 8, 9 and 10, I devised a questionnaire (Appendix 4) asking students and practitioners of astrology (defined as attendees at the 2000 British Astrological Association conference) how they would respond to the question 'do you believe in astrology?' and invited them to explain their reasons. I sought a quantitative result, but one which could be further examined in the light of qualitative material, the respondents' justification of their answers.</a:t>
            </a:r>
          </a:p>
          <a:p>
            <a:r>
              <a:rPr lang="en-GB" dirty="0" smtClean="0"/>
              <a:t> </a:t>
            </a:r>
          </a:p>
          <a:p>
            <a:r>
              <a:rPr lang="en-GB" dirty="0" smtClean="0"/>
              <a:t>This questionnaire was distributed at the Astrological Association Conference in Reading on September 1-3 2000 and I received 47 replies out of a total of 220 questionnaires distributed. All were anonymous and each questionnaire was numbered. The numbers are given in brackets in the text below</a:t>
            </a:r>
            <a:r>
              <a:rPr lang="en-GB" dirty="0" smtClean="0"/>
              <a:t>.’</a:t>
            </a:r>
            <a:endParaRPr lang="en-GB" dirty="0" smtClean="0"/>
          </a:p>
          <a:p>
            <a:r>
              <a:rPr lang="en-GB" dirty="0" smtClean="0"/>
              <a:t> </a:t>
            </a:r>
          </a:p>
          <a:p>
            <a:endParaRPr lang="en-GB"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Correspondents were offered four answers to the question, 'if you were asked whether you believe in astrology, would you answer: </a:t>
            </a:r>
          </a:p>
          <a:p>
            <a:r>
              <a:rPr lang="en-GB" dirty="0" smtClean="0"/>
              <a:t> </a:t>
            </a:r>
          </a:p>
          <a:p>
            <a:r>
              <a:rPr lang="en-GB" dirty="0" smtClean="0"/>
              <a:t>A; Yes, B: No, C: Don't Know and D: Other.</a:t>
            </a:r>
          </a:p>
          <a:p>
            <a:r>
              <a:rPr lang="en-GB" dirty="0" smtClean="0"/>
              <a:t> </a:t>
            </a:r>
          </a:p>
          <a:p>
            <a:r>
              <a:rPr lang="en-GB" dirty="0" smtClean="0"/>
              <a:t>The responses were as follows:</a:t>
            </a:r>
          </a:p>
          <a:p>
            <a:r>
              <a:rPr lang="en-GB" dirty="0" smtClean="0"/>
              <a:t>Yes: 27 (57%).</a:t>
            </a:r>
          </a:p>
          <a:p>
            <a:r>
              <a:rPr lang="en-GB" dirty="0" smtClean="0"/>
              <a:t>No: 3 (6%).</a:t>
            </a:r>
          </a:p>
          <a:p>
            <a:r>
              <a:rPr lang="en-GB" dirty="0" smtClean="0"/>
              <a:t>Don't Know: 1 (2%).</a:t>
            </a:r>
          </a:p>
          <a:p>
            <a:r>
              <a:rPr lang="en-GB" dirty="0" smtClean="0"/>
              <a:t>Other: 14 (30%).</a:t>
            </a:r>
          </a:p>
          <a:p>
            <a:r>
              <a:rPr lang="en-GB" dirty="0" smtClean="0"/>
              <a:t> </a:t>
            </a:r>
          </a:p>
          <a:p>
            <a:r>
              <a:rPr lang="en-GB" dirty="0" smtClean="0"/>
              <a:t>Of the remainder one ticked both 'yes' and 'no', and one ticked both 'yes' and 'other'.</a:t>
            </a:r>
          </a:p>
          <a:p>
            <a:endParaRPr lang="en-GB"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Although the percentages, rounded to the nearest whole figure, are meaningless when applied to a figure of one, it is useful to note that only 57% ticked 'yes', and that 30% ticked 'other', disputing the terms in which the question was asked. The 'no' figure is so small as to suggest that the alternative to 'yes I believe' is not 'no I don't believe' but a search for alternative words to 'belief', following Lawrence Cassidy (see chapter 9). The results are sufficient though, to shed doubt on the relevance of previous statistical surveys. We must assume that delegates at an astrology conference are likely to be either 'strong believers' according to </a:t>
            </a:r>
            <a:r>
              <a:rPr lang="en-GB" dirty="0" err="1" smtClean="0"/>
              <a:t>Paulik</a:t>
            </a:r>
            <a:r>
              <a:rPr lang="en-GB" dirty="0" smtClean="0"/>
              <a:t> and </a:t>
            </a:r>
            <a:r>
              <a:rPr lang="en-GB" dirty="0" err="1" smtClean="0"/>
              <a:t>Buse</a:t>
            </a:r>
            <a:r>
              <a:rPr lang="en-GB" dirty="0" smtClean="0"/>
              <a:t>, or 'serious believers' according to Bauer and Durant, yet almost half of them denied belief in astrology at all. </a:t>
            </a:r>
          </a:p>
          <a:p>
            <a:r>
              <a:rPr lang="en-GB" dirty="0" smtClean="0"/>
              <a:t> </a:t>
            </a:r>
          </a:p>
          <a:p>
            <a:r>
              <a:rPr lang="en-GB" dirty="0" smtClean="0"/>
              <a:t>While it may be objected that we cannot extrapolate the results of a survey of astrologers' attitudes to astrology in order to draw conclusions concerning studies of the general public's attitudes to astrology, the nature of those attitudes forms only part of this study. The key consideration concerns responses to the word 'belief'.</a:t>
            </a:r>
          </a:p>
          <a:p>
            <a:r>
              <a:rPr lang="en-GB" dirty="0" smtClean="0"/>
              <a:t> </a:t>
            </a:r>
          </a:p>
          <a:p>
            <a:endParaRPr lang="en-GB"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Where the structured interview blends with the open questionnaire</a:t>
            </a:r>
            <a:endParaRPr lang="en-GB" dirty="0"/>
          </a:p>
        </p:txBody>
      </p:sp>
      <p:sp>
        <p:nvSpPr>
          <p:cNvPr id="3" name="Content Placeholder 2"/>
          <p:cNvSpPr>
            <a:spLocks noGrp="1"/>
          </p:cNvSpPr>
          <p:nvPr>
            <p:ph idx="1"/>
          </p:nvPr>
        </p:nvSpPr>
        <p:spPr/>
        <p:txBody>
          <a:bodyPr>
            <a:noAutofit/>
          </a:bodyPr>
          <a:lstStyle/>
          <a:p>
            <a:r>
              <a:rPr lang="en-GB" sz="1200" b="1" dirty="0" smtClean="0"/>
              <a:t>Reasons Given by Respondents for their </a:t>
            </a:r>
            <a:r>
              <a:rPr lang="en-GB" sz="1200" b="1" dirty="0" smtClean="0"/>
              <a:t>Answers</a:t>
            </a:r>
            <a:r>
              <a:rPr lang="en-GB" sz="1200" b="1" dirty="0" smtClean="0"/>
              <a:t> </a:t>
            </a:r>
          </a:p>
          <a:p>
            <a:r>
              <a:rPr lang="en-GB" sz="1200" b="1" dirty="0" smtClean="0"/>
              <a:t>A. Yes</a:t>
            </a:r>
          </a:p>
          <a:p>
            <a:r>
              <a:rPr lang="en-GB" sz="1200" dirty="0" smtClean="0"/>
              <a:t>Of the respondents who ticked 'yes', most defined astrology as something they find useful. Only one stated that astrology 'has now become my way of life' (14).</a:t>
            </a:r>
          </a:p>
          <a:p>
            <a:r>
              <a:rPr lang="en-GB" sz="1200" dirty="0" smtClean="0"/>
              <a:t> </a:t>
            </a:r>
          </a:p>
          <a:p>
            <a:r>
              <a:rPr lang="en-GB" sz="1200" dirty="0" smtClean="0"/>
              <a:t>Of the twenty-seven who ticked 'yes', twenty-five gave further reasons. Of these seventeen (36% of the total sample, 63% of those who ticked 'yes') cited personal experience, the fact that astrology 'works' and that they have studied it. Only one of those addressed the question of whether astrology is a religion and specifically stated 'It is not a religion' (4). For these respondents, experience and empirical observation precedes belief. </a:t>
            </a:r>
          </a:p>
          <a:p>
            <a:r>
              <a:rPr lang="en-GB" sz="1200" dirty="0" smtClean="0"/>
              <a:t>Only </a:t>
            </a:r>
            <a:r>
              <a:rPr lang="en-GB" sz="1200" dirty="0" smtClean="0"/>
              <a:t>one tackled the question of the claim made by some astrologers that 'I don't believe in astrology. I use it', arguing that they use it </a:t>
            </a:r>
            <a:r>
              <a:rPr lang="en-GB" sz="1200" i="1" dirty="0" smtClean="0"/>
              <a:t>because</a:t>
            </a:r>
            <a:r>
              <a:rPr lang="en-GB" sz="1200" dirty="0" smtClean="0"/>
              <a:t> they believe in it and that belief therefore precedes experience (5) . </a:t>
            </a:r>
          </a:p>
          <a:p>
            <a:r>
              <a:rPr lang="en-GB" sz="1200" dirty="0" smtClean="0"/>
              <a:t>The </a:t>
            </a:r>
            <a:r>
              <a:rPr lang="en-GB" sz="1200" dirty="0" smtClean="0"/>
              <a:t>concept of pure knowledge was important for some. One wrote, citing Jung (Cox 1985), 'I don't believe, I know' (6). Some of those who gave experience as a reason for belief also pointed to the truth of astrology: 'I am convinced of the truth of astrology' (11), 'the planets don't lie. The truth is out there for us to learn' (14). In addition some people may be astrologically disinclined to believe: 'So many predictions are true. But not everyone has the chart to see! Or the inclination to watch' (22).</a:t>
            </a:r>
          </a:p>
          <a:p>
            <a:r>
              <a:rPr lang="en-GB" sz="1200" dirty="0" smtClean="0"/>
              <a:t>Of </a:t>
            </a:r>
            <a:r>
              <a:rPr lang="en-GB" sz="1200" dirty="0" smtClean="0"/>
              <a:t>those who cited other reasons, a number discussed problems of terminology. One argued that astrology is more a matter of faith in a predetermined destiny than belief in a possible future (13). Only one other respondent mentioned faith – and then as a lack of faith in newspaper horoscopes (10).  </a:t>
            </a:r>
          </a:p>
          <a:p>
            <a:r>
              <a:rPr lang="en-GB" sz="1200" dirty="0" smtClean="0"/>
              <a:t>Only a handful cited reasons for belief which may be considered overtly religious. Of those who claimed that their belief is based on experience, one stated that astrology is also 'very much a spiritual matter' (19) and another that 'it is a personal spiritual pursuit' (21).</a:t>
            </a:r>
            <a:r>
              <a:rPr lang="en-GB" sz="1200" baseline="30000" dirty="0" smtClean="0"/>
              <a:t>1</a:t>
            </a:r>
            <a:r>
              <a:rPr lang="en-GB" sz="1200" dirty="0" smtClean="0"/>
              <a:t> </a:t>
            </a:r>
          </a:p>
          <a:p>
            <a:endParaRPr lang="en-GB" sz="1200" dirty="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I have defined (last week when talking to Bettina Schmidt) my questionnaires as anti-questionnaires. A questionnaire producing simple numerical, non-statistical data, provides information which then has to be interpreted in the light of other information.</a:t>
            </a:r>
          </a:p>
          <a:p>
            <a:r>
              <a:rPr lang="en-GB" dirty="0" smtClean="0"/>
              <a:t>From my PhD: ‘On </a:t>
            </a:r>
            <a:r>
              <a:rPr lang="en-GB" dirty="0" smtClean="0"/>
              <a:t>a more general level, the privatisation theory of spiritual pluralism (discussed in chapter 8) has been supported. </a:t>
            </a:r>
            <a:r>
              <a:rPr lang="en-GB" b="1" dirty="0" smtClean="0"/>
              <a:t>The proposition that yes/no questions on belief do not yield useful information (discussed in chapter 8) was supported. </a:t>
            </a:r>
            <a:r>
              <a:rPr lang="en-GB" dirty="0" smtClean="0"/>
              <a:t>The notion that either the New Age or astrology are necessarily anti-Christian, as opposed to anti-church (discussed in chapters 4 and 9), has been questioned</a:t>
            </a:r>
            <a:r>
              <a:rPr lang="en-GB" dirty="0" smtClean="0"/>
              <a:t>.’</a:t>
            </a:r>
          </a:p>
          <a:p>
            <a:r>
              <a:rPr lang="en-GB" dirty="0" smtClean="0"/>
              <a:t>We then find out about both methodology itself and the religious culture of </a:t>
            </a:r>
            <a:r>
              <a:rPr lang="en-GB" smtClean="0"/>
              <a:t>the modern UK</a:t>
            </a:r>
            <a:endParaRPr lang="en-GB" dirty="0" smtClean="0"/>
          </a:p>
          <a:p>
            <a:endParaRPr lang="en-GB" dirty="0" smtClean="0"/>
          </a:p>
          <a:p>
            <a:endParaRPr lang="en-GB" dirty="0" smtClean="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1374</TotalTime>
  <Words>3378</Words>
  <Application>Microsoft Office PowerPoint</Application>
  <PresentationFormat>On-screen Show (4:3)</PresentationFormat>
  <Paragraphs>285</Paragraphs>
  <Slides>54</Slides>
  <Notes>20</Notes>
  <HiddenSlides>3</HiddenSlides>
  <MMClips>0</MMClips>
  <ScaleCrop>false</ScaleCrop>
  <HeadingPairs>
    <vt:vector size="4" baseType="variant">
      <vt:variant>
        <vt:lpstr>Theme</vt:lpstr>
      </vt:variant>
      <vt:variant>
        <vt:i4>1</vt:i4>
      </vt:variant>
      <vt:variant>
        <vt:lpstr>Slide Titles</vt:lpstr>
      </vt:variant>
      <vt:variant>
        <vt:i4>54</vt:i4>
      </vt:variant>
    </vt:vector>
  </HeadingPairs>
  <TitlesOfParts>
    <vt:vector size="55" baseType="lpstr">
      <vt:lpstr>Office Theme</vt:lpstr>
      <vt:lpstr>  Extracting qualitative data from Questionnaires: (Is the questionnaire an interview?)  </vt:lpstr>
      <vt:lpstr>My research began in 1998, was published in 2012, but is ongoing</vt:lpstr>
      <vt:lpstr>What is Astrology?</vt:lpstr>
      <vt:lpstr>Components of my research: </vt:lpstr>
      <vt:lpstr>Methodology </vt:lpstr>
      <vt:lpstr>Religion</vt:lpstr>
      <vt:lpstr>Slide 7</vt:lpstr>
      <vt:lpstr>Boundaries</vt:lpstr>
      <vt:lpstr>Slide 9</vt:lpstr>
      <vt:lpstr>Academics: the Origins of Astrology:  astrology might have been a religion but isn’t now</vt:lpstr>
      <vt:lpstr>Current academic views:</vt:lpstr>
      <vt:lpstr>Cultural comment - Astrology as a ‘substitute’ religion</vt:lpstr>
      <vt:lpstr>Insiders: Astrology is Religion?</vt:lpstr>
      <vt:lpstr>Insiders: Dane Rudhyar (1895-1985):  Proclaiming the New Age</vt:lpstr>
      <vt:lpstr>Insiders: Astrology as a demonstration of the truth of Religion?</vt:lpstr>
      <vt:lpstr>Slide 16</vt:lpstr>
      <vt:lpstr>Is the act of astrological consultancy religious?</vt:lpstr>
      <vt:lpstr>Insiders: Astrology definitely not a Religion</vt:lpstr>
      <vt:lpstr>Outsiders: Astrology as demonic</vt:lpstr>
      <vt:lpstr>Outsiders: Astrology as forbidden</vt:lpstr>
      <vt:lpstr>What about India? </vt:lpstr>
      <vt:lpstr>Slide 22</vt:lpstr>
      <vt:lpstr>The Figures: Gallup Polls</vt:lpstr>
      <vt:lpstr>The Belief-Gap</vt:lpstr>
      <vt:lpstr>Belief as Shame</vt:lpstr>
      <vt:lpstr>Belief as Embarassment</vt:lpstr>
      <vt:lpstr>Serious and Non Serious Belief</vt:lpstr>
      <vt:lpstr>Readership of Horoscope columns</vt:lpstr>
      <vt:lpstr>Do you believe in astrology?</vt:lpstr>
      <vt:lpstr>Religious Affiliation Table 3</vt:lpstr>
      <vt:lpstr>Behaviour </vt:lpstr>
      <vt:lpstr>Bath Spa Food Tehnology (FT) students: belief and behaviour</vt:lpstr>
      <vt:lpstr>Bath Spa SR2 students: belief and behaviour</vt:lpstr>
      <vt:lpstr>FT and SR students</vt:lpstr>
      <vt:lpstr>But…..Spirituality</vt:lpstr>
      <vt:lpstr>Religious Affiliation</vt:lpstr>
      <vt:lpstr>But the results are not straightforward</vt:lpstr>
      <vt:lpstr>An Interview (2003)</vt:lpstr>
      <vt:lpstr>The complexity of ‘belief’</vt:lpstr>
      <vt:lpstr>To return to a Gallup Poll question</vt:lpstr>
      <vt:lpstr>Conclusion</vt:lpstr>
      <vt:lpstr>Slide 42</vt:lpstr>
      <vt:lpstr>Astrologers’ Religious affiliation Privatisation and Spirituality</vt:lpstr>
      <vt:lpstr>God, Prayer and the Goddess</vt:lpstr>
      <vt:lpstr>Religion v  Spirituality</vt:lpstr>
      <vt:lpstr>Conclusions</vt:lpstr>
      <vt:lpstr>Slide 47</vt:lpstr>
      <vt:lpstr>Vernacular Religion</vt:lpstr>
      <vt:lpstr>Slide 49</vt:lpstr>
      <vt:lpstr>Asking a hypothetical question (my supervisors said don’t)</vt:lpstr>
      <vt:lpstr>If…..</vt:lpstr>
      <vt:lpstr>If…..</vt:lpstr>
      <vt:lpstr>Where the structured interview blends with the open questionnaire</vt:lpstr>
      <vt:lpstr>Conclusion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77</cp:revision>
  <dcterms:created xsi:type="dcterms:W3CDTF">2012-08-29T13:32:44Z</dcterms:created>
  <dcterms:modified xsi:type="dcterms:W3CDTF">2015-06-30T12:47:06Z</dcterms:modified>
</cp:coreProperties>
</file>