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3"/>
  </p:notesMasterIdLst>
  <p:sldIdLst>
    <p:sldId id="256" r:id="rId2"/>
  </p:sldIdLst>
  <p:sldSz cx="6858000" cy="9906000" type="A4"/>
  <p:notesSz cx="6858000" cy="9144000"/>
  <p:defaultTextStyle>
    <a:defPPr>
      <a:defRPr lang="en-US"/>
    </a:defPPr>
    <a:lvl1pPr marL="0" algn="l" defTabSz="457117" rtl="0" eaLnBrk="1" latinLnBrk="0" hangingPunct="1">
      <a:defRPr sz="1799" kern="1200">
        <a:solidFill>
          <a:schemeClr val="tx1"/>
        </a:solidFill>
        <a:latin typeface="+mn-lt"/>
        <a:ea typeface="+mn-ea"/>
        <a:cs typeface="+mn-cs"/>
      </a:defRPr>
    </a:lvl1pPr>
    <a:lvl2pPr marL="457117" algn="l" defTabSz="457117" rtl="0" eaLnBrk="1" latinLnBrk="0" hangingPunct="1">
      <a:defRPr sz="1799" kern="1200">
        <a:solidFill>
          <a:schemeClr val="tx1"/>
        </a:solidFill>
        <a:latin typeface="+mn-lt"/>
        <a:ea typeface="+mn-ea"/>
        <a:cs typeface="+mn-cs"/>
      </a:defRPr>
    </a:lvl2pPr>
    <a:lvl3pPr marL="914235" algn="l" defTabSz="457117" rtl="0" eaLnBrk="1" latinLnBrk="0" hangingPunct="1">
      <a:defRPr sz="1799" kern="1200">
        <a:solidFill>
          <a:schemeClr val="tx1"/>
        </a:solidFill>
        <a:latin typeface="+mn-lt"/>
        <a:ea typeface="+mn-ea"/>
        <a:cs typeface="+mn-cs"/>
      </a:defRPr>
    </a:lvl3pPr>
    <a:lvl4pPr marL="1371353" algn="l" defTabSz="457117" rtl="0" eaLnBrk="1" latinLnBrk="0" hangingPunct="1">
      <a:defRPr sz="1799" kern="1200">
        <a:solidFill>
          <a:schemeClr val="tx1"/>
        </a:solidFill>
        <a:latin typeface="+mn-lt"/>
        <a:ea typeface="+mn-ea"/>
        <a:cs typeface="+mn-cs"/>
      </a:defRPr>
    </a:lvl4pPr>
    <a:lvl5pPr marL="1828470" algn="l" defTabSz="457117" rtl="0" eaLnBrk="1" latinLnBrk="0" hangingPunct="1">
      <a:defRPr sz="1799" kern="1200">
        <a:solidFill>
          <a:schemeClr val="tx1"/>
        </a:solidFill>
        <a:latin typeface="+mn-lt"/>
        <a:ea typeface="+mn-ea"/>
        <a:cs typeface="+mn-cs"/>
      </a:defRPr>
    </a:lvl5pPr>
    <a:lvl6pPr marL="2285588" algn="l" defTabSz="457117" rtl="0" eaLnBrk="1" latinLnBrk="0" hangingPunct="1">
      <a:defRPr sz="1799" kern="1200">
        <a:solidFill>
          <a:schemeClr val="tx1"/>
        </a:solidFill>
        <a:latin typeface="+mn-lt"/>
        <a:ea typeface="+mn-ea"/>
        <a:cs typeface="+mn-cs"/>
      </a:defRPr>
    </a:lvl6pPr>
    <a:lvl7pPr marL="2742705" algn="l" defTabSz="457117" rtl="0" eaLnBrk="1" latinLnBrk="0" hangingPunct="1">
      <a:defRPr sz="1799" kern="1200">
        <a:solidFill>
          <a:schemeClr val="tx1"/>
        </a:solidFill>
        <a:latin typeface="+mn-lt"/>
        <a:ea typeface="+mn-ea"/>
        <a:cs typeface="+mn-cs"/>
      </a:defRPr>
    </a:lvl7pPr>
    <a:lvl8pPr marL="3199823" algn="l" defTabSz="457117" rtl="0" eaLnBrk="1" latinLnBrk="0" hangingPunct="1">
      <a:defRPr sz="1799" kern="1200">
        <a:solidFill>
          <a:schemeClr val="tx1"/>
        </a:solidFill>
        <a:latin typeface="+mn-lt"/>
        <a:ea typeface="+mn-ea"/>
        <a:cs typeface="+mn-cs"/>
      </a:defRPr>
    </a:lvl8pPr>
    <a:lvl9pPr marL="3656940" algn="l" defTabSz="457117"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C5ED"/>
    <a:srgbClr val="C69F10"/>
    <a:srgbClr val="FF7C80"/>
    <a:srgbClr val="9BAD90"/>
    <a:srgbClr val="A5DD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50" d="100"/>
          <a:sy n="150" d="100"/>
        </p:scale>
        <p:origin x="48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3B473D-0DF4-4F70-869E-0133C8D2FD7E}" type="datetimeFigureOut">
              <a:rPr lang="en-IN" smtClean="0"/>
              <a:t>26-11-2025</a:t>
            </a:fld>
            <a:endParaRPr lang="en-IN"/>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6E2B3-4026-4A2B-B8CF-6069F0B07578}" type="slidenum">
              <a:rPr lang="en-IN" smtClean="0"/>
              <a:t>‹#›</a:t>
            </a:fld>
            <a:endParaRPr lang="en-IN"/>
          </a:p>
        </p:txBody>
      </p:sp>
    </p:spTree>
    <p:extLst>
      <p:ext uri="{BB962C8B-B14F-4D97-AF65-F5344CB8AC3E}">
        <p14:creationId xmlns:p14="http://schemas.microsoft.com/office/powerpoint/2010/main" val="2075746131"/>
      </p:ext>
    </p:extLst>
  </p:cSld>
  <p:clrMap bg1="lt1" tx1="dk1" bg2="lt2" tx2="dk2" accent1="accent1" accent2="accent2" accent3="accent3" accent4="accent4" accent5="accent5" accent6="accent6" hlink="hlink" folHlink="folHlink"/>
  <p:notesStyle>
    <a:lvl1pPr marL="0" algn="l" defTabSz="914235" rtl="0" eaLnBrk="1" latinLnBrk="0" hangingPunct="1">
      <a:defRPr sz="1200" kern="1200">
        <a:solidFill>
          <a:schemeClr val="tx1"/>
        </a:solidFill>
        <a:latin typeface="+mn-lt"/>
        <a:ea typeface="+mn-ea"/>
        <a:cs typeface="+mn-cs"/>
      </a:defRPr>
    </a:lvl1pPr>
    <a:lvl2pPr marL="457117" algn="l" defTabSz="914235" rtl="0" eaLnBrk="1" latinLnBrk="0" hangingPunct="1">
      <a:defRPr sz="1200" kern="1200">
        <a:solidFill>
          <a:schemeClr val="tx1"/>
        </a:solidFill>
        <a:latin typeface="+mn-lt"/>
        <a:ea typeface="+mn-ea"/>
        <a:cs typeface="+mn-cs"/>
      </a:defRPr>
    </a:lvl2pPr>
    <a:lvl3pPr marL="914235" algn="l" defTabSz="914235" rtl="0" eaLnBrk="1" latinLnBrk="0" hangingPunct="1">
      <a:defRPr sz="1200" kern="1200">
        <a:solidFill>
          <a:schemeClr val="tx1"/>
        </a:solidFill>
        <a:latin typeface="+mn-lt"/>
        <a:ea typeface="+mn-ea"/>
        <a:cs typeface="+mn-cs"/>
      </a:defRPr>
    </a:lvl3pPr>
    <a:lvl4pPr marL="1371353" algn="l" defTabSz="914235" rtl="0" eaLnBrk="1" latinLnBrk="0" hangingPunct="1">
      <a:defRPr sz="1200" kern="1200">
        <a:solidFill>
          <a:schemeClr val="tx1"/>
        </a:solidFill>
        <a:latin typeface="+mn-lt"/>
        <a:ea typeface="+mn-ea"/>
        <a:cs typeface="+mn-cs"/>
      </a:defRPr>
    </a:lvl4pPr>
    <a:lvl5pPr marL="1828470" algn="l" defTabSz="914235" rtl="0" eaLnBrk="1" latinLnBrk="0" hangingPunct="1">
      <a:defRPr sz="1200" kern="1200">
        <a:solidFill>
          <a:schemeClr val="tx1"/>
        </a:solidFill>
        <a:latin typeface="+mn-lt"/>
        <a:ea typeface="+mn-ea"/>
        <a:cs typeface="+mn-cs"/>
      </a:defRPr>
    </a:lvl5pPr>
    <a:lvl6pPr marL="2285588" algn="l" defTabSz="914235" rtl="0" eaLnBrk="1" latinLnBrk="0" hangingPunct="1">
      <a:defRPr sz="1200" kern="1200">
        <a:solidFill>
          <a:schemeClr val="tx1"/>
        </a:solidFill>
        <a:latin typeface="+mn-lt"/>
        <a:ea typeface="+mn-ea"/>
        <a:cs typeface="+mn-cs"/>
      </a:defRPr>
    </a:lvl6pPr>
    <a:lvl7pPr marL="2742705" algn="l" defTabSz="914235" rtl="0" eaLnBrk="1" latinLnBrk="0" hangingPunct="1">
      <a:defRPr sz="1200" kern="1200">
        <a:solidFill>
          <a:schemeClr val="tx1"/>
        </a:solidFill>
        <a:latin typeface="+mn-lt"/>
        <a:ea typeface="+mn-ea"/>
        <a:cs typeface="+mn-cs"/>
      </a:defRPr>
    </a:lvl7pPr>
    <a:lvl8pPr marL="3199823" algn="l" defTabSz="914235" rtl="0" eaLnBrk="1" latinLnBrk="0" hangingPunct="1">
      <a:defRPr sz="1200" kern="1200">
        <a:solidFill>
          <a:schemeClr val="tx1"/>
        </a:solidFill>
        <a:latin typeface="+mn-lt"/>
        <a:ea typeface="+mn-ea"/>
        <a:cs typeface="+mn-cs"/>
      </a:defRPr>
    </a:lvl8pPr>
    <a:lvl9pPr marL="3656940" algn="l" defTabSz="91423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60613" y="1143000"/>
            <a:ext cx="2136775"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EE6E2B3-4026-4A2B-B8CF-6069F0B07578}" type="slidenum">
              <a:rPr lang="en-IN" smtClean="0"/>
              <a:t>1</a:t>
            </a:fld>
            <a:endParaRPr lang="en-IN"/>
          </a:p>
        </p:txBody>
      </p:sp>
    </p:spTree>
    <p:extLst>
      <p:ext uri="{BB962C8B-B14F-4D97-AF65-F5344CB8AC3E}">
        <p14:creationId xmlns:p14="http://schemas.microsoft.com/office/powerpoint/2010/main" val="1533742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5"/>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113884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944314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7"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7" y="6629227"/>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D038AE-6D20-4042-A83B-636D93A8B6D1}"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4233992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038AE-6D20-4042-A83B-636D93A8B6D1}"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263889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2"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2" y="2428348"/>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2"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4" y="2428348"/>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4"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D038AE-6D20-4042-A83B-636D93A8B6D1}"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694114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D038AE-6D20-4042-A83B-636D93A8B6D1}" type="datetimeFigureOut">
              <a:rPr lang="en-IN" smtClean="0"/>
              <a:t>26-11-2025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313688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D038AE-6D20-4042-A83B-636D93A8B6D1}" type="datetimeFigureOut">
              <a:rPr lang="en-IN" smtClean="0"/>
              <a:t>26-11-2025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298757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4"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1"/>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D038AE-6D20-4042-A83B-636D93A8B6D1}"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30112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4"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1"/>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D038AE-6D20-4042-A83B-636D93A8B6D1}"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541724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175521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4"/>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4"/>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4043603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9"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9"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8"/>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3BD038AE-6D20-4042-A83B-636D93A8B6D1}" type="datetimeFigureOut">
              <a:rPr lang="en-IN" smtClean="0"/>
              <a:t>26-11-2025</a:t>
            </a:fld>
            <a:endParaRPr lang="en-IN"/>
          </a:p>
        </p:txBody>
      </p:sp>
      <p:sp>
        <p:nvSpPr>
          <p:cNvPr id="5" name="Footer Placeholder 4"/>
          <p:cNvSpPr>
            <a:spLocks noGrp="1"/>
          </p:cNvSpPr>
          <p:nvPr>
            <p:ph type="ftr" sz="quarter" idx="3"/>
          </p:nvPr>
        </p:nvSpPr>
        <p:spPr>
          <a:xfrm>
            <a:off x="2271714" y="9181398"/>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8"/>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A2F86803-E915-4F80-B378-3CFED54C1D33}" type="slidenum">
              <a:rPr lang="en-IN" smtClean="0"/>
              <a:t>‹#›</a:t>
            </a:fld>
            <a:endParaRPr lang="en-IN"/>
          </a:p>
        </p:txBody>
      </p:sp>
    </p:spTree>
    <p:extLst>
      <p:ext uri="{BB962C8B-B14F-4D97-AF65-F5344CB8AC3E}">
        <p14:creationId xmlns:p14="http://schemas.microsoft.com/office/powerpoint/2010/main" val="317766574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ons.gov.uk/peoplepopulationandcommunity/wellbeing/articles/coronavirusanddepressioninadultsgreatbritain/julytoaugust2021"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5000">
              <a:schemeClr val="accent2">
                <a:lumMod val="40000"/>
                <a:lumOff val="60000"/>
              </a:schemeClr>
            </a:gs>
            <a:gs pos="100000">
              <a:schemeClr val="accent5">
                <a:lumMod val="40000"/>
                <a:lumOff val="60000"/>
              </a:schemeClr>
            </a:gs>
            <a:gs pos="0">
              <a:schemeClr val="accent1">
                <a:lumMod val="30000"/>
                <a:lumOff val="70000"/>
              </a:schemeClr>
            </a:gs>
            <a:gs pos="49000">
              <a:schemeClr val="accent4">
                <a:lumMod val="20000"/>
                <a:lumOff val="80000"/>
              </a:schemeClr>
            </a:gs>
            <a:gs pos="71000">
              <a:schemeClr val="accent5">
                <a:lumMod val="20000"/>
                <a:lumOff val="80000"/>
              </a:schemeClr>
            </a:gs>
          </a:gsLst>
          <a:lin ang="8100000" scaled="1"/>
          <a:tileRect/>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EF7352-60A6-E152-7A8C-40C2C35857C2}"/>
              </a:ext>
            </a:extLst>
          </p:cNvPr>
          <p:cNvSpPr>
            <a:spLocks noGrp="1"/>
          </p:cNvSpPr>
          <p:nvPr>
            <p:ph type="title"/>
          </p:nvPr>
        </p:nvSpPr>
        <p:spPr>
          <a:xfrm>
            <a:off x="6876" y="2"/>
            <a:ext cx="6851121" cy="292949"/>
          </a:xfrm>
          <a:ln/>
        </p:spPr>
        <p:style>
          <a:lnRef idx="2">
            <a:schemeClr val="accent2"/>
          </a:lnRef>
          <a:fillRef idx="1">
            <a:schemeClr val="lt1"/>
          </a:fillRef>
          <a:effectRef idx="0">
            <a:schemeClr val="accent2"/>
          </a:effectRef>
          <a:fontRef idx="minor">
            <a:schemeClr val="dk1"/>
          </a:fontRef>
        </p:style>
        <p:txBody>
          <a:bodyPr>
            <a:noAutofit/>
            <a:scene3d>
              <a:camera prst="orthographicFront"/>
              <a:lightRig rig="sunset" dir="t"/>
            </a:scene3d>
            <a:sp3d extrusionH="57150" prstMaterial="dkEdge">
              <a:extrusionClr>
                <a:schemeClr val="accent5">
                  <a:lumMod val="20000"/>
                  <a:lumOff val="80000"/>
                </a:schemeClr>
              </a:extrusionClr>
            </a:sp3d>
          </a:bodyPr>
          <a:lstStyle/>
          <a:p>
            <a:pPr algn="ctr"/>
            <a:r>
              <a:rPr lang="en-GB" sz="900" b="1" dirty="0" err="1">
                <a:solidFill>
                  <a:srgbClr val="7030A0"/>
                </a:solidFill>
                <a:latin typeface="ADLaM Display" panose="02010000000000000000" pitchFamily="2" charset="0"/>
                <a:ea typeface="ADLaM Display" panose="02010000000000000000" pitchFamily="2" charset="0"/>
                <a:cs typeface="ADLaM Display" panose="02010000000000000000" pitchFamily="2" charset="0"/>
              </a:rPr>
              <a:t>BrightMind</a:t>
            </a:r>
            <a:r>
              <a:rPr lang="en-GB" sz="900" b="1" dirty="0">
                <a:solidFill>
                  <a:srgbClr val="7030A0"/>
                </a:solidFill>
                <a:latin typeface="ADLaM Display" panose="02010000000000000000" pitchFamily="2" charset="0"/>
                <a:ea typeface="ADLaM Display" panose="02010000000000000000" pitchFamily="2" charset="0"/>
                <a:cs typeface="ADLaM Display" panose="02010000000000000000" pitchFamily="2" charset="0"/>
              </a:rPr>
              <a:t> Connect: Transforming Depression Support Through Digital Innovation</a:t>
            </a:r>
            <a:br>
              <a:rPr lang="en-GB" sz="900" b="1" dirty="0">
                <a:solidFill>
                  <a:srgbClr val="7030A0"/>
                </a:solidFill>
                <a:latin typeface="ADLaM Display" panose="02010000000000000000" pitchFamily="2" charset="0"/>
                <a:ea typeface="ADLaM Display" panose="02010000000000000000" pitchFamily="2" charset="0"/>
                <a:cs typeface="ADLaM Display" panose="02010000000000000000" pitchFamily="2" charset="0"/>
              </a:rPr>
            </a:b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Krina Patel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ID:</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2430966</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Module: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Module Code</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LCHS7009   </a:t>
            </a:r>
            <a:r>
              <a:rPr lang="en-US" sz="600" b="1" dirty="0" err="1">
                <a:solidFill>
                  <a:schemeClr val="tx1"/>
                </a:solidFill>
                <a:latin typeface="Arial" panose="020B0604020202020204" pitchFamily="34" charset="0"/>
                <a:ea typeface="Calibri" panose="020F0502020204030204" pitchFamily="34" charset="0"/>
                <a:cs typeface="Arial" panose="020B0604020202020204" pitchFamily="34" charset="0"/>
              </a:rPr>
              <a:t>Programme</a:t>
            </a:r>
            <a:r>
              <a:rPr lang="en-US" sz="600" b="1"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600" dirty="0">
                <a:solidFill>
                  <a:schemeClr val="tx1"/>
                </a:solidFill>
                <a:latin typeface="Arial" panose="020B0604020202020204" pitchFamily="34" charset="0"/>
                <a:ea typeface="Calibri" panose="020F0502020204030204" pitchFamily="34" charset="0"/>
                <a:cs typeface="Arial" panose="020B0604020202020204" pitchFamily="34" charset="0"/>
              </a:rPr>
              <a:t>MSc Public Health and Social Care in Practice  </a:t>
            </a:r>
            <a:r>
              <a:rPr lang="en-US" sz="600" b="1" dirty="0">
                <a:solidFill>
                  <a:schemeClr val="tx1"/>
                </a:solidFill>
                <a:latin typeface="Arial" panose="020B0604020202020204" pitchFamily="34" charset="0"/>
                <a:ea typeface="Calibri" panose="020F0502020204030204" pitchFamily="34" charset="0"/>
                <a:cs typeface="Arial" panose="020B0604020202020204" pitchFamily="34" charset="0"/>
              </a:rPr>
              <a:t>Lecturer Name: </a:t>
            </a:r>
            <a:r>
              <a:rPr lang="en-US" sz="600" dirty="0">
                <a:solidFill>
                  <a:schemeClr val="tx1"/>
                </a:solidFill>
                <a:latin typeface="Arial" panose="020B0604020202020204" pitchFamily="34" charset="0"/>
                <a:ea typeface="Calibri" panose="020F0502020204030204" pitchFamily="34" charset="0"/>
                <a:cs typeface="Arial" panose="020B0604020202020204" pitchFamily="34" charset="0"/>
              </a:rPr>
              <a:t>Dr Ping Wu</a:t>
            </a:r>
            <a:endParaRPr lang="en-IN" sz="600" b="1" u="sng" dirty="0">
              <a:ln w="0"/>
              <a:solidFill>
                <a:srgbClr val="7030A0"/>
              </a:solidFill>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20" name="Table 19">
            <a:extLst>
              <a:ext uri="{FF2B5EF4-FFF2-40B4-BE49-F238E27FC236}">
                <a16:creationId xmlns:a16="http://schemas.microsoft.com/office/drawing/2014/main" id="{863B26B3-7CED-2B36-9D01-47C463C77695}"/>
              </a:ext>
            </a:extLst>
          </p:cNvPr>
          <p:cNvGraphicFramePr>
            <a:graphicFrameLocks noGrp="1"/>
          </p:cNvGraphicFramePr>
          <p:nvPr>
            <p:extLst>
              <p:ext uri="{D42A27DB-BD31-4B8C-83A1-F6EECF244321}">
                <p14:modId xmlns:p14="http://schemas.microsoft.com/office/powerpoint/2010/main" val="3413059885"/>
              </p:ext>
            </p:extLst>
          </p:nvPr>
        </p:nvGraphicFramePr>
        <p:xfrm>
          <a:off x="24063" y="284672"/>
          <a:ext cx="3349401" cy="3342248"/>
        </p:xfrm>
        <a:graphic>
          <a:graphicData uri="http://schemas.openxmlformats.org/drawingml/2006/table">
            <a:tbl>
              <a:tblPr firstRow="1" bandRow="1">
                <a:tableStyleId>{16D9F66E-5EB9-4882-86FB-DCBF35E3C3E4}</a:tableStyleId>
              </a:tblPr>
              <a:tblGrid>
                <a:gridCol w="3349401">
                  <a:extLst>
                    <a:ext uri="{9D8B030D-6E8A-4147-A177-3AD203B41FA5}">
                      <a16:colId xmlns:a16="http://schemas.microsoft.com/office/drawing/2014/main" val="732200885"/>
                    </a:ext>
                  </a:extLst>
                </a:gridCol>
              </a:tblGrid>
              <a:tr h="1261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tx1"/>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panose="020B0604020202020204" pitchFamily="34" charset="0"/>
                        </a:rPr>
                        <a:t>1. BACKGROUND</a:t>
                      </a:r>
                      <a:endParaRPr lang="en-IN" sz="700" b="1" u="sng" cap="none" spc="0" dirty="0">
                        <a:ln w="0"/>
                        <a:solidFill>
                          <a:schemeClr val="tx1"/>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ea typeface="Calibri" panose="020F0502020204030204" pitchFamily="34" charset="0"/>
                        <a:cs typeface="Arial" panose="020B0604020202020204" pitchFamily="34" charset="0"/>
                      </a:endParaRPr>
                    </a:p>
                  </a:txBody>
                  <a:tcPr marL="63305" marR="63305" marT="31652" marB="31652">
                    <a:gradFill>
                      <a:gsLst>
                        <a:gs pos="0">
                          <a:schemeClr val="accent5">
                            <a:lumMod val="5000"/>
                            <a:lumOff val="95000"/>
                          </a:schemeClr>
                        </a:gs>
                        <a:gs pos="74000">
                          <a:srgbClr val="FFFF00"/>
                        </a:gs>
                        <a:gs pos="83000">
                          <a:srgbClr val="DCC5ED"/>
                        </a:gs>
                        <a:gs pos="100000">
                          <a:schemeClr val="accent5">
                            <a:lumMod val="30000"/>
                            <a:lumOff val="70000"/>
                          </a:schemeClr>
                        </a:gs>
                      </a:gsLst>
                      <a:path path="shape">
                        <a:fillToRect l="50000" t="50000" r="50000" b="50000"/>
                      </a:path>
                    </a:gradFill>
                  </a:tcPr>
                </a:tc>
                <a:extLst>
                  <a:ext uri="{0D108BD9-81ED-4DB2-BD59-A6C34878D82A}">
                    <a16:rowId xmlns:a16="http://schemas.microsoft.com/office/drawing/2014/main" val="3787053808"/>
                  </a:ext>
                </a:extLst>
              </a:tr>
              <a:tr h="2242165">
                <a:tc>
                  <a:txBody>
                    <a:bodyPr/>
                    <a:lstStyle/>
                    <a:p>
                      <a:pPr algn="just"/>
                      <a:r>
                        <a:rPr lang="en-GB" sz="600" b="1" kern="1200" dirty="0">
                          <a:solidFill>
                            <a:srgbClr val="FF0000"/>
                          </a:solidFill>
                          <a:effectLst/>
                          <a:latin typeface="Arial" panose="020B0604020202020204" pitchFamily="34" charset="0"/>
                          <a:ea typeface="+mn-ea"/>
                          <a:cs typeface="Arial" panose="020B0604020202020204" pitchFamily="34" charset="0"/>
                        </a:rPr>
                        <a:t>Scale of the Public Health Problem</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Depression is one of the most common mental health disorders in the UK, significantly affecting daily functioning, relationships, education and employment (</a:t>
                      </a:r>
                      <a:r>
                        <a:rPr lang="en-GB" sz="600" kern="1200" dirty="0" err="1">
                          <a:solidFill>
                            <a:schemeClr val="dk1"/>
                          </a:solidFill>
                          <a:effectLst/>
                          <a:latin typeface="Arial" panose="020B0604020202020204" pitchFamily="34" charset="0"/>
                          <a:ea typeface="+mn-ea"/>
                          <a:cs typeface="Arial" panose="020B0604020202020204" pitchFamily="34" charset="0"/>
                        </a:rPr>
                        <a:t>Brailean</a:t>
                      </a:r>
                      <a:r>
                        <a:rPr lang="en-GB" sz="600" kern="1200" dirty="0">
                          <a:solidFill>
                            <a:schemeClr val="dk1"/>
                          </a:solidFill>
                          <a:effectLst/>
                          <a:latin typeface="Arial" panose="020B0604020202020204" pitchFamily="34" charset="0"/>
                          <a:ea typeface="+mn-ea"/>
                          <a:cs typeface="Arial" panose="020B0604020202020204" pitchFamily="34" charset="0"/>
                        </a:rPr>
                        <a:t> et al, 2020).</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Around 1 in 6 adults have been diagnosed with depression at some point, indicating widespread and persistent mental-health need (ONS, 2021).</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Nearly one-quarter of young adults report symptoms of depression, showing high vulnerability among emerging adulthood groups (ONS, 2021).</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Socioeconomic stressors, unemployment, and rising living costs continue to amplify mental-health risks across low-income communities (Ridley et al, 2020).</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Long NHS waiting lists, workforce shortages and stigma create delays to diagnosis and early psychological support. (</a:t>
                      </a:r>
                      <a:r>
                        <a:rPr lang="en-GB" sz="600" kern="1200" dirty="0" err="1">
                          <a:solidFill>
                            <a:schemeClr val="dk1"/>
                          </a:solidFill>
                          <a:effectLst/>
                          <a:latin typeface="Arial" panose="020B0604020202020204" pitchFamily="34" charset="0"/>
                          <a:ea typeface="+mn-ea"/>
                          <a:cs typeface="Arial" panose="020B0604020202020204" pitchFamily="34" charset="0"/>
                        </a:rPr>
                        <a:t>Brailean</a:t>
                      </a:r>
                      <a:r>
                        <a:rPr lang="en-GB" sz="600" kern="1200" dirty="0">
                          <a:solidFill>
                            <a:schemeClr val="dk1"/>
                          </a:solidFill>
                          <a:effectLst/>
                          <a:latin typeface="Arial" panose="020B0604020202020204" pitchFamily="34" charset="0"/>
                          <a:ea typeface="+mn-ea"/>
                          <a:cs typeface="Arial" panose="020B0604020202020204" pitchFamily="34" charset="0"/>
                        </a:rPr>
                        <a:t> et al, 2020)</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Rural and underserved communities face major gaps in mental-health service access, deepening existing health inequalities (Ridley et al, 2020).</a:t>
                      </a:r>
                    </a:p>
                    <a:p>
                      <a:pPr algn="just"/>
                      <a:r>
                        <a:rPr lang="en-GB" sz="600" b="1" kern="1200" dirty="0">
                          <a:solidFill>
                            <a:srgbClr val="FF0000"/>
                          </a:solidFill>
                          <a:effectLst/>
                          <a:latin typeface="Arial" panose="020B0604020202020204" pitchFamily="34" charset="0"/>
                          <a:ea typeface="+mn-ea"/>
                          <a:cs typeface="Arial" panose="020B0604020202020204" pitchFamily="34" charset="0"/>
                        </a:rPr>
                        <a:t>Public Health Interventions Used Previously</a:t>
                      </a:r>
                      <a:endParaRPr lang="en-GB" sz="600" kern="1200" dirty="0">
                        <a:solidFill>
                          <a:srgbClr val="FF0000"/>
                        </a:solidFill>
                        <a:effectLst/>
                        <a:latin typeface="Arial" panose="020B0604020202020204" pitchFamily="34" charset="0"/>
                        <a:ea typeface="+mn-ea"/>
                        <a:cs typeface="Arial" panose="020B0604020202020204" pitchFamily="34" charset="0"/>
                      </a:endParaRPr>
                    </a:p>
                    <a:p>
                      <a:pPr marL="171450" indent="-171450" algn="just">
                        <a:buFont typeface="Wingdings" panose="05000000000000000000" pitchFamily="2" charset="2"/>
                        <a:buChar char="v"/>
                      </a:pPr>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Non-Digital Interventions</a:t>
                      </a:r>
                      <a:endPar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Face-to-face CBT delivered through NHS Talking Therapies services.</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Community support groups and peer-led wellbeing workshops.</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GP-led mental-health consultations and medication management.</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School-based mental-health programmes promoting awareness and early identification (Gosling et al, 2022).</a:t>
                      </a:r>
                    </a:p>
                    <a:p>
                      <a:pPr marL="171450" indent="-171450" algn="just">
                        <a:buFont typeface="Wingdings" panose="05000000000000000000" pitchFamily="2" charset="2"/>
                        <a:buChar char="v"/>
                      </a:pPr>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Digital Interventions</a:t>
                      </a:r>
                      <a:endPar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Online CBT platforms such as </a:t>
                      </a:r>
                      <a:r>
                        <a:rPr lang="en-GB" sz="600" kern="1200" dirty="0" err="1">
                          <a:solidFill>
                            <a:schemeClr val="dk1"/>
                          </a:solidFill>
                          <a:effectLst/>
                          <a:latin typeface="Arial" panose="020B0604020202020204" pitchFamily="34" charset="0"/>
                          <a:ea typeface="+mn-ea"/>
                          <a:cs typeface="Arial" panose="020B0604020202020204" pitchFamily="34" charset="0"/>
                        </a:rPr>
                        <a:t>SilverCloud</a:t>
                      </a:r>
                      <a:r>
                        <a:rPr lang="en-GB" sz="600" kern="1200" dirty="0">
                          <a:solidFill>
                            <a:schemeClr val="dk1"/>
                          </a:solidFill>
                          <a:effectLst/>
                          <a:latin typeface="Arial" panose="020B0604020202020204" pitchFamily="34" charset="0"/>
                          <a:ea typeface="+mn-ea"/>
                          <a:cs typeface="Arial" panose="020B0604020202020204" pitchFamily="34" charset="0"/>
                        </a:rPr>
                        <a:t> and web-based therapy modules (Richards et al, 2022).</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Mental-health awareness apps promoting mindfulness and emotional self-management.</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Crisis helpline websites offering live chat and signposting.</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NHS wellbeing campaigns disseminated through social media channels (Garrido et al, 2019).</a:t>
                      </a:r>
                    </a:p>
                    <a:p>
                      <a:pPr marL="171450" indent="-171450" algn="just">
                        <a:buFont typeface="Wingdings" panose="05000000000000000000" pitchFamily="2" charset="2"/>
                        <a:buChar char="v"/>
                      </a:pPr>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Chosen Digital Intervention: </a:t>
                      </a:r>
                      <a:r>
                        <a:rPr lang="en-GB" sz="600" b="1" kern="1200" dirty="0" err="1">
                          <a:solidFill>
                            <a:schemeClr val="dk1"/>
                          </a:solidFill>
                          <a:effectLst/>
                          <a:highlight>
                            <a:srgbClr val="FFFF00"/>
                          </a:highlight>
                          <a:latin typeface="Arial" panose="020B0604020202020204" pitchFamily="34" charset="0"/>
                          <a:ea typeface="+mn-ea"/>
                          <a:cs typeface="Arial" panose="020B0604020202020204" pitchFamily="34" charset="0"/>
                        </a:rPr>
                        <a:t>BrightMind</a:t>
                      </a:r>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 Connect</a:t>
                      </a:r>
                      <a:endPar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Newly developed, app-based mental-health tool designed for individuals with mild to moderate depression (Arean et al, 2016).</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Provides mood tracking dashboards to promote emotional awareness.</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Includes guided CBT-style exercises that encourage cognitive restructuring.</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Offers calming tools such as breathing spaces and grounding strategies.</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Contains rapid-access crisis links to external professional support (Richards et al, 2022).</a:t>
                      </a:r>
                    </a:p>
                  </a:txBody>
                  <a:tcPr marL="63305" marR="63305" marT="31652" marB="31652">
                    <a:gradFill flip="none" rotWithShape="1">
                      <a:gsLst>
                        <a:gs pos="0">
                          <a:schemeClr val="accent5">
                            <a:lumMod val="5000"/>
                            <a:lumOff val="95000"/>
                          </a:schemeClr>
                        </a:gs>
                        <a:gs pos="74000">
                          <a:schemeClr val="accent1">
                            <a:lumMod val="20000"/>
                            <a:lumOff val="80000"/>
                          </a:schemeClr>
                        </a:gs>
                        <a:gs pos="83000">
                          <a:srgbClr val="DCC5ED"/>
                        </a:gs>
                        <a:gs pos="100000">
                          <a:schemeClr val="accent5">
                            <a:lumMod val="30000"/>
                            <a:lumOff val="70000"/>
                          </a:schemeClr>
                        </a:gs>
                      </a:gsLst>
                      <a:path path="shape">
                        <a:fillToRect l="50000" t="50000" r="50000" b="50000"/>
                      </a:path>
                      <a:tileRect/>
                    </a:gradFill>
                  </a:tcPr>
                </a:tc>
                <a:extLst>
                  <a:ext uri="{0D108BD9-81ED-4DB2-BD59-A6C34878D82A}">
                    <a16:rowId xmlns:a16="http://schemas.microsoft.com/office/drawing/2014/main" val="465590072"/>
                  </a:ext>
                </a:extLst>
              </a:tr>
            </a:tbl>
          </a:graphicData>
        </a:graphic>
      </p:graphicFrame>
      <p:graphicFrame>
        <p:nvGraphicFramePr>
          <p:cNvPr id="21" name="Table 20">
            <a:extLst>
              <a:ext uri="{FF2B5EF4-FFF2-40B4-BE49-F238E27FC236}">
                <a16:creationId xmlns:a16="http://schemas.microsoft.com/office/drawing/2014/main" id="{3F6E2B13-F87A-80D2-8991-1C150BCC182A}"/>
              </a:ext>
            </a:extLst>
          </p:cNvPr>
          <p:cNvGraphicFramePr>
            <a:graphicFrameLocks noGrp="1"/>
          </p:cNvGraphicFramePr>
          <p:nvPr>
            <p:extLst>
              <p:ext uri="{D42A27DB-BD31-4B8C-83A1-F6EECF244321}">
                <p14:modId xmlns:p14="http://schemas.microsoft.com/office/powerpoint/2010/main" val="1776002854"/>
              </p:ext>
            </p:extLst>
          </p:nvPr>
        </p:nvGraphicFramePr>
        <p:xfrm>
          <a:off x="6876" y="4760004"/>
          <a:ext cx="4064012" cy="3266048"/>
        </p:xfrm>
        <a:graphic>
          <a:graphicData uri="http://schemas.openxmlformats.org/drawingml/2006/table">
            <a:tbl>
              <a:tblPr firstRow="1" bandRow="1">
                <a:tableStyleId>{E8B1032C-EA38-4F05-BA0D-38AFFFC7BED3}</a:tableStyleId>
              </a:tblPr>
              <a:tblGrid>
                <a:gridCol w="4064012">
                  <a:extLst>
                    <a:ext uri="{9D8B030D-6E8A-4147-A177-3AD203B41FA5}">
                      <a16:colId xmlns:a16="http://schemas.microsoft.com/office/drawing/2014/main" val="4034442244"/>
                    </a:ext>
                  </a:extLst>
                </a:gridCol>
              </a:tblGrid>
              <a:tr h="162826">
                <a:tc>
                  <a:txBody>
                    <a:bodyPr/>
                    <a:lstStyle/>
                    <a:p>
                      <a:pPr algn="ctr"/>
                      <a:r>
                        <a:rPr lang="en-GB" sz="700" b="1" u="sng" cap="none" spc="0" dirty="0">
                          <a:ln w="0"/>
                          <a:solidFill>
                            <a:schemeClr val="tx1"/>
                          </a:solidFill>
                          <a:effectLst>
                            <a:outerShdw blurRad="38100" dist="25400" dir="5400000" algn="ctr" rotWithShape="0">
                              <a:srgbClr val="6E747A">
                                <a:alpha val="43000"/>
                              </a:srgbClr>
                            </a:outerShdw>
                          </a:effectLst>
                          <a:latin typeface="Algerian" panose="04020705040A02060702" pitchFamily="82" charset="0"/>
                          <a:cs typeface="Arial" panose="020B0604020202020204" pitchFamily="34" charset="0"/>
                        </a:rPr>
                        <a:t>3. BEHAVIOUR CHANGE THEORY</a:t>
                      </a:r>
                      <a:endParaRPr lang="en-IN" sz="700" b="1" u="sng" cap="none" spc="0" dirty="0">
                        <a:ln w="0"/>
                        <a:solidFill>
                          <a:schemeClr val="tx1"/>
                        </a:solidFill>
                        <a:effectLst>
                          <a:outerShdw blurRad="38100" dist="25400" dir="5400000" algn="ctr" rotWithShape="0">
                            <a:srgbClr val="6E747A">
                              <a:alpha val="43000"/>
                            </a:srgbClr>
                          </a:outerShdw>
                        </a:effectLst>
                        <a:latin typeface="Algerian" panose="04020705040A02060702" pitchFamily="82" charset="0"/>
                        <a:cs typeface="Arial" panose="020B0604020202020204" pitchFamily="34" charset="0"/>
                      </a:endParaRPr>
                    </a:p>
                  </a:txBody>
                  <a:tcPr marL="63305" marR="63305" marT="31652" marB="31652">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tcPr>
                </a:tc>
                <a:extLst>
                  <a:ext uri="{0D108BD9-81ED-4DB2-BD59-A6C34878D82A}">
                    <a16:rowId xmlns:a16="http://schemas.microsoft.com/office/drawing/2014/main" val="1449644135"/>
                  </a:ext>
                </a:extLst>
              </a:tr>
              <a:tr h="2005942">
                <a:tc>
                  <a:txBody>
                    <a:bodyPr/>
                    <a:lstStyle/>
                    <a:p>
                      <a:pPr algn="just"/>
                      <a:r>
                        <a:rPr lang="en-GB" sz="700" b="1" kern="1200" dirty="0">
                          <a:solidFill>
                            <a:srgbClr val="FF0000"/>
                          </a:solidFill>
                          <a:effectLst/>
                          <a:latin typeface="Arial" panose="020B0604020202020204" pitchFamily="34" charset="0"/>
                          <a:ea typeface="+mn-ea"/>
                          <a:cs typeface="Arial" panose="020B0604020202020204" pitchFamily="34" charset="0"/>
                        </a:rPr>
                        <a:t>Health Belief Model (HBM)</a:t>
                      </a:r>
                      <a:endParaRPr lang="en-GB" sz="700" kern="1200" dirty="0">
                        <a:solidFill>
                          <a:srgbClr val="FF0000"/>
                        </a:solidFill>
                        <a:effectLst/>
                        <a:latin typeface="Arial" panose="020B0604020202020204" pitchFamily="34" charset="0"/>
                        <a:ea typeface="+mn-ea"/>
                        <a:cs typeface="Arial" panose="020B0604020202020204" pitchFamily="34" charset="0"/>
                      </a:endParaRP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Perceived Susceptibility: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increases users’ awareness of their susceptibility to depression by enabling them to track emotional changes through its mood-tracking dashboard, helping them notice early signs of low mood or distress. Daily check-ins reinforce this understanding by highlighting patterns in emotions, identifying stress triggers and flagging behavioural risks that may otherwise go unnoticed. Together, these features strengthen users’ recognition of personal vulnerability and promote earlier acknowledgement of shifting mental-health needs (Castilla-Puentes et al, 2022).</a:t>
                      </a: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Perceived Severity: </a:t>
                      </a:r>
                      <a:r>
                        <a:rPr lang="en-GB" sz="600" kern="1200" dirty="0">
                          <a:solidFill>
                            <a:schemeClr val="tx1"/>
                          </a:solidFill>
                          <a:effectLst/>
                          <a:latin typeface="Arial" panose="020B0604020202020204" pitchFamily="34" charset="0"/>
                          <a:ea typeface="+mn-ea"/>
                          <a:cs typeface="Arial" panose="020B0604020202020204" pitchFamily="34" charset="0"/>
                        </a:rPr>
                        <a:t>The app deepens understanding of the seriousness of depression by using guided reflections and journaling tools that prompt users to explore how symptoms affect daily functioning. These interactive features encourage users to recognise disruptions in sleep, appetite, productivity, relationships and self-esteem. Educational prompts further clarify the long-term consequences of untreated depression, emphasising potential impacts on physical health, work performance and overall wellbeing, thereby reinforcing the importance of timely self-care and intervention (Funnell et al, 2024).</a:t>
                      </a: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Perceived Benefits: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illustrates clear benefits of early action by offering CBT-based exercises that show users how manageable cognitive and behavioural adjustments can reduce depressive symptoms. Calming tools, including breathing sessions and grounding audio, provide immediate emotional relief and support emotional regulation. Additionally, personalised goal-setting highlights the advantages of structured routines, improved sleep patterns, healthier lifestyle choices and stronger coping skills. These combined benefits encourage users to remain engaged in their well-being journey (</a:t>
                      </a:r>
                      <a:r>
                        <a:rPr lang="en-GB" sz="600" kern="1200" dirty="0" err="1">
                          <a:solidFill>
                            <a:schemeClr val="tx1"/>
                          </a:solidFill>
                          <a:effectLst/>
                          <a:latin typeface="Arial" panose="020B0604020202020204" pitchFamily="34" charset="0"/>
                          <a:ea typeface="+mn-ea"/>
                          <a:cs typeface="Arial" panose="020B0604020202020204" pitchFamily="34" charset="0"/>
                        </a:rPr>
                        <a:t>Heebjankri</a:t>
                      </a:r>
                      <a:r>
                        <a:rPr lang="en-GB" sz="600" kern="1200" dirty="0">
                          <a:solidFill>
                            <a:schemeClr val="tx1"/>
                          </a:solidFill>
                          <a:effectLst/>
                          <a:latin typeface="Arial" panose="020B0604020202020204" pitchFamily="34" charset="0"/>
                          <a:ea typeface="+mn-ea"/>
                          <a:cs typeface="Arial" panose="020B0604020202020204" pitchFamily="34" charset="0"/>
                        </a:rPr>
                        <a:t> et al, 2025).</a:t>
                      </a: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Perceived Barriers: </a:t>
                      </a:r>
                      <a:r>
                        <a:rPr lang="en-GB" sz="600" kern="1200" dirty="0">
                          <a:solidFill>
                            <a:schemeClr val="tx1"/>
                          </a:solidFill>
                          <a:effectLst/>
                          <a:latin typeface="Arial" panose="020B0604020202020204" pitchFamily="34" charset="0"/>
                          <a:ea typeface="+mn-ea"/>
                          <a:cs typeface="Arial" panose="020B0604020202020204" pitchFamily="34" charset="0"/>
                        </a:rPr>
                        <a:t>The app reduces common barriers to mental-health support by offering private, flexible and accessible tools that remove stigma, cost and long waiting times. Its intuitive design and offline usability help users with low digital confidence or limited internet access participate meaningfully in their care. Crisis-support functions further minimise fear by offering fast access to help during challenging moments, reassuring users that they are not alone (Castilla-Puentes et al, 2022; Castonguay et al, 2016).</a:t>
                      </a: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Cues to Action: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includes consistent cues to action such as reminders for mood logging, CBT tasks and relaxation exercises, which encourage daily engagement. Alerts notify users of emotional shifts that may require attention, prompting earlier help-seeking when symptoms escalate. Immediate-access crisis links serve as urgent cues to action during moments of distress, promoting timely and safe responses (</a:t>
                      </a:r>
                      <a:r>
                        <a:rPr lang="en-GB" sz="600" kern="1200" dirty="0" err="1">
                          <a:solidFill>
                            <a:schemeClr val="tx1"/>
                          </a:solidFill>
                          <a:effectLst/>
                          <a:latin typeface="Arial" panose="020B0604020202020204" pitchFamily="34" charset="0"/>
                          <a:ea typeface="+mn-ea"/>
                          <a:cs typeface="Arial" panose="020B0604020202020204" pitchFamily="34" charset="0"/>
                        </a:rPr>
                        <a:t>Heebjankri</a:t>
                      </a:r>
                      <a:r>
                        <a:rPr lang="en-GB" sz="600" kern="1200" dirty="0">
                          <a:solidFill>
                            <a:schemeClr val="tx1"/>
                          </a:solidFill>
                          <a:effectLst/>
                          <a:latin typeface="Arial" panose="020B0604020202020204" pitchFamily="34" charset="0"/>
                          <a:ea typeface="+mn-ea"/>
                          <a:cs typeface="Arial" panose="020B0604020202020204" pitchFamily="34" charset="0"/>
                        </a:rPr>
                        <a:t> et al, 2025; Alharbi et al, 2022).</a:t>
                      </a:r>
                    </a:p>
                    <a:p>
                      <a:pPr marL="228600" indent="-228600" algn="just">
                        <a:buFont typeface="Wingdings" panose="05000000000000000000" pitchFamily="2" charset="2"/>
                        <a:buChar char="q"/>
                      </a:pPr>
                      <a:r>
                        <a:rPr lang="en-GB" sz="600" b="1" kern="1200" dirty="0">
                          <a:solidFill>
                            <a:schemeClr val="tx1"/>
                          </a:solidFill>
                          <a:effectLst/>
                          <a:latin typeface="Arial" panose="020B0604020202020204" pitchFamily="34" charset="0"/>
                          <a:ea typeface="+mn-ea"/>
                          <a:cs typeface="Arial" panose="020B0604020202020204" pitchFamily="34" charset="0"/>
                        </a:rPr>
                        <a:t>Self-Efficacy: </a:t>
                      </a:r>
                      <a:r>
                        <a:rPr lang="en-GB" sz="600" kern="1200" dirty="0">
                          <a:solidFill>
                            <a:schemeClr val="tx1"/>
                          </a:solidFill>
                          <a:effectLst/>
                          <a:latin typeface="Arial" panose="020B0604020202020204" pitchFamily="34" charset="0"/>
                          <a:ea typeface="+mn-ea"/>
                          <a:cs typeface="Arial" panose="020B0604020202020204" pitchFamily="34" charset="0"/>
                        </a:rPr>
                        <a:t>The app builds users’ confidence in managing depression through progress visualisation that validates improvement over time. Personalised goals provide realistic steps that help users build mastery and trust in their ability to cope. By repeatedly practising grounding techniques, CBT exercises and calming tools, users develop stronger coping confidence and sustain long-term emotional resilience (Funnell et al, 2024).</a:t>
                      </a:r>
                    </a:p>
                  </a:txBody>
                  <a:tcPr marL="63305" marR="63305" marT="31652" marB="31652">
                    <a:gradFill flip="none" rotWithShape="1">
                      <a:gsLst>
                        <a:gs pos="0">
                          <a:schemeClr val="accent5">
                            <a:lumMod val="0"/>
                            <a:lumOff val="100000"/>
                          </a:schemeClr>
                        </a:gs>
                        <a:gs pos="35000">
                          <a:srgbClr val="DCC5ED"/>
                        </a:gs>
                        <a:gs pos="100000">
                          <a:schemeClr val="accent6">
                            <a:lumMod val="40000"/>
                            <a:lumOff val="60000"/>
                          </a:schemeClr>
                        </a:gs>
                      </a:gsLst>
                      <a:path path="shape">
                        <a:fillToRect l="50000" t="50000" r="50000" b="50000"/>
                      </a:path>
                      <a:tileRect/>
                    </a:gradFill>
                  </a:tcPr>
                </a:tc>
                <a:extLst>
                  <a:ext uri="{0D108BD9-81ED-4DB2-BD59-A6C34878D82A}">
                    <a16:rowId xmlns:a16="http://schemas.microsoft.com/office/drawing/2014/main" val="3383058316"/>
                  </a:ext>
                </a:extLst>
              </a:tr>
            </a:tbl>
          </a:graphicData>
        </a:graphic>
      </p:graphicFrame>
      <p:graphicFrame>
        <p:nvGraphicFramePr>
          <p:cNvPr id="23" name="Table 22">
            <a:extLst>
              <a:ext uri="{FF2B5EF4-FFF2-40B4-BE49-F238E27FC236}">
                <a16:creationId xmlns:a16="http://schemas.microsoft.com/office/drawing/2014/main" id="{4C8D0BEA-F3E6-5023-5371-4B0809462D58}"/>
              </a:ext>
            </a:extLst>
          </p:cNvPr>
          <p:cNvGraphicFramePr>
            <a:graphicFrameLocks noGrp="1"/>
          </p:cNvGraphicFramePr>
          <p:nvPr>
            <p:extLst>
              <p:ext uri="{D42A27DB-BD31-4B8C-83A1-F6EECF244321}">
                <p14:modId xmlns:p14="http://schemas.microsoft.com/office/powerpoint/2010/main" val="1132426654"/>
              </p:ext>
            </p:extLst>
          </p:nvPr>
        </p:nvGraphicFramePr>
        <p:xfrm>
          <a:off x="3390651" y="284672"/>
          <a:ext cx="3459725" cy="3670567"/>
        </p:xfrm>
        <a:graphic>
          <a:graphicData uri="http://schemas.openxmlformats.org/drawingml/2006/table">
            <a:tbl>
              <a:tblPr firstRow="1" bandRow="1">
                <a:tableStyleId>{16D9F66E-5EB9-4882-86FB-DCBF35E3C3E4}</a:tableStyleId>
              </a:tblPr>
              <a:tblGrid>
                <a:gridCol w="3459725">
                  <a:extLst>
                    <a:ext uri="{9D8B030D-6E8A-4147-A177-3AD203B41FA5}">
                      <a16:colId xmlns:a16="http://schemas.microsoft.com/office/drawing/2014/main" val="1105943586"/>
                    </a:ext>
                  </a:extLst>
                </a:gridCol>
              </a:tblGrid>
              <a:tr h="1784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tx1"/>
                          </a:solidFill>
                          <a:effectLst>
                            <a:outerShdw blurRad="38100" dist="38100" dir="2700000" algn="tl">
                              <a:srgbClr val="000000">
                                <a:alpha val="43137"/>
                              </a:srgbClr>
                            </a:outerShdw>
                          </a:effectLst>
                          <a:latin typeface="Algerian" panose="04020705040A02060702" pitchFamily="82" charset="0"/>
                          <a:cs typeface="Arial" panose="020B0604020202020204" pitchFamily="34" charset="0"/>
                        </a:rPr>
                        <a:t>2. HEALTH PROMOTION VALUES AND PRINCIPLES</a:t>
                      </a:r>
                    </a:p>
                  </a:txBody>
                  <a:tcPr marL="63305" marR="63305" marT="31652" marB="31652">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extLst>
                  <a:ext uri="{0D108BD9-81ED-4DB2-BD59-A6C34878D82A}">
                    <a16:rowId xmlns:a16="http://schemas.microsoft.com/office/drawing/2014/main" val="373941783"/>
                  </a:ext>
                </a:extLst>
              </a:tr>
              <a:tr h="3492092">
                <a:tc>
                  <a:txBody>
                    <a:bodyPr/>
                    <a:lstStyle/>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Empowerment: </a:t>
                      </a:r>
                      <a:r>
                        <a:rPr lang="en-GB" sz="600" kern="1200" dirty="0">
                          <a:solidFill>
                            <a:schemeClr val="dk1"/>
                          </a:solidFill>
                          <a:effectLst/>
                          <a:latin typeface="Arial" panose="020B0604020202020204" pitchFamily="34" charset="0"/>
                          <a:ea typeface="+mn-ea"/>
                          <a:cs typeface="Arial" panose="020B0604020202020204" pitchFamily="34" charset="0"/>
                        </a:rPr>
                        <a:t>Empowerment is strengthened by providing individuals with self-guided digital tools that help them take greater control over their mental health. Through interactive features such as mood tracking, journaling and cognitive exercises, users gain the ability to monitor emotions, understand triggers and take proactive steps toward managing their wellbeing (Heimburg and Cluley, 2021).</a:t>
                      </a:r>
                    </a:p>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Equity: </a:t>
                      </a:r>
                      <a:r>
                        <a:rPr lang="en-GB" sz="600" kern="1200" dirty="0">
                          <a:solidFill>
                            <a:schemeClr val="dk1"/>
                          </a:solidFill>
                          <a:effectLst/>
                          <a:latin typeface="Arial" panose="020B0604020202020204" pitchFamily="34" charset="0"/>
                          <a:ea typeface="+mn-ea"/>
                          <a:cs typeface="Arial" panose="020B0604020202020204" pitchFamily="34" charset="0"/>
                        </a:rPr>
                        <a:t>Equity is advanced by expanding digital access for underserved and marginalised populations. By offering a free, easy-to-use and widely accessible platform, the intervention helps reduce gaps in mental-health support for those facing socioeconomic, geographic or cultural barriers (Corbin et al, 2021).</a:t>
                      </a:r>
                    </a:p>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Participation: </a:t>
                      </a:r>
                      <a:r>
                        <a:rPr lang="en-GB" sz="600" kern="1200" dirty="0">
                          <a:solidFill>
                            <a:schemeClr val="dk1"/>
                          </a:solidFill>
                          <a:effectLst/>
                          <a:latin typeface="Arial" panose="020B0604020202020204" pitchFamily="34" charset="0"/>
                          <a:ea typeface="+mn-ea"/>
                          <a:cs typeface="Arial" panose="020B0604020202020204" pitchFamily="34" charset="0"/>
                        </a:rPr>
                        <a:t>Participation is encouraged through daily mood logging, personalised goal-setting and reflective emotional exercises that actively involve users in their own care. This engagement supports regular self-awareness and long-term habit formation (Heimburg and Cluley, 2021).</a:t>
                      </a:r>
                    </a:p>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Holistic Approach: </a:t>
                      </a:r>
                      <a:r>
                        <a:rPr lang="en-GB" sz="600" kern="1200" dirty="0">
                          <a:solidFill>
                            <a:schemeClr val="dk1"/>
                          </a:solidFill>
                          <a:effectLst/>
                          <a:latin typeface="Arial" panose="020B0604020202020204" pitchFamily="34" charset="0"/>
                          <a:ea typeface="+mn-ea"/>
                          <a:cs typeface="Arial" panose="020B0604020202020204" pitchFamily="34" charset="0"/>
                        </a:rPr>
                        <a:t>A holistic approach is prioritised by addressing emotional, cognitive, behavioural and social aspects of wellbeing. The app integrates calming tools, CBT tasks, reflective prompts and supportive resources to ensure whole-person support (Heimburg and Cluley, 2021).</a:t>
                      </a:r>
                    </a:p>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Sustainability: </a:t>
                      </a:r>
                      <a:r>
                        <a:rPr lang="en-GB" sz="600" kern="1200" dirty="0">
                          <a:solidFill>
                            <a:schemeClr val="dk1"/>
                          </a:solidFill>
                          <a:effectLst/>
                          <a:latin typeface="Arial" panose="020B0604020202020204" pitchFamily="34" charset="0"/>
                          <a:ea typeface="+mn-ea"/>
                          <a:cs typeface="Arial" panose="020B0604020202020204" pitchFamily="34" charset="0"/>
                        </a:rPr>
                        <a:t>Sustainability is achieved by enabling long-term behavioural change through ongoing access to digital mental-health resources. Regular engagement helps users develop consistent self-care routines that persist beyond short-term interventions (Corbin et al, 2021).</a:t>
                      </a:r>
                    </a:p>
                    <a:p>
                      <a:pPr marL="171450" indent="-171450" algn="just">
                        <a:buFont typeface="Wingdings" panose="05000000000000000000" pitchFamily="2" charset="2"/>
                        <a:buChar char="§"/>
                      </a:pPr>
                      <a:r>
                        <a:rPr lang="en-GB" sz="600" b="1" kern="1200" dirty="0">
                          <a:solidFill>
                            <a:schemeClr val="dk1"/>
                          </a:solidFill>
                          <a:effectLst/>
                          <a:latin typeface="Arial" panose="020B0604020202020204" pitchFamily="34" charset="0"/>
                          <a:ea typeface="+mn-ea"/>
                          <a:cs typeface="Arial" panose="020B0604020202020204" pitchFamily="34" charset="0"/>
                        </a:rPr>
                        <a:t>Intersectoral Collaboration: </a:t>
                      </a:r>
                      <a:r>
                        <a:rPr lang="en-GB" sz="600" kern="1200" dirty="0">
                          <a:solidFill>
                            <a:schemeClr val="dk1"/>
                          </a:solidFill>
                          <a:effectLst/>
                          <a:latin typeface="Arial" panose="020B0604020202020204" pitchFamily="34" charset="0"/>
                          <a:ea typeface="+mn-ea"/>
                          <a:cs typeface="Arial" panose="020B0604020202020204" pitchFamily="34" charset="0"/>
                        </a:rPr>
                        <a:t>Intersectoral collaboration is strengthened by linking digital health innovation with public health systems, educational institutions and mental-health services. This integrated approach supports shared responsibility for improving mental well-being across sectors (Corbin et al, 2021).</a:t>
                      </a:r>
                    </a:p>
                    <a:p>
                      <a:pPr algn="just"/>
                      <a:r>
                        <a:rPr lang="en-GB" sz="600" b="1" u="sng" kern="1200" dirty="0">
                          <a:solidFill>
                            <a:srgbClr val="FF0000"/>
                          </a:solidFill>
                          <a:effectLst/>
                          <a:latin typeface="Arial" panose="020B0604020202020204" pitchFamily="34" charset="0"/>
                          <a:ea typeface="+mn-ea"/>
                          <a:cs typeface="Arial" panose="020B0604020202020204" pitchFamily="34" charset="0"/>
                        </a:rPr>
                        <a:t>Alignment of </a:t>
                      </a:r>
                      <a:r>
                        <a:rPr lang="en-GB" sz="600" b="1" u="sng" kern="1200" dirty="0" err="1">
                          <a:solidFill>
                            <a:srgbClr val="FF0000"/>
                          </a:solidFill>
                          <a:effectLst/>
                          <a:latin typeface="Arial" panose="020B0604020202020204" pitchFamily="34" charset="0"/>
                          <a:ea typeface="+mn-ea"/>
                          <a:cs typeface="Arial" panose="020B0604020202020204" pitchFamily="34" charset="0"/>
                        </a:rPr>
                        <a:t>BrightMind</a:t>
                      </a:r>
                      <a:r>
                        <a:rPr lang="en-GB" sz="600" b="1" u="sng" kern="1200" dirty="0">
                          <a:solidFill>
                            <a:srgbClr val="FF0000"/>
                          </a:solidFill>
                          <a:effectLst/>
                          <a:latin typeface="Arial" panose="020B0604020202020204" pitchFamily="34" charset="0"/>
                          <a:ea typeface="+mn-ea"/>
                          <a:cs typeface="Arial" panose="020B0604020202020204" pitchFamily="34" charset="0"/>
                        </a:rPr>
                        <a:t> Connect with Health Promotion Values</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Supports empowerment through user-friendly dashboards showing mood patterns, triggers and progress over time (Martinengo et al, 2022).</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Promotes health equity by offering a free, accessible platform adaptable to various socioeconomic groups (Werth et al, 2025).</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Enhances participation via daily exercises, personalised emotional insights and user-chosen wellbeing goals (Werth et al, 2025).</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Addresses holistic wellbeing by integrating calming tools, CBT tasks, journaling and crisis support navigation (Martinengo et al, 2022).</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Encourages sustainable change by helping users build consistent self-care habits independent of clinic visits (Martinengo et al, 2022).</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Aligns with public-health values through evidence-informed techniques and a design focused on inclusivity, accessibility and early intervention (Werth et al, 2025).</a:t>
                      </a:r>
                    </a:p>
                  </a:txBody>
                  <a:tcPr marL="63305" marR="63305" marT="31652" marB="31652">
                    <a:gradFill flip="none" rotWithShape="1">
                      <a:gsLst>
                        <a:gs pos="0">
                          <a:schemeClr val="accent4">
                            <a:lumMod val="5000"/>
                            <a:lumOff val="95000"/>
                          </a:schemeClr>
                        </a:gs>
                        <a:gs pos="74000">
                          <a:schemeClr val="accent4">
                            <a:lumMod val="20000"/>
                            <a:lumOff val="80000"/>
                          </a:schemeClr>
                        </a:gs>
                        <a:gs pos="83000">
                          <a:schemeClr val="accent2">
                            <a:lumMod val="20000"/>
                            <a:lumOff val="80000"/>
                          </a:schemeClr>
                        </a:gs>
                        <a:gs pos="100000">
                          <a:schemeClr val="accent5">
                            <a:lumMod val="60000"/>
                            <a:lumOff val="40000"/>
                          </a:schemeClr>
                        </a:gs>
                      </a:gsLst>
                      <a:path path="shape">
                        <a:fillToRect l="50000" t="50000" r="50000" b="50000"/>
                      </a:path>
                      <a:tileRect/>
                    </a:gradFill>
                  </a:tcPr>
                </a:tc>
                <a:extLst>
                  <a:ext uri="{0D108BD9-81ED-4DB2-BD59-A6C34878D82A}">
                    <a16:rowId xmlns:a16="http://schemas.microsoft.com/office/drawing/2014/main" val="1695898386"/>
                  </a:ext>
                </a:extLst>
              </a:tr>
            </a:tbl>
          </a:graphicData>
        </a:graphic>
      </p:graphicFrame>
      <p:graphicFrame>
        <p:nvGraphicFramePr>
          <p:cNvPr id="24" name="Table 23">
            <a:extLst>
              <a:ext uri="{FF2B5EF4-FFF2-40B4-BE49-F238E27FC236}">
                <a16:creationId xmlns:a16="http://schemas.microsoft.com/office/drawing/2014/main" id="{86757701-242B-28A5-BE70-6912C3A71FB7}"/>
              </a:ext>
            </a:extLst>
          </p:cNvPr>
          <p:cNvGraphicFramePr>
            <a:graphicFrameLocks noGrp="1"/>
          </p:cNvGraphicFramePr>
          <p:nvPr>
            <p:extLst>
              <p:ext uri="{D42A27DB-BD31-4B8C-83A1-F6EECF244321}">
                <p14:modId xmlns:p14="http://schemas.microsoft.com/office/powerpoint/2010/main" val="271464"/>
              </p:ext>
            </p:extLst>
          </p:nvPr>
        </p:nvGraphicFramePr>
        <p:xfrm>
          <a:off x="4088074" y="3955239"/>
          <a:ext cx="2743545" cy="1696328"/>
        </p:xfrm>
        <a:graphic>
          <a:graphicData uri="http://schemas.openxmlformats.org/drawingml/2006/table">
            <a:tbl>
              <a:tblPr firstRow="1" bandRow="1">
                <a:tableStyleId>{E8B1032C-EA38-4F05-BA0D-38AFFFC7BED3}</a:tableStyleId>
              </a:tblPr>
              <a:tblGrid>
                <a:gridCol w="2743545">
                  <a:extLst>
                    <a:ext uri="{9D8B030D-6E8A-4147-A177-3AD203B41FA5}">
                      <a16:colId xmlns:a16="http://schemas.microsoft.com/office/drawing/2014/main" val="1476607521"/>
                    </a:ext>
                  </a:extLst>
                </a:gridCol>
              </a:tblGrid>
              <a:tr h="14068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tx1"/>
                          </a:solidFill>
                          <a:effectLst>
                            <a:outerShdw blurRad="38100" dist="25400" dir="5400000" algn="ctr" rotWithShape="0">
                              <a:srgbClr val="6E747A">
                                <a:alpha val="43000"/>
                              </a:srgbClr>
                            </a:outerShdw>
                          </a:effectLst>
                          <a:latin typeface="Algerian" panose="04020705040A02060702" pitchFamily="82" charset="0"/>
                          <a:cs typeface="Arial" panose="020B0604020202020204" pitchFamily="34" charset="0"/>
                        </a:rPr>
                        <a:t>4. EXPECTED OUTCOME OF TTM</a:t>
                      </a:r>
                      <a:endParaRPr lang="en-IN" sz="700" b="1" u="sng" cap="none" spc="0" dirty="0">
                        <a:ln w="0"/>
                        <a:solidFill>
                          <a:schemeClr val="tx1"/>
                        </a:solidFill>
                        <a:effectLst>
                          <a:outerShdw blurRad="38100" dist="25400" dir="5400000" algn="ctr" rotWithShape="0">
                            <a:srgbClr val="6E747A">
                              <a:alpha val="43000"/>
                            </a:srgbClr>
                          </a:outerShdw>
                        </a:effectLst>
                        <a:latin typeface="Algerian" panose="04020705040A02060702" pitchFamily="82"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3">
                            <a:lumMod val="5000"/>
                            <a:lumOff val="95000"/>
                          </a:schemeClr>
                        </a:gs>
                        <a:gs pos="74000">
                          <a:srgbClr val="C69F10"/>
                        </a:gs>
                        <a:gs pos="83000">
                          <a:schemeClr val="accent3">
                            <a:lumMod val="45000"/>
                            <a:lumOff val="55000"/>
                          </a:schemeClr>
                        </a:gs>
                        <a:gs pos="100000">
                          <a:schemeClr val="accent3">
                            <a:lumMod val="30000"/>
                            <a:lumOff val="70000"/>
                          </a:schemeClr>
                        </a:gs>
                      </a:gsLst>
                      <a:lin ang="5400000" scaled="1"/>
                      <a:tileRect/>
                    </a:gradFill>
                  </a:tcPr>
                </a:tc>
                <a:extLst>
                  <a:ext uri="{0D108BD9-81ED-4DB2-BD59-A6C34878D82A}">
                    <a16:rowId xmlns:a16="http://schemas.microsoft.com/office/drawing/2014/main" val="3482022588"/>
                  </a:ext>
                </a:extLst>
              </a:tr>
              <a:tr h="1101419">
                <a:tc>
                  <a:txBody>
                    <a:bodyPr/>
                    <a:lstStyle/>
                    <a:p>
                      <a:pPr algn="just"/>
                      <a:r>
                        <a:rPr lang="en-GB" sz="600" kern="1200" dirty="0">
                          <a:solidFill>
                            <a:schemeClr val="tx1"/>
                          </a:solidFill>
                          <a:effectLst/>
                          <a:latin typeface="Arial" panose="020B0604020202020204" pitchFamily="34" charset="0"/>
                          <a:ea typeface="+mn-ea"/>
                          <a:cs typeface="Arial" panose="020B0604020202020204" pitchFamily="34" charset="0"/>
                        </a:rPr>
                        <a:t>Using the Health Belief Model,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is expected to strengthen users’ emotional awareness by helping them recognise their susceptibility to mood changes through consistent tracking and journaling (</a:t>
                      </a:r>
                      <a:r>
                        <a:rPr lang="en-GB" sz="600" kern="1200" dirty="0" err="1">
                          <a:solidFill>
                            <a:schemeClr val="tx1"/>
                          </a:solidFill>
                          <a:effectLst/>
                          <a:latin typeface="Arial" panose="020B0604020202020204" pitchFamily="34" charset="0"/>
                          <a:ea typeface="+mn-ea"/>
                          <a:cs typeface="Arial" panose="020B0604020202020204" pitchFamily="34" charset="0"/>
                        </a:rPr>
                        <a:t>Heebjankri</a:t>
                      </a:r>
                      <a:r>
                        <a:rPr lang="en-GB" sz="600" kern="1200" dirty="0">
                          <a:solidFill>
                            <a:schemeClr val="tx1"/>
                          </a:solidFill>
                          <a:effectLst/>
                          <a:latin typeface="Arial" panose="020B0604020202020204" pitchFamily="34" charset="0"/>
                          <a:ea typeface="+mn-ea"/>
                          <a:cs typeface="Arial" panose="020B0604020202020204" pitchFamily="34" charset="0"/>
                        </a:rPr>
                        <a:t> et al, 2025). By increasing understanding of the severity of untreated symptoms, the app encourages earlier engagement with coping strategies such as CBT tasks and grounding techniques. Perceived benefits are reinforced as users notice improvements in emotional control, contributing to a reduction in depressive symptoms over time (Castilla-Puentes et al, 2022). The app also lowers perceived barriers, such as stigma and limited access, by providing discreet, easily accessible support, helping reduce mental-health inequalities for underserved groups (Castilla-Puentes et al, 2022). Cues to action, including notifications and crisis alerts, prompt timely help-seeking when warning signs emerge. As self-efficacy grows through repeated practice and visible progress, users gain confidence in managing their wellbeing independently, while integration with NHS or community pathways supports continuity of care and sustained recovery (</a:t>
                      </a:r>
                      <a:r>
                        <a:rPr lang="en-GB" sz="600" kern="1200" dirty="0" err="1">
                          <a:solidFill>
                            <a:schemeClr val="tx1"/>
                          </a:solidFill>
                          <a:effectLst/>
                          <a:latin typeface="Arial" panose="020B0604020202020204" pitchFamily="34" charset="0"/>
                          <a:ea typeface="+mn-ea"/>
                          <a:cs typeface="Arial" panose="020B0604020202020204" pitchFamily="34" charset="0"/>
                        </a:rPr>
                        <a:t>Heebjankri</a:t>
                      </a:r>
                      <a:r>
                        <a:rPr lang="en-GB" sz="600" kern="1200" dirty="0">
                          <a:solidFill>
                            <a:schemeClr val="tx1"/>
                          </a:solidFill>
                          <a:effectLst/>
                          <a:latin typeface="Arial" panose="020B0604020202020204" pitchFamily="34" charset="0"/>
                          <a:ea typeface="+mn-ea"/>
                          <a:cs typeface="Arial" panose="020B0604020202020204" pitchFamily="34" charset="0"/>
                        </a:rPr>
                        <a:t> et al, 2025).</a:t>
                      </a:r>
                    </a:p>
                  </a:txBody>
                  <a:tcPr marL="63305" marR="63305" marT="31652" marB="31652">
                    <a:gradFill flip="none" rotWithShape="1">
                      <a:gsLst>
                        <a:gs pos="30000">
                          <a:schemeClr val="accent3">
                            <a:lumMod val="5000"/>
                            <a:lumOff val="95000"/>
                          </a:schemeClr>
                        </a:gs>
                        <a:gs pos="83000">
                          <a:schemeClr val="accent1">
                            <a:lumMod val="20000"/>
                            <a:lumOff val="80000"/>
                          </a:schemeClr>
                        </a:gs>
                        <a:gs pos="100000">
                          <a:schemeClr val="accent3">
                            <a:lumMod val="30000"/>
                            <a:lumOff val="70000"/>
                          </a:schemeClr>
                        </a:gs>
                      </a:gsLst>
                      <a:path path="shape">
                        <a:fillToRect l="50000" t="50000" r="50000" b="50000"/>
                      </a:path>
                      <a:tileRect/>
                    </a:gradFill>
                  </a:tcPr>
                </a:tc>
                <a:extLst>
                  <a:ext uri="{0D108BD9-81ED-4DB2-BD59-A6C34878D82A}">
                    <a16:rowId xmlns:a16="http://schemas.microsoft.com/office/drawing/2014/main" val="1559256651"/>
                  </a:ext>
                </a:extLst>
              </a:tr>
            </a:tbl>
          </a:graphicData>
        </a:graphic>
      </p:graphicFrame>
      <p:graphicFrame>
        <p:nvGraphicFramePr>
          <p:cNvPr id="26" name="Table 25">
            <a:extLst>
              <a:ext uri="{FF2B5EF4-FFF2-40B4-BE49-F238E27FC236}">
                <a16:creationId xmlns:a16="http://schemas.microsoft.com/office/drawing/2014/main" id="{DBEE3F9E-2299-01EE-D567-E59334A14F77}"/>
              </a:ext>
            </a:extLst>
          </p:cNvPr>
          <p:cNvGraphicFramePr>
            <a:graphicFrameLocks noGrp="1"/>
          </p:cNvGraphicFramePr>
          <p:nvPr>
            <p:extLst>
              <p:ext uri="{D42A27DB-BD31-4B8C-83A1-F6EECF244321}">
                <p14:modId xmlns:p14="http://schemas.microsoft.com/office/powerpoint/2010/main" val="1976770827"/>
              </p:ext>
            </p:extLst>
          </p:nvPr>
        </p:nvGraphicFramePr>
        <p:xfrm>
          <a:off x="4070888" y="5651567"/>
          <a:ext cx="2787112" cy="2427848"/>
        </p:xfrm>
        <a:graphic>
          <a:graphicData uri="http://schemas.openxmlformats.org/drawingml/2006/table">
            <a:tbl>
              <a:tblPr firstRow="1" bandRow="1">
                <a:tableStyleId>{E8B1032C-EA38-4F05-BA0D-38AFFFC7BED3}</a:tableStyleId>
              </a:tblPr>
              <a:tblGrid>
                <a:gridCol w="2787112">
                  <a:extLst>
                    <a:ext uri="{9D8B030D-6E8A-4147-A177-3AD203B41FA5}">
                      <a16:colId xmlns:a16="http://schemas.microsoft.com/office/drawing/2014/main" val="3806148709"/>
                    </a:ext>
                  </a:extLst>
                </a:gridCol>
              </a:tblGrid>
              <a:tr h="1466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tx1"/>
                          </a:solidFill>
                          <a:effectLst>
                            <a:outerShdw blurRad="38100" dist="38100" dir="2700000" algn="tl">
                              <a:srgbClr val="000000">
                                <a:alpha val="43137"/>
                              </a:srgbClr>
                            </a:outerShdw>
                          </a:effectLst>
                          <a:latin typeface="Algerian" panose="04020705040A02060702" pitchFamily="82" charset="0"/>
                          <a:cs typeface="Arial" panose="020B0604020202020204" pitchFamily="34" charset="0"/>
                        </a:rPr>
                        <a:t>5. CONCLUSION</a:t>
                      </a:r>
                      <a:endParaRPr lang="en-IN" sz="700" b="1" u="sng" cap="none" spc="0" dirty="0">
                        <a:ln w="0"/>
                        <a:solidFill>
                          <a:schemeClr val="tx1"/>
                        </a:solidFill>
                        <a:effectLst>
                          <a:outerShdw blurRad="38100" dist="38100" dir="2700000" algn="tl">
                            <a:srgbClr val="000000">
                              <a:alpha val="43137"/>
                            </a:srgbClr>
                          </a:outerShdw>
                        </a:effectLst>
                        <a:latin typeface="Algerian" panose="04020705040A02060702" pitchFamily="82"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tcPr>
                </a:tc>
                <a:extLst>
                  <a:ext uri="{0D108BD9-81ED-4DB2-BD59-A6C34878D82A}">
                    <a16:rowId xmlns:a16="http://schemas.microsoft.com/office/drawing/2014/main" val="3373360627"/>
                  </a:ext>
                </a:extLst>
              </a:tr>
              <a:tr h="1930769">
                <a:tc>
                  <a:txBody>
                    <a:bodyPr/>
                    <a:lstStyle/>
                    <a:p>
                      <a:pPr algn="just"/>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demonstrates how digital mental-health interventions can effectively support national priorities by increasing early engagement, reducing barriers to care and enhancing public accessibility. Aligned with the Health Belief Model, the app strengthens users’ perceived susceptibility and severity by helping them identify emotional changes and understand the impact of unmanaged depression. This supports policy directions that prioritise prevention, early intervention and self-management, key elements of modern mental-health strategies. By offering an inclusive, free and flexible tool,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helps reduce inequalities affecting socially and geographically disadvantaged groups, reinforcing the NHS commitment to accessible digital healthcare. Its evidence-informed design also aligns with national digital transformation goals, providing a scalable solution that alleviates pressure on overstretched mental-health services.</a:t>
                      </a:r>
                    </a:p>
                    <a:p>
                      <a:pPr algn="just"/>
                      <a:r>
                        <a:rPr lang="en-GB" sz="600" kern="1200" dirty="0">
                          <a:solidFill>
                            <a:schemeClr val="tx1"/>
                          </a:solidFill>
                          <a:effectLst/>
                          <a:latin typeface="Arial" panose="020B0604020202020204" pitchFamily="34" charset="0"/>
                          <a:ea typeface="+mn-ea"/>
                          <a:cs typeface="Arial" panose="020B0604020202020204" pitchFamily="34" charset="0"/>
                        </a:rPr>
                        <a:t>The app’s expected outcomes, enhanced self-efficacy, reduced barriers and stronger cues to action- extend beyond clinical care and influence education, training and research sectors. Educational institutions can integrate similar digital tools to support student wellbeing and enhance mental-health literacy, empowering young people to recognise symptoms earlier. For researchers, anonymised user data from such apps can generate insights into behavioural patterns, digital engagement trends and emerging population needs, informing future intervention design. Ultimately, integrating </a:t>
                      </a:r>
                      <a:r>
                        <a:rPr lang="en-GB" sz="600" kern="1200" dirty="0" err="1">
                          <a:solidFill>
                            <a:schemeClr val="tx1"/>
                          </a:solidFill>
                          <a:effectLst/>
                          <a:latin typeface="Arial" panose="020B0604020202020204" pitchFamily="34" charset="0"/>
                          <a:ea typeface="+mn-ea"/>
                          <a:cs typeface="Arial" panose="020B0604020202020204" pitchFamily="34" charset="0"/>
                        </a:rPr>
                        <a:t>BrightMind</a:t>
                      </a:r>
                      <a:r>
                        <a:rPr lang="en-GB" sz="600" kern="1200" dirty="0">
                          <a:solidFill>
                            <a:schemeClr val="tx1"/>
                          </a:solidFill>
                          <a:effectLst/>
                          <a:latin typeface="Arial" panose="020B0604020202020204" pitchFamily="34" charset="0"/>
                          <a:ea typeface="+mn-ea"/>
                          <a:cs typeface="Arial" panose="020B0604020202020204" pitchFamily="34" charset="0"/>
                        </a:rPr>
                        <a:t> Connect into wider care pathways strengthens continuity of support, fosters long-term resilience and contributes to a more responsive, equitable and preventive mental-health system.</a:t>
                      </a:r>
                    </a:p>
                  </a:txBody>
                  <a:tcPr marL="63305" marR="63305" marT="31652" marB="31652">
                    <a:gradFill flip="none" rotWithShape="1">
                      <a:gsLst>
                        <a:gs pos="0">
                          <a:schemeClr val="accent2">
                            <a:lumMod val="5000"/>
                            <a:lumOff val="95000"/>
                          </a:schemeClr>
                        </a:gs>
                        <a:gs pos="74000">
                          <a:srgbClr val="A5DDEF"/>
                        </a:gs>
                        <a:gs pos="83000">
                          <a:schemeClr val="accent2">
                            <a:lumMod val="20000"/>
                            <a:lumOff val="80000"/>
                          </a:schemeClr>
                        </a:gs>
                        <a:gs pos="100000">
                          <a:schemeClr val="accent1">
                            <a:lumMod val="20000"/>
                            <a:lumOff val="80000"/>
                          </a:schemeClr>
                        </a:gs>
                      </a:gsLst>
                      <a:path path="shape">
                        <a:fillToRect l="50000" t="50000" r="50000" b="50000"/>
                      </a:path>
                      <a:tileRect/>
                    </a:gradFill>
                  </a:tcPr>
                </a:tc>
                <a:extLst>
                  <a:ext uri="{0D108BD9-81ED-4DB2-BD59-A6C34878D82A}">
                    <a16:rowId xmlns:a16="http://schemas.microsoft.com/office/drawing/2014/main" val="3677459887"/>
                  </a:ext>
                </a:extLst>
              </a:tr>
            </a:tbl>
          </a:graphicData>
        </a:graphic>
      </p:graphicFrame>
      <p:graphicFrame>
        <p:nvGraphicFramePr>
          <p:cNvPr id="2" name="Table 1">
            <a:extLst>
              <a:ext uri="{FF2B5EF4-FFF2-40B4-BE49-F238E27FC236}">
                <a16:creationId xmlns:a16="http://schemas.microsoft.com/office/drawing/2014/main" id="{96145FBC-F9CE-8A27-5F80-93F48ADFC8EF}"/>
              </a:ext>
            </a:extLst>
          </p:cNvPr>
          <p:cNvGraphicFramePr>
            <a:graphicFrameLocks noGrp="1"/>
          </p:cNvGraphicFramePr>
          <p:nvPr>
            <p:extLst>
              <p:ext uri="{D42A27DB-BD31-4B8C-83A1-F6EECF244321}">
                <p14:modId xmlns:p14="http://schemas.microsoft.com/office/powerpoint/2010/main" val="3757514862"/>
              </p:ext>
            </p:extLst>
          </p:nvPr>
        </p:nvGraphicFramePr>
        <p:xfrm>
          <a:off x="-12032" y="8068284"/>
          <a:ext cx="6882063" cy="1958854"/>
        </p:xfrm>
        <a:graphic>
          <a:graphicData uri="http://schemas.openxmlformats.org/drawingml/2006/table">
            <a:tbl>
              <a:tblPr firstRow="1" bandRow="1">
                <a:tableStyleId>{E8B1032C-EA38-4F05-BA0D-38AFFFC7BED3}</a:tableStyleId>
              </a:tblPr>
              <a:tblGrid>
                <a:gridCol w="6882063">
                  <a:extLst>
                    <a:ext uri="{9D8B030D-6E8A-4147-A177-3AD203B41FA5}">
                      <a16:colId xmlns:a16="http://schemas.microsoft.com/office/drawing/2014/main" val="3806148709"/>
                    </a:ext>
                  </a:extLst>
                </a:gridCol>
              </a:tblGrid>
              <a:tr h="139750">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500" b="1" u="sng" cap="none" spc="0" dirty="0">
                          <a:ln w="0"/>
                          <a:solidFill>
                            <a:schemeClr val="tx1"/>
                          </a:solidFill>
                          <a:effectLst>
                            <a:outerShdw blurRad="38100" dist="38100" dir="2700000" algn="tl">
                              <a:srgbClr val="000000">
                                <a:alpha val="43137"/>
                              </a:srgbClr>
                            </a:outerShdw>
                          </a:effectLst>
                          <a:latin typeface="Algerian" panose="04020705040A02060702" pitchFamily="82" charset="0"/>
                          <a:cs typeface="Arial" panose="020B0604020202020204" pitchFamily="34" charset="0"/>
                        </a:rPr>
                        <a:t>6. REFERENCE LIST</a:t>
                      </a:r>
                      <a:endParaRPr lang="en-IN" sz="500" b="1" u="sng" cap="none" spc="0" dirty="0">
                        <a:ln w="0"/>
                        <a:solidFill>
                          <a:schemeClr val="tx1"/>
                        </a:solidFill>
                        <a:effectLst>
                          <a:outerShdw blurRad="38100" dist="38100" dir="2700000" algn="tl">
                            <a:srgbClr val="000000">
                              <a:alpha val="43137"/>
                            </a:srgbClr>
                          </a:outerShdw>
                        </a:effectLst>
                        <a:latin typeface="Algerian" panose="04020705040A02060702" pitchFamily="82"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5">
                            <a:lumMod val="67000"/>
                          </a:schemeClr>
                        </a:gs>
                        <a:gs pos="48000">
                          <a:schemeClr val="accent1">
                            <a:lumMod val="20000"/>
                            <a:lumOff val="80000"/>
                          </a:schemeClr>
                        </a:gs>
                        <a:gs pos="100000">
                          <a:schemeClr val="accent5">
                            <a:lumMod val="60000"/>
                            <a:lumOff val="40000"/>
                          </a:schemeClr>
                        </a:gs>
                      </a:gsLst>
                      <a:lin ang="16200000" scaled="1"/>
                      <a:tileRect/>
                    </a:gradFill>
                  </a:tcPr>
                </a:tc>
                <a:extLst>
                  <a:ext uri="{0D108BD9-81ED-4DB2-BD59-A6C34878D82A}">
                    <a16:rowId xmlns:a16="http://schemas.microsoft.com/office/drawing/2014/main" val="3373360627"/>
                  </a:ext>
                </a:extLst>
              </a:tr>
              <a:tr h="1819104">
                <a:tc>
                  <a:txBody>
                    <a:bodyPr/>
                    <a:lstStyle/>
                    <a:p>
                      <a:pPr marL="171450" marR="0" lvl="0" indent="-171450" algn="just"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500" b="0" i="0" kern="1200" dirty="0">
                          <a:solidFill>
                            <a:schemeClr val="tx1"/>
                          </a:solidFill>
                          <a:effectLst/>
                          <a:latin typeface="Arial" panose="020B0604020202020204" pitchFamily="34" charset="0"/>
                          <a:ea typeface="+mn-ea"/>
                          <a:cs typeface="Arial" panose="020B0604020202020204" pitchFamily="34" charset="0"/>
                        </a:rPr>
                        <a:t>Alharbi, N.S., </a:t>
                      </a:r>
                      <a:r>
                        <a:rPr lang="en-GB" sz="500" b="0" i="0" kern="1200" dirty="0" err="1">
                          <a:solidFill>
                            <a:schemeClr val="tx1"/>
                          </a:solidFill>
                          <a:effectLst/>
                          <a:latin typeface="Arial" panose="020B0604020202020204" pitchFamily="34" charset="0"/>
                          <a:ea typeface="+mn-ea"/>
                          <a:cs typeface="Arial" panose="020B0604020202020204" pitchFamily="34" charset="0"/>
                        </a:rPr>
                        <a:t>AlGhanmi</a:t>
                      </a:r>
                      <a:r>
                        <a:rPr lang="en-GB" sz="500" b="0" i="0" kern="1200" dirty="0">
                          <a:solidFill>
                            <a:schemeClr val="tx1"/>
                          </a:solidFill>
                          <a:effectLst/>
                          <a:latin typeface="Arial" panose="020B0604020202020204" pitchFamily="34" charset="0"/>
                          <a:ea typeface="+mn-ea"/>
                          <a:cs typeface="Arial" panose="020B0604020202020204" pitchFamily="34" charset="0"/>
                        </a:rPr>
                        <a:t>, A.S. and </a:t>
                      </a:r>
                      <a:r>
                        <a:rPr lang="en-GB" sz="500" b="0" i="0" kern="1200" dirty="0" err="1">
                          <a:solidFill>
                            <a:schemeClr val="tx1"/>
                          </a:solidFill>
                          <a:effectLst/>
                          <a:latin typeface="Arial" panose="020B0604020202020204" pitchFamily="34" charset="0"/>
                          <a:ea typeface="+mn-ea"/>
                          <a:cs typeface="Arial" panose="020B0604020202020204" pitchFamily="34" charset="0"/>
                        </a:rPr>
                        <a:t>Fahlevi</a:t>
                      </a:r>
                      <a:r>
                        <a:rPr lang="en-GB" sz="500" b="0" i="0" kern="1200" dirty="0">
                          <a:solidFill>
                            <a:schemeClr val="tx1"/>
                          </a:solidFill>
                          <a:effectLst/>
                          <a:latin typeface="Arial" panose="020B0604020202020204" pitchFamily="34" charset="0"/>
                          <a:ea typeface="+mn-ea"/>
                          <a:cs typeface="Arial" panose="020B0604020202020204" pitchFamily="34" charset="0"/>
                        </a:rPr>
                        <a:t>, M., 2022. Adoption of health mobile apps during the COVID-19 lockdown: a health belief model approach. </a:t>
                      </a:r>
                      <a:r>
                        <a:rPr lang="en-GB" sz="500" b="0" i="1" kern="1200" dirty="0">
                          <a:solidFill>
                            <a:schemeClr val="tx1"/>
                          </a:solidFill>
                          <a:effectLst/>
                          <a:latin typeface="Arial" panose="020B0604020202020204" pitchFamily="34" charset="0"/>
                          <a:ea typeface="+mn-ea"/>
                          <a:cs typeface="Arial" panose="020B0604020202020204" pitchFamily="34" charset="0"/>
                        </a:rPr>
                        <a:t>International journal of environmental research and public health</a:t>
                      </a:r>
                      <a:r>
                        <a:rPr lang="en-GB" sz="500" b="0" i="0" kern="1200" dirty="0">
                          <a:solidFill>
                            <a:schemeClr val="tx1"/>
                          </a:solidFill>
                          <a:effectLst/>
                          <a:latin typeface="Arial" panose="020B0604020202020204" pitchFamily="34" charset="0"/>
                          <a:ea typeface="+mn-ea"/>
                          <a:cs typeface="Arial" panose="020B0604020202020204" pitchFamily="34" charset="0"/>
                        </a:rPr>
                        <a:t>, </a:t>
                      </a:r>
                      <a:r>
                        <a:rPr lang="en-GB" sz="500" b="0" i="1" kern="1200" dirty="0">
                          <a:solidFill>
                            <a:schemeClr val="tx1"/>
                          </a:solidFill>
                          <a:effectLst/>
                          <a:latin typeface="Arial" panose="020B0604020202020204" pitchFamily="34" charset="0"/>
                          <a:ea typeface="+mn-ea"/>
                          <a:cs typeface="Arial" panose="020B0604020202020204" pitchFamily="34" charset="0"/>
                        </a:rPr>
                        <a:t>19</a:t>
                      </a:r>
                      <a:r>
                        <a:rPr lang="en-GB" sz="500" b="0" i="0" kern="1200" dirty="0">
                          <a:solidFill>
                            <a:schemeClr val="tx1"/>
                          </a:solidFill>
                          <a:effectLst/>
                          <a:latin typeface="Arial" panose="020B0604020202020204" pitchFamily="34" charset="0"/>
                          <a:ea typeface="+mn-ea"/>
                          <a:cs typeface="Arial" panose="020B0604020202020204" pitchFamily="34" charset="0"/>
                        </a:rPr>
                        <a:t>(7), p.4179.</a:t>
                      </a:r>
                      <a:endParaRPr lang="en-GB" sz="500" kern="1200" dirty="0">
                        <a:solidFill>
                          <a:schemeClr val="tx1"/>
                        </a:solidFill>
                        <a:effectLst/>
                        <a:latin typeface="Arial" panose="020B0604020202020204" pitchFamily="34" charset="0"/>
                        <a:ea typeface="+mn-ea"/>
                        <a:cs typeface="Arial" panose="020B0604020202020204" pitchFamily="34" charset="0"/>
                      </a:endParaRPr>
                    </a:p>
                    <a:p>
                      <a:pPr marL="171450" marR="0" lvl="0" indent="-171450" algn="just" defTabSz="6858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500" kern="1200" dirty="0">
                          <a:solidFill>
                            <a:schemeClr val="tx1"/>
                          </a:solidFill>
                          <a:effectLst/>
                          <a:latin typeface="Arial" panose="020B0604020202020204" pitchFamily="34" charset="0"/>
                          <a:ea typeface="+mn-ea"/>
                          <a:cs typeface="Arial" panose="020B0604020202020204" pitchFamily="34" charset="0"/>
                        </a:rPr>
                        <a:t>Arean, P.A., Hallgren, K.A., Jordan, J.T., Gazzaley, A., Atkins, D.C., Heagerty, P.J. and Anguera, J.A., (2016). The use and effectiveness of mobile apps for depression: results from a fully remote clinical trial. </a:t>
                      </a:r>
                      <a:r>
                        <a:rPr lang="en-GB" sz="500" i="1" kern="1200" dirty="0">
                          <a:solidFill>
                            <a:schemeClr val="tx1"/>
                          </a:solidFill>
                          <a:effectLst/>
                          <a:latin typeface="Arial" panose="020B0604020202020204" pitchFamily="34" charset="0"/>
                          <a:ea typeface="+mn-ea"/>
                          <a:cs typeface="Arial" panose="020B0604020202020204" pitchFamily="34" charset="0"/>
                        </a:rPr>
                        <a:t>Journal of medical Internet research</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18</a:t>
                      </a:r>
                      <a:r>
                        <a:rPr lang="en-GB" sz="500" kern="1200" dirty="0">
                          <a:solidFill>
                            <a:schemeClr val="tx1"/>
                          </a:solidFill>
                          <a:effectLst/>
                          <a:latin typeface="Arial" panose="020B0604020202020204" pitchFamily="34" charset="0"/>
                          <a:ea typeface="+mn-ea"/>
                          <a:cs typeface="Arial" panose="020B0604020202020204" pitchFamily="34" charset="0"/>
                        </a:rPr>
                        <a:t>(12), p.e330.</a:t>
                      </a:r>
                    </a:p>
                    <a:p>
                      <a:pPr marL="171450" indent="-171450" algn="just">
                        <a:buFont typeface="Arial" panose="020B0604020202020204" pitchFamily="34" charset="0"/>
                        <a:buChar char="•"/>
                      </a:pPr>
                      <a:r>
                        <a:rPr lang="en-GB" sz="500" kern="1200" dirty="0" err="1">
                          <a:solidFill>
                            <a:schemeClr val="tx1"/>
                          </a:solidFill>
                          <a:effectLst/>
                          <a:latin typeface="Arial" panose="020B0604020202020204" pitchFamily="34" charset="0"/>
                          <a:ea typeface="+mn-ea"/>
                          <a:cs typeface="Arial" panose="020B0604020202020204" pitchFamily="34" charset="0"/>
                        </a:rPr>
                        <a:t>Brailean</a:t>
                      </a:r>
                      <a:r>
                        <a:rPr lang="en-GB" sz="500" kern="1200" dirty="0">
                          <a:solidFill>
                            <a:schemeClr val="tx1"/>
                          </a:solidFill>
                          <a:effectLst/>
                          <a:latin typeface="Arial" panose="020B0604020202020204" pitchFamily="34" charset="0"/>
                          <a:ea typeface="+mn-ea"/>
                          <a:cs typeface="Arial" panose="020B0604020202020204" pitchFamily="34" charset="0"/>
                        </a:rPr>
                        <a:t>, A., Curtis, J., Davis, K., Dregan, A. and </a:t>
                      </a:r>
                      <a:r>
                        <a:rPr lang="en-GB" sz="500" kern="1200" dirty="0" err="1">
                          <a:solidFill>
                            <a:schemeClr val="tx1"/>
                          </a:solidFill>
                          <a:effectLst/>
                          <a:latin typeface="Arial" panose="020B0604020202020204" pitchFamily="34" charset="0"/>
                          <a:ea typeface="+mn-ea"/>
                          <a:cs typeface="Arial" panose="020B0604020202020204" pitchFamily="34" charset="0"/>
                        </a:rPr>
                        <a:t>Hotopf</a:t>
                      </a:r>
                      <a:r>
                        <a:rPr lang="en-GB" sz="500" kern="1200" dirty="0">
                          <a:solidFill>
                            <a:schemeClr val="tx1"/>
                          </a:solidFill>
                          <a:effectLst/>
                          <a:latin typeface="Arial" panose="020B0604020202020204" pitchFamily="34" charset="0"/>
                          <a:ea typeface="+mn-ea"/>
                          <a:cs typeface="Arial" panose="020B0604020202020204" pitchFamily="34" charset="0"/>
                        </a:rPr>
                        <a:t>, M., 2020. Characteristics, comorbidities, and correlates of atypical depression: evidence from the UK Biobank Mental Health Survey. </a:t>
                      </a:r>
                      <a:r>
                        <a:rPr lang="en-GB" sz="500" i="1" kern="1200" dirty="0">
                          <a:solidFill>
                            <a:schemeClr val="tx1"/>
                          </a:solidFill>
                          <a:effectLst/>
                          <a:latin typeface="Arial" panose="020B0604020202020204" pitchFamily="34" charset="0"/>
                          <a:ea typeface="+mn-ea"/>
                          <a:cs typeface="Arial" panose="020B0604020202020204" pitchFamily="34" charset="0"/>
                        </a:rPr>
                        <a:t>Psychological medicine</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50</a:t>
                      </a:r>
                      <a:r>
                        <a:rPr lang="en-GB" sz="500" kern="1200" dirty="0">
                          <a:solidFill>
                            <a:schemeClr val="tx1"/>
                          </a:solidFill>
                          <a:effectLst/>
                          <a:latin typeface="Arial" panose="020B0604020202020204" pitchFamily="34" charset="0"/>
                          <a:ea typeface="+mn-ea"/>
                          <a:cs typeface="Arial" panose="020B0604020202020204" pitchFamily="34" charset="0"/>
                        </a:rPr>
                        <a:t>(7), pp.1129-1138.</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Castilla-Puentes, R., Pesa, J., </a:t>
                      </a:r>
                      <a:r>
                        <a:rPr lang="en-GB" sz="500" kern="1200" dirty="0" err="1">
                          <a:solidFill>
                            <a:schemeClr val="tx1"/>
                          </a:solidFill>
                          <a:effectLst/>
                          <a:latin typeface="Arial" panose="020B0604020202020204" pitchFamily="34" charset="0"/>
                          <a:ea typeface="+mn-ea"/>
                          <a:cs typeface="Arial" panose="020B0604020202020204" pitchFamily="34" charset="0"/>
                        </a:rPr>
                        <a:t>Brethenoux</a:t>
                      </a:r>
                      <a:r>
                        <a:rPr lang="en-GB" sz="500" kern="1200" dirty="0">
                          <a:solidFill>
                            <a:schemeClr val="tx1"/>
                          </a:solidFill>
                          <a:effectLst/>
                          <a:latin typeface="Arial" panose="020B0604020202020204" pitchFamily="34" charset="0"/>
                          <a:ea typeface="+mn-ea"/>
                          <a:cs typeface="Arial" panose="020B0604020202020204" pitchFamily="34" charset="0"/>
                        </a:rPr>
                        <a:t>, C., Furey, P., Gil Valletta, L. and Falcone, T., 2022. Applying the health belief model to characterize racial/ethnic differences in digital conversations related to depression pre-and mid-COVID-19: Descriptive analysis. </a:t>
                      </a:r>
                      <a:r>
                        <a:rPr lang="en-GB" sz="500" i="1" kern="1200" dirty="0">
                          <a:solidFill>
                            <a:schemeClr val="tx1"/>
                          </a:solidFill>
                          <a:effectLst/>
                          <a:latin typeface="Arial" panose="020B0604020202020204" pitchFamily="34" charset="0"/>
                          <a:ea typeface="+mn-ea"/>
                          <a:cs typeface="Arial" panose="020B0604020202020204" pitchFamily="34" charset="0"/>
                        </a:rPr>
                        <a:t>JMIR Formative Research</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6</a:t>
                      </a:r>
                      <a:r>
                        <a:rPr lang="en-GB" sz="500" kern="1200" dirty="0">
                          <a:solidFill>
                            <a:schemeClr val="tx1"/>
                          </a:solidFill>
                          <a:effectLst/>
                          <a:latin typeface="Arial" panose="020B0604020202020204" pitchFamily="34" charset="0"/>
                          <a:ea typeface="+mn-ea"/>
                          <a:cs typeface="Arial" panose="020B0604020202020204" pitchFamily="34" charset="0"/>
                        </a:rPr>
                        <a:t>(6), p.e33637.</a:t>
                      </a:r>
                    </a:p>
                    <a:p>
                      <a:pPr marL="171450" indent="-171450" algn="just">
                        <a:buFont typeface="Arial" panose="020B0604020202020204" pitchFamily="34" charset="0"/>
                        <a:buChar char="•"/>
                      </a:pPr>
                      <a:r>
                        <a:rPr lang="en-GB" sz="500" b="0" i="0" kern="1200" dirty="0">
                          <a:solidFill>
                            <a:schemeClr val="tx1"/>
                          </a:solidFill>
                          <a:effectLst/>
                          <a:latin typeface="Arial" panose="020B0604020202020204" pitchFamily="34" charset="0"/>
                          <a:ea typeface="+mn-ea"/>
                          <a:cs typeface="Arial" panose="020B0604020202020204" pitchFamily="34" charset="0"/>
                        </a:rPr>
                        <a:t>Castonguay, J., Filer, C.R. and Pitts, M.J., 2016. Seeking help for depression: applying the health belief model to illness narratives. </a:t>
                      </a:r>
                      <a:r>
                        <a:rPr lang="en-GB" sz="500" b="0" i="1" kern="1200" dirty="0">
                          <a:solidFill>
                            <a:schemeClr val="tx1"/>
                          </a:solidFill>
                          <a:effectLst/>
                          <a:latin typeface="Arial" panose="020B0604020202020204" pitchFamily="34" charset="0"/>
                          <a:ea typeface="+mn-ea"/>
                          <a:cs typeface="Arial" panose="020B0604020202020204" pitchFamily="34" charset="0"/>
                        </a:rPr>
                        <a:t>Southern Communication Journal</a:t>
                      </a:r>
                      <a:r>
                        <a:rPr lang="en-GB" sz="500" b="0" i="0" kern="1200" dirty="0">
                          <a:solidFill>
                            <a:schemeClr val="tx1"/>
                          </a:solidFill>
                          <a:effectLst/>
                          <a:latin typeface="Arial" panose="020B0604020202020204" pitchFamily="34" charset="0"/>
                          <a:ea typeface="+mn-ea"/>
                          <a:cs typeface="Arial" panose="020B0604020202020204" pitchFamily="34" charset="0"/>
                        </a:rPr>
                        <a:t>, </a:t>
                      </a:r>
                      <a:r>
                        <a:rPr lang="en-GB" sz="500" b="0" i="1" kern="1200" dirty="0">
                          <a:solidFill>
                            <a:schemeClr val="tx1"/>
                          </a:solidFill>
                          <a:effectLst/>
                          <a:latin typeface="Arial" panose="020B0604020202020204" pitchFamily="34" charset="0"/>
                          <a:ea typeface="+mn-ea"/>
                          <a:cs typeface="Arial" panose="020B0604020202020204" pitchFamily="34" charset="0"/>
                        </a:rPr>
                        <a:t>81</a:t>
                      </a:r>
                      <a:r>
                        <a:rPr lang="en-GB" sz="500" b="0" i="0" kern="1200" dirty="0">
                          <a:solidFill>
                            <a:schemeClr val="tx1"/>
                          </a:solidFill>
                          <a:effectLst/>
                          <a:latin typeface="Arial" panose="020B0604020202020204" pitchFamily="34" charset="0"/>
                          <a:ea typeface="+mn-ea"/>
                          <a:cs typeface="Arial" panose="020B0604020202020204" pitchFamily="34" charset="0"/>
                        </a:rPr>
                        <a:t>(5), pp.289-303.</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Corbin, J.H., Abdelaziz, F.B., Sørensen, K., Kökény, M. and Krech, R., 2021. Wellbeing as a policy framework for health promotion and sustainable development. </a:t>
                      </a:r>
                      <a:r>
                        <a:rPr lang="en-GB" sz="500" i="1" kern="1200" dirty="0">
                          <a:solidFill>
                            <a:schemeClr val="tx1"/>
                          </a:solidFill>
                          <a:effectLst/>
                          <a:latin typeface="Arial" panose="020B0604020202020204" pitchFamily="34" charset="0"/>
                          <a:ea typeface="+mn-ea"/>
                          <a:cs typeface="Arial" panose="020B0604020202020204" pitchFamily="34" charset="0"/>
                        </a:rPr>
                        <a:t>Health promotion international</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36</a:t>
                      </a:r>
                      <a:r>
                        <a:rPr lang="en-GB" sz="500" kern="1200" dirty="0">
                          <a:solidFill>
                            <a:schemeClr val="tx1"/>
                          </a:solidFill>
                          <a:effectLst/>
                          <a:latin typeface="Arial" panose="020B0604020202020204" pitchFamily="34" charset="0"/>
                          <a:ea typeface="+mn-ea"/>
                          <a:cs typeface="Arial" panose="020B0604020202020204" pitchFamily="34" charset="0"/>
                        </a:rPr>
                        <a:t>(Supplement_1), pp.i64-i69.</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Funnell, E.L., Martin-Key, N.A., </a:t>
                      </a:r>
                      <a:r>
                        <a:rPr lang="en-GB" sz="500" kern="1200" dirty="0" err="1">
                          <a:solidFill>
                            <a:schemeClr val="tx1"/>
                          </a:solidFill>
                          <a:effectLst/>
                          <a:latin typeface="Arial" panose="020B0604020202020204" pitchFamily="34" charset="0"/>
                          <a:ea typeface="+mn-ea"/>
                          <a:cs typeface="Arial" panose="020B0604020202020204" pitchFamily="34" charset="0"/>
                        </a:rPr>
                        <a:t>Benacek</a:t>
                      </a:r>
                      <a:r>
                        <a:rPr lang="en-GB" sz="500" kern="1200" dirty="0">
                          <a:solidFill>
                            <a:schemeClr val="tx1"/>
                          </a:solidFill>
                          <a:effectLst/>
                          <a:latin typeface="Arial" panose="020B0604020202020204" pitchFamily="34" charset="0"/>
                          <a:ea typeface="+mn-ea"/>
                          <a:cs typeface="Arial" panose="020B0604020202020204" pitchFamily="34" charset="0"/>
                        </a:rPr>
                        <a:t>, J., Spadaro, B. and Bahn, S., 2024. Preferences for and intention to use an app for premenstrual mental health symptoms using the Health Behaviour Model (HBM). </a:t>
                      </a:r>
                      <a:r>
                        <a:rPr lang="en-GB" sz="500" i="1" kern="1200" dirty="0" err="1">
                          <a:solidFill>
                            <a:schemeClr val="tx1"/>
                          </a:solidFill>
                          <a:effectLst/>
                          <a:latin typeface="Arial" panose="020B0604020202020204" pitchFamily="34" charset="0"/>
                          <a:ea typeface="+mn-ea"/>
                          <a:cs typeface="Arial" panose="020B0604020202020204" pitchFamily="34" charset="0"/>
                        </a:rPr>
                        <a:t>npj</a:t>
                      </a:r>
                      <a:r>
                        <a:rPr lang="en-GB" sz="500" i="1" kern="1200" dirty="0">
                          <a:solidFill>
                            <a:schemeClr val="tx1"/>
                          </a:solidFill>
                          <a:effectLst/>
                          <a:latin typeface="Arial" panose="020B0604020202020204" pitchFamily="34" charset="0"/>
                          <a:ea typeface="+mn-ea"/>
                          <a:cs typeface="Arial" panose="020B0604020202020204" pitchFamily="34" charset="0"/>
                        </a:rPr>
                        <a:t> Women's Health</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2</a:t>
                      </a:r>
                      <a:r>
                        <a:rPr lang="en-GB" sz="500" kern="1200" dirty="0">
                          <a:solidFill>
                            <a:schemeClr val="tx1"/>
                          </a:solidFill>
                          <a:effectLst/>
                          <a:latin typeface="Arial" panose="020B0604020202020204" pitchFamily="34" charset="0"/>
                          <a:ea typeface="+mn-ea"/>
                          <a:cs typeface="Arial" panose="020B0604020202020204" pitchFamily="34" charset="0"/>
                        </a:rPr>
                        <a:t>(1), p.18.</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Garrido, S., Millington, C., Cheers, D., Boydell, K., Schubert, E., Meade, T. and Nguyen, Q.V., 2019. What works and what doesn’t work? A systematic review of digital mental health interventions for depression and anxiety in young people. </a:t>
                      </a:r>
                      <a:r>
                        <a:rPr lang="en-GB" sz="500" i="1" kern="1200" dirty="0">
                          <a:solidFill>
                            <a:schemeClr val="tx1"/>
                          </a:solidFill>
                          <a:effectLst/>
                          <a:latin typeface="Arial" panose="020B0604020202020204" pitchFamily="34" charset="0"/>
                          <a:ea typeface="+mn-ea"/>
                          <a:cs typeface="Arial" panose="020B0604020202020204" pitchFamily="34" charset="0"/>
                        </a:rPr>
                        <a:t>Frontiers in psychiatry</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10</a:t>
                      </a:r>
                      <a:r>
                        <a:rPr lang="en-GB" sz="500" kern="1200" dirty="0">
                          <a:solidFill>
                            <a:schemeClr val="tx1"/>
                          </a:solidFill>
                          <a:effectLst/>
                          <a:latin typeface="Arial" panose="020B0604020202020204" pitchFamily="34" charset="0"/>
                          <a:ea typeface="+mn-ea"/>
                          <a:cs typeface="Arial" panose="020B0604020202020204" pitchFamily="34" charset="0"/>
                        </a:rPr>
                        <a:t>, p.759.</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Gosling, R., Parry, S. and Stamou, V., 2022. Community support groups for men living with depression: barriers and facilitators in access and engagement with services. </a:t>
                      </a:r>
                      <a:r>
                        <a:rPr lang="en-GB" sz="500" i="1" kern="1200" dirty="0">
                          <a:solidFill>
                            <a:schemeClr val="tx1"/>
                          </a:solidFill>
                          <a:effectLst/>
                          <a:latin typeface="Arial" panose="020B0604020202020204" pitchFamily="34" charset="0"/>
                          <a:ea typeface="+mn-ea"/>
                          <a:cs typeface="Arial" panose="020B0604020202020204" pitchFamily="34" charset="0"/>
                        </a:rPr>
                        <a:t>Home health care services quarterly</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41</a:t>
                      </a:r>
                      <a:r>
                        <a:rPr lang="en-GB" sz="500" kern="1200" dirty="0">
                          <a:solidFill>
                            <a:schemeClr val="tx1"/>
                          </a:solidFill>
                          <a:effectLst/>
                          <a:latin typeface="Arial" panose="020B0604020202020204" pitchFamily="34" charset="0"/>
                          <a:ea typeface="+mn-ea"/>
                          <a:cs typeface="Arial" panose="020B0604020202020204" pitchFamily="34" charset="0"/>
                        </a:rPr>
                        <a:t>(1), pp.20-39.</a:t>
                      </a:r>
                    </a:p>
                    <a:p>
                      <a:pPr marL="171450" indent="-171450" algn="just">
                        <a:buFont typeface="Arial" panose="020B0604020202020204" pitchFamily="34" charset="0"/>
                        <a:buChar char="•"/>
                      </a:pPr>
                      <a:r>
                        <a:rPr lang="en-GB" sz="500" kern="1200" dirty="0" err="1">
                          <a:solidFill>
                            <a:schemeClr val="tx1"/>
                          </a:solidFill>
                          <a:effectLst/>
                          <a:latin typeface="Arial" panose="020B0604020202020204" pitchFamily="34" charset="0"/>
                          <a:ea typeface="+mn-ea"/>
                          <a:cs typeface="Arial" panose="020B0604020202020204" pitchFamily="34" charset="0"/>
                        </a:rPr>
                        <a:t>Heebjankri</a:t>
                      </a:r>
                      <a:r>
                        <a:rPr lang="en-GB" sz="500" kern="1200" dirty="0">
                          <a:solidFill>
                            <a:schemeClr val="tx1"/>
                          </a:solidFill>
                          <a:effectLst/>
                          <a:latin typeface="Arial" panose="020B0604020202020204" pitchFamily="34" charset="0"/>
                          <a:ea typeface="+mn-ea"/>
                          <a:cs typeface="Arial" panose="020B0604020202020204" pitchFamily="34" charset="0"/>
                        </a:rPr>
                        <a:t>, N., </a:t>
                      </a:r>
                      <a:r>
                        <a:rPr lang="en-GB" sz="500" kern="1200" dirty="0" err="1">
                          <a:solidFill>
                            <a:schemeClr val="tx1"/>
                          </a:solidFill>
                          <a:effectLst/>
                          <a:latin typeface="Arial" panose="020B0604020202020204" pitchFamily="34" charset="0"/>
                          <a:ea typeface="+mn-ea"/>
                          <a:cs typeface="Arial" panose="020B0604020202020204" pitchFamily="34" charset="0"/>
                        </a:rPr>
                        <a:t>Nirapai</a:t>
                      </a:r>
                      <a:r>
                        <a:rPr lang="en-GB" sz="500" kern="1200" dirty="0">
                          <a:solidFill>
                            <a:schemeClr val="tx1"/>
                          </a:solidFill>
                          <a:effectLst/>
                          <a:latin typeface="Arial" panose="020B0604020202020204" pitchFamily="34" charset="0"/>
                          <a:ea typeface="+mn-ea"/>
                          <a:cs typeface="Arial" panose="020B0604020202020204" pitchFamily="34" charset="0"/>
                        </a:rPr>
                        <a:t>, A. and </a:t>
                      </a:r>
                      <a:r>
                        <a:rPr lang="en-GB" sz="500" kern="1200" dirty="0" err="1">
                          <a:solidFill>
                            <a:schemeClr val="tx1"/>
                          </a:solidFill>
                          <a:effectLst/>
                          <a:latin typeface="Arial" panose="020B0604020202020204" pitchFamily="34" charset="0"/>
                          <a:ea typeface="+mn-ea"/>
                          <a:cs typeface="Arial" panose="020B0604020202020204" pitchFamily="34" charset="0"/>
                        </a:rPr>
                        <a:t>Leelasantitham</a:t>
                      </a:r>
                      <a:r>
                        <a:rPr lang="en-GB" sz="500" kern="1200" dirty="0">
                          <a:solidFill>
                            <a:schemeClr val="tx1"/>
                          </a:solidFill>
                          <a:effectLst/>
                          <a:latin typeface="Arial" panose="020B0604020202020204" pitchFamily="34" charset="0"/>
                          <a:ea typeface="+mn-ea"/>
                          <a:cs typeface="Arial" panose="020B0604020202020204" pitchFamily="34" charset="0"/>
                        </a:rPr>
                        <a:t>, A., 2025. Health </a:t>
                      </a:r>
                      <a:r>
                        <a:rPr lang="en-GB" sz="500" kern="1200" dirty="0" err="1">
                          <a:solidFill>
                            <a:schemeClr val="tx1"/>
                          </a:solidFill>
                          <a:effectLst/>
                          <a:latin typeface="Arial" panose="020B0604020202020204" pitchFamily="34" charset="0"/>
                          <a:ea typeface="+mn-ea"/>
                          <a:cs typeface="Arial" panose="020B0604020202020204" pitchFamily="34" charset="0"/>
                        </a:rPr>
                        <a:t>Behavioral</a:t>
                      </a:r>
                      <a:r>
                        <a:rPr lang="en-GB" sz="500" kern="1200" dirty="0">
                          <a:solidFill>
                            <a:schemeClr val="tx1"/>
                          </a:solidFill>
                          <a:effectLst/>
                          <a:latin typeface="Arial" panose="020B0604020202020204" pitchFamily="34" charset="0"/>
                          <a:ea typeface="+mn-ea"/>
                          <a:cs typeface="Arial" panose="020B0604020202020204" pitchFamily="34" charset="0"/>
                        </a:rPr>
                        <a:t> Adoption Model for Depression Intervention Using Virtual Reality Technology. </a:t>
                      </a:r>
                      <a:r>
                        <a:rPr lang="en-GB" sz="500" i="1" kern="1200" dirty="0">
                          <a:solidFill>
                            <a:schemeClr val="tx1"/>
                          </a:solidFill>
                          <a:effectLst/>
                          <a:latin typeface="Arial" panose="020B0604020202020204" pitchFamily="34" charset="0"/>
                          <a:ea typeface="+mn-ea"/>
                          <a:cs typeface="Arial" panose="020B0604020202020204" pitchFamily="34" charset="0"/>
                        </a:rPr>
                        <a:t>Journal of Mobile Multimedia</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21</a:t>
                      </a:r>
                      <a:r>
                        <a:rPr lang="en-GB" sz="500" kern="1200" dirty="0">
                          <a:solidFill>
                            <a:schemeClr val="tx1"/>
                          </a:solidFill>
                          <a:effectLst/>
                          <a:latin typeface="Arial" panose="020B0604020202020204" pitchFamily="34" charset="0"/>
                          <a:ea typeface="+mn-ea"/>
                          <a:cs typeface="Arial" panose="020B0604020202020204" pitchFamily="34" charset="0"/>
                        </a:rPr>
                        <a:t>(2).</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Heimburg, D.V. and Cluley, V., 2021. Advancing complexity-informed health promotion: a scoping review to link health promotion and co-creation. </a:t>
                      </a:r>
                      <a:r>
                        <a:rPr lang="en-GB" sz="500" i="1" kern="1200" dirty="0">
                          <a:solidFill>
                            <a:schemeClr val="tx1"/>
                          </a:solidFill>
                          <a:effectLst/>
                          <a:latin typeface="Arial" panose="020B0604020202020204" pitchFamily="34" charset="0"/>
                          <a:ea typeface="+mn-ea"/>
                          <a:cs typeface="Arial" panose="020B0604020202020204" pitchFamily="34" charset="0"/>
                        </a:rPr>
                        <a:t>Health Promotion International</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36</a:t>
                      </a:r>
                      <a:r>
                        <a:rPr lang="en-GB" sz="500" kern="1200" dirty="0">
                          <a:solidFill>
                            <a:schemeClr val="tx1"/>
                          </a:solidFill>
                          <a:effectLst/>
                          <a:latin typeface="Arial" panose="020B0604020202020204" pitchFamily="34" charset="0"/>
                          <a:ea typeface="+mn-ea"/>
                          <a:cs typeface="Arial" panose="020B0604020202020204" pitchFamily="34" charset="0"/>
                        </a:rPr>
                        <a:t>(2), pp.581-600.</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Martinengo, L., </a:t>
                      </a:r>
                      <a:r>
                        <a:rPr lang="en-GB" sz="500" kern="1200" dirty="0" err="1">
                          <a:solidFill>
                            <a:schemeClr val="tx1"/>
                          </a:solidFill>
                          <a:effectLst/>
                          <a:latin typeface="Arial" panose="020B0604020202020204" pitchFamily="34" charset="0"/>
                          <a:ea typeface="+mn-ea"/>
                          <a:cs typeface="Arial" panose="020B0604020202020204" pitchFamily="34" charset="0"/>
                        </a:rPr>
                        <a:t>Stona</a:t>
                      </a:r>
                      <a:r>
                        <a:rPr lang="en-GB" sz="500" kern="1200" dirty="0">
                          <a:solidFill>
                            <a:schemeClr val="tx1"/>
                          </a:solidFill>
                          <a:effectLst/>
                          <a:latin typeface="Arial" panose="020B0604020202020204" pitchFamily="34" charset="0"/>
                          <a:ea typeface="+mn-ea"/>
                          <a:cs typeface="Arial" panose="020B0604020202020204" pitchFamily="34" charset="0"/>
                        </a:rPr>
                        <a:t>, A.C., Tudor Car, L., Lee, J., Griva, K. and Car, J., 2022. Education on depression in mental health apps: systematic assessment of characteristics and adherence to evidence-based guidelines. </a:t>
                      </a:r>
                      <a:r>
                        <a:rPr lang="en-GB" sz="500" i="1" kern="1200" dirty="0">
                          <a:solidFill>
                            <a:schemeClr val="tx1"/>
                          </a:solidFill>
                          <a:effectLst/>
                          <a:latin typeface="Arial" panose="020B0604020202020204" pitchFamily="34" charset="0"/>
                          <a:ea typeface="+mn-ea"/>
                          <a:cs typeface="Arial" panose="020B0604020202020204" pitchFamily="34" charset="0"/>
                        </a:rPr>
                        <a:t>Journal of Medical Internet Research</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24</a:t>
                      </a:r>
                      <a:r>
                        <a:rPr lang="en-GB" sz="500" kern="1200" dirty="0">
                          <a:solidFill>
                            <a:schemeClr val="tx1"/>
                          </a:solidFill>
                          <a:effectLst/>
                          <a:latin typeface="Arial" panose="020B0604020202020204" pitchFamily="34" charset="0"/>
                          <a:ea typeface="+mn-ea"/>
                          <a:cs typeface="Arial" panose="020B0604020202020204" pitchFamily="34" charset="0"/>
                        </a:rPr>
                        <a:t>(3), p.e28942.</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ONS (2021), </a:t>
                      </a:r>
                      <a:r>
                        <a:rPr lang="en-GB" sz="500" u="sng" kern="1200" dirty="0">
                          <a:solidFill>
                            <a:schemeClr val="tx1"/>
                          </a:solidFill>
                          <a:effectLst/>
                          <a:latin typeface="Arial" panose="020B0604020202020204" pitchFamily="34" charset="0"/>
                          <a:ea typeface="+mn-ea"/>
                          <a:cs typeface="Arial" panose="020B0604020202020204" pitchFamily="34" charset="0"/>
                          <a:hlinkClick r:id="rId3"/>
                        </a:rPr>
                        <a:t>https://www.ons.gov.uk/peoplepopulationandcommunity/wellbeing/articles/coronavirusanddepressioninadultsgreatbritain/julytoaugust2021</a:t>
                      </a:r>
                      <a:endParaRPr lang="en-GB" sz="5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Richards, D., Enrique, A., Palacios, J., Eilert, N., Duffy, D., Doherty, G., Jardine, J., Vigano, N. and Tierney, K., 2022. </a:t>
                      </a:r>
                      <a:r>
                        <a:rPr lang="en-GB" sz="500" kern="1200" dirty="0" err="1">
                          <a:solidFill>
                            <a:schemeClr val="tx1"/>
                          </a:solidFill>
                          <a:effectLst/>
                          <a:latin typeface="Arial" panose="020B0604020202020204" pitchFamily="34" charset="0"/>
                          <a:ea typeface="+mn-ea"/>
                          <a:cs typeface="Arial" panose="020B0604020202020204" pitchFamily="34" charset="0"/>
                        </a:rPr>
                        <a:t>SilverCloud</a:t>
                      </a:r>
                      <a:r>
                        <a:rPr lang="en-GB" sz="500" kern="1200" dirty="0">
                          <a:solidFill>
                            <a:schemeClr val="tx1"/>
                          </a:solidFill>
                          <a:effectLst/>
                          <a:latin typeface="Arial" panose="020B0604020202020204" pitchFamily="34" charset="0"/>
                          <a:ea typeface="+mn-ea"/>
                          <a:cs typeface="Arial" panose="020B0604020202020204" pitchFamily="34" charset="0"/>
                        </a:rPr>
                        <a:t> health: online mental health and wellbeing platform. In </a:t>
                      </a:r>
                      <a:r>
                        <a:rPr lang="en-GB" sz="500" i="1" kern="1200" dirty="0">
                          <a:solidFill>
                            <a:schemeClr val="tx1"/>
                          </a:solidFill>
                          <a:effectLst/>
                          <a:latin typeface="Arial" panose="020B0604020202020204" pitchFamily="34" charset="0"/>
                          <a:ea typeface="+mn-ea"/>
                          <a:cs typeface="Arial" panose="020B0604020202020204" pitchFamily="34" charset="0"/>
                        </a:rPr>
                        <a:t>Digital Therapeutics</a:t>
                      </a:r>
                      <a:r>
                        <a:rPr lang="en-GB" sz="500" kern="1200" dirty="0">
                          <a:solidFill>
                            <a:schemeClr val="tx1"/>
                          </a:solidFill>
                          <a:effectLst/>
                          <a:latin typeface="Arial" panose="020B0604020202020204" pitchFamily="34" charset="0"/>
                          <a:ea typeface="+mn-ea"/>
                          <a:cs typeface="Arial" panose="020B0604020202020204" pitchFamily="34" charset="0"/>
                        </a:rPr>
                        <a:t> (pp. 307-330). Chapman and Hall/CRC.</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Ridley, M., Rao, G., </a:t>
                      </a:r>
                      <a:r>
                        <a:rPr lang="en-GB" sz="500" kern="1200" dirty="0" err="1">
                          <a:solidFill>
                            <a:schemeClr val="tx1"/>
                          </a:solidFill>
                          <a:effectLst/>
                          <a:latin typeface="Arial" panose="020B0604020202020204" pitchFamily="34" charset="0"/>
                          <a:ea typeface="+mn-ea"/>
                          <a:cs typeface="Arial" panose="020B0604020202020204" pitchFamily="34" charset="0"/>
                        </a:rPr>
                        <a:t>Schilbach</a:t>
                      </a:r>
                      <a:r>
                        <a:rPr lang="en-GB" sz="500" kern="1200" dirty="0">
                          <a:solidFill>
                            <a:schemeClr val="tx1"/>
                          </a:solidFill>
                          <a:effectLst/>
                          <a:latin typeface="Arial" panose="020B0604020202020204" pitchFamily="34" charset="0"/>
                          <a:ea typeface="+mn-ea"/>
                          <a:cs typeface="Arial" panose="020B0604020202020204" pitchFamily="34" charset="0"/>
                        </a:rPr>
                        <a:t>, F. and Patel, V., 2020. Poverty, depression, and anxiety: Causal evidence and mechanisms. </a:t>
                      </a:r>
                      <a:r>
                        <a:rPr lang="en-GB" sz="500" i="1" kern="1200" dirty="0">
                          <a:solidFill>
                            <a:schemeClr val="tx1"/>
                          </a:solidFill>
                          <a:effectLst/>
                          <a:latin typeface="Arial" panose="020B0604020202020204" pitchFamily="34" charset="0"/>
                          <a:ea typeface="+mn-ea"/>
                          <a:cs typeface="Arial" panose="020B0604020202020204" pitchFamily="34" charset="0"/>
                        </a:rPr>
                        <a:t>Science</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370</a:t>
                      </a:r>
                      <a:r>
                        <a:rPr lang="en-GB" sz="500" kern="1200" dirty="0">
                          <a:solidFill>
                            <a:schemeClr val="tx1"/>
                          </a:solidFill>
                          <a:effectLst/>
                          <a:latin typeface="Arial" panose="020B0604020202020204" pitchFamily="34" charset="0"/>
                          <a:ea typeface="+mn-ea"/>
                          <a:cs typeface="Arial" panose="020B0604020202020204" pitchFamily="34" charset="0"/>
                        </a:rPr>
                        <a:t>(6522), p.eaay0214.</a:t>
                      </a:r>
                    </a:p>
                    <a:p>
                      <a:pPr marL="171450" indent="-171450" algn="just">
                        <a:buFont typeface="Arial" panose="020B0604020202020204" pitchFamily="34" charset="0"/>
                        <a:buChar char="•"/>
                      </a:pPr>
                      <a:r>
                        <a:rPr lang="en-GB" sz="500" kern="1200" dirty="0">
                          <a:solidFill>
                            <a:schemeClr val="tx1"/>
                          </a:solidFill>
                          <a:effectLst/>
                          <a:latin typeface="Arial" panose="020B0604020202020204" pitchFamily="34" charset="0"/>
                          <a:ea typeface="+mn-ea"/>
                          <a:cs typeface="Arial" panose="020B0604020202020204" pitchFamily="34" charset="0"/>
                        </a:rPr>
                        <a:t>Werth, O., Jankowski, I., Müller, N.S., Schulte, F., </a:t>
                      </a:r>
                      <a:r>
                        <a:rPr lang="en-GB" sz="500" kern="1200" dirty="0" err="1">
                          <a:solidFill>
                            <a:schemeClr val="tx1"/>
                          </a:solidFill>
                          <a:effectLst/>
                          <a:latin typeface="Arial" panose="020B0604020202020204" pitchFamily="34" charset="0"/>
                          <a:ea typeface="+mn-ea"/>
                          <a:cs typeface="Arial" panose="020B0604020202020204" pitchFamily="34" charset="0"/>
                        </a:rPr>
                        <a:t>Warnemünde-Jagau</a:t>
                      </a:r>
                      <a:r>
                        <a:rPr lang="en-GB" sz="500" kern="1200" dirty="0">
                          <a:solidFill>
                            <a:schemeClr val="tx1"/>
                          </a:solidFill>
                          <a:effectLst/>
                          <a:latin typeface="Arial" panose="020B0604020202020204" pitchFamily="34" charset="0"/>
                          <a:ea typeface="+mn-ea"/>
                          <a:cs typeface="Arial" panose="020B0604020202020204" pitchFamily="34" charset="0"/>
                        </a:rPr>
                        <a:t>, P., Breitner, M.H., Herr, A. and Kahl, K.G., 2025. Success by design: A holistic analysis of design principles for depression apps. </a:t>
                      </a:r>
                      <a:r>
                        <a:rPr lang="en-GB" sz="500" i="1" kern="1200" dirty="0">
                          <a:solidFill>
                            <a:schemeClr val="tx1"/>
                          </a:solidFill>
                          <a:effectLst/>
                          <a:latin typeface="Arial" panose="020B0604020202020204" pitchFamily="34" charset="0"/>
                          <a:ea typeface="+mn-ea"/>
                          <a:cs typeface="Arial" panose="020B0604020202020204" pitchFamily="34" charset="0"/>
                        </a:rPr>
                        <a:t>Digital Health</a:t>
                      </a:r>
                      <a:r>
                        <a:rPr lang="en-GB" sz="500" kern="1200" dirty="0">
                          <a:solidFill>
                            <a:schemeClr val="tx1"/>
                          </a:solidFill>
                          <a:effectLst/>
                          <a:latin typeface="Arial" panose="020B0604020202020204" pitchFamily="34" charset="0"/>
                          <a:ea typeface="+mn-ea"/>
                          <a:cs typeface="Arial" panose="020B0604020202020204" pitchFamily="34" charset="0"/>
                        </a:rPr>
                        <a:t>, </a:t>
                      </a:r>
                      <a:r>
                        <a:rPr lang="en-GB" sz="500" i="1" kern="1200" dirty="0">
                          <a:solidFill>
                            <a:schemeClr val="tx1"/>
                          </a:solidFill>
                          <a:effectLst/>
                          <a:latin typeface="Arial" panose="020B0604020202020204" pitchFamily="34" charset="0"/>
                          <a:ea typeface="+mn-ea"/>
                          <a:cs typeface="Arial" panose="020B0604020202020204" pitchFamily="34" charset="0"/>
                        </a:rPr>
                        <a:t>11</a:t>
                      </a:r>
                      <a:r>
                        <a:rPr lang="en-GB" sz="500" kern="1200" dirty="0">
                          <a:solidFill>
                            <a:schemeClr val="tx1"/>
                          </a:solidFill>
                          <a:effectLst/>
                          <a:latin typeface="Arial" panose="020B0604020202020204" pitchFamily="34" charset="0"/>
                          <a:ea typeface="+mn-ea"/>
                          <a:cs typeface="Arial" panose="020B0604020202020204" pitchFamily="34" charset="0"/>
                        </a:rPr>
                        <a:t>, p.20552076251336276. </a:t>
                      </a:r>
                    </a:p>
                  </a:txBody>
                  <a:tcPr marL="63305" marR="63305" marT="31652" marB="31652">
                    <a:gradFill>
                      <a:gsLst>
                        <a:gs pos="30000">
                          <a:schemeClr val="accent3">
                            <a:lumMod val="5000"/>
                            <a:lumOff val="95000"/>
                          </a:schemeClr>
                        </a:gs>
                        <a:gs pos="83000">
                          <a:schemeClr val="accent2">
                            <a:lumMod val="20000"/>
                            <a:lumOff val="80000"/>
                          </a:schemeClr>
                        </a:gs>
                        <a:gs pos="100000">
                          <a:schemeClr val="accent3">
                            <a:lumMod val="30000"/>
                            <a:lumOff val="70000"/>
                          </a:schemeClr>
                        </a:gs>
                      </a:gsLst>
                      <a:path path="shape">
                        <a:fillToRect l="50000" t="50000" r="50000" b="50000"/>
                      </a:path>
                    </a:gradFill>
                  </a:tcPr>
                </a:tc>
                <a:extLst>
                  <a:ext uri="{0D108BD9-81ED-4DB2-BD59-A6C34878D82A}">
                    <a16:rowId xmlns:a16="http://schemas.microsoft.com/office/drawing/2014/main" val="3677459887"/>
                  </a:ext>
                </a:extLst>
              </a:tr>
            </a:tbl>
          </a:graphicData>
        </a:graphic>
      </p:graphicFrame>
      <p:sp>
        <p:nvSpPr>
          <p:cNvPr id="12" name="TextBox 11">
            <a:extLst>
              <a:ext uri="{FF2B5EF4-FFF2-40B4-BE49-F238E27FC236}">
                <a16:creationId xmlns:a16="http://schemas.microsoft.com/office/drawing/2014/main" id="{2A0ECF25-F03C-2DD3-C2FF-3567751057FB}"/>
              </a:ext>
            </a:extLst>
          </p:cNvPr>
          <p:cNvSpPr txBox="1"/>
          <p:nvPr/>
        </p:nvSpPr>
        <p:spPr>
          <a:xfrm>
            <a:off x="341300" y="4611078"/>
            <a:ext cx="1357462" cy="169277"/>
          </a:xfrm>
          <a:prstGeom prst="rect">
            <a:avLst/>
          </a:prstGeom>
          <a:noFill/>
        </p:spPr>
        <p:txBody>
          <a:bodyPr wrap="square" rtlCol="0">
            <a:spAutoFit/>
          </a:bodyPr>
          <a:lstStyle/>
          <a:p>
            <a:r>
              <a:rPr lang="en-GB" sz="500" b="1" dirty="0">
                <a:latin typeface="Arial" panose="020B0604020202020204" pitchFamily="34" charset="0"/>
                <a:cs typeface="Arial" panose="020B0604020202020204" pitchFamily="34" charset="0"/>
              </a:rPr>
              <a:t>(Source: Nelson et al, 2021)</a:t>
            </a:r>
          </a:p>
        </p:txBody>
      </p:sp>
      <p:pic>
        <p:nvPicPr>
          <p:cNvPr id="7" name="Picture 4" descr="Using the Health Belief Model to explore rural maternal utilisation of  skilled health personnel for childbirth delivery: a qualitative study in  three districts of the Eastern Region of Ghana | Published in">
            <a:extLst>
              <a:ext uri="{FF2B5EF4-FFF2-40B4-BE49-F238E27FC236}">
                <a16:creationId xmlns:a16="http://schemas.microsoft.com/office/drawing/2014/main" id="{5F025760-1EA1-83BA-F235-13B13F0247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42" y="3611680"/>
            <a:ext cx="2053463" cy="9993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ifference Between Anxiety and Depression | TMS Clinics of Canada">
            <a:extLst>
              <a:ext uri="{FF2B5EF4-FFF2-40B4-BE49-F238E27FC236}">
                <a16:creationId xmlns:a16="http://schemas.microsoft.com/office/drawing/2014/main" id="{E233E390-1573-4A15-E66D-C5B22C0786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7093" y="3611680"/>
            <a:ext cx="1286372" cy="99939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3B49B1-9A6C-CB2C-050D-5BBF3A9D5D89}"/>
              </a:ext>
            </a:extLst>
          </p:cNvPr>
          <p:cNvSpPr txBox="1"/>
          <p:nvPr/>
        </p:nvSpPr>
        <p:spPr>
          <a:xfrm>
            <a:off x="2166186" y="4590727"/>
            <a:ext cx="1357462" cy="169277"/>
          </a:xfrm>
          <a:prstGeom prst="rect">
            <a:avLst/>
          </a:prstGeom>
          <a:noFill/>
        </p:spPr>
        <p:txBody>
          <a:bodyPr wrap="square" rtlCol="0">
            <a:spAutoFit/>
          </a:bodyPr>
          <a:lstStyle/>
          <a:p>
            <a:r>
              <a:rPr lang="en-GB" sz="500" b="1" dirty="0">
                <a:latin typeface="Arial" panose="020B0604020202020204" pitchFamily="34" charset="0"/>
                <a:cs typeface="Arial" panose="020B0604020202020204" pitchFamily="34" charset="0"/>
              </a:rPr>
              <a:t>(Source: TMS Clinic, 2020)</a:t>
            </a:r>
          </a:p>
        </p:txBody>
      </p:sp>
      <p:pic>
        <p:nvPicPr>
          <p:cNvPr id="10" name="Picture 9">
            <a:extLst>
              <a:ext uri="{FF2B5EF4-FFF2-40B4-BE49-F238E27FC236}">
                <a16:creationId xmlns:a16="http://schemas.microsoft.com/office/drawing/2014/main" id="{0AF3F02A-A4F8-7166-C6A4-644089EE11D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90651" y="3966929"/>
            <a:ext cx="680237" cy="750843"/>
          </a:xfrm>
          <a:prstGeom prst="rect">
            <a:avLst/>
          </a:prstGeom>
          <a:noFill/>
          <a:ln>
            <a:noFill/>
          </a:ln>
        </p:spPr>
      </p:pic>
    </p:spTree>
    <p:extLst>
      <p:ext uri="{BB962C8B-B14F-4D97-AF65-F5344CB8AC3E}">
        <p14:creationId xmlns:p14="http://schemas.microsoft.com/office/powerpoint/2010/main" val="36830760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625</TotalTime>
  <Words>2589</Words>
  <Application>Microsoft Office PowerPoint</Application>
  <PresentationFormat>A4 Paper (210x297 mm)</PresentationFormat>
  <Paragraphs>73</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ADLaM Display</vt:lpstr>
      <vt:lpstr>Algerian</vt:lpstr>
      <vt:lpstr>Arial</vt:lpstr>
      <vt:lpstr>Calibri</vt:lpstr>
      <vt:lpstr>Calibri Light</vt:lpstr>
      <vt:lpstr>Wingdings</vt:lpstr>
      <vt:lpstr>Office Theme</vt:lpstr>
      <vt:lpstr>BrightMind Connect: Transforming Depression Support Through Digital Innovation Student Name: Krina Patel  Student ID: 2430966    Module: Population Health and Digital Health Promotion    Module Code: LCHS7009   Programme: MSc Public Health and Social Care in Practice  Lecturer Name: Dr Ping Wu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MEANINGFUL MINDS: EFFECTIVENESS OF SOCIAL PRESCRIBING FOR FAMILIES AND SUBJECTS WITH BRAIN INJURY</dc:title>
  <dc:creator>GAZALA SHAHJADA</dc:creator>
  <cp:lastModifiedBy>Krina Patel</cp:lastModifiedBy>
  <cp:revision>93</cp:revision>
  <dcterms:created xsi:type="dcterms:W3CDTF">2024-02-26T21:47:46Z</dcterms:created>
  <dcterms:modified xsi:type="dcterms:W3CDTF">2025-11-26T10:50:12Z</dcterms:modified>
</cp:coreProperties>
</file>