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65" r:id="rId5"/>
    <p:sldId id="266" r:id="rId6"/>
    <p:sldId id="267" r:id="rId7"/>
    <p:sldId id="268" r:id="rId8"/>
    <p:sldId id="269" r:id="rId9"/>
    <p:sldId id="270" r:id="rId10"/>
    <p:sldId id="259" r:id="rId11"/>
    <p:sldId id="260" r:id="rId12"/>
    <p:sldId id="261" r:id="rId13"/>
    <p:sldId id="262" r:id="rId14"/>
    <p:sldId id="263" r:id="rId15"/>
    <p:sldId id="26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2203" autoAdjust="0"/>
  </p:normalViewPr>
  <p:slideViewPr>
    <p:cSldViewPr>
      <p:cViewPr varScale="1">
        <p:scale>
          <a:sx n="91" d="100"/>
          <a:sy n="91" d="100"/>
        </p:scale>
        <p:origin x="2184" y="84"/>
      </p:cViewPr>
      <p:guideLst>
        <p:guide orient="horz" pos="2160"/>
        <p:guide pos="2880"/>
      </p:guideLst>
    </p:cSldViewPr>
  </p:slideViewPr>
  <p:outlineViewPr>
    <p:cViewPr>
      <p:scale>
        <a:sx n="33" d="100"/>
        <a:sy n="33" d="100"/>
      </p:scale>
      <p:origin x="0" y="-5418"/>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DBA0E6-B41D-468D-9F38-B410A5D385B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8181C52-0655-4646-9B2E-546C2B5C6550}">
      <dgm:prSet custT="1"/>
      <dgm:spPr/>
      <dgm:t>
        <a:bodyPr/>
        <a:lstStyle/>
        <a:p>
          <a:r>
            <a:rPr lang="en-US" sz="1600" dirty="0"/>
            <a:t>Amazon is only using digital communication channels, the most popular and used communication channels for workplace. </a:t>
          </a:r>
        </a:p>
      </dgm:t>
    </dgm:pt>
    <dgm:pt modelId="{1727AA9D-D4C6-4A80-A653-21FC2A5EBA99}" type="parTrans" cxnId="{F9B98230-84AE-43E3-88E6-AFD48A7E078D}">
      <dgm:prSet/>
      <dgm:spPr/>
      <dgm:t>
        <a:bodyPr/>
        <a:lstStyle/>
        <a:p>
          <a:endParaRPr lang="en-US"/>
        </a:p>
      </dgm:t>
    </dgm:pt>
    <dgm:pt modelId="{F0DC62BE-68E8-4DC1-AADB-4AA3960CC84B}" type="sibTrans" cxnId="{F9B98230-84AE-43E3-88E6-AFD48A7E078D}">
      <dgm:prSet/>
      <dgm:spPr/>
      <dgm:t>
        <a:bodyPr/>
        <a:lstStyle/>
        <a:p>
          <a:endParaRPr lang="en-US"/>
        </a:p>
      </dgm:t>
    </dgm:pt>
    <dgm:pt modelId="{3D64BA2A-57C4-4FF2-B715-9E73D99D6441}">
      <dgm:prSet custT="1"/>
      <dgm:spPr/>
      <dgm:t>
        <a:bodyPr/>
        <a:lstStyle/>
        <a:p>
          <a:r>
            <a:rPr lang="en-US" sz="1600" b="1" dirty="0"/>
            <a:t>Phone calls - </a:t>
          </a:r>
          <a:r>
            <a:rPr lang="en-US" sz="1600" dirty="0"/>
            <a:t>Phone calls are a great alternative when you need to communicate a sense of urgency and get answers quickly. Calls are a real-time, two-way communication channel that still let you hear tone of voice. Plus, as long as no visuals are needed to convey your message, this channel also allows for lengthy discussion. </a:t>
          </a:r>
        </a:p>
      </dgm:t>
    </dgm:pt>
    <dgm:pt modelId="{81353818-9110-4A31-BF64-195271D79B5E}" type="parTrans" cxnId="{9A261C76-C66B-42F4-A4EF-8A356005CE66}">
      <dgm:prSet/>
      <dgm:spPr/>
      <dgm:t>
        <a:bodyPr/>
        <a:lstStyle/>
        <a:p>
          <a:endParaRPr lang="en-US"/>
        </a:p>
      </dgm:t>
    </dgm:pt>
    <dgm:pt modelId="{D9DBAE91-9D2B-44B3-9C52-085954E68C3B}" type="sibTrans" cxnId="{9A261C76-C66B-42F4-A4EF-8A356005CE66}">
      <dgm:prSet/>
      <dgm:spPr/>
      <dgm:t>
        <a:bodyPr/>
        <a:lstStyle/>
        <a:p>
          <a:endParaRPr lang="en-US"/>
        </a:p>
      </dgm:t>
    </dgm:pt>
    <dgm:pt modelId="{4D4E6286-2160-4982-ACDA-B2ECCD5FBF1E}">
      <dgm:prSet custT="1"/>
      <dgm:spPr/>
      <dgm:t>
        <a:bodyPr/>
        <a:lstStyle/>
        <a:p>
          <a:r>
            <a:rPr lang="en-US" sz="1600" b="1" dirty="0"/>
            <a:t>Emails - </a:t>
          </a:r>
          <a:r>
            <a:rPr lang="en-US" sz="1600" dirty="0"/>
            <a:t>When you need a formal communication channel, but don’t want to waste time with scheduling, email is often the best choice. This type of communication is a great way for you to send formal announcements in a structured manner, especially when sending messages down the chain of </a:t>
          </a:r>
          <a:r>
            <a:rPr lang="en-US" sz="1600" dirty="0" err="1"/>
            <a:t>command.Emails</a:t>
          </a:r>
          <a:r>
            <a:rPr lang="en-US" sz="1600" dirty="0"/>
            <a:t> are a great replacement for outdated written communication methods, like letters and memos, as they offer more security. This is especially important if you want to forward a sensitive document that you don’t want to leave on someone’s desk.</a:t>
          </a:r>
          <a:r>
            <a:rPr lang="en-US" sz="1600" b="1" dirty="0"/>
            <a:t> </a:t>
          </a:r>
          <a:endParaRPr lang="en-US" sz="1600" dirty="0"/>
        </a:p>
      </dgm:t>
    </dgm:pt>
    <dgm:pt modelId="{8B8313F3-EE96-4266-BA88-4AEAE9AA76CF}" type="parTrans" cxnId="{F581D70E-5979-40DF-9EBB-B9B94D290B80}">
      <dgm:prSet/>
      <dgm:spPr/>
      <dgm:t>
        <a:bodyPr/>
        <a:lstStyle/>
        <a:p>
          <a:endParaRPr lang="en-US"/>
        </a:p>
      </dgm:t>
    </dgm:pt>
    <dgm:pt modelId="{BB9F1D50-7E88-49BD-B743-B66504717042}" type="sibTrans" cxnId="{F581D70E-5979-40DF-9EBB-B9B94D290B80}">
      <dgm:prSet/>
      <dgm:spPr/>
      <dgm:t>
        <a:bodyPr/>
        <a:lstStyle/>
        <a:p>
          <a:endParaRPr lang="en-US"/>
        </a:p>
      </dgm:t>
    </dgm:pt>
    <dgm:pt modelId="{56C53F38-C51D-481B-8952-FC5576AC9622}">
      <dgm:prSet custT="1"/>
      <dgm:spPr/>
      <dgm:t>
        <a:bodyPr/>
        <a:lstStyle/>
        <a:p>
          <a:r>
            <a:rPr lang="en-US" sz="1600" b="1" dirty="0"/>
            <a:t>Online messaging (Live Chat) - </a:t>
          </a:r>
          <a:r>
            <a:rPr lang="en-US" sz="1600" dirty="0"/>
            <a:t>This unique communication channel functions much like text messaging, as it provides real-time written conversation, but add a level of professionalism to your informal communication. This is because these platforms are secure, and conversations can easily be limited to select individuals as needed. </a:t>
          </a:r>
        </a:p>
      </dgm:t>
    </dgm:pt>
    <dgm:pt modelId="{B1575F7D-8BC1-47EB-A7C4-5EBB5C67E650}" type="parTrans" cxnId="{F811E55E-5C91-4D79-B1F0-CBCF7C15A256}">
      <dgm:prSet/>
      <dgm:spPr/>
      <dgm:t>
        <a:bodyPr/>
        <a:lstStyle/>
        <a:p>
          <a:endParaRPr lang="en-US"/>
        </a:p>
      </dgm:t>
    </dgm:pt>
    <dgm:pt modelId="{F0B9563F-D17E-4ED4-9536-E074E2C681B6}" type="sibTrans" cxnId="{F811E55E-5C91-4D79-B1F0-CBCF7C15A256}">
      <dgm:prSet/>
      <dgm:spPr/>
      <dgm:t>
        <a:bodyPr/>
        <a:lstStyle/>
        <a:p>
          <a:endParaRPr lang="en-US"/>
        </a:p>
      </dgm:t>
    </dgm:pt>
    <dgm:pt modelId="{76FEA86B-330F-4640-9CB3-070F02A15765}" type="pres">
      <dgm:prSet presAssocID="{EDDBA0E6-B41D-468D-9F38-B410A5D385B1}" presName="linear" presStyleCnt="0">
        <dgm:presLayoutVars>
          <dgm:animLvl val="lvl"/>
          <dgm:resizeHandles val="exact"/>
        </dgm:presLayoutVars>
      </dgm:prSet>
      <dgm:spPr/>
    </dgm:pt>
    <dgm:pt modelId="{63852CEB-2691-4481-9936-BFBD68914E0A}" type="pres">
      <dgm:prSet presAssocID="{58181C52-0655-4646-9B2E-546C2B5C6550}" presName="parentText" presStyleLbl="node1" presStyleIdx="0" presStyleCnt="4" custScaleY="54904" custLinFactY="3633" custLinFactNeighborY="100000">
        <dgm:presLayoutVars>
          <dgm:chMax val="0"/>
          <dgm:bulletEnabled val="1"/>
        </dgm:presLayoutVars>
      </dgm:prSet>
      <dgm:spPr/>
    </dgm:pt>
    <dgm:pt modelId="{576F32E4-EC46-4927-871A-E312F3502262}" type="pres">
      <dgm:prSet presAssocID="{F0DC62BE-68E8-4DC1-AADB-4AA3960CC84B}" presName="spacer" presStyleCnt="0"/>
      <dgm:spPr/>
    </dgm:pt>
    <dgm:pt modelId="{5F8F8F0D-DF60-445B-8DCB-559E64D9953B}" type="pres">
      <dgm:prSet presAssocID="{3D64BA2A-57C4-4FF2-B715-9E73D99D6441}" presName="parentText" presStyleLbl="node1" presStyleIdx="1" presStyleCnt="4" custScaleY="81322" custLinFactY="532" custLinFactNeighborY="100000">
        <dgm:presLayoutVars>
          <dgm:chMax val="0"/>
          <dgm:bulletEnabled val="1"/>
        </dgm:presLayoutVars>
      </dgm:prSet>
      <dgm:spPr/>
    </dgm:pt>
    <dgm:pt modelId="{B818ED96-A702-4691-88F5-1C1BEEDB165E}" type="pres">
      <dgm:prSet presAssocID="{D9DBAE91-9D2B-44B3-9C52-085954E68C3B}" presName="spacer" presStyleCnt="0"/>
      <dgm:spPr/>
    </dgm:pt>
    <dgm:pt modelId="{9E56741A-B686-45FA-8325-5B388E8A69FB}" type="pres">
      <dgm:prSet presAssocID="{4D4E6286-2160-4982-ACDA-B2ECCD5FBF1E}" presName="parentText" presStyleLbl="node1" presStyleIdx="2" presStyleCnt="4" custScaleY="119404">
        <dgm:presLayoutVars>
          <dgm:chMax val="0"/>
          <dgm:bulletEnabled val="1"/>
        </dgm:presLayoutVars>
      </dgm:prSet>
      <dgm:spPr/>
    </dgm:pt>
    <dgm:pt modelId="{C606E671-F31B-45FE-A0B1-3CEBFD09CB52}" type="pres">
      <dgm:prSet presAssocID="{BB9F1D50-7E88-49BD-B743-B66504717042}" presName="spacer" presStyleCnt="0"/>
      <dgm:spPr/>
    </dgm:pt>
    <dgm:pt modelId="{6C1501F9-CD7D-4274-81F1-23C4F5B6168E}" type="pres">
      <dgm:prSet presAssocID="{56C53F38-C51D-481B-8952-FC5576AC9622}" presName="parentText" presStyleLbl="node1" presStyleIdx="3" presStyleCnt="4" custScaleY="77797">
        <dgm:presLayoutVars>
          <dgm:chMax val="0"/>
          <dgm:bulletEnabled val="1"/>
        </dgm:presLayoutVars>
      </dgm:prSet>
      <dgm:spPr/>
    </dgm:pt>
  </dgm:ptLst>
  <dgm:cxnLst>
    <dgm:cxn modelId="{F581D70E-5979-40DF-9EBB-B9B94D290B80}" srcId="{EDDBA0E6-B41D-468D-9F38-B410A5D385B1}" destId="{4D4E6286-2160-4982-ACDA-B2ECCD5FBF1E}" srcOrd="2" destOrd="0" parTransId="{8B8313F3-EE96-4266-BA88-4AEAE9AA76CF}" sibTransId="{BB9F1D50-7E88-49BD-B743-B66504717042}"/>
    <dgm:cxn modelId="{F879351A-EC06-42DA-80C9-48A9BD2E5244}" type="presOf" srcId="{4D4E6286-2160-4982-ACDA-B2ECCD5FBF1E}" destId="{9E56741A-B686-45FA-8325-5B388E8A69FB}" srcOrd="0" destOrd="0" presId="urn:microsoft.com/office/officeart/2005/8/layout/vList2"/>
    <dgm:cxn modelId="{F9B98230-84AE-43E3-88E6-AFD48A7E078D}" srcId="{EDDBA0E6-B41D-468D-9F38-B410A5D385B1}" destId="{58181C52-0655-4646-9B2E-546C2B5C6550}" srcOrd="0" destOrd="0" parTransId="{1727AA9D-D4C6-4A80-A653-21FC2A5EBA99}" sibTransId="{F0DC62BE-68E8-4DC1-AADB-4AA3960CC84B}"/>
    <dgm:cxn modelId="{EB57B334-6209-42D9-BC52-29F147B5235C}" type="presOf" srcId="{56C53F38-C51D-481B-8952-FC5576AC9622}" destId="{6C1501F9-CD7D-4274-81F1-23C4F5B6168E}" srcOrd="0" destOrd="0" presId="urn:microsoft.com/office/officeart/2005/8/layout/vList2"/>
    <dgm:cxn modelId="{F811E55E-5C91-4D79-B1F0-CBCF7C15A256}" srcId="{EDDBA0E6-B41D-468D-9F38-B410A5D385B1}" destId="{56C53F38-C51D-481B-8952-FC5576AC9622}" srcOrd="3" destOrd="0" parTransId="{B1575F7D-8BC1-47EB-A7C4-5EBB5C67E650}" sibTransId="{F0B9563F-D17E-4ED4-9536-E074E2C681B6}"/>
    <dgm:cxn modelId="{9A261C76-C66B-42F4-A4EF-8A356005CE66}" srcId="{EDDBA0E6-B41D-468D-9F38-B410A5D385B1}" destId="{3D64BA2A-57C4-4FF2-B715-9E73D99D6441}" srcOrd="1" destOrd="0" parTransId="{81353818-9110-4A31-BF64-195271D79B5E}" sibTransId="{D9DBAE91-9D2B-44B3-9C52-085954E68C3B}"/>
    <dgm:cxn modelId="{76AD5457-B928-4DCA-933F-6A82010CED80}" type="presOf" srcId="{3D64BA2A-57C4-4FF2-B715-9E73D99D6441}" destId="{5F8F8F0D-DF60-445B-8DCB-559E64D9953B}" srcOrd="0" destOrd="0" presId="urn:microsoft.com/office/officeart/2005/8/layout/vList2"/>
    <dgm:cxn modelId="{C1DE32BC-A44B-4853-A53A-1B8D76EC11A8}" type="presOf" srcId="{EDDBA0E6-B41D-468D-9F38-B410A5D385B1}" destId="{76FEA86B-330F-4640-9CB3-070F02A15765}" srcOrd="0" destOrd="0" presId="urn:microsoft.com/office/officeart/2005/8/layout/vList2"/>
    <dgm:cxn modelId="{B43005FF-3FC2-42B1-9B36-E0EDB8F23056}" type="presOf" srcId="{58181C52-0655-4646-9B2E-546C2B5C6550}" destId="{63852CEB-2691-4481-9936-BFBD68914E0A}" srcOrd="0" destOrd="0" presId="urn:microsoft.com/office/officeart/2005/8/layout/vList2"/>
    <dgm:cxn modelId="{D2F86B84-C762-45A2-ADC6-92720DEC0B27}" type="presParOf" srcId="{76FEA86B-330F-4640-9CB3-070F02A15765}" destId="{63852CEB-2691-4481-9936-BFBD68914E0A}" srcOrd="0" destOrd="0" presId="urn:microsoft.com/office/officeart/2005/8/layout/vList2"/>
    <dgm:cxn modelId="{928C43FF-7B04-4271-A208-59AEE61298E6}" type="presParOf" srcId="{76FEA86B-330F-4640-9CB3-070F02A15765}" destId="{576F32E4-EC46-4927-871A-E312F3502262}" srcOrd="1" destOrd="0" presId="urn:microsoft.com/office/officeart/2005/8/layout/vList2"/>
    <dgm:cxn modelId="{9230D832-9309-4685-B052-B400269063AC}" type="presParOf" srcId="{76FEA86B-330F-4640-9CB3-070F02A15765}" destId="{5F8F8F0D-DF60-445B-8DCB-559E64D9953B}" srcOrd="2" destOrd="0" presId="urn:microsoft.com/office/officeart/2005/8/layout/vList2"/>
    <dgm:cxn modelId="{3EE9806F-5CAA-4002-A4F8-8C3029164218}" type="presParOf" srcId="{76FEA86B-330F-4640-9CB3-070F02A15765}" destId="{B818ED96-A702-4691-88F5-1C1BEEDB165E}" srcOrd="3" destOrd="0" presId="urn:microsoft.com/office/officeart/2005/8/layout/vList2"/>
    <dgm:cxn modelId="{6104330C-9E8F-43A0-A783-937AC1311B39}" type="presParOf" srcId="{76FEA86B-330F-4640-9CB3-070F02A15765}" destId="{9E56741A-B686-45FA-8325-5B388E8A69FB}" srcOrd="4" destOrd="0" presId="urn:microsoft.com/office/officeart/2005/8/layout/vList2"/>
    <dgm:cxn modelId="{A904DA9A-36E6-4351-A23F-828F17F028DD}" type="presParOf" srcId="{76FEA86B-330F-4640-9CB3-070F02A15765}" destId="{C606E671-F31B-45FE-A0B1-3CEBFD09CB52}" srcOrd="5" destOrd="0" presId="urn:microsoft.com/office/officeart/2005/8/layout/vList2"/>
    <dgm:cxn modelId="{DBC93CC8-8B6A-4023-83D6-B30DBC8F62BD}" type="presParOf" srcId="{76FEA86B-330F-4640-9CB3-070F02A15765}" destId="{6C1501F9-CD7D-4274-81F1-23C4F5B6168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FFCB1A-4C9B-4050-88EA-E8D3584C1355}"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F7C8D742-027C-4594-A3BF-3BABE7181C33}">
      <dgm:prSet/>
      <dgm:spPr/>
      <dgm:t>
        <a:bodyPr/>
        <a:lstStyle/>
        <a:p>
          <a:r>
            <a:rPr lang="en-US" b="1" dirty="0"/>
            <a:t>Easier to convince people </a:t>
          </a:r>
          <a:r>
            <a:rPr lang="en-US" dirty="0"/>
            <a:t>- When you’re conversing with someone who disagrees with you, communication over text or email can be ineffective </a:t>
          </a:r>
        </a:p>
      </dgm:t>
    </dgm:pt>
    <dgm:pt modelId="{468B8C99-3BC4-458B-B4E6-E9DB6EDEE95C}" type="parTrans" cxnId="{2D62815E-5A08-477E-AD43-F0EDF1647C91}">
      <dgm:prSet/>
      <dgm:spPr/>
      <dgm:t>
        <a:bodyPr/>
        <a:lstStyle/>
        <a:p>
          <a:endParaRPr lang="en-US"/>
        </a:p>
      </dgm:t>
    </dgm:pt>
    <dgm:pt modelId="{D78E22B6-EA51-4934-BF27-B28A1158814D}" type="sibTrans" cxnId="{2D62815E-5A08-477E-AD43-F0EDF1647C91}">
      <dgm:prSet/>
      <dgm:spPr/>
      <dgm:t>
        <a:bodyPr/>
        <a:lstStyle/>
        <a:p>
          <a:endParaRPr lang="en-US"/>
        </a:p>
      </dgm:t>
    </dgm:pt>
    <dgm:pt modelId="{EDE98421-A588-4859-A82D-8060C89E56FA}">
      <dgm:prSet/>
      <dgm:spPr/>
      <dgm:t>
        <a:bodyPr/>
        <a:lstStyle/>
        <a:p>
          <a:r>
            <a:rPr lang="en-US" b="1" dirty="0"/>
            <a:t>Stronger Connections </a:t>
          </a:r>
          <a:r>
            <a:rPr lang="en-US" dirty="0"/>
            <a:t>- Trust isn’t built over a text message. A client who never sees your face is not likely to feel the same connection to you as someone whose hand you shake on a regular basis. </a:t>
          </a:r>
        </a:p>
      </dgm:t>
    </dgm:pt>
    <dgm:pt modelId="{2D020B22-359C-4482-8DBA-A6C1CEB811EB}" type="parTrans" cxnId="{5713851C-8329-4CF3-97ED-F2C67CDFEB70}">
      <dgm:prSet/>
      <dgm:spPr/>
      <dgm:t>
        <a:bodyPr/>
        <a:lstStyle/>
        <a:p>
          <a:endParaRPr lang="en-US"/>
        </a:p>
      </dgm:t>
    </dgm:pt>
    <dgm:pt modelId="{09A8F148-6FCE-483A-B455-7A85F9709449}" type="sibTrans" cxnId="{5713851C-8329-4CF3-97ED-F2C67CDFEB70}">
      <dgm:prSet/>
      <dgm:spPr/>
      <dgm:t>
        <a:bodyPr/>
        <a:lstStyle/>
        <a:p>
          <a:endParaRPr lang="en-US"/>
        </a:p>
      </dgm:t>
    </dgm:pt>
    <dgm:pt modelId="{1D78F8C8-1CB3-4263-8EA1-FB4A7C84BDD4}">
      <dgm:prSet/>
      <dgm:spPr/>
      <dgm:t>
        <a:bodyPr/>
        <a:lstStyle/>
        <a:p>
          <a:r>
            <a:rPr lang="en-US" b="1" dirty="0"/>
            <a:t>Quicker and more effective </a:t>
          </a:r>
          <a:r>
            <a:rPr lang="en-US" dirty="0"/>
            <a:t>- Whether we’re talking with our own team or communicating with a client or investor, email can cause more problems than it solves. </a:t>
          </a:r>
          <a:r>
            <a:rPr lang="en-US" b="1" dirty="0"/>
            <a:t>Problem-solving is done better face-to-face.</a:t>
          </a:r>
          <a:endParaRPr lang="en-US" dirty="0"/>
        </a:p>
      </dgm:t>
    </dgm:pt>
    <dgm:pt modelId="{161FBD15-404A-46EE-908C-F1EC57C0676A}" type="parTrans" cxnId="{BB0EB6D1-A26D-4161-BB2C-D24196BDC81F}">
      <dgm:prSet/>
      <dgm:spPr/>
      <dgm:t>
        <a:bodyPr/>
        <a:lstStyle/>
        <a:p>
          <a:endParaRPr lang="en-US"/>
        </a:p>
      </dgm:t>
    </dgm:pt>
    <dgm:pt modelId="{8FD64BEF-170F-4E7A-AA17-4EDCC03967A3}" type="sibTrans" cxnId="{BB0EB6D1-A26D-4161-BB2C-D24196BDC81F}">
      <dgm:prSet/>
      <dgm:spPr/>
      <dgm:t>
        <a:bodyPr/>
        <a:lstStyle/>
        <a:p>
          <a:endParaRPr lang="en-US"/>
        </a:p>
      </dgm:t>
    </dgm:pt>
    <dgm:pt modelId="{1E4F71A7-724E-455D-8AE8-D7C28856E09E}" type="pres">
      <dgm:prSet presAssocID="{45FFCB1A-4C9B-4050-88EA-E8D3584C1355}" presName="Name0" presStyleCnt="0">
        <dgm:presLayoutVars>
          <dgm:dir/>
          <dgm:resizeHandles val="exact"/>
        </dgm:presLayoutVars>
      </dgm:prSet>
      <dgm:spPr/>
    </dgm:pt>
    <dgm:pt modelId="{E61D8B25-5DCE-482C-BDEE-10DEAC07A781}" type="pres">
      <dgm:prSet presAssocID="{F7C8D742-027C-4594-A3BF-3BABE7181C33}" presName="node" presStyleLbl="node1" presStyleIdx="0" presStyleCnt="3">
        <dgm:presLayoutVars>
          <dgm:bulletEnabled val="1"/>
        </dgm:presLayoutVars>
      </dgm:prSet>
      <dgm:spPr/>
    </dgm:pt>
    <dgm:pt modelId="{1F681C41-FFA9-4652-8040-307DD920B75C}" type="pres">
      <dgm:prSet presAssocID="{D78E22B6-EA51-4934-BF27-B28A1158814D}" presName="sibTrans" presStyleLbl="sibTrans2D1" presStyleIdx="0" presStyleCnt="2"/>
      <dgm:spPr/>
    </dgm:pt>
    <dgm:pt modelId="{ED12421D-73F9-4722-9749-AFDBB0EED91A}" type="pres">
      <dgm:prSet presAssocID="{D78E22B6-EA51-4934-BF27-B28A1158814D}" presName="connectorText" presStyleLbl="sibTrans2D1" presStyleIdx="0" presStyleCnt="2"/>
      <dgm:spPr/>
    </dgm:pt>
    <dgm:pt modelId="{2F9A07D2-8186-4531-9C32-D22AB743568A}" type="pres">
      <dgm:prSet presAssocID="{EDE98421-A588-4859-A82D-8060C89E56FA}" presName="node" presStyleLbl="node1" presStyleIdx="1" presStyleCnt="3">
        <dgm:presLayoutVars>
          <dgm:bulletEnabled val="1"/>
        </dgm:presLayoutVars>
      </dgm:prSet>
      <dgm:spPr/>
    </dgm:pt>
    <dgm:pt modelId="{65B0D8E2-2730-47D8-A486-01C263A4CC1D}" type="pres">
      <dgm:prSet presAssocID="{09A8F148-6FCE-483A-B455-7A85F9709449}" presName="sibTrans" presStyleLbl="sibTrans2D1" presStyleIdx="1" presStyleCnt="2"/>
      <dgm:spPr/>
    </dgm:pt>
    <dgm:pt modelId="{B71D4404-D205-4022-9EF0-B3D234854415}" type="pres">
      <dgm:prSet presAssocID="{09A8F148-6FCE-483A-B455-7A85F9709449}" presName="connectorText" presStyleLbl="sibTrans2D1" presStyleIdx="1" presStyleCnt="2"/>
      <dgm:spPr/>
    </dgm:pt>
    <dgm:pt modelId="{32A59194-173F-4F20-9550-26DA3195AD5F}" type="pres">
      <dgm:prSet presAssocID="{1D78F8C8-1CB3-4263-8EA1-FB4A7C84BDD4}" presName="node" presStyleLbl="node1" presStyleIdx="2" presStyleCnt="3">
        <dgm:presLayoutVars>
          <dgm:bulletEnabled val="1"/>
        </dgm:presLayoutVars>
      </dgm:prSet>
      <dgm:spPr/>
    </dgm:pt>
  </dgm:ptLst>
  <dgm:cxnLst>
    <dgm:cxn modelId="{2FE45306-E3B2-46D4-8DAD-25F4F12ACF26}" type="presOf" srcId="{D78E22B6-EA51-4934-BF27-B28A1158814D}" destId="{1F681C41-FFA9-4652-8040-307DD920B75C}" srcOrd="0" destOrd="0" presId="urn:microsoft.com/office/officeart/2005/8/layout/process1"/>
    <dgm:cxn modelId="{41197E07-3BEB-4C7F-AFAF-226AF0FFF630}" type="presOf" srcId="{45FFCB1A-4C9B-4050-88EA-E8D3584C1355}" destId="{1E4F71A7-724E-455D-8AE8-D7C28856E09E}" srcOrd="0" destOrd="0" presId="urn:microsoft.com/office/officeart/2005/8/layout/process1"/>
    <dgm:cxn modelId="{5713851C-8329-4CF3-97ED-F2C67CDFEB70}" srcId="{45FFCB1A-4C9B-4050-88EA-E8D3584C1355}" destId="{EDE98421-A588-4859-A82D-8060C89E56FA}" srcOrd="1" destOrd="0" parTransId="{2D020B22-359C-4482-8DBA-A6C1CEB811EB}" sibTransId="{09A8F148-6FCE-483A-B455-7A85F9709449}"/>
    <dgm:cxn modelId="{2D62815E-5A08-477E-AD43-F0EDF1647C91}" srcId="{45FFCB1A-4C9B-4050-88EA-E8D3584C1355}" destId="{F7C8D742-027C-4594-A3BF-3BABE7181C33}" srcOrd="0" destOrd="0" parTransId="{468B8C99-3BC4-458B-B4E6-E9DB6EDEE95C}" sibTransId="{D78E22B6-EA51-4934-BF27-B28A1158814D}"/>
    <dgm:cxn modelId="{758B5E61-6698-4029-8BB7-9485A1A0F81D}" type="presOf" srcId="{EDE98421-A588-4859-A82D-8060C89E56FA}" destId="{2F9A07D2-8186-4531-9C32-D22AB743568A}" srcOrd="0" destOrd="0" presId="urn:microsoft.com/office/officeart/2005/8/layout/process1"/>
    <dgm:cxn modelId="{7F2CAF64-CA7E-4911-B5C2-B81BA3E25EE1}" type="presOf" srcId="{D78E22B6-EA51-4934-BF27-B28A1158814D}" destId="{ED12421D-73F9-4722-9749-AFDBB0EED91A}" srcOrd="1" destOrd="0" presId="urn:microsoft.com/office/officeart/2005/8/layout/process1"/>
    <dgm:cxn modelId="{9D257C56-666F-4B06-A809-BEDD90B652D0}" type="presOf" srcId="{09A8F148-6FCE-483A-B455-7A85F9709449}" destId="{65B0D8E2-2730-47D8-A486-01C263A4CC1D}" srcOrd="0" destOrd="0" presId="urn:microsoft.com/office/officeart/2005/8/layout/process1"/>
    <dgm:cxn modelId="{04C99A56-566E-4F89-ABEC-214A0548ABDE}" type="presOf" srcId="{F7C8D742-027C-4594-A3BF-3BABE7181C33}" destId="{E61D8B25-5DCE-482C-BDEE-10DEAC07A781}" srcOrd="0" destOrd="0" presId="urn:microsoft.com/office/officeart/2005/8/layout/process1"/>
    <dgm:cxn modelId="{9BE06D8C-F1F7-45BF-AC26-325BA30D9697}" type="presOf" srcId="{1D78F8C8-1CB3-4263-8EA1-FB4A7C84BDD4}" destId="{32A59194-173F-4F20-9550-26DA3195AD5F}" srcOrd="0" destOrd="0" presId="urn:microsoft.com/office/officeart/2005/8/layout/process1"/>
    <dgm:cxn modelId="{BB0EB6D1-A26D-4161-BB2C-D24196BDC81F}" srcId="{45FFCB1A-4C9B-4050-88EA-E8D3584C1355}" destId="{1D78F8C8-1CB3-4263-8EA1-FB4A7C84BDD4}" srcOrd="2" destOrd="0" parTransId="{161FBD15-404A-46EE-908C-F1EC57C0676A}" sibTransId="{8FD64BEF-170F-4E7A-AA17-4EDCC03967A3}"/>
    <dgm:cxn modelId="{3D56A1D2-67EE-4FB6-8C5F-615E20DD3BFD}" type="presOf" srcId="{09A8F148-6FCE-483A-B455-7A85F9709449}" destId="{B71D4404-D205-4022-9EF0-B3D234854415}" srcOrd="1" destOrd="0" presId="urn:microsoft.com/office/officeart/2005/8/layout/process1"/>
    <dgm:cxn modelId="{C4435776-9012-4F16-9CD3-083E9BDD94A5}" type="presParOf" srcId="{1E4F71A7-724E-455D-8AE8-D7C28856E09E}" destId="{E61D8B25-5DCE-482C-BDEE-10DEAC07A781}" srcOrd="0" destOrd="0" presId="urn:microsoft.com/office/officeart/2005/8/layout/process1"/>
    <dgm:cxn modelId="{7650DFBE-2CB7-47A9-AA44-4706D2E52D2F}" type="presParOf" srcId="{1E4F71A7-724E-455D-8AE8-D7C28856E09E}" destId="{1F681C41-FFA9-4652-8040-307DD920B75C}" srcOrd="1" destOrd="0" presId="urn:microsoft.com/office/officeart/2005/8/layout/process1"/>
    <dgm:cxn modelId="{89DDA5FA-7D69-4ED7-BD04-69EC5CB2581D}" type="presParOf" srcId="{1F681C41-FFA9-4652-8040-307DD920B75C}" destId="{ED12421D-73F9-4722-9749-AFDBB0EED91A}" srcOrd="0" destOrd="0" presId="urn:microsoft.com/office/officeart/2005/8/layout/process1"/>
    <dgm:cxn modelId="{50C00CC9-BDF9-4780-A544-108B1FA94814}" type="presParOf" srcId="{1E4F71A7-724E-455D-8AE8-D7C28856E09E}" destId="{2F9A07D2-8186-4531-9C32-D22AB743568A}" srcOrd="2" destOrd="0" presId="urn:microsoft.com/office/officeart/2005/8/layout/process1"/>
    <dgm:cxn modelId="{FE21C4FF-A4FE-4C04-8D1E-6626A2F22747}" type="presParOf" srcId="{1E4F71A7-724E-455D-8AE8-D7C28856E09E}" destId="{65B0D8E2-2730-47D8-A486-01C263A4CC1D}" srcOrd="3" destOrd="0" presId="urn:microsoft.com/office/officeart/2005/8/layout/process1"/>
    <dgm:cxn modelId="{F110F097-D4F4-4782-86CE-91BB16107F1F}" type="presParOf" srcId="{65B0D8E2-2730-47D8-A486-01C263A4CC1D}" destId="{B71D4404-D205-4022-9EF0-B3D234854415}" srcOrd="0" destOrd="0" presId="urn:microsoft.com/office/officeart/2005/8/layout/process1"/>
    <dgm:cxn modelId="{BA87ACB8-6FB8-4920-9735-3044AEFF84FF}" type="presParOf" srcId="{1E4F71A7-724E-455D-8AE8-D7C28856E09E}" destId="{32A59194-173F-4F20-9550-26DA3195AD5F}"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891197-4CAD-2C43-8D4B-0A618C85F7A8}" type="doc">
      <dgm:prSet loTypeId="urn:microsoft.com/office/officeart/2005/8/layout/radial5" loCatId="" qsTypeId="urn:microsoft.com/office/officeart/2005/8/quickstyle/simple1" qsCatId="simple" csTypeId="urn:microsoft.com/office/officeart/2005/8/colors/accent1_2" csCatId="accent1" phldr="1"/>
      <dgm:spPr/>
      <dgm:t>
        <a:bodyPr/>
        <a:lstStyle/>
        <a:p>
          <a:endParaRPr lang="en-GB"/>
        </a:p>
      </dgm:t>
    </dgm:pt>
    <dgm:pt modelId="{557CD4FF-9B8F-1A40-AB98-1FD1649F69B4}">
      <dgm:prSet phldrT="[Text]"/>
      <dgm:spPr/>
      <dgm:t>
        <a:bodyPr/>
        <a:lstStyle/>
        <a:p>
          <a:r>
            <a:rPr lang="en-GB" dirty="0"/>
            <a:t>Barriers</a:t>
          </a:r>
        </a:p>
      </dgm:t>
    </dgm:pt>
    <dgm:pt modelId="{45E8B371-8930-524C-A989-AEE93373C4D9}" type="parTrans" cxnId="{89E46557-7082-6E49-A332-1790C697DFF3}">
      <dgm:prSet/>
      <dgm:spPr/>
      <dgm:t>
        <a:bodyPr/>
        <a:lstStyle/>
        <a:p>
          <a:endParaRPr lang="en-GB"/>
        </a:p>
      </dgm:t>
    </dgm:pt>
    <dgm:pt modelId="{D3492D89-1065-0A42-A9F6-B7197E858EB9}" type="sibTrans" cxnId="{89E46557-7082-6E49-A332-1790C697DFF3}">
      <dgm:prSet/>
      <dgm:spPr/>
      <dgm:t>
        <a:bodyPr/>
        <a:lstStyle/>
        <a:p>
          <a:endParaRPr lang="en-GB"/>
        </a:p>
      </dgm:t>
    </dgm:pt>
    <dgm:pt modelId="{2875EE55-BCC4-944A-86E1-90BBBEF7D6EF}">
      <dgm:prSet phldrT="[Text]"/>
      <dgm:spPr/>
      <dgm:t>
        <a:bodyPr/>
        <a:lstStyle/>
        <a:p>
          <a:r>
            <a:rPr lang="en-GB" dirty="0"/>
            <a:t>National culture</a:t>
          </a:r>
        </a:p>
      </dgm:t>
    </dgm:pt>
    <dgm:pt modelId="{950D635E-CB7C-0247-B277-F0FFBF65E24C}" type="parTrans" cxnId="{F1452F16-67DE-B948-B1D7-A6ECE8CC91C4}">
      <dgm:prSet/>
      <dgm:spPr/>
      <dgm:t>
        <a:bodyPr/>
        <a:lstStyle/>
        <a:p>
          <a:endParaRPr lang="en-GB"/>
        </a:p>
      </dgm:t>
    </dgm:pt>
    <dgm:pt modelId="{3691525B-0502-6C49-B281-ECC5D55339D4}" type="sibTrans" cxnId="{F1452F16-67DE-B948-B1D7-A6ECE8CC91C4}">
      <dgm:prSet/>
      <dgm:spPr/>
      <dgm:t>
        <a:bodyPr/>
        <a:lstStyle/>
        <a:p>
          <a:endParaRPr lang="en-GB"/>
        </a:p>
      </dgm:t>
    </dgm:pt>
    <dgm:pt modelId="{7430B9F5-7CF5-AB4A-8B49-2E506773A03B}">
      <dgm:prSet phldrT="[Text]"/>
      <dgm:spPr/>
      <dgm:t>
        <a:bodyPr/>
        <a:lstStyle/>
        <a:p>
          <a:r>
            <a:rPr lang="en-GB" dirty="0"/>
            <a:t>Language </a:t>
          </a:r>
        </a:p>
      </dgm:t>
    </dgm:pt>
    <dgm:pt modelId="{36B060D6-92AF-734B-8DC1-E348D5A0E5C9}" type="parTrans" cxnId="{07F2FCA9-0A18-3D40-A11F-EDA5FE7AF9D7}">
      <dgm:prSet/>
      <dgm:spPr/>
      <dgm:t>
        <a:bodyPr/>
        <a:lstStyle/>
        <a:p>
          <a:endParaRPr lang="en-GB"/>
        </a:p>
      </dgm:t>
    </dgm:pt>
    <dgm:pt modelId="{C11FB79B-58F7-1C45-9A90-18A772D5FAAC}" type="sibTrans" cxnId="{07F2FCA9-0A18-3D40-A11F-EDA5FE7AF9D7}">
      <dgm:prSet/>
      <dgm:spPr/>
      <dgm:t>
        <a:bodyPr/>
        <a:lstStyle/>
        <a:p>
          <a:endParaRPr lang="en-GB"/>
        </a:p>
      </dgm:t>
    </dgm:pt>
    <dgm:pt modelId="{CB214B80-D0EA-554B-AD1F-F4C3EF3448E8}">
      <dgm:prSet phldrT="[Text]"/>
      <dgm:spPr/>
      <dgm:t>
        <a:bodyPr/>
        <a:lstStyle/>
        <a:p>
          <a:r>
            <a:rPr lang="en-GB" dirty="0"/>
            <a:t>Defensiveness </a:t>
          </a:r>
        </a:p>
      </dgm:t>
    </dgm:pt>
    <dgm:pt modelId="{3A000669-5820-3E4D-8B44-5859762862D3}" type="parTrans" cxnId="{56281516-43A2-B348-BFE6-7EA5249BB3B9}">
      <dgm:prSet/>
      <dgm:spPr/>
      <dgm:t>
        <a:bodyPr/>
        <a:lstStyle/>
        <a:p>
          <a:endParaRPr lang="en-GB"/>
        </a:p>
      </dgm:t>
    </dgm:pt>
    <dgm:pt modelId="{77051E5D-DD8F-704C-B38D-9EDB57C0936E}" type="sibTrans" cxnId="{56281516-43A2-B348-BFE6-7EA5249BB3B9}">
      <dgm:prSet/>
      <dgm:spPr/>
      <dgm:t>
        <a:bodyPr/>
        <a:lstStyle/>
        <a:p>
          <a:endParaRPr lang="en-GB"/>
        </a:p>
      </dgm:t>
    </dgm:pt>
    <dgm:pt modelId="{86187D6C-C90A-3A44-B551-D18DAFB2B1A3}">
      <dgm:prSet phldrT="[Text]"/>
      <dgm:spPr/>
      <dgm:t>
        <a:bodyPr/>
        <a:lstStyle/>
        <a:p>
          <a:r>
            <a:rPr lang="en-GB" dirty="0"/>
            <a:t>Filtering </a:t>
          </a:r>
        </a:p>
      </dgm:t>
    </dgm:pt>
    <dgm:pt modelId="{A64A8815-CCF4-7049-B1CF-6A99ED550524}" type="parTrans" cxnId="{C6A38C98-3049-8346-AB2C-78D529A12AF7}">
      <dgm:prSet/>
      <dgm:spPr/>
      <dgm:t>
        <a:bodyPr/>
        <a:lstStyle/>
        <a:p>
          <a:endParaRPr lang="en-GB"/>
        </a:p>
      </dgm:t>
    </dgm:pt>
    <dgm:pt modelId="{7DD43F27-9394-2442-8095-02B4991B09AD}" type="sibTrans" cxnId="{C6A38C98-3049-8346-AB2C-78D529A12AF7}">
      <dgm:prSet/>
      <dgm:spPr/>
      <dgm:t>
        <a:bodyPr/>
        <a:lstStyle/>
        <a:p>
          <a:endParaRPr lang="en-GB"/>
        </a:p>
      </dgm:t>
    </dgm:pt>
    <dgm:pt modelId="{1E167B1B-192C-F045-A9F7-46A0AEBD2A4E}">
      <dgm:prSet/>
      <dgm:spPr/>
      <dgm:t>
        <a:bodyPr/>
        <a:lstStyle/>
        <a:p>
          <a:r>
            <a:rPr lang="en-GB" dirty="0"/>
            <a:t>Emotions </a:t>
          </a:r>
        </a:p>
      </dgm:t>
    </dgm:pt>
    <dgm:pt modelId="{75F926E4-D1CF-5F42-80CA-796963097B9E}" type="parTrans" cxnId="{92A66392-BFD9-3341-8435-ABD05721A5C7}">
      <dgm:prSet/>
      <dgm:spPr/>
      <dgm:t>
        <a:bodyPr/>
        <a:lstStyle/>
        <a:p>
          <a:endParaRPr lang="en-GB"/>
        </a:p>
      </dgm:t>
    </dgm:pt>
    <dgm:pt modelId="{8998E3ED-3DED-284E-B2EE-9482DF3CA0A4}" type="sibTrans" cxnId="{92A66392-BFD9-3341-8435-ABD05721A5C7}">
      <dgm:prSet/>
      <dgm:spPr/>
      <dgm:t>
        <a:bodyPr/>
        <a:lstStyle/>
        <a:p>
          <a:endParaRPr lang="en-GB"/>
        </a:p>
      </dgm:t>
    </dgm:pt>
    <dgm:pt modelId="{A574D4B4-5889-074A-B91C-73F796F8115F}">
      <dgm:prSet/>
      <dgm:spPr/>
      <dgm:t>
        <a:bodyPr/>
        <a:lstStyle/>
        <a:p>
          <a:r>
            <a:rPr lang="en-GB" dirty="0"/>
            <a:t>Emotion overload </a:t>
          </a:r>
        </a:p>
      </dgm:t>
    </dgm:pt>
    <dgm:pt modelId="{F36AC49F-33F9-DD44-BBB0-5025461D3DA6}" type="parTrans" cxnId="{BB5500D4-8362-AA44-808A-6ADFEC36AC47}">
      <dgm:prSet/>
      <dgm:spPr/>
      <dgm:t>
        <a:bodyPr/>
        <a:lstStyle/>
        <a:p>
          <a:endParaRPr lang="en-GB"/>
        </a:p>
      </dgm:t>
    </dgm:pt>
    <dgm:pt modelId="{4C99A883-600C-AC4D-9B0B-C63306F0DBB7}" type="sibTrans" cxnId="{BB5500D4-8362-AA44-808A-6ADFEC36AC47}">
      <dgm:prSet/>
      <dgm:spPr/>
      <dgm:t>
        <a:bodyPr/>
        <a:lstStyle/>
        <a:p>
          <a:endParaRPr lang="en-GB"/>
        </a:p>
      </dgm:t>
    </dgm:pt>
    <dgm:pt modelId="{E4923C0C-E5A5-034B-AFE4-D2D4ECBAC26E}" type="pres">
      <dgm:prSet presAssocID="{65891197-4CAD-2C43-8D4B-0A618C85F7A8}" presName="Name0" presStyleCnt="0">
        <dgm:presLayoutVars>
          <dgm:chMax val="1"/>
          <dgm:dir/>
          <dgm:animLvl val="ctr"/>
          <dgm:resizeHandles val="exact"/>
        </dgm:presLayoutVars>
      </dgm:prSet>
      <dgm:spPr/>
    </dgm:pt>
    <dgm:pt modelId="{9F71362F-D949-8646-893F-E08DB7C0338B}" type="pres">
      <dgm:prSet presAssocID="{557CD4FF-9B8F-1A40-AB98-1FD1649F69B4}" presName="centerShape" presStyleLbl="node0" presStyleIdx="0" presStyleCnt="1"/>
      <dgm:spPr/>
    </dgm:pt>
    <dgm:pt modelId="{7C0E16C8-69F2-9645-9010-4E83830B2982}" type="pres">
      <dgm:prSet presAssocID="{950D635E-CB7C-0247-B277-F0FFBF65E24C}" presName="parTrans" presStyleLbl="sibTrans2D1" presStyleIdx="0" presStyleCnt="6"/>
      <dgm:spPr/>
    </dgm:pt>
    <dgm:pt modelId="{CBB6F075-5AC2-544C-AE80-CA436FB6F1B6}" type="pres">
      <dgm:prSet presAssocID="{950D635E-CB7C-0247-B277-F0FFBF65E24C}" presName="connectorText" presStyleLbl="sibTrans2D1" presStyleIdx="0" presStyleCnt="6"/>
      <dgm:spPr/>
    </dgm:pt>
    <dgm:pt modelId="{9DC62986-8266-AF4D-84C7-B82BBF2DC58E}" type="pres">
      <dgm:prSet presAssocID="{2875EE55-BCC4-944A-86E1-90BBBEF7D6EF}" presName="node" presStyleLbl="node1" presStyleIdx="0" presStyleCnt="6">
        <dgm:presLayoutVars>
          <dgm:bulletEnabled val="1"/>
        </dgm:presLayoutVars>
      </dgm:prSet>
      <dgm:spPr/>
    </dgm:pt>
    <dgm:pt modelId="{CF9B546E-22A1-AB46-84DB-239438DD4FB6}" type="pres">
      <dgm:prSet presAssocID="{36B060D6-92AF-734B-8DC1-E348D5A0E5C9}" presName="parTrans" presStyleLbl="sibTrans2D1" presStyleIdx="1" presStyleCnt="6"/>
      <dgm:spPr/>
    </dgm:pt>
    <dgm:pt modelId="{C3B55196-6C30-8F4A-AF89-DEB135EE17D1}" type="pres">
      <dgm:prSet presAssocID="{36B060D6-92AF-734B-8DC1-E348D5A0E5C9}" presName="connectorText" presStyleLbl="sibTrans2D1" presStyleIdx="1" presStyleCnt="6"/>
      <dgm:spPr/>
    </dgm:pt>
    <dgm:pt modelId="{7891D137-712E-6249-9F68-789AB3D39731}" type="pres">
      <dgm:prSet presAssocID="{7430B9F5-7CF5-AB4A-8B49-2E506773A03B}" presName="node" presStyleLbl="node1" presStyleIdx="1" presStyleCnt="6">
        <dgm:presLayoutVars>
          <dgm:bulletEnabled val="1"/>
        </dgm:presLayoutVars>
      </dgm:prSet>
      <dgm:spPr/>
    </dgm:pt>
    <dgm:pt modelId="{6A809966-8CFD-3949-9C21-4EDE9EFBE9FB}" type="pres">
      <dgm:prSet presAssocID="{3A000669-5820-3E4D-8B44-5859762862D3}" presName="parTrans" presStyleLbl="sibTrans2D1" presStyleIdx="2" presStyleCnt="6"/>
      <dgm:spPr/>
    </dgm:pt>
    <dgm:pt modelId="{30B5FD64-4E06-1046-B954-1B366B1165C5}" type="pres">
      <dgm:prSet presAssocID="{3A000669-5820-3E4D-8B44-5859762862D3}" presName="connectorText" presStyleLbl="sibTrans2D1" presStyleIdx="2" presStyleCnt="6"/>
      <dgm:spPr/>
    </dgm:pt>
    <dgm:pt modelId="{C876E8F4-F013-2148-B893-22C09496048C}" type="pres">
      <dgm:prSet presAssocID="{CB214B80-D0EA-554B-AD1F-F4C3EF3448E8}" presName="node" presStyleLbl="node1" presStyleIdx="2" presStyleCnt="6">
        <dgm:presLayoutVars>
          <dgm:bulletEnabled val="1"/>
        </dgm:presLayoutVars>
      </dgm:prSet>
      <dgm:spPr/>
    </dgm:pt>
    <dgm:pt modelId="{571BD22F-D1B3-8E46-A8CB-3D9D736D8171}" type="pres">
      <dgm:prSet presAssocID="{A64A8815-CCF4-7049-B1CF-6A99ED550524}" presName="parTrans" presStyleLbl="sibTrans2D1" presStyleIdx="3" presStyleCnt="6"/>
      <dgm:spPr/>
    </dgm:pt>
    <dgm:pt modelId="{B72BE475-E08D-A843-8517-C84E244B6C20}" type="pres">
      <dgm:prSet presAssocID="{A64A8815-CCF4-7049-B1CF-6A99ED550524}" presName="connectorText" presStyleLbl="sibTrans2D1" presStyleIdx="3" presStyleCnt="6"/>
      <dgm:spPr/>
    </dgm:pt>
    <dgm:pt modelId="{C9FC6673-3BEA-384D-84F6-FEBF6873B98F}" type="pres">
      <dgm:prSet presAssocID="{86187D6C-C90A-3A44-B551-D18DAFB2B1A3}" presName="node" presStyleLbl="node1" presStyleIdx="3" presStyleCnt="6">
        <dgm:presLayoutVars>
          <dgm:bulletEnabled val="1"/>
        </dgm:presLayoutVars>
      </dgm:prSet>
      <dgm:spPr/>
    </dgm:pt>
    <dgm:pt modelId="{39265E29-D7AC-9242-9E96-330FDF685649}" type="pres">
      <dgm:prSet presAssocID="{75F926E4-D1CF-5F42-80CA-796963097B9E}" presName="parTrans" presStyleLbl="sibTrans2D1" presStyleIdx="4" presStyleCnt="6"/>
      <dgm:spPr/>
    </dgm:pt>
    <dgm:pt modelId="{198C3283-5260-0A47-BEC0-8498BBDF1E13}" type="pres">
      <dgm:prSet presAssocID="{75F926E4-D1CF-5F42-80CA-796963097B9E}" presName="connectorText" presStyleLbl="sibTrans2D1" presStyleIdx="4" presStyleCnt="6"/>
      <dgm:spPr/>
    </dgm:pt>
    <dgm:pt modelId="{AD8D8BF8-67B4-B241-9773-1A90B053DDF0}" type="pres">
      <dgm:prSet presAssocID="{1E167B1B-192C-F045-A9F7-46A0AEBD2A4E}" presName="node" presStyleLbl="node1" presStyleIdx="4" presStyleCnt="6">
        <dgm:presLayoutVars>
          <dgm:bulletEnabled val="1"/>
        </dgm:presLayoutVars>
      </dgm:prSet>
      <dgm:spPr/>
    </dgm:pt>
    <dgm:pt modelId="{B3536205-6DDE-1644-890C-65EE3DD88EFD}" type="pres">
      <dgm:prSet presAssocID="{F36AC49F-33F9-DD44-BBB0-5025461D3DA6}" presName="parTrans" presStyleLbl="sibTrans2D1" presStyleIdx="5" presStyleCnt="6"/>
      <dgm:spPr/>
    </dgm:pt>
    <dgm:pt modelId="{BFB4ADCA-5D2B-2F4C-B8F7-55561DCC7102}" type="pres">
      <dgm:prSet presAssocID="{F36AC49F-33F9-DD44-BBB0-5025461D3DA6}" presName="connectorText" presStyleLbl="sibTrans2D1" presStyleIdx="5" presStyleCnt="6"/>
      <dgm:spPr/>
    </dgm:pt>
    <dgm:pt modelId="{B604FF56-9EFA-F443-B833-66CAC7FB8422}" type="pres">
      <dgm:prSet presAssocID="{A574D4B4-5889-074A-B91C-73F796F8115F}" presName="node" presStyleLbl="node1" presStyleIdx="5" presStyleCnt="6">
        <dgm:presLayoutVars>
          <dgm:bulletEnabled val="1"/>
        </dgm:presLayoutVars>
      </dgm:prSet>
      <dgm:spPr/>
    </dgm:pt>
  </dgm:ptLst>
  <dgm:cxnLst>
    <dgm:cxn modelId="{CC2F4301-4D55-C94F-B8AC-BA1E8CF68B34}" type="presOf" srcId="{A64A8815-CCF4-7049-B1CF-6A99ED550524}" destId="{B72BE475-E08D-A843-8517-C84E244B6C20}" srcOrd="1" destOrd="0" presId="urn:microsoft.com/office/officeart/2005/8/layout/radial5"/>
    <dgm:cxn modelId="{291BE415-8EF6-1A46-8720-B7A05AF78EA2}" type="presOf" srcId="{75F926E4-D1CF-5F42-80CA-796963097B9E}" destId="{198C3283-5260-0A47-BEC0-8498BBDF1E13}" srcOrd="1" destOrd="0" presId="urn:microsoft.com/office/officeart/2005/8/layout/radial5"/>
    <dgm:cxn modelId="{56281516-43A2-B348-BFE6-7EA5249BB3B9}" srcId="{557CD4FF-9B8F-1A40-AB98-1FD1649F69B4}" destId="{CB214B80-D0EA-554B-AD1F-F4C3EF3448E8}" srcOrd="2" destOrd="0" parTransId="{3A000669-5820-3E4D-8B44-5859762862D3}" sibTransId="{77051E5D-DD8F-704C-B38D-9EDB57C0936E}"/>
    <dgm:cxn modelId="{F1452F16-67DE-B948-B1D7-A6ECE8CC91C4}" srcId="{557CD4FF-9B8F-1A40-AB98-1FD1649F69B4}" destId="{2875EE55-BCC4-944A-86E1-90BBBEF7D6EF}" srcOrd="0" destOrd="0" parTransId="{950D635E-CB7C-0247-B277-F0FFBF65E24C}" sibTransId="{3691525B-0502-6C49-B281-ECC5D55339D4}"/>
    <dgm:cxn modelId="{BE19A119-0AF9-844F-BBEA-FD6E6CF654D9}" type="presOf" srcId="{2875EE55-BCC4-944A-86E1-90BBBEF7D6EF}" destId="{9DC62986-8266-AF4D-84C7-B82BBF2DC58E}" srcOrd="0" destOrd="0" presId="urn:microsoft.com/office/officeart/2005/8/layout/radial5"/>
    <dgm:cxn modelId="{FD0F7C34-2A0E-404D-AFCD-D8EA0B47D18D}" type="presOf" srcId="{950D635E-CB7C-0247-B277-F0FFBF65E24C}" destId="{CBB6F075-5AC2-544C-AE80-CA436FB6F1B6}" srcOrd="1" destOrd="0" presId="urn:microsoft.com/office/officeart/2005/8/layout/radial5"/>
    <dgm:cxn modelId="{D8BBA25D-03FF-534C-B512-BE31E8DFA25E}" type="presOf" srcId="{CB214B80-D0EA-554B-AD1F-F4C3EF3448E8}" destId="{C876E8F4-F013-2148-B893-22C09496048C}" srcOrd="0" destOrd="0" presId="urn:microsoft.com/office/officeart/2005/8/layout/radial5"/>
    <dgm:cxn modelId="{494B3B5E-0762-5F40-B1A8-7EC9BFD4A53A}" type="presOf" srcId="{86187D6C-C90A-3A44-B551-D18DAFB2B1A3}" destId="{C9FC6673-3BEA-384D-84F6-FEBF6873B98F}" srcOrd="0" destOrd="0" presId="urn:microsoft.com/office/officeart/2005/8/layout/radial5"/>
    <dgm:cxn modelId="{E160BC42-0C76-DC4A-BE47-E5E3C1382E0A}" type="presOf" srcId="{A64A8815-CCF4-7049-B1CF-6A99ED550524}" destId="{571BD22F-D1B3-8E46-A8CB-3D9D736D8171}" srcOrd="0" destOrd="0" presId="urn:microsoft.com/office/officeart/2005/8/layout/radial5"/>
    <dgm:cxn modelId="{FB544971-40FA-0E42-B66D-A6EFC0BC6174}" type="presOf" srcId="{F36AC49F-33F9-DD44-BBB0-5025461D3DA6}" destId="{B3536205-6DDE-1644-890C-65EE3DD88EFD}" srcOrd="0" destOrd="0" presId="urn:microsoft.com/office/officeart/2005/8/layout/radial5"/>
    <dgm:cxn modelId="{89E46557-7082-6E49-A332-1790C697DFF3}" srcId="{65891197-4CAD-2C43-8D4B-0A618C85F7A8}" destId="{557CD4FF-9B8F-1A40-AB98-1FD1649F69B4}" srcOrd="0" destOrd="0" parTransId="{45E8B371-8930-524C-A989-AEE93373C4D9}" sibTransId="{D3492D89-1065-0A42-A9F6-B7197E858EB9}"/>
    <dgm:cxn modelId="{D3C4C67B-EEC7-C941-B7A3-D88AC7DA866F}" type="presOf" srcId="{3A000669-5820-3E4D-8B44-5859762862D3}" destId="{6A809966-8CFD-3949-9C21-4EDE9EFBE9FB}" srcOrd="0" destOrd="0" presId="urn:microsoft.com/office/officeart/2005/8/layout/radial5"/>
    <dgm:cxn modelId="{CDCB3F83-973E-C546-A0CA-C601EA2AC1E2}" type="presOf" srcId="{3A000669-5820-3E4D-8B44-5859762862D3}" destId="{30B5FD64-4E06-1046-B954-1B366B1165C5}" srcOrd="1" destOrd="0" presId="urn:microsoft.com/office/officeart/2005/8/layout/radial5"/>
    <dgm:cxn modelId="{E30A2E92-2208-8643-9813-A527EDF9A708}" type="presOf" srcId="{7430B9F5-7CF5-AB4A-8B49-2E506773A03B}" destId="{7891D137-712E-6249-9F68-789AB3D39731}" srcOrd="0" destOrd="0" presId="urn:microsoft.com/office/officeart/2005/8/layout/radial5"/>
    <dgm:cxn modelId="{92A66392-BFD9-3341-8435-ABD05721A5C7}" srcId="{557CD4FF-9B8F-1A40-AB98-1FD1649F69B4}" destId="{1E167B1B-192C-F045-A9F7-46A0AEBD2A4E}" srcOrd="4" destOrd="0" parTransId="{75F926E4-D1CF-5F42-80CA-796963097B9E}" sibTransId="{8998E3ED-3DED-284E-B2EE-9482DF3CA0A4}"/>
    <dgm:cxn modelId="{C6A38C98-3049-8346-AB2C-78D529A12AF7}" srcId="{557CD4FF-9B8F-1A40-AB98-1FD1649F69B4}" destId="{86187D6C-C90A-3A44-B551-D18DAFB2B1A3}" srcOrd="3" destOrd="0" parTransId="{A64A8815-CCF4-7049-B1CF-6A99ED550524}" sibTransId="{7DD43F27-9394-2442-8095-02B4991B09AD}"/>
    <dgm:cxn modelId="{07F2FCA9-0A18-3D40-A11F-EDA5FE7AF9D7}" srcId="{557CD4FF-9B8F-1A40-AB98-1FD1649F69B4}" destId="{7430B9F5-7CF5-AB4A-8B49-2E506773A03B}" srcOrd="1" destOrd="0" parTransId="{36B060D6-92AF-734B-8DC1-E348D5A0E5C9}" sibTransId="{C11FB79B-58F7-1C45-9A90-18A772D5FAAC}"/>
    <dgm:cxn modelId="{277A53AC-0ED8-8041-8BEE-E4A8CC14462B}" type="presOf" srcId="{A574D4B4-5889-074A-B91C-73F796F8115F}" destId="{B604FF56-9EFA-F443-B833-66CAC7FB8422}" srcOrd="0" destOrd="0" presId="urn:microsoft.com/office/officeart/2005/8/layout/radial5"/>
    <dgm:cxn modelId="{C67A70AD-9B09-FF42-84B8-C10E9C88A40C}" type="presOf" srcId="{557CD4FF-9B8F-1A40-AB98-1FD1649F69B4}" destId="{9F71362F-D949-8646-893F-E08DB7C0338B}" srcOrd="0" destOrd="0" presId="urn:microsoft.com/office/officeart/2005/8/layout/radial5"/>
    <dgm:cxn modelId="{6A189DAD-8010-2240-9ED5-8CC808E92C0D}" type="presOf" srcId="{F36AC49F-33F9-DD44-BBB0-5025461D3DA6}" destId="{BFB4ADCA-5D2B-2F4C-B8F7-55561DCC7102}" srcOrd="1" destOrd="0" presId="urn:microsoft.com/office/officeart/2005/8/layout/radial5"/>
    <dgm:cxn modelId="{29D85DB1-ADCC-AF40-86E1-3E8A69CFD23B}" type="presOf" srcId="{75F926E4-D1CF-5F42-80CA-796963097B9E}" destId="{39265E29-D7AC-9242-9E96-330FDF685649}" srcOrd="0" destOrd="0" presId="urn:microsoft.com/office/officeart/2005/8/layout/radial5"/>
    <dgm:cxn modelId="{5420C4CD-6884-F541-AE57-D0E1F3FDAB06}" type="presOf" srcId="{950D635E-CB7C-0247-B277-F0FFBF65E24C}" destId="{7C0E16C8-69F2-9645-9010-4E83830B2982}" srcOrd="0" destOrd="0" presId="urn:microsoft.com/office/officeart/2005/8/layout/radial5"/>
    <dgm:cxn modelId="{BB5500D4-8362-AA44-808A-6ADFEC36AC47}" srcId="{557CD4FF-9B8F-1A40-AB98-1FD1649F69B4}" destId="{A574D4B4-5889-074A-B91C-73F796F8115F}" srcOrd="5" destOrd="0" parTransId="{F36AC49F-33F9-DD44-BBB0-5025461D3DA6}" sibTransId="{4C99A883-600C-AC4D-9B0B-C63306F0DBB7}"/>
    <dgm:cxn modelId="{D55697E3-D406-3E43-B173-FA2BD0AB3AE9}" type="presOf" srcId="{36B060D6-92AF-734B-8DC1-E348D5A0E5C9}" destId="{C3B55196-6C30-8F4A-AF89-DEB135EE17D1}" srcOrd="1" destOrd="0" presId="urn:microsoft.com/office/officeart/2005/8/layout/radial5"/>
    <dgm:cxn modelId="{5C3289E9-4330-D343-80FE-C54619ABE3AB}" type="presOf" srcId="{65891197-4CAD-2C43-8D4B-0A618C85F7A8}" destId="{E4923C0C-E5A5-034B-AFE4-D2D4ECBAC26E}" srcOrd="0" destOrd="0" presId="urn:microsoft.com/office/officeart/2005/8/layout/radial5"/>
    <dgm:cxn modelId="{D2996CED-42C9-7549-B258-D2D2D439847C}" type="presOf" srcId="{36B060D6-92AF-734B-8DC1-E348D5A0E5C9}" destId="{CF9B546E-22A1-AB46-84DB-239438DD4FB6}" srcOrd="0" destOrd="0" presId="urn:microsoft.com/office/officeart/2005/8/layout/radial5"/>
    <dgm:cxn modelId="{D198B9F6-7951-6448-B9E1-9377A9DEAA13}" type="presOf" srcId="{1E167B1B-192C-F045-A9F7-46A0AEBD2A4E}" destId="{AD8D8BF8-67B4-B241-9773-1A90B053DDF0}" srcOrd="0" destOrd="0" presId="urn:microsoft.com/office/officeart/2005/8/layout/radial5"/>
    <dgm:cxn modelId="{5D75BEB6-1A67-7A4C-AA38-23420503E4BB}" type="presParOf" srcId="{E4923C0C-E5A5-034B-AFE4-D2D4ECBAC26E}" destId="{9F71362F-D949-8646-893F-E08DB7C0338B}" srcOrd="0" destOrd="0" presId="urn:microsoft.com/office/officeart/2005/8/layout/radial5"/>
    <dgm:cxn modelId="{019256A9-356F-DC4B-B0DA-279393DC1F3B}" type="presParOf" srcId="{E4923C0C-E5A5-034B-AFE4-D2D4ECBAC26E}" destId="{7C0E16C8-69F2-9645-9010-4E83830B2982}" srcOrd="1" destOrd="0" presId="urn:microsoft.com/office/officeart/2005/8/layout/radial5"/>
    <dgm:cxn modelId="{3B0B34D2-F7D0-C049-A907-58D220961B8B}" type="presParOf" srcId="{7C0E16C8-69F2-9645-9010-4E83830B2982}" destId="{CBB6F075-5AC2-544C-AE80-CA436FB6F1B6}" srcOrd="0" destOrd="0" presId="urn:microsoft.com/office/officeart/2005/8/layout/radial5"/>
    <dgm:cxn modelId="{0E74B538-5D24-3C4F-AA3E-08714E997988}" type="presParOf" srcId="{E4923C0C-E5A5-034B-AFE4-D2D4ECBAC26E}" destId="{9DC62986-8266-AF4D-84C7-B82BBF2DC58E}" srcOrd="2" destOrd="0" presId="urn:microsoft.com/office/officeart/2005/8/layout/radial5"/>
    <dgm:cxn modelId="{76872AC7-F8FC-4B41-82FB-96B2DACFA8C7}" type="presParOf" srcId="{E4923C0C-E5A5-034B-AFE4-D2D4ECBAC26E}" destId="{CF9B546E-22A1-AB46-84DB-239438DD4FB6}" srcOrd="3" destOrd="0" presId="urn:microsoft.com/office/officeart/2005/8/layout/radial5"/>
    <dgm:cxn modelId="{2A7E6F7A-A6F7-464D-83C9-088916701590}" type="presParOf" srcId="{CF9B546E-22A1-AB46-84DB-239438DD4FB6}" destId="{C3B55196-6C30-8F4A-AF89-DEB135EE17D1}" srcOrd="0" destOrd="0" presId="urn:microsoft.com/office/officeart/2005/8/layout/radial5"/>
    <dgm:cxn modelId="{7C7A9FD7-243A-CF4E-8AAC-C8EA12E2C04D}" type="presParOf" srcId="{E4923C0C-E5A5-034B-AFE4-D2D4ECBAC26E}" destId="{7891D137-712E-6249-9F68-789AB3D39731}" srcOrd="4" destOrd="0" presId="urn:microsoft.com/office/officeart/2005/8/layout/radial5"/>
    <dgm:cxn modelId="{09F60829-5E15-454C-A1EB-5636474BBD3B}" type="presParOf" srcId="{E4923C0C-E5A5-034B-AFE4-D2D4ECBAC26E}" destId="{6A809966-8CFD-3949-9C21-4EDE9EFBE9FB}" srcOrd="5" destOrd="0" presId="urn:microsoft.com/office/officeart/2005/8/layout/radial5"/>
    <dgm:cxn modelId="{1EE79274-DEF0-E54C-9C25-57BE4EB34442}" type="presParOf" srcId="{6A809966-8CFD-3949-9C21-4EDE9EFBE9FB}" destId="{30B5FD64-4E06-1046-B954-1B366B1165C5}" srcOrd="0" destOrd="0" presId="urn:microsoft.com/office/officeart/2005/8/layout/radial5"/>
    <dgm:cxn modelId="{8DD0269B-453C-994D-B255-E12E0EEA0CB9}" type="presParOf" srcId="{E4923C0C-E5A5-034B-AFE4-D2D4ECBAC26E}" destId="{C876E8F4-F013-2148-B893-22C09496048C}" srcOrd="6" destOrd="0" presId="urn:microsoft.com/office/officeart/2005/8/layout/radial5"/>
    <dgm:cxn modelId="{1A9FD764-5CD7-2F4B-998A-CE9C2363DE85}" type="presParOf" srcId="{E4923C0C-E5A5-034B-AFE4-D2D4ECBAC26E}" destId="{571BD22F-D1B3-8E46-A8CB-3D9D736D8171}" srcOrd="7" destOrd="0" presId="urn:microsoft.com/office/officeart/2005/8/layout/radial5"/>
    <dgm:cxn modelId="{E8479C0D-08C5-954E-A18E-BAFD5C2CF8E3}" type="presParOf" srcId="{571BD22F-D1B3-8E46-A8CB-3D9D736D8171}" destId="{B72BE475-E08D-A843-8517-C84E244B6C20}" srcOrd="0" destOrd="0" presId="urn:microsoft.com/office/officeart/2005/8/layout/radial5"/>
    <dgm:cxn modelId="{9EC71861-46C9-614E-865E-4F2387C94F37}" type="presParOf" srcId="{E4923C0C-E5A5-034B-AFE4-D2D4ECBAC26E}" destId="{C9FC6673-3BEA-384D-84F6-FEBF6873B98F}" srcOrd="8" destOrd="0" presId="urn:microsoft.com/office/officeart/2005/8/layout/radial5"/>
    <dgm:cxn modelId="{5FF39DB8-0D3A-C242-B6D8-B7787E538A33}" type="presParOf" srcId="{E4923C0C-E5A5-034B-AFE4-D2D4ECBAC26E}" destId="{39265E29-D7AC-9242-9E96-330FDF685649}" srcOrd="9" destOrd="0" presId="urn:microsoft.com/office/officeart/2005/8/layout/radial5"/>
    <dgm:cxn modelId="{B80ECDC9-67C7-C444-A817-3D96C4229DD6}" type="presParOf" srcId="{39265E29-D7AC-9242-9E96-330FDF685649}" destId="{198C3283-5260-0A47-BEC0-8498BBDF1E13}" srcOrd="0" destOrd="0" presId="urn:microsoft.com/office/officeart/2005/8/layout/radial5"/>
    <dgm:cxn modelId="{5DD40963-85B9-ED41-BB08-C5399FED71B1}" type="presParOf" srcId="{E4923C0C-E5A5-034B-AFE4-D2D4ECBAC26E}" destId="{AD8D8BF8-67B4-B241-9773-1A90B053DDF0}" srcOrd="10" destOrd="0" presId="urn:microsoft.com/office/officeart/2005/8/layout/radial5"/>
    <dgm:cxn modelId="{55E04657-9660-3642-8A9E-BEDCA85B794A}" type="presParOf" srcId="{E4923C0C-E5A5-034B-AFE4-D2D4ECBAC26E}" destId="{B3536205-6DDE-1644-890C-65EE3DD88EFD}" srcOrd="11" destOrd="0" presId="urn:microsoft.com/office/officeart/2005/8/layout/radial5"/>
    <dgm:cxn modelId="{68D2FB62-9FDF-E641-A9C1-5F240F8D1EBA}" type="presParOf" srcId="{B3536205-6DDE-1644-890C-65EE3DD88EFD}" destId="{BFB4ADCA-5D2B-2F4C-B8F7-55561DCC7102}" srcOrd="0" destOrd="0" presId="urn:microsoft.com/office/officeart/2005/8/layout/radial5"/>
    <dgm:cxn modelId="{0E3C6CC3-863C-4B43-B306-968F335D6E10}" type="presParOf" srcId="{E4923C0C-E5A5-034B-AFE4-D2D4ECBAC26E}" destId="{B604FF56-9EFA-F443-B833-66CAC7FB8422}" srcOrd="12"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852CEB-2691-4481-9936-BFBD68914E0A}">
      <dsp:nvSpPr>
        <dsp:cNvPr id="0" name=""/>
        <dsp:cNvSpPr/>
      </dsp:nvSpPr>
      <dsp:spPr>
        <a:xfrm>
          <a:off x="0" y="68090"/>
          <a:ext cx="8229600" cy="8846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Amazon is only using digital communication channels, the most popular and used communication channels for workplace. </a:t>
          </a:r>
        </a:p>
      </dsp:txBody>
      <dsp:txXfrm>
        <a:off x="43183" y="111273"/>
        <a:ext cx="8143234" cy="798239"/>
      </dsp:txXfrm>
    </dsp:sp>
    <dsp:sp modelId="{5F8F8F0D-DF60-445B-8DCB-559E64D9953B}">
      <dsp:nvSpPr>
        <dsp:cNvPr id="0" name=""/>
        <dsp:cNvSpPr/>
      </dsp:nvSpPr>
      <dsp:spPr>
        <a:xfrm>
          <a:off x="0" y="912089"/>
          <a:ext cx="8229600" cy="13102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Phone calls - </a:t>
          </a:r>
          <a:r>
            <a:rPr lang="en-US" sz="1600" kern="1200" dirty="0"/>
            <a:t>Phone calls are a great alternative when you need to communicate a sense of urgency and get answers quickly. Calls are a real-time, two-way communication channel that still let you hear tone of voice. Plus, as long as no visuals are needed to convey your message, this channel also allows for lengthy discussion. </a:t>
          </a:r>
        </a:p>
      </dsp:txBody>
      <dsp:txXfrm>
        <a:off x="63961" y="976050"/>
        <a:ext cx="8101678" cy="1182327"/>
      </dsp:txXfrm>
    </dsp:sp>
    <dsp:sp modelId="{9E56741A-B686-45FA-8325-5B388E8A69FB}">
      <dsp:nvSpPr>
        <dsp:cNvPr id="0" name=""/>
        <dsp:cNvSpPr/>
      </dsp:nvSpPr>
      <dsp:spPr>
        <a:xfrm>
          <a:off x="0" y="2213767"/>
          <a:ext cx="8229600" cy="19238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Emails - </a:t>
          </a:r>
          <a:r>
            <a:rPr lang="en-US" sz="1600" kern="1200" dirty="0"/>
            <a:t>When you need a formal communication channel, but don’t want to waste time with scheduling, email is often the best choice. This type of communication is a great way for you to send formal announcements in a structured manner, especially when sending messages down the chain of </a:t>
          </a:r>
          <a:r>
            <a:rPr lang="en-US" sz="1600" kern="1200" dirty="0" err="1"/>
            <a:t>command.Emails</a:t>
          </a:r>
          <a:r>
            <a:rPr lang="en-US" sz="1600" kern="1200" dirty="0"/>
            <a:t> are a great replacement for outdated written communication methods, like letters and memos, as they offer more security. This is especially important if you want to forward a sensitive document that you don’t want to leave on someone’s desk.</a:t>
          </a:r>
          <a:r>
            <a:rPr lang="en-US" sz="1600" b="1" kern="1200" dirty="0"/>
            <a:t> </a:t>
          </a:r>
          <a:endParaRPr lang="en-US" sz="1600" kern="1200" dirty="0"/>
        </a:p>
      </dsp:txBody>
      <dsp:txXfrm>
        <a:off x="93913" y="2307680"/>
        <a:ext cx="8041774" cy="1735995"/>
      </dsp:txXfrm>
    </dsp:sp>
    <dsp:sp modelId="{6C1501F9-CD7D-4274-81F1-23C4F5B6168E}">
      <dsp:nvSpPr>
        <dsp:cNvPr id="0" name=""/>
        <dsp:cNvSpPr/>
      </dsp:nvSpPr>
      <dsp:spPr>
        <a:xfrm>
          <a:off x="0" y="4146943"/>
          <a:ext cx="8229600" cy="125345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Online messaging (Live Chat) - </a:t>
          </a:r>
          <a:r>
            <a:rPr lang="en-US" sz="1600" kern="1200" dirty="0"/>
            <a:t>This unique communication channel functions much like text messaging, as it provides real-time written conversation, but add a level of professionalism to your informal communication. This is because these platforms are secure, and conversations can easily be limited to select individuals as needed. </a:t>
          </a:r>
        </a:p>
      </dsp:txBody>
      <dsp:txXfrm>
        <a:off x="61189" y="4208132"/>
        <a:ext cx="8107222" cy="11310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D8B25-5DCE-482C-BDEE-10DEAC07A781}">
      <dsp:nvSpPr>
        <dsp:cNvPr id="0" name=""/>
        <dsp:cNvSpPr/>
      </dsp:nvSpPr>
      <dsp:spPr>
        <a:xfrm>
          <a:off x="7233" y="637754"/>
          <a:ext cx="2161877" cy="311361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Easier to convince people </a:t>
          </a:r>
          <a:r>
            <a:rPr lang="en-US" sz="1700" kern="1200" dirty="0"/>
            <a:t>- When you’re conversing with someone who disagrees with you, communication over text or email can be ineffective </a:t>
          </a:r>
        </a:p>
      </dsp:txBody>
      <dsp:txXfrm>
        <a:off x="70552" y="701073"/>
        <a:ext cx="2035239" cy="2986972"/>
      </dsp:txXfrm>
    </dsp:sp>
    <dsp:sp modelId="{1F681C41-FFA9-4652-8040-307DD920B75C}">
      <dsp:nvSpPr>
        <dsp:cNvPr id="0" name=""/>
        <dsp:cNvSpPr/>
      </dsp:nvSpPr>
      <dsp:spPr>
        <a:xfrm>
          <a:off x="2385298" y="1926487"/>
          <a:ext cx="458317" cy="5361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385298" y="2033716"/>
        <a:ext cx="320822" cy="321687"/>
      </dsp:txXfrm>
    </dsp:sp>
    <dsp:sp modelId="{2F9A07D2-8186-4531-9C32-D22AB743568A}">
      <dsp:nvSpPr>
        <dsp:cNvPr id="0" name=""/>
        <dsp:cNvSpPr/>
      </dsp:nvSpPr>
      <dsp:spPr>
        <a:xfrm>
          <a:off x="3033861" y="637754"/>
          <a:ext cx="2161877" cy="311361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Stronger Connections </a:t>
          </a:r>
          <a:r>
            <a:rPr lang="en-US" sz="1700" kern="1200" dirty="0"/>
            <a:t>- Trust isn’t built over a text message. A client who never sees your face is not likely to feel the same connection to you as someone whose hand you shake on a regular basis. </a:t>
          </a:r>
        </a:p>
      </dsp:txBody>
      <dsp:txXfrm>
        <a:off x="3097180" y="701073"/>
        <a:ext cx="2035239" cy="2986972"/>
      </dsp:txXfrm>
    </dsp:sp>
    <dsp:sp modelId="{65B0D8E2-2730-47D8-A486-01C263A4CC1D}">
      <dsp:nvSpPr>
        <dsp:cNvPr id="0" name=""/>
        <dsp:cNvSpPr/>
      </dsp:nvSpPr>
      <dsp:spPr>
        <a:xfrm>
          <a:off x="5411926" y="1926487"/>
          <a:ext cx="458317" cy="5361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411926" y="2033716"/>
        <a:ext cx="320822" cy="321687"/>
      </dsp:txXfrm>
    </dsp:sp>
    <dsp:sp modelId="{32A59194-173F-4F20-9550-26DA3195AD5F}">
      <dsp:nvSpPr>
        <dsp:cNvPr id="0" name=""/>
        <dsp:cNvSpPr/>
      </dsp:nvSpPr>
      <dsp:spPr>
        <a:xfrm>
          <a:off x="6060489" y="637754"/>
          <a:ext cx="2161877" cy="311361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Quicker and more effective </a:t>
          </a:r>
          <a:r>
            <a:rPr lang="en-US" sz="1700" kern="1200" dirty="0"/>
            <a:t>- Whether we’re talking with our own team or communicating with a client or investor, email can cause more problems than it solves. </a:t>
          </a:r>
          <a:r>
            <a:rPr lang="en-US" sz="1700" b="1" kern="1200" dirty="0"/>
            <a:t>Problem-solving is done better face-to-face.</a:t>
          </a:r>
          <a:endParaRPr lang="en-US" sz="1700" kern="1200" dirty="0"/>
        </a:p>
      </dsp:txBody>
      <dsp:txXfrm>
        <a:off x="6123808" y="701073"/>
        <a:ext cx="2035239" cy="29869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1362F-D949-8646-893F-E08DB7C0338B}">
      <dsp:nvSpPr>
        <dsp:cNvPr id="0" name=""/>
        <dsp:cNvSpPr/>
      </dsp:nvSpPr>
      <dsp:spPr>
        <a:xfrm>
          <a:off x="2265008" y="1437136"/>
          <a:ext cx="870142" cy="87014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Barriers</a:t>
          </a:r>
        </a:p>
      </dsp:txBody>
      <dsp:txXfrm>
        <a:off x="2392437" y="1564565"/>
        <a:ext cx="615284" cy="615284"/>
      </dsp:txXfrm>
    </dsp:sp>
    <dsp:sp modelId="{7C0E16C8-69F2-9645-9010-4E83830B2982}">
      <dsp:nvSpPr>
        <dsp:cNvPr id="0" name=""/>
        <dsp:cNvSpPr/>
      </dsp:nvSpPr>
      <dsp:spPr>
        <a:xfrm rot="16200000">
          <a:off x="2607082" y="1132457"/>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634981" y="1214147"/>
        <a:ext cx="130196" cy="161371"/>
      </dsp:txXfrm>
    </dsp:sp>
    <dsp:sp modelId="{9DC62986-8266-AF4D-84C7-B82BBF2DC58E}">
      <dsp:nvSpPr>
        <dsp:cNvPr id="0" name=""/>
        <dsp:cNvSpPr/>
      </dsp:nvSpPr>
      <dsp:spPr>
        <a:xfrm>
          <a:off x="2159639" y="5322"/>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National culture</a:t>
          </a:r>
        </a:p>
      </dsp:txBody>
      <dsp:txXfrm>
        <a:off x="2317930" y="163613"/>
        <a:ext cx="764298" cy="764298"/>
      </dsp:txXfrm>
    </dsp:sp>
    <dsp:sp modelId="{CF9B546E-22A1-AB46-84DB-239438DD4FB6}">
      <dsp:nvSpPr>
        <dsp:cNvPr id="0" name=""/>
        <dsp:cNvSpPr/>
      </dsp:nvSpPr>
      <dsp:spPr>
        <a:xfrm rot="19800000">
          <a:off x="3131265" y="1435094"/>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135003" y="1502835"/>
        <a:ext cx="130196" cy="161371"/>
      </dsp:txXfrm>
    </dsp:sp>
    <dsp:sp modelId="{7891D137-712E-6249-9F68-789AB3D39731}">
      <dsp:nvSpPr>
        <dsp:cNvPr id="0" name=""/>
        <dsp:cNvSpPr/>
      </dsp:nvSpPr>
      <dsp:spPr>
        <a:xfrm>
          <a:off x="3308375" y="668544"/>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Language </a:t>
          </a:r>
        </a:p>
      </dsp:txBody>
      <dsp:txXfrm>
        <a:off x="3466666" y="826835"/>
        <a:ext cx="764298" cy="764298"/>
      </dsp:txXfrm>
    </dsp:sp>
    <dsp:sp modelId="{6A809966-8CFD-3949-9C21-4EDE9EFBE9FB}">
      <dsp:nvSpPr>
        <dsp:cNvPr id="0" name=""/>
        <dsp:cNvSpPr/>
      </dsp:nvSpPr>
      <dsp:spPr>
        <a:xfrm rot="1800000">
          <a:off x="3131265" y="2040368"/>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135003" y="2080210"/>
        <a:ext cx="130196" cy="161371"/>
      </dsp:txXfrm>
    </dsp:sp>
    <dsp:sp modelId="{C876E8F4-F013-2148-B893-22C09496048C}">
      <dsp:nvSpPr>
        <dsp:cNvPr id="0" name=""/>
        <dsp:cNvSpPr/>
      </dsp:nvSpPr>
      <dsp:spPr>
        <a:xfrm>
          <a:off x="3308375" y="1994990"/>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Defensiveness </a:t>
          </a:r>
        </a:p>
      </dsp:txBody>
      <dsp:txXfrm>
        <a:off x="3466666" y="2153281"/>
        <a:ext cx="764298" cy="764298"/>
      </dsp:txXfrm>
    </dsp:sp>
    <dsp:sp modelId="{571BD22F-D1B3-8E46-A8CB-3D9D736D8171}">
      <dsp:nvSpPr>
        <dsp:cNvPr id="0" name=""/>
        <dsp:cNvSpPr/>
      </dsp:nvSpPr>
      <dsp:spPr>
        <a:xfrm rot="5400000">
          <a:off x="2607082" y="2343005"/>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634981" y="2368897"/>
        <a:ext cx="130196" cy="161371"/>
      </dsp:txXfrm>
    </dsp:sp>
    <dsp:sp modelId="{C9FC6673-3BEA-384D-84F6-FEBF6873B98F}">
      <dsp:nvSpPr>
        <dsp:cNvPr id="0" name=""/>
        <dsp:cNvSpPr/>
      </dsp:nvSpPr>
      <dsp:spPr>
        <a:xfrm>
          <a:off x="2159639" y="2658213"/>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Filtering </a:t>
          </a:r>
        </a:p>
      </dsp:txBody>
      <dsp:txXfrm>
        <a:off x="2317930" y="2816504"/>
        <a:ext cx="764298" cy="764298"/>
      </dsp:txXfrm>
    </dsp:sp>
    <dsp:sp modelId="{39265E29-D7AC-9242-9E96-330FDF685649}">
      <dsp:nvSpPr>
        <dsp:cNvPr id="0" name=""/>
        <dsp:cNvSpPr/>
      </dsp:nvSpPr>
      <dsp:spPr>
        <a:xfrm rot="9000000">
          <a:off x="2082899" y="2040368"/>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134959" y="2080210"/>
        <a:ext cx="130196" cy="161371"/>
      </dsp:txXfrm>
    </dsp:sp>
    <dsp:sp modelId="{AD8D8BF8-67B4-B241-9773-1A90B053DDF0}">
      <dsp:nvSpPr>
        <dsp:cNvPr id="0" name=""/>
        <dsp:cNvSpPr/>
      </dsp:nvSpPr>
      <dsp:spPr>
        <a:xfrm>
          <a:off x="1010904" y="1994990"/>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Emotions </a:t>
          </a:r>
        </a:p>
      </dsp:txBody>
      <dsp:txXfrm>
        <a:off x="1169195" y="2153281"/>
        <a:ext cx="764298" cy="764298"/>
      </dsp:txXfrm>
    </dsp:sp>
    <dsp:sp modelId="{B3536205-6DDE-1644-890C-65EE3DD88EFD}">
      <dsp:nvSpPr>
        <dsp:cNvPr id="0" name=""/>
        <dsp:cNvSpPr/>
      </dsp:nvSpPr>
      <dsp:spPr>
        <a:xfrm rot="12600000">
          <a:off x="2082899" y="1435094"/>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134959" y="1502835"/>
        <a:ext cx="130196" cy="161371"/>
      </dsp:txXfrm>
    </dsp:sp>
    <dsp:sp modelId="{B604FF56-9EFA-F443-B833-66CAC7FB8422}">
      <dsp:nvSpPr>
        <dsp:cNvPr id="0" name=""/>
        <dsp:cNvSpPr/>
      </dsp:nvSpPr>
      <dsp:spPr>
        <a:xfrm>
          <a:off x="1010904" y="668544"/>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Emotion overload </a:t>
          </a:r>
        </a:p>
      </dsp:txBody>
      <dsp:txXfrm>
        <a:off x="1169195" y="826835"/>
        <a:ext cx="764298" cy="76429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89FCB4-27A2-438A-B621-CAF80F73E91F}" type="datetimeFigureOut">
              <a:rPr lang="en-GB" smtClean="0"/>
              <a:t>23/11/2021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9AF3138-C37D-4123-ABF3-C516DA48DC28}"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9AF3138-C37D-4123-ABF3-C516DA48DC28}" type="slidenum">
              <a:rPr lang="en-GB" smtClean="0"/>
              <a:t>2</a:t>
            </a:fld>
            <a:endParaRPr lang="en-GB"/>
          </a:p>
        </p:txBody>
      </p:sp>
    </p:spTree>
    <p:extLst>
      <p:ext uri="{BB962C8B-B14F-4D97-AF65-F5344CB8AC3E}">
        <p14:creationId xmlns:p14="http://schemas.microsoft.com/office/powerpoint/2010/main" val="3646164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Berlo’s Model of communication is used by Amazon till date as this can be considered as one of the most effective mediums of communication that is appropriate for the culture and environment of the organisation. However, the model does not consist of any kind of feedback system which is not helpful for the efficiency of the employees (</a:t>
            </a:r>
            <a:r>
              <a:rPr lang="en-GB" sz="1200" kern="1200" dirty="0" err="1">
                <a:solidFill>
                  <a:schemeClr val="tx1"/>
                </a:solidFill>
                <a:latin typeface="Times New Roman" pitchFamily="18" charset="0"/>
                <a:ea typeface="+mn-ea"/>
                <a:cs typeface="Times New Roman" pitchFamily="18" charset="0"/>
              </a:rPr>
              <a:t>Mandal</a:t>
            </a:r>
            <a:r>
              <a:rPr lang="en-GB" sz="1200" kern="1200" dirty="0">
                <a:solidFill>
                  <a:schemeClr val="tx1"/>
                </a:solidFill>
                <a:latin typeface="Times New Roman" pitchFamily="18" charset="0"/>
                <a:ea typeface="+mn-ea"/>
                <a:cs typeface="Times New Roman" pitchFamily="18" charset="0"/>
              </a:rPr>
              <a:t> and </a:t>
            </a:r>
            <a:r>
              <a:rPr lang="en-GB" sz="1200" kern="1200" dirty="0" err="1">
                <a:solidFill>
                  <a:schemeClr val="tx1"/>
                </a:solidFill>
                <a:latin typeface="Times New Roman" pitchFamily="18" charset="0"/>
                <a:ea typeface="+mn-ea"/>
                <a:cs typeface="Times New Roman" pitchFamily="18" charset="0"/>
              </a:rPr>
              <a:t>Dipak</a:t>
            </a:r>
            <a:r>
              <a:rPr lang="en-GB" sz="1200" kern="1200" dirty="0">
                <a:solidFill>
                  <a:schemeClr val="tx1"/>
                </a:solidFill>
                <a:latin typeface="Times New Roman" pitchFamily="18" charset="0"/>
                <a:ea typeface="+mn-ea"/>
                <a:cs typeface="Times New Roman" pitchFamily="18" charset="0"/>
              </a:rPr>
              <a:t>, 2018).</a:t>
            </a:r>
          </a:p>
          <a:p>
            <a:pPr algn="just">
              <a:lnSpc>
                <a:spcPct val="150000"/>
              </a:lnSpc>
            </a:pPr>
            <a:endParaRPr lang="en-GB" sz="12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3</a:t>
            </a:fld>
            <a:endParaRPr lang="en-GB"/>
          </a:p>
        </p:txBody>
      </p:sp>
    </p:spTree>
    <p:extLst>
      <p:ext uri="{BB962C8B-B14F-4D97-AF65-F5344CB8AC3E}">
        <p14:creationId xmlns:p14="http://schemas.microsoft.com/office/powerpoint/2010/main" val="4282149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AF3138-C37D-4123-ABF3-C516DA48DC28}" type="slidenum">
              <a:rPr lang="en-GB" smtClean="0"/>
              <a:t>4</a:t>
            </a:fld>
            <a:endParaRPr lang="en-GB"/>
          </a:p>
        </p:txBody>
      </p:sp>
    </p:spTree>
    <p:extLst>
      <p:ext uri="{BB962C8B-B14F-4D97-AF65-F5344CB8AC3E}">
        <p14:creationId xmlns:p14="http://schemas.microsoft.com/office/powerpoint/2010/main" val="1994718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AF3138-C37D-4123-ABF3-C516DA48DC28}" type="slidenum">
              <a:rPr lang="en-GB" smtClean="0"/>
              <a:t>5</a:t>
            </a:fld>
            <a:endParaRPr lang="en-GB"/>
          </a:p>
        </p:txBody>
      </p:sp>
    </p:spTree>
    <p:extLst>
      <p:ext uri="{BB962C8B-B14F-4D97-AF65-F5344CB8AC3E}">
        <p14:creationId xmlns:p14="http://schemas.microsoft.com/office/powerpoint/2010/main" val="2429057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Other than lack of transparency and cultural diversity there are many other barriers that can restrict and even hinder the process of communication between the organisation and its external stakeholders such as suppliers, customers, community etc. and those are the internal conflict between the staff and lack of listening skills (</a:t>
            </a:r>
            <a:r>
              <a:rPr lang="en-GB" sz="1200" kern="1200" dirty="0" err="1">
                <a:solidFill>
                  <a:schemeClr val="tx1"/>
                </a:solidFill>
                <a:latin typeface="Times New Roman" pitchFamily="18" charset="0"/>
                <a:ea typeface="+mn-ea"/>
                <a:cs typeface="Times New Roman" pitchFamily="18" charset="0"/>
              </a:rPr>
              <a:t>Kapur</a:t>
            </a:r>
            <a:r>
              <a:rPr lang="en-GB" sz="1200" kern="1200" dirty="0">
                <a:solidFill>
                  <a:schemeClr val="tx1"/>
                </a:solidFill>
                <a:latin typeface="Times New Roman" pitchFamily="18" charset="0"/>
                <a:ea typeface="+mn-ea"/>
                <a:cs typeface="Times New Roman" pitchFamily="18" charset="0"/>
              </a:rPr>
              <a:t>, 2018). </a:t>
            </a:r>
          </a:p>
          <a:p>
            <a:pPr algn="just">
              <a:lnSpc>
                <a:spcPct val="150000"/>
              </a:lnSpc>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10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All the areas of the organisation can be developed by the use of effective communication within the organisation and the overall growth can also increase. Effective communication between the employees builds internal trust in each other and at the same time builds the teamwork ability which enhances the productivity of the organisation (</a:t>
            </a:r>
            <a:r>
              <a:rPr lang="en-GB" sz="1200" kern="1200" dirty="0" err="1">
                <a:solidFill>
                  <a:schemeClr val="tx1"/>
                </a:solidFill>
                <a:latin typeface="Times New Roman" pitchFamily="18" charset="0"/>
                <a:ea typeface="+mn-ea"/>
                <a:cs typeface="Times New Roman" pitchFamily="18" charset="0"/>
              </a:rPr>
              <a:t>Mesaroş</a:t>
            </a:r>
            <a:r>
              <a:rPr lang="en-GB" sz="1200" kern="1200" dirty="0">
                <a:solidFill>
                  <a:schemeClr val="tx1"/>
                </a:solidFill>
                <a:latin typeface="Times New Roman" pitchFamily="18" charset="0"/>
                <a:ea typeface="+mn-ea"/>
                <a:cs typeface="Times New Roman" pitchFamily="18" charset="0"/>
              </a:rPr>
              <a:t> and Zhan, 2020). </a:t>
            </a:r>
          </a:p>
          <a:p>
            <a:pPr algn="just">
              <a:lnSpc>
                <a:spcPct val="150000"/>
              </a:lnSpc>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Teamwork is a very important aspect that an organisation always concentrates on. Teamwork increases the speed and sustainability of work along with a suitable working atmosphere within the organisation (</a:t>
            </a:r>
            <a:r>
              <a:rPr lang="en-GB" sz="1200" kern="1200" dirty="0" err="1">
                <a:solidFill>
                  <a:schemeClr val="tx1"/>
                </a:solidFill>
                <a:latin typeface="Times New Roman" pitchFamily="18" charset="0"/>
                <a:ea typeface="+mn-ea"/>
                <a:cs typeface="Times New Roman" pitchFamily="18" charset="0"/>
              </a:rPr>
              <a:t>Giudici</a:t>
            </a:r>
            <a:r>
              <a:rPr lang="en-GB" sz="1200" kern="1200" dirty="0">
                <a:solidFill>
                  <a:schemeClr val="tx1"/>
                </a:solidFill>
                <a:latin typeface="Times New Roman" pitchFamily="18" charset="0"/>
                <a:ea typeface="+mn-ea"/>
                <a:cs typeface="Times New Roman" pitchFamily="18" charset="0"/>
              </a:rPr>
              <a:t> and </a:t>
            </a:r>
            <a:r>
              <a:rPr lang="en-GB" sz="1200" kern="1200" dirty="0" err="1">
                <a:solidFill>
                  <a:schemeClr val="tx1"/>
                </a:solidFill>
                <a:latin typeface="Times New Roman" pitchFamily="18" charset="0"/>
                <a:ea typeface="+mn-ea"/>
                <a:cs typeface="Times New Roman" pitchFamily="18" charset="0"/>
              </a:rPr>
              <a:t>Filimonau</a:t>
            </a:r>
            <a:r>
              <a:rPr lang="en-GB" sz="1200" kern="1200" dirty="0">
                <a:solidFill>
                  <a:schemeClr val="tx1"/>
                </a:solidFill>
                <a:latin typeface="Times New Roman" pitchFamily="18" charset="0"/>
                <a:ea typeface="+mn-ea"/>
                <a:cs typeface="Times New Roman" pitchFamily="18" charset="0"/>
              </a:rPr>
              <a:t>, 2019). The interrelation that establishes between the employees at the time of communicating freely with each other reflects its positive impact on the overall results of achievement of the particular organisation as Amazon. </a:t>
            </a:r>
          </a:p>
          <a:p>
            <a:pPr algn="just">
              <a:lnSpc>
                <a:spcPct val="150000"/>
              </a:lnSpc>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12</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kern="1200" dirty="0">
                <a:solidFill>
                  <a:schemeClr val="tx1"/>
                </a:solidFill>
                <a:latin typeface="Times New Roman" pitchFamily="18" charset="0"/>
                <a:ea typeface="+mn-ea"/>
                <a:cs typeface="Times New Roman" pitchFamily="18" charset="0"/>
              </a:rPr>
              <a:t>Innovation is a very important aspect for the growth of any of the organisations including Amazon. And thus, an effective communication between the employees can give birth and foster different profitable ideas of innovation (</a:t>
            </a:r>
            <a:r>
              <a:rPr lang="en-GB" sz="1200" kern="1200" dirty="0" err="1">
                <a:solidFill>
                  <a:schemeClr val="tx1"/>
                </a:solidFill>
                <a:latin typeface="Times New Roman" pitchFamily="18" charset="0"/>
                <a:ea typeface="+mn-ea"/>
                <a:cs typeface="Times New Roman" pitchFamily="18" charset="0"/>
              </a:rPr>
              <a:t>Stacho</a:t>
            </a:r>
            <a:r>
              <a:rPr lang="en-GB" sz="1200" kern="1200" dirty="0">
                <a:solidFill>
                  <a:schemeClr val="tx1"/>
                </a:solidFill>
                <a:latin typeface="Times New Roman" pitchFamily="18" charset="0"/>
                <a:ea typeface="+mn-ea"/>
                <a:cs typeface="Times New Roman" pitchFamily="18" charset="0"/>
              </a:rPr>
              <a:t>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2019).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13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8D9AAB2C-58EC-480B-8123-451BDAD6CBA0}" type="datetimeFigureOut">
              <a:rPr lang="en-GB" smtClean="0"/>
              <a:t>23/11/2021</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A6CAA1F-37E3-473A-AD3F-3EA85CD54E27}"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9AAB2C-58EC-480B-8123-451BDAD6CBA0}"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8D9AAB2C-58EC-480B-8123-451BDAD6CBA0}"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CAA1F-37E3-473A-AD3F-3EA85CD54E27}"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D9AAB2C-58EC-480B-8123-451BDAD6CBA0}"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D9AAB2C-58EC-480B-8123-451BDAD6CBA0}" type="datetimeFigureOut">
              <a:rPr lang="en-GB" smtClean="0"/>
              <a:t>23/11/2021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8D9AAB2C-58EC-480B-8123-451BDAD6CBA0}" type="datetimeFigureOut">
              <a:rPr lang="en-GB" smtClean="0"/>
              <a:t>23/11/2021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9AAB2C-58EC-480B-8123-451BDAD6CBA0}" type="datetimeFigureOut">
              <a:rPr lang="en-GB" smtClean="0"/>
              <a:t>23/11/2021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D9AAB2C-58EC-480B-8123-451BDAD6CBA0}"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8D9AAB2C-58EC-480B-8123-451BDAD6CBA0}"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A6CAA1F-37E3-473A-AD3F-3EA85CD54E27}"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9AAB2C-58EC-480B-8123-451BDAD6CBA0}"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9AAB2C-58EC-480B-8123-451BDAD6CBA0}"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D9AAB2C-58EC-480B-8123-451BDAD6CBA0}" type="datetimeFigureOut">
              <a:rPr lang="en-GB" smtClean="0"/>
              <a:t>23/11/2021</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A6CAA1F-37E3-473A-AD3F-3EA85CD54E27}"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leverageedu.com/blog/wp-content/uploads/2021/08/Barriers-of-Communication-Notes.pdf" TargetMode="External"/><Relationship Id="rId2" Type="http://schemas.openxmlformats.org/officeDocument/2006/relationships/hyperlink" Target="https://dictionary.cambridge.org/dictionary/english/barrier"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371600"/>
            <a:ext cx="7855024" cy="2201416"/>
          </a:xfrm>
        </p:spPr>
        <p:txBody>
          <a:bodyPr>
            <a:noAutofit/>
          </a:bodyPr>
          <a:lstStyle/>
          <a:p>
            <a:pPr algn="ctr">
              <a:lnSpc>
                <a:spcPct val="150000"/>
              </a:lnSpc>
            </a:pPr>
            <a:r>
              <a:rPr lang="en-GB" sz="3600" dirty="0">
                <a:solidFill>
                  <a:srgbClr val="FFFF00"/>
                </a:solidFill>
                <a:latin typeface="Times New Roman" pitchFamily="18" charset="0"/>
                <a:cs typeface="Times New Roman" pitchFamily="18" charset="0"/>
              </a:rPr>
              <a:t>Module Code: BMSW4002</a:t>
            </a:r>
            <a:br>
              <a:rPr lang="en-GB" sz="3600" dirty="0">
                <a:solidFill>
                  <a:srgbClr val="FFFF00"/>
                </a:solidFill>
                <a:latin typeface="Times New Roman" pitchFamily="18" charset="0"/>
                <a:cs typeface="Times New Roman" pitchFamily="18" charset="0"/>
              </a:rPr>
            </a:br>
            <a:r>
              <a:rPr lang="en-GB" sz="3600" dirty="0">
                <a:solidFill>
                  <a:srgbClr val="FFFF00"/>
                </a:solidFill>
                <a:latin typeface="Times New Roman" pitchFamily="18" charset="0"/>
                <a:cs typeface="Times New Roman" pitchFamily="18" charset="0"/>
              </a:rPr>
              <a:t>Module Title: Team Working and Effective Communication</a:t>
            </a:r>
            <a:br>
              <a:rPr lang="en-GB" sz="3600" dirty="0">
                <a:solidFill>
                  <a:srgbClr val="FFFF00"/>
                </a:solidFill>
                <a:latin typeface="Times New Roman" pitchFamily="18" charset="0"/>
                <a:cs typeface="Times New Roman" pitchFamily="18" charset="0"/>
              </a:rPr>
            </a:br>
            <a:endParaRPr lang="en-GB" sz="3600" dirty="0">
              <a:solidFill>
                <a:srgbClr val="FFFF00"/>
              </a:solidFill>
            </a:endParaRPr>
          </a:p>
        </p:txBody>
      </p:sp>
      <p:sp>
        <p:nvSpPr>
          <p:cNvPr id="3" name="Subtitle 2"/>
          <p:cNvSpPr>
            <a:spLocks noGrp="1"/>
          </p:cNvSpPr>
          <p:nvPr>
            <p:ph type="subTitle" idx="1"/>
          </p:nvPr>
        </p:nvSpPr>
        <p:spPr/>
        <p:txBody>
          <a:bodyPr>
            <a:normAutofit/>
          </a:bodyPr>
          <a:lstStyle/>
          <a:p>
            <a:pPr algn="just">
              <a:lnSpc>
                <a:spcPct val="150000"/>
              </a:lnSpc>
            </a:pPr>
            <a:r>
              <a:rPr lang="en-GB" sz="2800" b="1" dirty="0">
                <a:latin typeface="Times New Roman" pitchFamily="18" charset="0"/>
                <a:cs typeface="Times New Roman" pitchFamily="18" charset="0"/>
              </a:rPr>
              <a:t>Student Name: Marian Mihai</a:t>
            </a:r>
            <a:endParaRPr lang="en-GB" sz="2800" dirty="0">
              <a:latin typeface="Times New Roman" pitchFamily="18" charset="0"/>
              <a:cs typeface="Times New Roman" pitchFamily="18" charset="0"/>
            </a:endParaRPr>
          </a:p>
          <a:p>
            <a:pPr algn="just">
              <a:lnSpc>
                <a:spcPct val="150000"/>
              </a:lnSpc>
            </a:pPr>
            <a:r>
              <a:rPr lang="en-GB" sz="2800" b="1" dirty="0">
                <a:latin typeface="Times New Roman" pitchFamily="18" charset="0"/>
                <a:cs typeface="Times New Roman" pitchFamily="18" charset="0"/>
              </a:rPr>
              <a:t>Student ID: 2026995</a:t>
            </a:r>
            <a:endParaRPr lang="en-GB" sz="2800" dirty="0">
              <a:latin typeface="Times New Roman" pitchFamily="18" charset="0"/>
              <a:cs typeface="Times New Roman" pitchFamily="18" charset="0"/>
            </a:endParaRPr>
          </a:p>
          <a:p>
            <a:endParaRPr lang="en-GB" sz="2800"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US" sz="3200" b="1" dirty="0">
                <a:solidFill>
                  <a:schemeClr val="accent1">
                    <a:lumMod val="75000"/>
                  </a:schemeClr>
                </a:solidFill>
                <a:latin typeface="Times New Roman" pitchFamily="18" charset="0"/>
                <a:cs typeface="Times New Roman" pitchFamily="18" charset="0"/>
              </a:rPr>
              <a:t>Table of Contents</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556792"/>
            <a:ext cx="8147248" cy="4767808"/>
          </a:xfrm>
        </p:spPr>
        <p:txBody>
          <a:bodyPr>
            <a:normAutofit fontScale="77500" lnSpcReduction="20000"/>
          </a:bodyPr>
          <a:lstStyle/>
          <a:p>
            <a:pPr algn="just">
              <a:lnSpc>
                <a:spcPct val="150000"/>
              </a:lnSpc>
            </a:pPr>
            <a:r>
              <a:rPr lang="en-GB" dirty="0">
                <a:latin typeface="Times New Roman" pitchFamily="18" charset="0"/>
                <a:cs typeface="Times New Roman" pitchFamily="18" charset="0"/>
              </a:rPr>
              <a:t>Q1: </a:t>
            </a:r>
            <a:r>
              <a:rPr lang="en-GB" dirty="0" err="1">
                <a:latin typeface="Times New Roman" pitchFamily="18" charset="0"/>
                <a:cs typeface="Times New Roman" pitchFamily="18" charset="0"/>
              </a:rPr>
              <a:t>Berlo’s</a:t>
            </a:r>
            <a:r>
              <a:rPr lang="en-GB" dirty="0">
                <a:latin typeface="Times New Roman" pitchFamily="18" charset="0"/>
                <a:cs typeface="Times New Roman" pitchFamily="18" charset="0"/>
              </a:rPr>
              <a:t> model of Communication</a:t>
            </a:r>
          </a:p>
          <a:p>
            <a:pPr algn="just">
              <a:lnSpc>
                <a:spcPct val="150000"/>
              </a:lnSpc>
            </a:pPr>
            <a:r>
              <a:rPr lang="en-GB" dirty="0">
                <a:latin typeface="Times New Roman" pitchFamily="18" charset="0"/>
                <a:cs typeface="Times New Roman" pitchFamily="18" charset="0"/>
              </a:rPr>
              <a:t>Q2: Channels of Communication used by Amazon</a:t>
            </a:r>
          </a:p>
          <a:p>
            <a:pPr algn="just">
              <a:lnSpc>
                <a:spcPct val="150000"/>
              </a:lnSpc>
            </a:pPr>
            <a:r>
              <a:rPr lang="en-GB" dirty="0">
                <a:latin typeface="Times New Roman" pitchFamily="18" charset="0"/>
                <a:cs typeface="Times New Roman" pitchFamily="18" charset="0"/>
              </a:rPr>
              <a:t>Improvement – Face-to-Face Communication</a:t>
            </a:r>
          </a:p>
          <a:p>
            <a:pPr algn="just">
              <a:lnSpc>
                <a:spcPct val="150000"/>
              </a:lnSpc>
            </a:pPr>
            <a:r>
              <a:rPr lang="en-GB" dirty="0">
                <a:latin typeface="Times New Roman" pitchFamily="18" charset="0"/>
                <a:cs typeface="Times New Roman" pitchFamily="18" charset="0"/>
              </a:rPr>
              <a:t>Q3: Type of barriers</a:t>
            </a:r>
          </a:p>
          <a:p>
            <a:pPr algn="just">
              <a:lnSpc>
                <a:spcPct val="150000"/>
              </a:lnSpc>
            </a:pPr>
            <a:r>
              <a:rPr lang="en-GB" dirty="0">
                <a:latin typeface="Times New Roman" pitchFamily="18" charset="0"/>
                <a:cs typeface="Times New Roman" pitchFamily="18" charset="0"/>
              </a:rPr>
              <a:t>Q4: Barriers of effective Communication which prevents communication with external stakeholders</a:t>
            </a:r>
          </a:p>
          <a:p>
            <a:pPr algn="just">
              <a:lnSpc>
                <a:spcPct val="150000"/>
              </a:lnSpc>
            </a:pPr>
            <a:r>
              <a:rPr lang="en-GB" dirty="0">
                <a:latin typeface="Times New Roman" pitchFamily="18" charset="0"/>
                <a:cs typeface="Times New Roman" pitchFamily="18" charset="0"/>
              </a:rPr>
              <a:t>Enhancing Organisational Performance	</a:t>
            </a:r>
          </a:p>
          <a:p>
            <a:pPr algn="just">
              <a:lnSpc>
                <a:spcPct val="150000"/>
              </a:lnSpc>
            </a:pPr>
            <a:r>
              <a:rPr lang="en-GB" dirty="0">
                <a:latin typeface="Times New Roman" pitchFamily="18" charset="0"/>
                <a:cs typeface="Times New Roman" pitchFamily="18" charset="0"/>
              </a:rPr>
              <a:t>Q5: Strong teamwork and helps in achieving goals	</a:t>
            </a:r>
          </a:p>
          <a:p>
            <a:pPr algn="just">
              <a:lnSpc>
                <a:spcPct val="150000"/>
              </a:lnSpc>
            </a:pPr>
            <a:r>
              <a:rPr lang="en-GB" dirty="0">
                <a:latin typeface="Times New Roman" pitchFamily="18" charset="0"/>
                <a:cs typeface="Times New Roman" pitchFamily="18" charset="0"/>
              </a:rPr>
              <a:t>Ideas regarding Innovation</a:t>
            </a:r>
          </a:p>
          <a:p>
            <a:pPr algn="just">
              <a:lnSpc>
                <a:spcPct val="150000"/>
              </a:lnSpc>
            </a:pPr>
            <a:r>
              <a:rPr lang="en-GB" dirty="0">
                <a:latin typeface="Times New Roman" pitchFamily="18" charset="0"/>
                <a:cs typeface="Times New Roman" pitchFamily="18" charset="0"/>
              </a:rPr>
              <a:t>Reference List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GB" sz="3200" b="1" dirty="0">
                <a:solidFill>
                  <a:schemeClr val="accent1">
                    <a:lumMod val="75000"/>
                  </a:schemeClr>
                </a:solidFill>
                <a:latin typeface="Times New Roman" pitchFamily="18" charset="0"/>
                <a:cs typeface="Times New Roman" pitchFamily="18" charset="0"/>
              </a:rPr>
              <a:t>Q1: </a:t>
            </a:r>
            <a:r>
              <a:rPr lang="en-GB" sz="3200" b="1" dirty="0" err="1">
                <a:solidFill>
                  <a:schemeClr val="accent1">
                    <a:lumMod val="75000"/>
                  </a:schemeClr>
                </a:solidFill>
                <a:latin typeface="Times New Roman" pitchFamily="18" charset="0"/>
                <a:cs typeface="Times New Roman" pitchFamily="18" charset="0"/>
              </a:rPr>
              <a:t>Berlo’s</a:t>
            </a:r>
            <a:r>
              <a:rPr lang="en-GB" sz="3200" b="1" dirty="0">
                <a:solidFill>
                  <a:schemeClr val="accent1">
                    <a:lumMod val="75000"/>
                  </a:schemeClr>
                </a:solidFill>
                <a:latin typeface="Times New Roman" pitchFamily="18" charset="0"/>
                <a:cs typeface="Times New Roman" pitchFamily="18" charset="0"/>
              </a:rPr>
              <a:t> model of Communication</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628800"/>
            <a:ext cx="4618856" cy="4695800"/>
          </a:xfrm>
        </p:spPr>
        <p:txBody>
          <a:bodyPr>
            <a:normAutofit/>
          </a:bodyPr>
          <a:lstStyle/>
          <a:p>
            <a:pPr lvl="0" algn="just">
              <a:lnSpc>
                <a:spcPct val="150000"/>
              </a:lnSpc>
            </a:pPr>
            <a:r>
              <a:rPr lang="en-GB" sz="1400" dirty="0">
                <a:latin typeface="Times New Roman" pitchFamily="18" charset="0"/>
                <a:cs typeface="Times New Roman" pitchFamily="18" charset="0"/>
              </a:rPr>
              <a:t>One of the most effective models of communication is Berlo’s SMCR Model of communication which was developed by David </a:t>
            </a:r>
            <a:r>
              <a:rPr lang="en-GB" sz="1400" dirty="0" err="1">
                <a:latin typeface="Times New Roman" pitchFamily="18" charset="0"/>
                <a:cs typeface="Times New Roman" pitchFamily="18" charset="0"/>
              </a:rPr>
              <a:t>Berlo</a:t>
            </a:r>
            <a:r>
              <a:rPr lang="en-GB" sz="1400" dirty="0">
                <a:latin typeface="Times New Roman" pitchFamily="18" charset="0"/>
                <a:cs typeface="Times New Roman" pitchFamily="18" charset="0"/>
              </a:rPr>
              <a:t> in the 1960s. And it is still used by Amazon.</a:t>
            </a:r>
          </a:p>
          <a:p>
            <a:pPr lvl="0" algn="just">
              <a:lnSpc>
                <a:spcPct val="150000"/>
              </a:lnSpc>
            </a:pPr>
            <a:r>
              <a:rPr lang="en-GB" sz="1400" dirty="0">
                <a:latin typeface="Times New Roman" pitchFamily="18" charset="0"/>
                <a:cs typeface="Times New Roman" pitchFamily="18" charset="0"/>
              </a:rPr>
              <a:t>Berlo’s model consists of ‘S’ means Sender, ‘M’ means Message, ‘C’ means Channel and ‘R’ means Receiver, where sender works as the source of generating the message</a:t>
            </a:r>
          </a:p>
          <a:p>
            <a:pPr lvl="0" algn="just">
              <a:lnSpc>
                <a:spcPct val="150000"/>
              </a:lnSpc>
            </a:pPr>
            <a:r>
              <a:rPr lang="en-GB" sz="1400" dirty="0">
                <a:latin typeface="Times New Roman" pitchFamily="18" charset="0"/>
                <a:cs typeface="Times New Roman" pitchFamily="18" charset="0"/>
              </a:rPr>
              <a:t>The message is the substance which in general is sent by the sender to the receiver. On the other hand, channel is the medium through which the message is sent</a:t>
            </a:r>
          </a:p>
          <a:p>
            <a:pPr lvl="0" algn="just">
              <a:lnSpc>
                <a:spcPct val="150000"/>
              </a:lnSpc>
            </a:pPr>
            <a:r>
              <a:rPr lang="en-GB" sz="1400" dirty="0">
                <a:latin typeface="Times New Roman" pitchFamily="18" charset="0"/>
                <a:cs typeface="Times New Roman" pitchFamily="18" charset="0"/>
              </a:rPr>
              <a:t>Receiver can be considered as the person who receives the message (</a:t>
            </a:r>
            <a:r>
              <a:rPr lang="en-GB" sz="1400" dirty="0" err="1">
                <a:latin typeface="Times New Roman" pitchFamily="18" charset="0"/>
                <a:cs typeface="Times New Roman" pitchFamily="18" charset="0"/>
              </a:rPr>
              <a:t>Alshanqiti</a:t>
            </a:r>
            <a:r>
              <a:rPr lang="en-GB" sz="1400" dirty="0">
                <a:latin typeface="Times New Roman" pitchFamily="18" charset="0"/>
                <a:cs typeface="Times New Roman" pitchFamily="18" charset="0"/>
              </a:rPr>
              <a:t> and </a:t>
            </a:r>
            <a:r>
              <a:rPr lang="en-GB" sz="1400" dirty="0" err="1">
                <a:latin typeface="Times New Roman" pitchFamily="18" charset="0"/>
                <a:cs typeface="Times New Roman" pitchFamily="18" charset="0"/>
              </a:rPr>
              <a:t>Khozium</a:t>
            </a:r>
            <a:r>
              <a:rPr lang="en-GB" sz="1400" dirty="0">
                <a:latin typeface="Times New Roman" pitchFamily="18" charset="0"/>
                <a:cs typeface="Times New Roman" pitchFamily="18" charset="0"/>
              </a:rPr>
              <a:t>, 2021)</a:t>
            </a:r>
          </a:p>
          <a:p>
            <a:pPr algn="just">
              <a:lnSpc>
                <a:spcPct val="150000"/>
              </a:lnSpc>
            </a:pPr>
            <a:endParaRPr lang="en-GB" sz="14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cstate="print"/>
          <a:srcRect/>
          <a:stretch>
            <a:fillRect/>
          </a:stretch>
        </p:blipFill>
        <p:spPr bwMode="auto">
          <a:xfrm>
            <a:off x="5508104" y="1988840"/>
            <a:ext cx="3335660" cy="3600400"/>
          </a:xfrm>
          <a:prstGeom prst="rect">
            <a:avLst/>
          </a:prstGeom>
          <a:noFill/>
          <a:ln w="9525">
            <a:noFill/>
            <a:miter lim="800000"/>
            <a:headEnd/>
            <a:tailEnd/>
          </a:ln>
        </p:spPr>
      </p:pic>
    </p:spTree>
    <p:extLst>
      <p:ext uri="{BB962C8B-B14F-4D97-AF65-F5344CB8AC3E}">
        <p14:creationId xmlns:p14="http://schemas.microsoft.com/office/powerpoint/2010/main" val="3831298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423F4-03F8-43FC-A506-483E5199BB9C}"/>
              </a:ext>
            </a:extLst>
          </p:cNvPr>
          <p:cNvSpPr>
            <a:spLocks noGrp="1"/>
          </p:cNvSpPr>
          <p:nvPr>
            <p:ph type="title"/>
          </p:nvPr>
        </p:nvSpPr>
        <p:spPr>
          <a:xfrm>
            <a:off x="457200" y="197768"/>
            <a:ext cx="8229600" cy="1143000"/>
          </a:xfrm>
        </p:spPr>
        <p:txBody>
          <a:bodyPr>
            <a:normAutofit fontScale="90000"/>
          </a:bodyPr>
          <a:lstStyle/>
          <a:p>
            <a:r>
              <a:rPr lang="en-US" sz="3200" dirty="0">
                <a:effectLst/>
                <a:latin typeface="Times New Roman" panose="02020603050405020304" pitchFamily="18" charset="0"/>
                <a:ea typeface="Calibri" panose="020F0502020204030204" pitchFamily="34" charset="0"/>
                <a:cs typeface="Times New Roman" panose="02020603050405020304" pitchFamily="18" charset="0"/>
              </a:rPr>
              <a:t>Q2:   Channels of communication used by Amazon</a:t>
            </a:r>
            <a:br>
              <a:rPr lang="en-US" sz="32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665B39BE-8EA6-479C-AC8B-A54BB7D1B281}"/>
              </a:ext>
            </a:extLst>
          </p:cNvPr>
          <p:cNvGraphicFramePr>
            <a:graphicFrameLocks noGrp="1"/>
          </p:cNvGraphicFramePr>
          <p:nvPr>
            <p:ph idx="1"/>
            <p:extLst>
              <p:ext uri="{D42A27DB-BD31-4B8C-83A1-F6EECF244321}">
                <p14:modId xmlns:p14="http://schemas.microsoft.com/office/powerpoint/2010/main" val="1918602253"/>
              </p:ext>
            </p:extLst>
          </p:nvPr>
        </p:nvGraphicFramePr>
        <p:xfrm>
          <a:off x="457200" y="1340768"/>
          <a:ext cx="8229600" cy="54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0558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B8FA9-AA75-4E4E-9C30-88254AC3C983}"/>
              </a:ext>
            </a:extLst>
          </p:cNvPr>
          <p:cNvSpPr>
            <a:spLocks noGrp="1"/>
          </p:cNvSpPr>
          <p:nvPr>
            <p:ph type="title"/>
          </p:nvPr>
        </p:nvSpPr>
        <p:spPr/>
        <p:txBody>
          <a:bodyPr>
            <a:normAutofit fontScale="90000"/>
          </a:bodyPr>
          <a:lstStyle/>
          <a:p>
            <a:pPr algn="ctr"/>
            <a:r>
              <a:rPr lang="en-US" sz="3600"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Improvement – Face-to-Face Communication </a:t>
            </a:r>
            <a:br>
              <a:rPr lang="en-US" sz="54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graphicFrame>
        <p:nvGraphicFramePr>
          <p:cNvPr id="8" name="Content Placeholder 7">
            <a:extLst>
              <a:ext uri="{FF2B5EF4-FFF2-40B4-BE49-F238E27FC236}">
                <a16:creationId xmlns:a16="http://schemas.microsoft.com/office/drawing/2014/main" id="{20F99593-DD8A-4286-AEDD-5355EBF085FC}"/>
              </a:ext>
            </a:extLst>
          </p:cNvPr>
          <p:cNvGraphicFramePr>
            <a:graphicFrameLocks noGrp="1"/>
          </p:cNvGraphicFramePr>
          <p:nvPr>
            <p:ph idx="1"/>
            <p:extLst>
              <p:ext uri="{D42A27DB-BD31-4B8C-83A1-F6EECF244321}">
                <p14:modId xmlns:p14="http://schemas.microsoft.com/office/powerpoint/2010/main" val="100003805"/>
              </p:ext>
            </p:extLst>
          </p:nvPr>
        </p:nvGraphicFramePr>
        <p:xfrm>
          <a:off x="611560" y="1847088"/>
          <a:ext cx="8229600" cy="4389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4594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D75C63-15B0-CE41-8227-EE5A211CDA12}"/>
              </a:ext>
            </a:extLst>
          </p:cNvPr>
          <p:cNvSpPr>
            <a:spLocks noGrp="1"/>
          </p:cNvSpPr>
          <p:nvPr>
            <p:ph type="title"/>
          </p:nvPr>
        </p:nvSpPr>
        <p:spPr>
          <a:xfrm>
            <a:off x="13419" y="620688"/>
            <a:ext cx="8115300" cy="969771"/>
          </a:xfrm>
        </p:spPr>
        <p:txBody>
          <a:bodyPr/>
          <a:lstStyle/>
          <a:p>
            <a:pPr algn="ctr"/>
            <a:r>
              <a:rPr lang="en-US" dirty="0"/>
              <a:t>Q3:      Type of barriers  </a:t>
            </a:r>
          </a:p>
        </p:txBody>
      </p:sp>
      <p:sp>
        <p:nvSpPr>
          <p:cNvPr id="9" name="Content Placeholder 8">
            <a:extLst>
              <a:ext uri="{FF2B5EF4-FFF2-40B4-BE49-F238E27FC236}">
                <a16:creationId xmlns:a16="http://schemas.microsoft.com/office/drawing/2014/main" id="{E19A1D20-250D-8D4C-9C66-19D9535ECA2A}"/>
              </a:ext>
            </a:extLst>
          </p:cNvPr>
          <p:cNvSpPr>
            <a:spLocks noGrp="1"/>
          </p:cNvSpPr>
          <p:nvPr>
            <p:ph sz="half" idx="1"/>
          </p:nvPr>
        </p:nvSpPr>
        <p:spPr>
          <a:xfrm>
            <a:off x="514351" y="2503170"/>
            <a:ext cx="3472859" cy="3018094"/>
          </a:xfrm>
        </p:spPr>
        <p:txBody>
          <a:bodyPr/>
          <a:lstStyle/>
          <a:p>
            <a:r>
              <a:rPr lang="en-US" dirty="0"/>
              <a:t>“The barrier is an obstacle that prevents people from being together or understating each other. “(Cambridge Dictionary)</a:t>
            </a:r>
          </a:p>
        </p:txBody>
      </p:sp>
      <p:graphicFrame>
        <p:nvGraphicFramePr>
          <p:cNvPr id="11" name="Content Placeholder 6">
            <a:extLst>
              <a:ext uri="{FF2B5EF4-FFF2-40B4-BE49-F238E27FC236}">
                <a16:creationId xmlns:a16="http://schemas.microsoft.com/office/drawing/2014/main" id="{1CC9697A-1D1E-8F4D-A98C-7F34B621BA77}"/>
              </a:ext>
            </a:extLst>
          </p:cNvPr>
          <p:cNvGraphicFramePr>
            <a:graphicFrameLocks noGrp="1"/>
          </p:cNvGraphicFramePr>
          <p:nvPr>
            <p:ph sz="half" idx="2"/>
            <p:extLst>
              <p:ext uri="{D42A27DB-BD31-4B8C-83A1-F6EECF244321}">
                <p14:modId xmlns:p14="http://schemas.microsoft.com/office/powerpoint/2010/main" val="3361326858"/>
              </p:ext>
            </p:extLst>
          </p:nvPr>
        </p:nvGraphicFramePr>
        <p:xfrm>
          <a:off x="3636336" y="2204864"/>
          <a:ext cx="5400160" cy="37444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3388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A366E7D-B3A9-F44B-8238-713CB26A65C1}"/>
              </a:ext>
            </a:extLst>
          </p:cNvPr>
          <p:cNvSpPr>
            <a:spLocks noGrp="1"/>
          </p:cNvSpPr>
          <p:nvPr>
            <p:ph type="body" idx="1"/>
          </p:nvPr>
        </p:nvSpPr>
        <p:spPr>
          <a:xfrm>
            <a:off x="511969" y="1877168"/>
            <a:ext cx="3983831" cy="617934"/>
          </a:xfrm>
        </p:spPr>
        <p:txBody>
          <a:bodyPr/>
          <a:lstStyle/>
          <a:p>
            <a:pPr algn="ctr"/>
            <a:r>
              <a:rPr lang="en-US" dirty="0"/>
              <a:t>Filtering </a:t>
            </a:r>
          </a:p>
        </p:txBody>
      </p:sp>
      <p:sp>
        <p:nvSpPr>
          <p:cNvPr id="4" name="Content Placeholder 3">
            <a:extLst>
              <a:ext uri="{FF2B5EF4-FFF2-40B4-BE49-F238E27FC236}">
                <a16:creationId xmlns:a16="http://schemas.microsoft.com/office/drawing/2014/main" id="{F6C1690C-712F-8943-B8F8-60185779D075}"/>
              </a:ext>
            </a:extLst>
          </p:cNvPr>
          <p:cNvSpPr>
            <a:spLocks noGrp="1"/>
          </p:cNvSpPr>
          <p:nvPr>
            <p:ph sz="half" idx="2"/>
          </p:nvPr>
        </p:nvSpPr>
        <p:spPr>
          <a:xfrm>
            <a:off x="514351" y="2554019"/>
            <a:ext cx="3983831" cy="2967246"/>
          </a:xfrm>
        </p:spPr>
        <p:txBody>
          <a:bodyPr>
            <a:normAutofit fontScale="92500" lnSpcReduction="20000"/>
          </a:bodyPr>
          <a:lstStyle/>
          <a:p>
            <a:pPr marL="0" indent="0">
              <a:buNone/>
            </a:pPr>
            <a:r>
              <a:rPr lang="en-US" dirty="0"/>
              <a:t>Definition </a:t>
            </a:r>
          </a:p>
          <a:p>
            <a:r>
              <a:rPr lang="en-US" dirty="0"/>
              <a:t>Manipulation of information </a:t>
            </a:r>
          </a:p>
          <a:p>
            <a:r>
              <a:rPr lang="en-US" dirty="0"/>
              <a:t>Appears more </a:t>
            </a:r>
            <a:r>
              <a:rPr lang="en-US" dirty="0" err="1"/>
              <a:t>favourable</a:t>
            </a:r>
            <a:r>
              <a:rPr lang="en-US" dirty="0"/>
              <a:t> to the receiver </a:t>
            </a:r>
          </a:p>
          <a:p>
            <a:pPr marL="0" indent="0">
              <a:buNone/>
            </a:pPr>
            <a:endParaRPr lang="en-US" dirty="0"/>
          </a:p>
          <a:p>
            <a:pPr marL="0" indent="0">
              <a:buNone/>
            </a:pPr>
            <a:endParaRPr lang="en-US" dirty="0"/>
          </a:p>
        </p:txBody>
      </p:sp>
      <p:sp>
        <p:nvSpPr>
          <p:cNvPr id="5" name="Text Placeholder 4">
            <a:extLst>
              <a:ext uri="{FF2B5EF4-FFF2-40B4-BE49-F238E27FC236}">
                <a16:creationId xmlns:a16="http://schemas.microsoft.com/office/drawing/2014/main" id="{B4B7CFB4-6CEA-B24E-BF6C-FF30C2000874}"/>
              </a:ext>
            </a:extLst>
          </p:cNvPr>
          <p:cNvSpPr>
            <a:spLocks noGrp="1"/>
          </p:cNvSpPr>
          <p:nvPr>
            <p:ph type="body" sz="quarter" idx="3"/>
          </p:nvPr>
        </p:nvSpPr>
        <p:spPr>
          <a:xfrm>
            <a:off x="4648201" y="1936084"/>
            <a:ext cx="3981449" cy="617934"/>
          </a:xfrm>
        </p:spPr>
        <p:txBody>
          <a:bodyPr/>
          <a:lstStyle/>
          <a:p>
            <a:pPr algn="ctr"/>
            <a:r>
              <a:rPr lang="en-US" dirty="0"/>
              <a:t>Emotions </a:t>
            </a:r>
          </a:p>
        </p:txBody>
      </p:sp>
      <p:sp>
        <p:nvSpPr>
          <p:cNvPr id="6" name="Content Placeholder 5">
            <a:extLst>
              <a:ext uri="{FF2B5EF4-FFF2-40B4-BE49-F238E27FC236}">
                <a16:creationId xmlns:a16="http://schemas.microsoft.com/office/drawing/2014/main" id="{AB5F4F38-F3BB-CE48-8408-2F6C5D1E6FFD}"/>
              </a:ext>
            </a:extLst>
          </p:cNvPr>
          <p:cNvSpPr>
            <a:spLocks noGrp="1"/>
          </p:cNvSpPr>
          <p:nvPr>
            <p:ph sz="quarter" idx="4"/>
          </p:nvPr>
        </p:nvSpPr>
        <p:spPr>
          <a:xfrm>
            <a:off x="4629150" y="2554019"/>
            <a:ext cx="4000500" cy="2967246"/>
          </a:xfrm>
        </p:spPr>
        <p:txBody>
          <a:bodyPr>
            <a:normAutofit fontScale="92500" lnSpcReduction="20000"/>
          </a:bodyPr>
          <a:lstStyle/>
          <a:p>
            <a:pPr marL="0" indent="0">
              <a:buNone/>
            </a:pPr>
            <a:r>
              <a:rPr lang="en-US" dirty="0"/>
              <a:t>Definition </a:t>
            </a:r>
          </a:p>
          <a:p>
            <a:r>
              <a:rPr lang="en-GB" dirty="0"/>
              <a:t>“At times it happens that people do not develop interest in communicating with their fellow employees due to the feelings of fear, mistrust, anger or annoyance, that may arise within their minds and these are stated to be emotional barriers.” (</a:t>
            </a:r>
            <a:r>
              <a:rPr lang="en-GB" dirty="0" err="1"/>
              <a:t>Dr.</a:t>
            </a:r>
            <a:r>
              <a:rPr lang="en-GB" dirty="0"/>
              <a:t> Radhika </a:t>
            </a:r>
            <a:r>
              <a:rPr lang="en-GB" dirty="0" err="1"/>
              <a:t>Kapur</a:t>
            </a:r>
            <a:r>
              <a:rPr lang="en-GB" dirty="0"/>
              <a:t>, Barriers of Effective Communication, p. 5)</a:t>
            </a:r>
          </a:p>
          <a:p>
            <a:endParaRPr lang="en-US" dirty="0"/>
          </a:p>
        </p:txBody>
      </p:sp>
    </p:spTree>
    <p:extLst>
      <p:ext uri="{BB962C8B-B14F-4D97-AF65-F5344CB8AC3E}">
        <p14:creationId xmlns:p14="http://schemas.microsoft.com/office/powerpoint/2010/main" val="4186600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9BF2867-C4D2-2748-B532-67CC7BBABFA9}"/>
              </a:ext>
            </a:extLst>
          </p:cNvPr>
          <p:cNvSpPr>
            <a:spLocks noGrp="1"/>
          </p:cNvSpPr>
          <p:nvPr>
            <p:ph type="body" idx="1"/>
          </p:nvPr>
        </p:nvSpPr>
        <p:spPr>
          <a:xfrm>
            <a:off x="384379" y="1745506"/>
            <a:ext cx="3983831" cy="617934"/>
          </a:xfrm>
        </p:spPr>
        <p:txBody>
          <a:bodyPr/>
          <a:lstStyle/>
          <a:p>
            <a:r>
              <a:rPr lang="en-US" dirty="0"/>
              <a:t>Information overload </a:t>
            </a:r>
          </a:p>
        </p:txBody>
      </p:sp>
      <p:sp>
        <p:nvSpPr>
          <p:cNvPr id="4" name="Content Placeholder 3">
            <a:extLst>
              <a:ext uri="{FF2B5EF4-FFF2-40B4-BE49-F238E27FC236}">
                <a16:creationId xmlns:a16="http://schemas.microsoft.com/office/drawing/2014/main" id="{65223CF7-811B-9C4B-B306-655C2976D35A}"/>
              </a:ext>
            </a:extLst>
          </p:cNvPr>
          <p:cNvSpPr>
            <a:spLocks noGrp="1"/>
          </p:cNvSpPr>
          <p:nvPr>
            <p:ph sz="half" idx="2"/>
          </p:nvPr>
        </p:nvSpPr>
        <p:spPr>
          <a:xfrm>
            <a:off x="514351" y="2499981"/>
            <a:ext cx="3983831" cy="3021284"/>
          </a:xfrm>
        </p:spPr>
        <p:txBody>
          <a:bodyPr>
            <a:normAutofit/>
          </a:bodyPr>
          <a:lstStyle/>
          <a:p>
            <a:pPr marL="0" indent="0">
              <a:buNone/>
            </a:pPr>
            <a:r>
              <a:rPr lang="en-US" dirty="0"/>
              <a:t>Definition </a:t>
            </a:r>
          </a:p>
          <a:p>
            <a:r>
              <a:rPr lang="en-US" dirty="0"/>
              <a:t>Information exceeds processing capacity.</a:t>
            </a:r>
          </a:p>
          <a:p>
            <a:r>
              <a:rPr lang="en-US" dirty="0"/>
              <a:t>Anxiety </a:t>
            </a:r>
          </a:p>
          <a:p>
            <a:r>
              <a:rPr lang="en-US" dirty="0"/>
              <a:t>Stress </a:t>
            </a:r>
          </a:p>
          <a:p>
            <a:r>
              <a:rPr lang="en-US" dirty="0"/>
              <a:t>Medication </a:t>
            </a:r>
          </a:p>
          <a:p>
            <a:r>
              <a:rPr lang="en-US" dirty="0"/>
              <a:t>Pain </a:t>
            </a:r>
          </a:p>
        </p:txBody>
      </p:sp>
      <p:sp>
        <p:nvSpPr>
          <p:cNvPr id="5" name="Text Placeholder 4">
            <a:extLst>
              <a:ext uri="{FF2B5EF4-FFF2-40B4-BE49-F238E27FC236}">
                <a16:creationId xmlns:a16="http://schemas.microsoft.com/office/drawing/2014/main" id="{FFA7FEF3-8222-DE4F-A0EA-9937B37FDEBF}"/>
              </a:ext>
            </a:extLst>
          </p:cNvPr>
          <p:cNvSpPr>
            <a:spLocks noGrp="1"/>
          </p:cNvSpPr>
          <p:nvPr>
            <p:ph type="body" sz="quarter" idx="3"/>
          </p:nvPr>
        </p:nvSpPr>
        <p:spPr>
          <a:xfrm>
            <a:off x="4645819" y="1745506"/>
            <a:ext cx="3983831" cy="617934"/>
          </a:xfrm>
        </p:spPr>
        <p:txBody>
          <a:bodyPr/>
          <a:lstStyle/>
          <a:p>
            <a:r>
              <a:rPr lang="en-US" dirty="0"/>
              <a:t>Defensiveness </a:t>
            </a:r>
          </a:p>
        </p:txBody>
      </p:sp>
      <p:sp>
        <p:nvSpPr>
          <p:cNvPr id="6" name="Content Placeholder 5">
            <a:extLst>
              <a:ext uri="{FF2B5EF4-FFF2-40B4-BE49-F238E27FC236}">
                <a16:creationId xmlns:a16="http://schemas.microsoft.com/office/drawing/2014/main" id="{C2306E97-EEFB-E344-B694-1CF0ACABED4A}"/>
              </a:ext>
            </a:extLst>
          </p:cNvPr>
          <p:cNvSpPr>
            <a:spLocks noGrp="1"/>
          </p:cNvSpPr>
          <p:nvPr>
            <p:ph sz="quarter" idx="4"/>
          </p:nvPr>
        </p:nvSpPr>
        <p:spPr>
          <a:xfrm>
            <a:off x="4629150" y="2499981"/>
            <a:ext cx="4000500" cy="3021284"/>
          </a:xfrm>
        </p:spPr>
        <p:txBody>
          <a:bodyPr>
            <a:normAutofit/>
          </a:bodyPr>
          <a:lstStyle/>
          <a:p>
            <a:pPr marL="0" indent="0">
              <a:buNone/>
            </a:pPr>
            <a:r>
              <a:rPr lang="en-US" dirty="0"/>
              <a:t>Definition </a:t>
            </a:r>
          </a:p>
          <a:p>
            <a:r>
              <a:rPr lang="en-US" dirty="0"/>
              <a:t>Threat</a:t>
            </a:r>
          </a:p>
          <a:p>
            <a:r>
              <a:rPr lang="en-US" dirty="0"/>
              <a:t>Defensive </a:t>
            </a:r>
          </a:p>
          <a:p>
            <a:r>
              <a:rPr lang="en-US" dirty="0"/>
              <a:t>Anxiety </a:t>
            </a:r>
          </a:p>
          <a:p>
            <a:r>
              <a:rPr lang="en-US" dirty="0"/>
              <a:t>Stress </a:t>
            </a:r>
          </a:p>
          <a:p>
            <a:r>
              <a:rPr lang="en-US" dirty="0"/>
              <a:t>Medication </a:t>
            </a:r>
          </a:p>
          <a:p>
            <a:r>
              <a:rPr lang="en-US" dirty="0"/>
              <a:t>Pain </a:t>
            </a:r>
          </a:p>
        </p:txBody>
      </p:sp>
    </p:spTree>
    <p:extLst>
      <p:ext uri="{BB962C8B-B14F-4D97-AF65-F5344CB8AC3E}">
        <p14:creationId xmlns:p14="http://schemas.microsoft.com/office/powerpoint/2010/main" val="4054592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DC916FC-F8A3-494F-8ED5-DCD8A3A0D4B6}"/>
              </a:ext>
            </a:extLst>
          </p:cNvPr>
          <p:cNvSpPr>
            <a:spLocks noGrp="1"/>
          </p:cNvSpPr>
          <p:nvPr>
            <p:ph type="body" idx="1"/>
          </p:nvPr>
        </p:nvSpPr>
        <p:spPr>
          <a:xfrm>
            <a:off x="514350" y="1877168"/>
            <a:ext cx="3983831" cy="617934"/>
          </a:xfrm>
        </p:spPr>
        <p:txBody>
          <a:bodyPr/>
          <a:lstStyle/>
          <a:p>
            <a:r>
              <a:rPr lang="en-US" dirty="0"/>
              <a:t>Language</a:t>
            </a:r>
          </a:p>
        </p:txBody>
      </p:sp>
      <p:sp>
        <p:nvSpPr>
          <p:cNvPr id="4" name="Content Placeholder 3">
            <a:extLst>
              <a:ext uri="{FF2B5EF4-FFF2-40B4-BE49-F238E27FC236}">
                <a16:creationId xmlns:a16="http://schemas.microsoft.com/office/drawing/2014/main" id="{9A873109-C872-3940-81A9-AFC44109C85A}"/>
              </a:ext>
            </a:extLst>
          </p:cNvPr>
          <p:cNvSpPr>
            <a:spLocks noGrp="1"/>
          </p:cNvSpPr>
          <p:nvPr>
            <p:ph sz="half" idx="2"/>
          </p:nvPr>
        </p:nvSpPr>
        <p:spPr>
          <a:xfrm>
            <a:off x="514351" y="2691366"/>
            <a:ext cx="3983831" cy="2829898"/>
          </a:xfrm>
        </p:spPr>
        <p:txBody>
          <a:bodyPr/>
          <a:lstStyle/>
          <a:p>
            <a:pPr marL="0" indent="0">
              <a:buNone/>
            </a:pPr>
            <a:r>
              <a:rPr lang="en-US" dirty="0"/>
              <a:t>Definition </a:t>
            </a:r>
          </a:p>
          <a:p>
            <a:r>
              <a:rPr lang="en-US" dirty="0"/>
              <a:t>Variety of language skills </a:t>
            </a:r>
          </a:p>
          <a:p>
            <a:r>
              <a:rPr lang="en-US" dirty="0"/>
              <a:t>Inclusive and accessible </a:t>
            </a:r>
          </a:p>
          <a:p>
            <a:pPr marL="0" indent="0">
              <a:buNone/>
            </a:pPr>
            <a:endParaRPr lang="en-US" dirty="0"/>
          </a:p>
          <a:p>
            <a:pPr marL="0" indent="0">
              <a:buNone/>
            </a:pPr>
            <a:r>
              <a:rPr lang="en-US" dirty="0"/>
              <a:t> </a:t>
            </a:r>
          </a:p>
          <a:p>
            <a:pPr marL="0" indent="0">
              <a:buNone/>
            </a:pPr>
            <a:endParaRPr lang="en-US" dirty="0"/>
          </a:p>
        </p:txBody>
      </p:sp>
      <p:sp>
        <p:nvSpPr>
          <p:cNvPr id="5" name="Text Placeholder 4">
            <a:extLst>
              <a:ext uri="{FF2B5EF4-FFF2-40B4-BE49-F238E27FC236}">
                <a16:creationId xmlns:a16="http://schemas.microsoft.com/office/drawing/2014/main" id="{7FA79392-3421-BF4D-90A3-33411FE72B7D}"/>
              </a:ext>
            </a:extLst>
          </p:cNvPr>
          <p:cNvSpPr>
            <a:spLocks noGrp="1"/>
          </p:cNvSpPr>
          <p:nvPr>
            <p:ph type="body" sz="quarter" idx="3"/>
          </p:nvPr>
        </p:nvSpPr>
        <p:spPr>
          <a:xfrm>
            <a:off x="4629151" y="1877168"/>
            <a:ext cx="3983831" cy="617934"/>
          </a:xfrm>
        </p:spPr>
        <p:txBody>
          <a:bodyPr/>
          <a:lstStyle/>
          <a:p>
            <a:r>
              <a:rPr lang="en-US" dirty="0"/>
              <a:t>National culture </a:t>
            </a:r>
          </a:p>
        </p:txBody>
      </p:sp>
      <p:sp>
        <p:nvSpPr>
          <p:cNvPr id="6" name="Content Placeholder 5">
            <a:extLst>
              <a:ext uri="{FF2B5EF4-FFF2-40B4-BE49-F238E27FC236}">
                <a16:creationId xmlns:a16="http://schemas.microsoft.com/office/drawing/2014/main" id="{994B4396-E9B4-AF41-ACC1-64C61812CA8B}"/>
              </a:ext>
            </a:extLst>
          </p:cNvPr>
          <p:cNvSpPr>
            <a:spLocks noGrp="1"/>
          </p:cNvSpPr>
          <p:nvPr>
            <p:ph sz="quarter" idx="4"/>
          </p:nvPr>
        </p:nvSpPr>
        <p:spPr>
          <a:xfrm>
            <a:off x="4629150" y="2691366"/>
            <a:ext cx="4000500" cy="2829898"/>
          </a:xfrm>
        </p:spPr>
        <p:txBody>
          <a:bodyPr/>
          <a:lstStyle/>
          <a:p>
            <a:pPr marL="0" indent="0">
              <a:buNone/>
            </a:pPr>
            <a:r>
              <a:rPr lang="en-US" dirty="0"/>
              <a:t>Definition </a:t>
            </a:r>
          </a:p>
          <a:p>
            <a:r>
              <a:rPr lang="en-US" dirty="0"/>
              <a:t>Variety of cultural backgrounds </a:t>
            </a:r>
          </a:p>
          <a:p>
            <a:r>
              <a:rPr lang="en-US" dirty="0"/>
              <a:t>Way of speaking </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3640398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284752"/>
          </a:xfrm>
        </p:spPr>
        <p:txBody>
          <a:bodyPr>
            <a:noAutofit/>
          </a:bodyPr>
          <a:lstStyle/>
          <a:p>
            <a:pPr algn="ctr">
              <a:lnSpc>
                <a:spcPct val="150000"/>
              </a:lnSpc>
            </a:pPr>
            <a:r>
              <a:rPr lang="en-GB" sz="2400" b="1" dirty="0">
                <a:solidFill>
                  <a:schemeClr val="accent1">
                    <a:lumMod val="75000"/>
                  </a:schemeClr>
                </a:solidFill>
                <a:latin typeface="Times New Roman" pitchFamily="18" charset="0"/>
                <a:cs typeface="Times New Roman" pitchFamily="18" charset="0"/>
              </a:rPr>
              <a:t>Q4: Barriers of effective Communication which prevents communication with external stakeholders </a:t>
            </a:r>
            <a:br>
              <a:rPr lang="en-GB" sz="2400" b="1" dirty="0">
                <a:solidFill>
                  <a:schemeClr val="tx1"/>
                </a:solidFill>
                <a:latin typeface="Times New Roman" pitchFamily="18" charset="0"/>
                <a:cs typeface="Times New Roman" pitchFamily="18" charset="0"/>
              </a:rPr>
            </a:br>
            <a:endParaRPr lang="en-GB" sz="24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935480"/>
            <a:ext cx="4474840" cy="4733880"/>
          </a:xfrm>
        </p:spPr>
        <p:txBody>
          <a:bodyPr>
            <a:normAutofit fontScale="92500" lnSpcReduction="10000"/>
          </a:bodyPr>
          <a:lstStyle/>
          <a:p>
            <a:pPr lvl="0" algn="just">
              <a:lnSpc>
                <a:spcPct val="160000"/>
              </a:lnSpc>
            </a:pPr>
            <a:r>
              <a:rPr lang="en-GB" sz="1600" dirty="0">
                <a:latin typeface="Times New Roman" pitchFamily="18" charset="0"/>
                <a:cs typeface="Times New Roman" pitchFamily="18" charset="0"/>
              </a:rPr>
              <a:t>The barriers which affect the effective communication between Amazon and its external stakeholders are the barrier of culture and language and on the other hand, the barrier of lack of transparency and trust (</a:t>
            </a:r>
            <a:r>
              <a:rPr lang="en-GB" sz="1600" dirty="0" err="1">
                <a:latin typeface="Times New Roman" pitchFamily="18" charset="0"/>
                <a:cs typeface="Times New Roman" pitchFamily="18" charset="0"/>
              </a:rPr>
              <a:t>UKAboutAmazon</a:t>
            </a:r>
            <a:r>
              <a:rPr lang="en-GB" sz="1600" dirty="0">
                <a:latin typeface="Times New Roman" pitchFamily="18" charset="0"/>
                <a:cs typeface="Times New Roman" pitchFamily="18" charset="0"/>
              </a:rPr>
              <a:t>, 2021) </a:t>
            </a:r>
          </a:p>
          <a:p>
            <a:pPr lvl="0" algn="just">
              <a:lnSpc>
                <a:spcPct val="160000"/>
              </a:lnSpc>
            </a:pPr>
            <a:r>
              <a:rPr lang="en-GB" sz="1600" dirty="0">
                <a:latin typeface="Times New Roman" pitchFamily="18" charset="0"/>
                <a:cs typeface="Times New Roman" pitchFamily="18" charset="0"/>
              </a:rPr>
              <a:t>Lack of transparency in communication in the organisation is a fact that can be easily understood by the external stakeholders </a:t>
            </a:r>
          </a:p>
          <a:p>
            <a:pPr lvl="0" algn="just">
              <a:lnSpc>
                <a:spcPct val="160000"/>
              </a:lnSpc>
            </a:pPr>
            <a:r>
              <a:rPr lang="en-GB" sz="1600" dirty="0">
                <a:latin typeface="Times New Roman" pitchFamily="18" charset="0"/>
                <a:cs typeface="Times New Roman" pitchFamily="18" charset="0"/>
              </a:rPr>
              <a:t>And this can hinder effective communication with them as they can understand the inner conflict</a:t>
            </a:r>
          </a:p>
          <a:p>
            <a:pPr algn="just">
              <a:lnSpc>
                <a:spcPct val="160000"/>
              </a:lnSpc>
            </a:pPr>
            <a:r>
              <a:rPr lang="en-GB" sz="1600" dirty="0">
                <a:latin typeface="Times New Roman" pitchFamily="18" charset="0"/>
                <a:cs typeface="Times New Roman" pitchFamily="18" charset="0"/>
              </a:rPr>
              <a:t>At the same time, Cultural diversity and difference of language can also work as a barrier of communication</a:t>
            </a:r>
          </a:p>
        </p:txBody>
      </p:sp>
      <p:pic>
        <p:nvPicPr>
          <p:cNvPr id="2050" name="Picture 2"/>
          <p:cNvPicPr>
            <a:picLocks noChangeAspect="1" noChangeArrowheads="1"/>
          </p:cNvPicPr>
          <p:nvPr/>
        </p:nvPicPr>
        <p:blipFill>
          <a:blip r:embed="rId3" cstate="print"/>
          <a:srcRect/>
          <a:stretch>
            <a:fillRect/>
          </a:stretch>
        </p:blipFill>
        <p:spPr bwMode="auto">
          <a:xfrm>
            <a:off x="5148064" y="2204864"/>
            <a:ext cx="3672408" cy="3456384"/>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lnSpc>
                <a:spcPct val="150000"/>
              </a:lnSpc>
            </a:pPr>
            <a:r>
              <a:rPr lang="en-GB" sz="3200" b="1" dirty="0">
                <a:solidFill>
                  <a:schemeClr val="accent1">
                    <a:lumMod val="75000"/>
                  </a:schemeClr>
                </a:solidFill>
                <a:latin typeface="Times New Roman" pitchFamily="18" charset="0"/>
                <a:cs typeface="Times New Roman" pitchFamily="18" charset="0"/>
              </a:rPr>
              <a:t>Enhancing Organisational Performance</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935480"/>
            <a:ext cx="4546848" cy="4389120"/>
          </a:xfrm>
        </p:spPr>
        <p:txBody>
          <a:bodyPr>
            <a:normAutofit/>
          </a:bodyPr>
          <a:lstStyle/>
          <a:p>
            <a:pPr lvl="0" algn="just">
              <a:lnSpc>
                <a:spcPct val="150000"/>
              </a:lnSpc>
            </a:pPr>
            <a:r>
              <a:rPr lang="en-GB" sz="1400" dirty="0">
                <a:latin typeface="Times New Roman" pitchFamily="18" charset="0"/>
                <a:cs typeface="Times New Roman" pitchFamily="18" charset="0"/>
              </a:rPr>
              <a:t>There are many impacts that can befall on Amazon as an effect of effective communication within the organisations as Amazon</a:t>
            </a:r>
          </a:p>
          <a:p>
            <a:pPr lvl="0" algn="just">
              <a:lnSpc>
                <a:spcPct val="150000"/>
              </a:lnSpc>
            </a:pPr>
            <a:r>
              <a:rPr lang="en-GB" sz="1400" dirty="0">
                <a:latin typeface="Times New Roman" pitchFamily="18" charset="0"/>
                <a:cs typeface="Times New Roman" pitchFamily="18" charset="0"/>
              </a:rPr>
              <a:t>As a positive effect the performance of the organisation can flourish a bit if the communication and knowledge sharing between the employees is strong</a:t>
            </a:r>
          </a:p>
          <a:p>
            <a:pPr lvl="0" algn="just">
              <a:lnSpc>
                <a:spcPct val="150000"/>
              </a:lnSpc>
            </a:pPr>
            <a:r>
              <a:rPr lang="en-GB" sz="1400" dirty="0">
                <a:latin typeface="Times New Roman" pitchFamily="18" charset="0"/>
                <a:cs typeface="Times New Roman" pitchFamily="18" charset="0"/>
              </a:rPr>
              <a:t>Effective communication can decrease the chance of conflict between the employees and motivate them to work as a team</a:t>
            </a:r>
          </a:p>
          <a:p>
            <a:pPr lvl="0" algn="just">
              <a:lnSpc>
                <a:spcPct val="150000"/>
              </a:lnSpc>
            </a:pPr>
            <a:r>
              <a:rPr lang="en-GB" sz="1400" dirty="0">
                <a:latin typeface="Times New Roman" pitchFamily="18" charset="0"/>
                <a:cs typeface="Times New Roman" pitchFamily="18" charset="0"/>
              </a:rPr>
              <a:t>A transparent and clear setting of objectives can provide an achievable target to the employees and that can increase the organisational performance (</a:t>
            </a:r>
            <a:r>
              <a:rPr lang="en-GB" sz="1400" dirty="0" err="1">
                <a:latin typeface="Times New Roman" pitchFamily="18" charset="0"/>
                <a:cs typeface="Times New Roman" pitchFamily="18" charset="0"/>
              </a:rPr>
              <a:t>Okwuagwu</a:t>
            </a:r>
            <a:r>
              <a:rPr lang="en-GB" sz="1400" dirty="0">
                <a:latin typeface="Times New Roman" pitchFamily="18" charset="0"/>
                <a:cs typeface="Times New Roman" pitchFamily="18" charset="0"/>
              </a:rPr>
              <a:t> </a:t>
            </a:r>
            <a:r>
              <a:rPr lang="en-GB" sz="1400" i="1" dirty="0">
                <a:latin typeface="Times New Roman" pitchFamily="18" charset="0"/>
                <a:cs typeface="Times New Roman" pitchFamily="18" charset="0"/>
              </a:rPr>
              <a:t>et al., </a:t>
            </a:r>
            <a:r>
              <a:rPr lang="en-GB" sz="1400" dirty="0">
                <a:latin typeface="Times New Roman" pitchFamily="18" charset="0"/>
                <a:cs typeface="Times New Roman" pitchFamily="18" charset="0"/>
              </a:rPr>
              <a:t>2017).</a:t>
            </a:r>
          </a:p>
          <a:p>
            <a:pPr algn="just">
              <a:lnSpc>
                <a:spcPct val="150000"/>
              </a:lnSpc>
            </a:pPr>
            <a:endParaRPr lang="en-GB" sz="1400"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cstate="print"/>
          <a:srcRect/>
          <a:stretch>
            <a:fillRect/>
          </a:stretch>
        </p:blipFill>
        <p:spPr bwMode="auto">
          <a:xfrm>
            <a:off x="5220072" y="2132856"/>
            <a:ext cx="3600400" cy="3744416"/>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704088"/>
            <a:ext cx="8892480" cy="1143000"/>
          </a:xfrm>
        </p:spPr>
        <p:txBody>
          <a:bodyPr>
            <a:noAutofit/>
          </a:bodyPr>
          <a:lstStyle/>
          <a:p>
            <a:pPr algn="ctr">
              <a:lnSpc>
                <a:spcPct val="150000"/>
              </a:lnSpc>
            </a:pPr>
            <a:br>
              <a:rPr lang="en-GB" sz="3200" b="1" dirty="0">
                <a:solidFill>
                  <a:schemeClr val="tx1"/>
                </a:solidFill>
                <a:latin typeface="Times New Roman" pitchFamily="18" charset="0"/>
                <a:cs typeface="Times New Roman" pitchFamily="18" charset="0"/>
              </a:rPr>
            </a:br>
            <a:br>
              <a:rPr lang="en-GB" sz="3200" b="1" dirty="0">
                <a:solidFill>
                  <a:schemeClr val="tx1"/>
                </a:solidFill>
                <a:latin typeface="Times New Roman" pitchFamily="18" charset="0"/>
                <a:cs typeface="Times New Roman" pitchFamily="18" charset="0"/>
              </a:rPr>
            </a:br>
            <a:r>
              <a:rPr lang="en-GB" sz="3200" b="1" dirty="0">
                <a:solidFill>
                  <a:schemeClr val="accent1">
                    <a:lumMod val="75000"/>
                  </a:schemeClr>
                </a:solidFill>
                <a:latin typeface="Times New Roman" pitchFamily="18" charset="0"/>
                <a:cs typeface="Times New Roman" pitchFamily="18" charset="0"/>
              </a:rPr>
              <a:t>Q5: Strong teamwork and helps in achieving goals</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935480"/>
            <a:ext cx="4690864" cy="4389120"/>
          </a:xfrm>
        </p:spPr>
        <p:txBody>
          <a:bodyPr>
            <a:normAutofit/>
          </a:bodyPr>
          <a:lstStyle/>
          <a:p>
            <a:pPr lvl="0" algn="just">
              <a:lnSpc>
                <a:spcPct val="150000"/>
              </a:lnSpc>
            </a:pPr>
            <a:r>
              <a:rPr lang="en-GB" sz="1600" dirty="0">
                <a:latin typeface="Times New Roman" pitchFamily="18" charset="0"/>
                <a:cs typeface="Times New Roman" pitchFamily="18" charset="0"/>
              </a:rPr>
              <a:t>Effective communication is important in enhancing the teamwork within the employees in Amazon</a:t>
            </a:r>
          </a:p>
          <a:p>
            <a:pPr lvl="0" algn="just">
              <a:lnSpc>
                <a:spcPct val="150000"/>
              </a:lnSpc>
            </a:pPr>
            <a:r>
              <a:rPr lang="en-GB" sz="1600" dirty="0">
                <a:latin typeface="Times New Roman" pitchFamily="18" charset="0"/>
                <a:cs typeface="Times New Roman" pitchFamily="18" charset="0"/>
              </a:rPr>
              <a:t>Communication builds up the common purpose within the employees thus, enhancing teamwork</a:t>
            </a:r>
          </a:p>
          <a:p>
            <a:pPr lvl="0" algn="just">
              <a:lnSpc>
                <a:spcPct val="150000"/>
              </a:lnSpc>
            </a:pPr>
            <a:r>
              <a:rPr lang="en-GB" sz="1600" dirty="0">
                <a:latin typeface="Times New Roman" pitchFamily="18" charset="0"/>
                <a:cs typeface="Times New Roman" pitchFamily="18" charset="0"/>
              </a:rPr>
              <a:t>Effective communication makes the employees to create and execute a plan and also helps in choosing the tool for executing the objective (</a:t>
            </a:r>
            <a:r>
              <a:rPr lang="en-GB" sz="1600" dirty="0" err="1">
                <a:latin typeface="Times New Roman" pitchFamily="18" charset="0"/>
                <a:cs typeface="Times New Roman" pitchFamily="18" charset="0"/>
              </a:rPr>
              <a:t>Reising</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et al.,</a:t>
            </a:r>
            <a:r>
              <a:rPr lang="en-GB" sz="1600" dirty="0">
                <a:latin typeface="Times New Roman" pitchFamily="18" charset="0"/>
                <a:cs typeface="Times New Roman" pitchFamily="18" charset="0"/>
              </a:rPr>
              <a:t> 2017).</a:t>
            </a:r>
          </a:p>
          <a:p>
            <a:pPr lvl="0" algn="just">
              <a:lnSpc>
                <a:spcPct val="150000"/>
              </a:lnSpc>
            </a:pPr>
            <a:r>
              <a:rPr lang="en-GB" sz="1600" dirty="0">
                <a:latin typeface="Times New Roman" pitchFamily="18" charset="0"/>
                <a:cs typeface="Times New Roman" pitchFamily="18" charset="0"/>
              </a:rPr>
              <a:t>The relation between the employees becomes strong through effective communication which creates and sense of innate friendship in them</a:t>
            </a:r>
          </a:p>
          <a:p>
            <a:pPr algn="just">
              <a:lnSpc>
                <a:spcPct val="150000"/>
              </a:lnSpc>
            </a:pPr>
            <a:endParaRPr lang="en-GB" sz="1600" dirty="0">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3" cstate="print"/>
          <a:srcRect/>
          <a:stretch>
            <a:fillRect/>
          </a:stretch>
        </p:blipFill>
        <p:spPr bwMode="auto">
          <a:xfrm>
            <a:off x="5220072" y="2132856"/>
            <a:ext cx="3600400" cy="3672408"/>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GB" sz="3200" b="1" dirty="0">
                <a:solidFill>
                  <a:schemeClr val="accent1">
                    <a:lumMod val="75000"/>
                  </a:schemeClr>
                </a:solidFill>
                <a:latin typeface="Times New Roman" pitchFamily="18" charset="0"/>
                <a:cs typeface="Times New Roman" pitchFamily="18" charset="0"/>
              </a:rPr>
              <a:t>Ideas regarding Innovation</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556792"/>
            <a:ext cx="4546848" cy="4767808"/>
          </a:xfrm>
        </p:spPr>
        <p:txBody>
          <a:bodyPr>
            <a:noAutofit/>
          </a:bodyPr>
          <a:lstStyle/>
          <a:p>
            <a:pPr lvl="0" algn="just">
              <a:lnSpc>
                <a:spcPct val="150000"/>
              </a:lnSpc>
            </a:pPr>
            <a:r>
              <a:rPr lang="en-GB" sz="1800" dirty="0">
                <a:latin typeface="Times New Roman" pitchFamily="18" charset="0"/>
                <a:cs typeface="Times New Roman" pitchFamily="18" charset="0"/>
              </a:rPr>
              <a:t>Communication is also helpful for the innovation purpose of the organisations such as Amazon</a:t>
            </a:r>
          </a:p>
          <a:p>
            <a:pPr lvl="0" algn="just">
              <a:lnSpc>
                <a:spcPct val="150000"/>
              </a:lnSpc>
            </a:pPr>
            <a:r>
              <a:rPr lang="en-GB" sz="1800" dirty="0">
                <a:latin typeface="Times New Roman" pitchFamily="18" charset="0"/>
                <a:cs typeface="Times New Roman" pitchFamily="18" charset="0"/>
              </a:rPr>
              <a:t>In the organisation if a clear and fair communication process takes place in that case the innovators can share their ideas freely</a:t>
            </a:r>
          </a:p>
          <a:p>
            <a:pPr lvl="0" algn="just">
              <a:lnSpc>
                <a:spcPct val="150000"/>
              </a:lnSpc>
            </a:pPr>
            <a:r>
              <a:rPr lang="en-GB" sz="1800" dirty="0">
                <a:latin typeface="Times New Roman" pitchFamily="18" charset="0"/>
                <a:cs typeface="Times New Roman" pitchFamily="18" charset="0"/>
              </a:rPr>
              <a:t>In this context they can openly challenge the effectiveness of the innovation ideas, enhancing the chance of the best innovation process (Woodward and </a:t>
            </a:r>
            <a:r>
              <a:rPr lang="en-GB" sz="1800" dirty="0" err="1">
                <a:latin typeface="Times New Roman" pitchFamily="18" charset="0"/>
                <a:cs typeface="Times New Roman" pitchFamily="18" charset="0"/>
              </a:rPr>
              <a:t>Shaffakat</a:t>
            </a:r>
            <a:r>
              <a:rPr lang="en-GB" sz="1800" dirty="0">
                <a:latin typeface="Times New Roman" pitchFamily="18" charset="0"/>
                <a:cs typeface="Times New Roman" pitchFamily="18" charset="0"/>
              </a:rPr>
              <a:t>, 2017).</a:t>
            </a:r>
          </a:p>
          <a:p>
            <a:pPr algn="just">
              <a:lnSpc>
                <a:spcPct val="150000"/>
              </a:lnSpc>
            </a:pPr>
            <a:endParaRPr lang="en-GB" sz="1800" dirty="0">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3" cstate="print"/>
          <a:srcRect/>
          <a:stretch>
            <a:fillRect/>
          </a:stretch>
        </p:blipFill>
        <p:spPr bwMode="auto">
          <a:xfrm>
            <a:off x="5436096" y="1988840"/>
            <a:ext cx="3168352" cy="3456384"/>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229600" cy="1143000"/>
          </a:xfrm>
        </p:spPr>
        <p:txBody>
          <a:bodyPr>
            <a:noAutofit/>
          </a:bodyPr>
          <a:lstStyle/>
          <a:p>
            <a:pPr algn="ctr">
              <a:lnSpc>
                <a:spcPct val="150000"/>
              </a:lnSpc>
            </a:pPr>
            <a:r>
              <a:rPr lang="en-GB" sz="3200" b="1" dirty="0">
                <a:solidFill>
                  <a:schemeClr val="accent1">
                    <a:lumMod val="75000"/>
                  </a:schemeClr>
                </a:solidFill>
                <a:latin typeface="Times New Roman" pitchFamily="18" charset="0"/>
                <a:cs typeface="Times New Roman" pitchFamily="18" charset="0"/>
              </a:rPr>
              <a:t>Reference List</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700808"/>
            <a:ext cx="8229600" cy="4623792"/>
          </a:xfrm>
        </p:spPr>
        <p:txBody>
          <a:bodyPr>
            <a:normAutofit fontScale="92500"/>
          </a:bodyPr>
          <a:lstStyle/>
          <a:p>
            <a:pPr algn="just">
              <a:lnSpc>
                <a:spcPct val="150000"/>
              </a:lnSpc>
            </a:pPr>
            <a:r>
              <a:rPr lang="en-GB" sz="1100" dirty="0" err="1">
                <a:latin typeface="Times New Roman" pitchFamily="18" charset="0"/>
                <a:cs typeface="Times New Roman" pitchFamily="18" charset="0"/>
              </a:rPr>
              <a:t>Alshanqiti</a:t>
            </a:r>
            <a:r>
              <a:rPr lang="en-GB" sz="1100" dirty="0">
                <a:latin typeface="Times New Roman" pitchFamily="18" charset="0"/>
                <a:cs typeface="Times New Roman" pitchFamily="18" charset="0"/>
              </a:rPr>
              <a:t>, A.M. and </a:t>
            </a:r>
            <a:r>
              <a:rPr lang="en-GB" sz="1100" dirty="0" err="1">
                <a:latin typeface="Times New Roman" pitchFamily="18" charset="0"/>
                <a:cs typeface="Times New Roman" pitchFamily="18" charset="0"/>
              </a:rPr>
              <a:t>Khozium</a:t>
            </a:r>
            <a:r>
              <a:rPr lang="en-GB" sz="1100" dirty="0">
                <a:latin typeface="Times New Roman" pitchFamily="18" charset="0"/>
                <a:cs typeface="Times New Roman" pitchFamily="18" charset="0"/>
              </a:rPr>
              <a:t>, M.O., 2021. Communication Models Comparisons: Tackling Approach for Corporate Communication. </a:t>
            </a:r>
            <a:r>
              <a:rPr lang="en-GB" sz="1100" i="1" dirty="0">
                <a:latin typeface="Times New Roman" pitchFamily="18" charset="0"/>
                <a:cs typeface="Times New Roman" pitchFamily="18" charset="0"/>
              </a:rPr>
              <a:t>Psychology and Education Journal</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58</a:t>
            </a:r>
            <a:r>
              <a:rPr lang="en-GB" sz="1100" dirty="0">
                <a:latin typeface="Times New Roman" pitchFamily="18" charset="0"/>
                <a:cs typeface="Times New Roman" pitchFamily="18" charset="0"/>
              </a:rPr>
              <a:t>(4), pp.4075-4079.</a:t>
            </a:r>
          </a:p>
          <a:p>
            <a:pPr algn="just">
              <a:lnSpc>
                <a:spcPct val="150000"/>
              </a:lnSpc>
            </a:pPr>
            <a:r>
              <a:rPr lang="en-GB" sz="1100" dirty="0" err="1">
                <a:latin typeface="Times New Roman" pitchFamily="18" charset="0"/>
                <a:cs typeface="Times New Roman" pitchFamily="18" charset="0"/>
              </a:rPr>
              <a:t>Giudici</a:t>
            </a:r>
            <a:r>
              <a:rPr lang="en-GB" sz="1100" dirty="0">
                <a:latin typeface="Times New Roman" pitchFamily="18" charset="0"/>
                <a:cs typeface="Times New Roman" pitchFamily="18" charset="0"/>
              </a:rPr>
              <a:t>, M. and </a:t>
            </a:r>
            <a:r>
              <a:rPr lang="en-GB" sz="1100" dirty="0" err="1">
                <a:latin typeface="Times New Roman" pitchFamily="18" charset="0"/>
                <a:cs typeface="Times New Roman" pitchFamily="18" charset="0"/>
              </a:rPr>
              <a:t>Filimonau</a:t>
            </a:r>
            <a:r>
              <a:rPr lang="en-GB" sz="1100" dirty="0">
                <a:latin typeface="Times New Roman" pitchFamily="18" charset="0"/>
                <a:cs typeface="Times New Roman" pitchFamily="18" charset="0"/>
              </a:rPr>
              <a:t>, V., 2019. Exploring the linkages between managerial leadership, communication and teamwork in successful event delivery. </a:t>
            </a:r>
            <a:r>
              <a:rPr lang="en-GB" sz="1100" i="1" dirty="0">
                <a:latin typeface="Times New Roman" pitchFamily="18" charset="0"/>
                <a:cs typeface="Times New Roman" pitchFamily="18" charset="0"/>
              </a:rPr>
              <a:t>Tourism management perspectives</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32</a:t>
            </a:r>
            <a:r>
              <a:rPr lang="en-GB" sz="1100" dirty="0">
                <a:latin typeface="Times New Roman" pitchFamily="18" charset="0"/>
                <a:cs typeface="Times New Roman" pitchFamily="18" charset="0"/>
              </a:rPr>
              <a:t>, p.100558.</a:t>
            </a:r>
          </a:p>
          <a:p>
            <a:pPr algn="just">
              <a:lnSpc>
                <a:spcPct val="150000"/>
              </a:lnSpc>
            </a:pPr>
            <a:r>
              <a:rPr lang="en-GB" sz="1100" dirty="0" err="1">
                <a:latin typeface="Times New Roman" pitchFamily="18" charset="0"/>
                <a:cs typeface="Times New Roman" pitchFamily="18" charset="0"/>
              </a:rPr>
              <a:t>Kapur</a:t>
            </a:r>
            <a:r>
              <a:rPr lang="en-GB" sz="1100" dirty="0">
                <a:latin typeface="Times New Roman" pitchFamily="18" charset="0"/>
                <a:cs typeface="Times New Roman" pitchFamily="18" charset="0"/>
              </a:rPr>
              <a:t>, R., 2018. Barriers to effective communication. </a:t>
            </a:r>
            <a:r>
              <a:rPr lang="en-GB" sz="1100" i="1" dirty="0">
                <a:latin typeface="Times New Roman" pitchFamily="18" charset="0"/>
                <a:cs typeface="Times New Roman" pitchFamily="18" charset="0"/>
              </a:rPr>
              <a:t>Delhi University</a:t>
            </a:r>
            <a:r>
              <a:rPr lang="en-GB" sz="1100" dirty="0">
                <a:latin typeface="Times New Roman" pitchFamily="18" charset="0"/>
                <a:cs typeface="Times New Roman" pitchFamily="18" charset="0"/>
              </a:rPr>
              <a:t>.</a:t>
            </a:r>
          </a:p>
          <a:p>
            <a:pPr algn="just">
              <a:lnSpc>
                <a:spcPct val="150000"/>
              </a:lnSpc>
            </a:pPr>
            <a:r>
              <a:rPr lang="en-GB" sz="1100" dirty="0" err="1">
                <a:latin typeface="Times New Roman" pitchFamily="18" charset="0"/>
                <a:cs typeface="Times New Roman" pitchFamily="18" charset="0"/>
              </a:rPr>
              <a:t>Mandal</a:t>
            </a:r>
            <a:r>
              <a:rPr lang="en-GB" sz="1100" dirty="0">
                <a:latin typeface="Times New Roman" pitchFamily="18" charset="0"/>
                <a:cs typeface="Times New Roman" pitchFamily="18" charset="0"/>
              </a:rPr>
              <a:t>, B.K. and </a:t>
            </a:r>
            <a:r>
              <a:rPr lang="en-GB" sz="1100" dirty="0" err="1">
                <a:latin typeface="Times New Roman" pitchFamily="18" charset="0"/>
                <a:cs typeface="Times New Roman" pitchFamily="18" charset="0"/>
              </a:rPr>
              <a:t>Dipak</a:t>
            </a:r>
            <a:r>
              <a:rPr lang="en-GB" sz="1100" dirty="0">
                <a:latin typeface="Times New Roman" pitchFamily="18" charset="0"/>
                <a:cs typeface="Times New Roman" pitchFamily="18" charset="0"/>
              </a:rPr>
              <a:t>, D., 2018. Model of Communication Behaviour of Farmers. </a:t>
            </a:r>
            <a:r>
              <a:rPr lang="en-GB" sz="1100" i="1" dirty="0">
                <a:latin typeface="Times New Roman" pitchFamily="18" charset="0"/>
                <a:cs typeface="Times New Roman" pitchFamily="18" charset="0"/>
              </a:rPr>
              <a:t>Journal of Global Communication</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11</a:t>
            </a:r>
            <a:r>
              <a:rPr lang="en-GB" sz="1100" dirty="0">
                <a:latin typeface="Times New Roman" pitchFamily="18" charset="0"/>
                <a:cs typeface="Times New Roman" pitchFamily="18" charset="0"/>
              </a:rPr>
              <a:t>(1), pp.1-13.</a:t>
            </a:r>
          </a:p>
          <a:p>
            <a:pPr algn="just">
              <a:lnSpc>
                <a:spcPct val="150000"/>
              </a:lnSpc>
            </a:pPr>
            <a:r>
              <a:rPr lang="en-GB" sz="1100" dirty="0" err="1">
                <a:latin typeface="Times New Roman" pitchFamily="18" charset="0"/>
                <a:cs typeface="Times New Roman" pitchFamily="18" charset="0"/>
              </a:rPr>
              <a:t>Mesaroş</a:t>
            </a:r>
            <a:r>
              <a:rPr lang="en-GB" sz="1100" dirty="0">
                <a:latin typeface="Times New Roman" pitchFamily="18" charset="0"/>
                <a:cs typeface="Times New Roman" pitchFamily="18" charset="0"/>
              </a:rPr>
              <a:t>, G.F. and Zhan, X., 2020. Dimensions Regarding the Communication-Satisfaction-Organizational Performance Relationship in the Knowledge Society. </a:t>
            </a:r>
            <a:r>
              <a:rPr lang="en-GB" sz="1100" i="1" dirty="0">
                <a:latin typeface="Times New Roman" pitchFamily="18" charset="0"/>
                <a:cs typeface="Times New Roman" pitchFamily="18" charset="0"/>
              </a:rPr>
              <a:t>LUMEN Proceedings</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14</a:t>
            </a:r>
            <a:r>
              <a:rPr lang="en-GB" sz="1100" dirty="0">
                <a:latin typeface="Times New Roman" pitchFamily="18" charset="0"/>
                <a:cs typeface="Times New Roman" pitchFamily="18" charset="0"/>
              </a:rPr>
              <a:t>, pp.726-733.</a:t>
            </a:r>
          </a:p>
          <a:p>
            <a:pPr algn="just">
              <a:lnSpc>
                <a:spcPct val="150000"/>
              </a:lnSpc>
            </a:pPr>
            <a:r>
              <a:rPr lang="en-GB" sz="1100" dirty="0" err="1">
                <a:latin typeface="Times New Roman" pitchFamily="18" charset="0"/>
                <a:cs typeface="Times New Roman" pitchFamily="18" charset="0"/>
              </a:rPr>
              <a:t>Okwuagwu</a:t>
            </a:r>
            <a:r>
              <a:rPr lang="en-GB" sz="1100" dirty="0">
                <a:latin typeface="Times New Roman" pitchFamily="18" charset="0"/>
                <a:cs typeface="Times New Roman" pitchFamily="18" charset="0"/>
              </a:rPr>
              <a:t>, O.K., </a:t>
            </a:r>
            <a:r>
              <a:rPr lang="en-GB" sz="1100" dirty="0" err="1">
                <a:latin typeface="Times New Roman" pitchFamily="18" charset="0"/>
                <a:cs typeface="Times New Roman" pitchFamily="18" charset="0"/>
              </a:rPr>
              <a:t>Nnoje</a:t>
            </a:r>
            <a:r>
              <a:rPr lang="en-GB" sz="1100" dirty="0">
                <a:latin typeface="Times New Roman" pitchFamily="18" charset="0"/>
                <a:cs typeface="Times New Roman" pitchFamily="18" charset="0"/>
              </a:rPr>
              <a:t>, G.C., </a:t>
            </a:r>
            <a:r>
              <a:rPr lang="en-GB" sz="1100" dirty="0" err="1">
                <a:latin typeface="Times New Roman" pitchFamily="18" charset="0"/>
                <a:cs typeface="Times New Roman" pitchFamily="18" charset="0"/>
              </a:rPr>
              <a:t>Onoh</a:t>
            </a:r>
            <a:r>
              <a:rPr lang="en-GB" sz="1100" dirty="0">
                <a:latin typeface="Times New Roman" pitchFamily="18" charset="0"/>
                <a:cs typeface="Times New Roman" pitchFamily="18" charset="0"/>
              </a:rPr>
              <a:t>, A.N. and </a:t>
            </a:r>
            <a:r>
              <a:rPr lang="en-GB" sz="1100" dirty="0" err="1">
                <a:latin typeface="Times New Roman" pitchFamily="18" charset="0"/>
                <a:cs typeface="Times New Roman" pitchFamily="18" charset="0"/>
              </a:rPr>
              <a:t>Ikpezie</a:t>
            </a:r>
            <a:r>
              <a:rPr lang="en-GB" sz="1100" dirty="0">
                <a:latin typeface="Times New Roman" pitchFamily="18" charset="0"/>
                <a:cs typeface="Times New Roman" pitchFamily="18" charset="0"/>
              </a:rPr>
              <a:t>, P.C., 2017. ENHANCING ORGANIZATIONAL PERFORMANCE THROUGH EFFECTIVE COMMUNICATION.</a:t>
            </a:r>
          </a:p>
          <a:p>
            <a:pPr algn="just">
              <a:lnSpc>
                <a:spcPct val="150000"/>
              </a:lnSpc>
            </a:pPr>
            <a:r>
              <a:rPr lang="en-GB" sz="1100" dirty="0" err="1">
                <a:latin typeface="Times New Roman" pitchFamily="18" charset="0"/>
                <a:cs typeface="Times New Roman" pitchFamily="18" charset="0"/>
              </a:rPr>
              <a:t>Reising</a:t>
            </a:r>
            <a:r>
              <a:rPr lang="en-GB" sz="1100" dirty="0">
                <a:latin typeface="Times New Roman" pitchFamily="18" charset="0"/>
                <a:cs typeface="Times New Roman" pitchFamily="18" charset="0"/>
              </a:rPr>
              <a:t>, D.L., Carr, D.E., </a:t>
            </a:r>
            <a:r>
              <a:rPr lang="en-GB" sz="1100" dirty="0" err="1">
                <a:latin typeface="Times New Roman" pitchFamily="18" charset="0"/>
                <a:cs typeface="Times New Roman" pitchFamily="18" charset="0"/>
              </a:rPr>
              <a:t>Gindling</a:t>
            </a:r>
            <a:r>
              <a:rPr lang="en-GB" sz="1100" dirty="0">
                <a:latin typeface="Times New Roman" pitchFamily="18" charset="0"/>
                <a:cs typeface="Times New Roman" pitchFamily="18" charset="0"/>
              </a:rPr>
              <a:t>, S., Barnes, R., </a:t>
            </a:r>
            <a:r>
              <a:rPr lang="en-GB" sz="1100" dirty="0" err="1">
                <a:latin typeface="Times New Roman" pitchFamily="18" charset="0"/>
                <a:cs typeface="Times New Roman" pitchFamily="18" charset="0"/>
              </a:rPr>
              <a:t>Garletts</a:t>
            </a:r>
            <a:r>
              <a:rPr lang="en-GB" sz="1100" dirty="0">
                <a:latin typeface="Times New Roman" pitchFamily="18" charset="0"/>
                <a:cs typeface="Times New Roman" pitchFamily="18" charset="0"/>
              </a:rPr>
              <a:t>, D. and </a:t>
            </a:r>
            <a:r>
              <a:rPr lang="en-GB" sz="1100" dirty="0" err="1">
                <a:latin typeface="Times New Roman" pitchFamily="18" charset="0"/>
                <a:cs typeface="Times New Roman" pitchFamily="18" charset="0"/>
              </a:rPr>
              <a:t>Ozdogan</a:t>
            </a:r>
            <a:r>
              <a:rPr lang="en-GB" sz="1100" dirty="0">
                <a:latin typeface="Times New Roman" pitchFamily="18" charset="0"/>
                <a:cs typeface="Times New Roman" pitchFamily="18" charset="0"/>
              </a:rPr>
              <a:t>, Z., 2017. An analysis of </a:t>
            </a:r>
            <a:r>
              <a:rPr lang="en-GB" sz="1100" dirty="0" err="1">
                <a:latin typeface="Times New Roman" pitchFamily="18" charset="0"/>
                <a:cs typeface="Times New Roman" pitchFamily="18" charset="0"/>
              </a:rPr>
              <a:t>interprofessional</a:t>
            </a:r>
            <a:r>
              <a:rPr lang="en-GB" sz="1100" dirty="0">
                <a:latin typeface="Times New Roman" pitchFamily="18" charset="0"/>
                <a:cs typeface="Times New Roman" pitchFamily="18" charset="0"/>
              </a:rPr>
              <a:t> communication and teamwork skill acquisition in simulation. </a:t>
            </a:r>
            <a:r>
              <a:rPr lang="en-GB" sz="1100" i="1" dirty="0">
                <a:latin typeface="Times New Roman" pitchFamily="18" charset="0"/>
                <a:cs typeface="Times New Roman" pitchFamily="18" charset="0"/>
              </a:rPr>
              <a:t>Journal of </a:t>
            </a:r>
            <a:r>
              <a:rPr lang="en-GB" sz="1100" i="1" dirty="0" err="1">
                <a:latin typeface="Times New Roman" pitchFamily="18" charset="0"/>
                <a:cs typeface="Times New Roman" pitchFamily="18" charset="0"/>
              </a:rPr>
              <a:t>Interprofessional</a:t>
            </a:r>
            <a:r>
              <a:rPr lang="en-GB" sz="1100" i="1" dirty="0">
                <a:latin typeface="Times New Roman" pitchFamily="18" charset="0"/>
                <a:cs typeface="Times New Roman" pitchFamily="18" charset="0"/>
              </a:rPr>
              <a:t> Education &amp; Practice</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8</a:t>
            </a:r>
            <a:r>
              <a:rPr lang="en-GB" sz="1100" dirty="0">
                <a:latin typeface="Times New Roman" pitchFamily="18" charset="0"/>
                <a:cs typeface="Times New Roman" pitchFamily="18" charset="0"/>
              </a:rPr>
              <a:t>, pp.80-85.</a:t>
            </a:r>
          </a:p>
          <a:p>
            <a:pPr algn="just">
              <a:lnSpc>
                <a:spcPct val="150000"/>
              </a:lnSpc>
            </a:pPr>
            <a:r>
              <a:rPr lang="en-GB" sz="1100" dirty="0" err="1">
                <a:latin typeface="Times New Roman" pitchFamily="18" charset="0"/>
                <a:cs typeface="Times New Roman" pitchFamily="18" charset="0"/>
              </a:rPr>
              <a:t>Stacho</a:t>
            </a:r>
            <a:r>
              <a:rPr lang="en-GB" sz="1100" dirty="0">
                <a:latin typeface="Times New Roman" pitchFamily="18" charset="0"/>
                <a:cs typeface="Times New Roman" pitchFamily="18" charset="0"/>
              </a:rPr>
              <a:t>, Z., </a:t>
            </a:r>
            <a:r>
              <a:rPr lang="en-GB" sz="1100" dirty="0" err="1">
                <a:latin typeface="Times New Roman" pitchFamily="18" charset="0"/>
                <a:cs typeface="Times New Roman" pitchFamily="18" charset="0"/>
              </a:rPr>
              <a:t>Stachová</a:t>
            </a:r>
            <a:r>
              <a:rPr lang="en-GB" sz="1100" dirty="0">
                <a:latin typeface="Times New Roman" pitchFamily="18" charset="0"/>
                <a:cs typeface="Times New Roman" pitchFamily="18" charset="0"/>
              </a:rPr>
              <a:t>, K., </a:t>
            </a:r>
            <a:r>
              <a:rPr lang="en-GB" sz="1100" dirty="0" err="1">
                <a:latin typeface="Times New Roman" pitchFamily="18" charset="0"/>
                <a:cs typeface="Times New Roman" pitchFamily="18" charset="0"/>
              </a:rPr>
              <a:t>Papula</a:t>
            </a:r>
            <a:r>
              <a:rPr lang="en-GB" sz="1100" dirty="0">
                <a:latin typeface="Times New Roman" pitchFamily="18" charset="0"/>
                <a:cs typeface="Times New Roman" pitchFamily="18" charset="0"/>
              </a:rPr>
              <a:t>, J., </a:t>
            </a:r>
            <a:r>
              <a:rPr lang="en-GB" sz="1100" dirty="0" err="1">
                <a:latin typeface="Times New Roman" pitchFamily="18" charset="0"/>
                <a:cs typeface="Times New Roman" pitchFamily="18" charset="0"/>
              </a:rPr>
              <a:t>Papulová</a:t>
            </a:r>
            <a:r>
              <a:rPr lang="en-GB" sz="1100" dirty="0">
                <a:latin typeface="Times New Roman" pitchFamily="18" charset="0"/>
                <a:cs typeface="Times New Roman" pitchFamily="18" charset="0"/>
              </a:rPr>
              <a:t>, Z. and </a:t>
            </a:r>
            <a:r>
              <a:rPr lang="en-GB" sz="1100" dirty="0" err="1">
                <a:latin typeface="Times New Roman" pitchFamily="18" charset="0"/>
                <a:cs typeface="Times New Roman" pitchFamily="18" charset="0"/>
              </a:rPr>
              <a:t>Kohnová</a:t>
            </a:r>
            <a:r>
              <a:rPr lang="en-GB" sz="1100" dirty="0">
                <a:latin typeface="Times New Roman" pitchFamily="18" charset="0"/>
                <a:cs typeface="Times New Roman" pitchFamily="18" charset="0"/>
              </a:rPr>
              <a:t>, L., 2019. Effective communication in organisations increases their competitiveness. </a:t>
            </a:r>
            <a:r>
              <a:rPr lang="en-GB" sz="1100" i="1" dirty="0">
                <a:latin typeface="Times New Roman" pitchFamily="18" charset="0"/>
                <a:cs typeface="Times New Roman" pitchFamily="18" charset="0"/>
              </a:rPr>
              <a:t>Polish Journal of Management Studies</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19</a:t>
            </a:r>
            <a:r>
              <a:rPr lang="en-GB" sz="1100" dirty="0">
                <a:latin typeface="Times New Roman" pitchFamily="18" charset="0"/>
                <a:cs typeface="Times New Roman" pitchFamily="18" charset="0"/>
              </a:rPr>
              <a:t>.</a:t>
            </a:r>
          </a:p>
          <a:p>
            <a:pPr algn="just">
              <a:lnSpc>
                <a:spcPct val="150000"/>
              </a:lnSpc>
            </a:pPr>
            <a:r>
              <a:rPr lang="en-GB" sz="1100" dirty="0">
                <a:latin typeface="Times New Roman" pitchFamily="18" charset="0"/>
                <a:cs typeface="Times New Roman" pitchFamily="18" charset="0"/>
              </a:rPr>
              <a:t>UK About Amazon. 2021. </a:t>
            </a:r>
            <a:r>
              <a:rPr lang="en-GB" sz="1100" i="1" dirty="0">
                <a:latin typeface="Times New Roman" pitchFamily="18" charset="0"/>
                <a:cs typeface="Times New Roman" pitchFamily="18" charset="0"/>
              </a:rPr>
              <a:t>About Amazon Homepage</a:t>
            </a:r>
            <a:r>
              <a:rPr lang="en-GB" sz="1100" dirty="0">
                <a:latin typeface="Times New Roman" pitchFamily="18" charset="0"/>
                <a:cs typeface="Times New Roman" pitchFamily="18" charset="0"/>
              </a:rPr>
              <a:t>. [online] Available at: &lt;https://www.aboutamazon.co.uk/&gt; [Accessed 23 November 2021].</a:t>
            </a:r>
          </a:p>
          <a:p>
            <a:pPr algn="just">
              <a:lnSpc>
                <a:spcPct val="150000"/>
              </a:lnSpc>
            </a:pPr>
            <a:r>
              <a:rPr lang="en-GB" sz="1100" dirty="0">
                <a:latin typeface="Times New Roman" pitchFamily="18" charset="0"/>
                <a:cs typeface="Times New Roman" pitchFamily="18" charset="0"/>
              </a:rPr>
              <a:t>Woodward, I.C. and </a:t>
            </a:r>
            <a:r>
              <a:rPr lang="en-GB" sz="1100" dirty="0" err="1">
                <a:latin typeface="Times New Roman" pitchFamily="18" charset="0"/>
                <a:cs typeface="Times New Roman" pitchFamily="18" charset="0"/>
              </a:rPr>
              <a:t>Shaffakat</a:t>
            </a:r>
            <a:r>
              <a:rPr lang="en-GB" sz="1100" dirty="0">
                <a:latin typeface="Times New Roman" pitchFamily="18" charset="0"/>
                <a:cs typeface="Times New Roman" pitchFamily="18" charset="0"/>
              </a:rPr>
              <a:t>, S., 2017. Innovation, leadership, and communication intelligence. In </a:t>
            </a:r>
            <a:r>
              <a:rPr lang="en-GB" sz="1100" i="1" dirty="0">
                <a:latin typeface="Times New Roman" pitchFamily="18" charset="0"/>
                <a:cs typeface="Times New Roman" pitchFamily="18" charset="0"/>
              </a:rPr>
              <a:t>Strategy and Communication for Innovation</a:t>
            </a:r>
            <a:r>
              <a:rPr lang="en-GB" sz="1100" dirty="0">
                <a:latin typeface="Times New Roman" pitchFamily="18" charset="0"/>
                <a:cs typeface="Times New Roman" pitchFamily="18" charset="0"/>
              </a:rPr>
              <a:t> (pp. 245-264). Springer, Cham.</a:t>
            </a:r>
          </a:p>
          <a:p>
            <a:r>
              <a:rPr lang="en-US" sz="1050" dirty="0">
                <a:latin typeface="Times New Roman" panose="02020603050405020304" pitchFamily="18" charset="0"/>
                <a:cs typeface="Times New Roman" panose="02020603050405020304" pitchFamily="18" charset="0"/>
                <a:hlinkClick r:id="rId2"/>
              </a:rPr>
              <a:t>https://dictionary.cambridge.org/dictionary/english/barrier</a:t>
            </a:r>
            <a:endParaRPr lang="en-US" sz="1050" dirty="0">
              <a:latin typeface="Times New Roman" panose="02020603050405020304" pitchFamily="18" charset="0"/>
              <a:cs typeface="Times New Roman" panose="02020603050405020304" pitchFamily="18" charset="0"/>
            </a:endParaRPr>
          </a:p>
          <a:p>
            <a:r>
              <a:rPr lang="en-US" sz="1050" dirty="0">
                <a:latin typeface="Times New Roman" panose="02020603050405020304" pitchFamily="18" charset="0"/>
                <a:cs typeface="Times New Roman" panose="02020603050405020304" pitchFamily="18" charset="0"/>
                <a:hlinkClick r:id="rId3"/>
              </a:rPr>
              <a:t>https://leverageedu.com/blog/wp-content/uploads/2021/08/Barriers-of-Communication-Notes.pdf</a:t>
            </a:r>
            <a:endParaRPr lang="en-US" sz="1050" dirty="0">
              <a:latin typeface="Times New Roman" panose="02020603050405020304" pitchFamily="18" charset="0"/>
              <a:cs typeface="Times New Roman" panose="02020603050405020304" pitchFamily="18" charset="0"/>
            </a:endParaRPr>
          </a:p>
          <a:p>
            <a:pPr algn="just">
              <a:lnSpc>
                <a:spcPct val="150000"/>
              </a:lnSpc>
            </a:pPr>
            <a:endParaRPr lang="en-GB" sz="1100" dirty="0">
              <a:latin typeface="Times New Roman" pitchFamily="18" charset="0"/>
              <a:cs typeface="Times New Roman" pitchFamily="18" charset="0"/>
            </a:endParaRPr>
          </a:p>
          <a:p>
            <a:pPr algn="just">
              <a:lnSpc>
                <a:spcPct val="150000"/>
              </a:lnSpc>
            </a:pPr>
            <a:endParaRPr lang="en-GB" sz="1100" dirty="0">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4784"/>
            <a:ext cx="8229600" cy="4839816"/>
          </a:xfrm>
        </p:spPr>
        <p:txBody>
          <a:bodyPr>
            <a:normAutofit/>
          </a:bodyPr>
          <a:lstStyle/>
          <a:p>
            <a:pPr algn="ctr">
              <a:lnSpc>
                <a:spcPct val="150000"/>
              </a:lnSpc>
              <a:buNone/>
            </a:pPr>
            <a:r>
              <a:rPr lang="en-US" sz="9600" b="1" dirty="0">
                <a:solidFill>
                  <a:schemeClr val="accent1">
                    <a:lumMod val="75000"/>
                  </a:schemeClr>
                </a:solidFill>
                <a:latin typeface="Times New Roman" pitchFamily="18" charset="0"/>
                <a:cs typeface="Times New Roman" pitchFamily="18" charset="0"/>
              </a:rPr>
              <a:t>Than</a:t>
            </a:r>
            <a:r>
              <a:rPr lang="en-GB" sz="9600" b="1" dirty="0">
                <a:solidFill>
                  <a:schemeClr val="accent1">
                    <a:lumMod val="75000"/>
                  </a:schemeClr>
                </a:solidFill>
                <a:latin typeface="Times New Roman" pitchFamily="18" charset="0"/>
                <a:cs typeface="Times New Roman" pitchFamily="18" charset="0"/>
              </a:rPr>
              <a:t>k You</a:t>
            </a:r>
            <a:endParaRPr lang="en-US" sz="9600" b="1" dirty="0">
              <a:solidFill>
                <a:schemeClr val="accent1">
                  <a:lumMod val="75000"/>
                </a:schemeClr>
              </a:solidFill>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61</TotalTime>
  <Words>1747</Words>
  <Application>Microsoft Office PowerPoint</Application>
  <PresentationFormat>On-screen Show (4:3)</PresentationFormat>
  <Paragraphs>115</Paragraphs>
  <Slides>15</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Constantia</vt:lpstr>
      <vt:lpstr>Times New Roman</vt:lpstr>
      <vt:lpstr>Wingdings 2</vt:lpstr>
      <vt:lpstr>Flow</vt:lpstr>
      <vt:lpstr>Module Code: BMSW4002 Module Title: Team Working and Effective Communication </vt:lpstr>
      <vt:lpstr>Table of Contents </vt:lpstr>
      <vt:lpstr>Q1: Berlo’s model of Communication </vt:lpstr>
      <vt:lpstr>Q2:   Channels of communication used by Amazon </vt:lpstr>
      <vt:lpstr>Improvement – Face-to-Face Communication  </vt:lpstr>
      <vt:lpstr>Q3:      Type of barriers  </vt:lpstr>
      <vt:lpstr>PowerPoint Presentation</vt:lpstr>
      <vt:lpstr>PowerPoint Presentation</vt:lpstr>
      <vt:lpstr>PowerPoint Presentation</vt:lpstr>
      <vt:lpstr>Q4: Barriers of effective Communication which prevents communication with external stakeholders  </vt:lpstr>
      <vt:lpstr>Enhancing Organisational Performance </vt:lpstr>
      <vt:lpstr>  Q5: Strong teamwork and helps in achieving goals </vt:lpstr>
      <vt:lpstr>Ideas regarding Innovation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BMSW4002 Module Title: Team Working and Effective Communication </dc:title>
  <cp:lastModifiedBy>Marian Mihai</cp:lastModifiedBy>
  <cp:revision>6</cp:revision>
  <dcterms:created xsi:type="dcterms:W3CDTF">2021-11-23T07:48:59Z</dcterms:created>
  <dcterms:modified xsi:type="dcterms:W3CDTF">2021-11-23T13:14:54Z</dcterms:modified>
</cp:coreProperties>
</file>