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302" r:id="rId3"/>
    <p:sldId id="339" r:id="rId4"/>
    <p:sldId id="344" r:id="rId5"/>
    <p:sldId id="341" r:id="rId6"/>
    <p:sldId id="335" r:id="rId7"/>
    <p:sldId id="336" r:id="rId8"/>
    <p:sldId id="330" r:id="rId9"/>
    <p:sldId id="332" r:id="rId10"/>
    <p:sldId id="342" r:id="rId11"/>
    <p:sldId id="343" r:id="rId12"/>
    <p:sldId id="338" r:id="rId13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40" autoAdjust="0"/>
    <p:restoredTop sz="94660"/>
  </p:normalViewPr>
  <p:slideViewPr>
    <p:cSldViewPr>
      <p:cViewPr>
        <p:scale>
          <a:sx n="54" d="100"/>
          <a:sy n="54" d="100"/>
        </p:scale>
        <p:origin x="-1840" y="-18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A62A2EE-44C7-4651-89DE-F57D110E0A7D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9AF3D66-D904-4D72-AE48-6BBDDA965184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22CC54-443B-46EC-898E-9AAEBBF3C40D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70A5C1-A354-40D7-AB08-C54342C880C1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0BA1A2B-E80E-457F-ACF3-2240C06F9EDA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5EA6A0-AD5F-46D0-B161-6A03C512820A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36B8EE-F0DD-4061-8FF8-37699BBCB1ED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39F471-18D3-41AC-92DF-9C9A37C585BF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08C6EF8-9D74-4BDE-AB14-BD89CE05D3F9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5D46A9-9911-47B8-85BE-657EFA39D252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90E7655-BB14-45DC-B1C1-4D51C2317713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6E6DFE83-5D82-4043-810C-E40001FDB062}" type="datetime1">
              <a:rPr lang="en-US" smtClean="0"/>
              <a:pPr/>
              <a:t>06/11/16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772816"/>
            <a:ext cx="8496944" cy="2376264"/>
          </a:xfrm>
        </p:spPr>
        <p:txBody>
          <a:bodyPr/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/>
              <a:t>Thinking Analytically and Critically</a:t>
            </a:r>
            <a:br>
              <a:rPr lang="cy-GB" b="1" dirty="0" smtClean="0"/>
            </a:br>
            <a:r>
              <a:rPr lang="en-GB" sz="3200" b="1" dirty="0" smtClean="0"/>
              <a:t> </a:t>
            </a:r>
            <a:br>
              <a:rPr lang="en-GB" sz="3200" b="1" dirty="0" smtClean="0"/>
            </a:b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Aims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identify and apply the main features of thinking analytically;</a:t>
            </a:r>
          </a:p>
          <a:p>
            <a:r>
              <a:rPr lang="cy-GB" dirty="0" smtClean="0"/>
              <a:t>identify and apply the main features of thinking critically;</a:t>
            </a:r>
          </a:p>
          <a:p>
            <a:r>
              <a:rPr lang="cy-GB" dirty="0" smtClean="0">
                <a:cs typeface="Times New Roman"/>
              </a:rPr>
              <a:t>understand the importance of reading and writing analytically and critically at university.</a:t>
            </a:r>
            <a:endParaRPr lang="cy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Academic Work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Working at university level means moving away from working generally and descriptively, and coming to grips with being analytical and critical.</a:t>
            </a:r>
          </a:p>
          <a:p>
            <a:endParaRPr lang="cy-GB" sz="1400" dirty="0" smtClean="0"/>
          </a:p>
          <a:p>
            <a:r>
              <a:rPr lang="cy-GB" sz="2800" dirty="0" smtClean="0"/>
              <a:t>A range of academic viewpoints need to be considered; and any evidence that is presented to support these needs to be questioned.  </a:t>
            </a:r>
            <a:endParaRPr lang="cy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Analytically and Critically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sz="2800" dirty="0" smtClean="0"/>
          </a:p>
          <a:p>
            <a:r>
              <a:rPr lang="cy-GB" sz="2800" dirty="0" smtClean="0"/>
              <a:t>Cottrell (2008) suggests that </a:t>
            </a:r>
            <a:r>
              <a:rPr lang="cy-GB" sz="2800" b="1" dirty="0" smtClean="0"/>
              <a:t>thinking analytically </a:t>
            </a:r>
            <a:r>
              <a:rPr lang="cy-GB" sz="2800" dirty="0" smtClean="0"/>
              <a:t>requires thinking like a detective.</a:t>
            </a:r>
          </a:p>
          <a:p>
            <a:endParaRPr lang="cy-GB" sz="2800" dirty="0" smtClean="0"/>
          </a:p>
          <a:p>
            <a:r>
              <a:rPr lang="cy-GB" sz="2800" dirty="0" smtClean="0"/>
              <a:t>Others say that </a:t>
            </a:r>
            <a:r>
              <a:rPr lang="cy-GB" sz="2800" b="1" dirty="0" smtClean="0"/>
              <a:t>thinking critically </a:t>
            </a:r>
            <a:r>
              <a:rPr lang="cy-GB" sz="2800" dirty="0" smtClean="0"/>
              <a:t>requires</a:t>
            </a:r>
            <a:r>
              <a:rPr lang="cy-GB" sz="2800" b="1" dirty="0" smtClean="0"/>
              <a:t> </a:t>
            </a:r>
            <a:r>
              <a:rPr lang="cy-GB" sz="2800" dirty="0" smtClean="0"/>
              <a:t>thinking like a judge in court.</a:t>
            </a:r>
          </a:p>
          <a:p>
            <a:endParaRPr lang="cy-GB" sz="1400" dirty="0" smtClean="0"/>
          </a:p>
          <a:p>
            <a:endParaRPr lang="cy-GB" sz="2800" dirty="0" smtClean="0"/>
          </a:p>
          <a:p>
            <a:endParaRPr lang="cy-GB" sz="1400" dirty="0" smtClean="0"/>
          </a:p>
          <a:p>
            <a:endParaRPr lang="cy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Analytically and Critically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	The </a:t>
            </a:r>
            <a:r>
              <a:rPr lang="en-GB" sz="2800" b="1" dirty="0" smtClean="0"/>
              <a:t>process </a:t>
            </a:r>
            <a:r>
              <a:rPr lang="en-GB" sz="2800" dirty="0" smtClean="0"/>
              <a:t>includes the following</a:t>
            </a:r>
            <a:r>
              <a:rPr lang="cy-GB" sz="2800" dirty="0" smtClean="0"/>
              <a:t>:</a:t>
            </a:r>
          </a:p>
          <a:p>
            <a:pPr>
              <a:buNone/>
            </a:pPr>
            <a:endParaRPr lang="cy-GB" sz="800" dirty="0" smtClean="0"/>
          </a:p>
          <a:p>
            <a:r>
              <a:rPr lang="cy-GB" sz="2800" dirty="0" smtClean="0"/>
              <a:t>identifying the central argument;</a:t>
            </a:r>
          </a:p>
          <a:p>
            <a:r>
              <a:rPr lang="cy-GB" sz="2800" dirty="0" smtClean="0"/>
              <a:t>placing the message in its wider context;</a:t>
            </a:r>
          </a:p>
          <a:p>
            <a:r>
              <a:rPr lang="cy-GB" sz="2800" dirty="0" smtClean="0"/>
              <a:t>considering different viewpoints;</a:t>
            </a:r>
          </a:p>
          <a:p>
            <a:r>
              <a:rPr lang="cy-GB" sz="2800" dirty="0" smtClean="0"/>
              <a:t>reflecting on the message along with the evidence;</a:t>
            </a:r>
          </a:p>
          <a:p>
            <a:r>
              <a:rPr lang="cy-GB" sz="2800" dirty="0" smtClean="0"/>
              <a:t>synthesing all the knowledge in a structured way;</a:t>
            </a:r>
          </a:p>
          <a:p>
            <a:r>
              <a:rPr lang="cy-GB" sz="2800" dirty="0" smtClean="0"/>
              <a:t>coming to knowledgeable conclusions.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Thinking Analytically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y-GB" dirty="0" smtClean="0"/>
              <a:t>	</a:t>
            </a:r>
            <a:r>
              <a:rPr lang="cy-GB" sz="2800" b="1" dirty="0" smtClean="0"/>
              <a:t>Analysing </a:t>
            </a:r>
            <a:r>
              <a:rPr lang="cy-GB" sz="2800" dirty="0" smtClean="0"/>
              <a:t>means:</a:t>
            </a:r>
          </a:p>
          <a:p>
            <a:pPr>
              <a:buNone/>
            </a:pPr>
            <a:endParaRPr lang="cy-GB" sz="800" dirty="0" smtClean="0"/>
          </a:p>
          <a:p>
            <a:r>
              <a:rPr lang="cy-GB" sz="2800" dirty="0" smtClean="0"/>
              <a:t>stepping back from the topic;</a:t>
            </a:r>
          </a:p>
          <a:p>
            <a:r>
              <a:rPr lang="cy-GB" sz="2800" dirty="0" smtClean="0"/>
              <a:t>dividing the topic into different aspects;</a:t>
            </a:r>
          </a:p>
          <a:p>
            <a:r>
              <a:rPr lang="cy-GB" sz="2800" dirty="0" smtClean="0"/>
              <a:t>researching in detail to confirm that all the surrounding information is correct;</a:t>
            </a:r>
          </a:p>
          <a:p>
            <a:r>
              <a:rPr lang="cy-GB" sz="2800" dirty="0" smtClean="0"/>
              <a:t>identifying different viewpoints;</a:t>
            </a:r>
          </a:p>
          <a:p>
            <a:r>
              <a:rPr lang="cy-GB" sz="2800" dirty="0" smtClean="0"/>
              <a:t>checking to see if there are any hidden agendas.</a:t>
            </a:r>
          </a:p>
          <a:p>
            <a:endParaRPr lang="cy-GB" sz="2800" dirty="0" smtClean="0"/>
          </a:p>
          <a:p>
            <a:endParaRPr lang="cy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Thinking Critically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y-GB" dirty="0" smtClean="0"/>
              <a:t>	Being </a:t>
            </a:r>
            <a:r>
              <a:rPr lang="cy-GB" b="1" dirty="0" smtClean="0"/>
              <a:t>critical </a:t>
            </a:r>
            <a:r>
              <a:rPr lang="cy-GB" dirty="0" smtClean="0"/>
              <a:t>means:</a:t>
            </a:r>
          </a:p>
          <a:p>
            <a:pPr>
              <a:buNone/>
            </a:pPr>
            <a:endParaRPr lang="cy-GB" sz="800" dirty="0" smtClean="0"/>
          </a:p>
          <a:p>
            <a:r>
              <a:rPr lang="cy-GB" sz="2800" dirty="0" smtClean="0"/>
              <a:t>discovering the logical line within the topic;</a:t>
            </a:r>
          </a:p>
          <a:p>
            <a:r>
              <a:rPr lang="cy-GB" sz="2800" dirty="0" smtClean="0"/>
              <a:t>questioning different aspects of the topic;</a:t>
            </a:r>
          </a:p>
          <a:p>
            <a:r>
              <a:rPr lang="cy-GB" sz="2800" dirty="0" smtClean="0"/>
              <a:t>evaluating the evidence;</a:t>
            </a:r>
          </a:p>
          <a:p>
            <a:r>
              <a:rPr lang="cy-GB" sz="2800" dirty="0" smtClean="0"/>
              <a:t>comparing and contrasting viewpoints;</a:t>
            </a:r>
          </a:p>
          <a:p>
            <a:r>
              <a:rPr lang="cy-GB" sz="2800" dirty="0" smtClean="0"/>
              <a:t>searching for efforts to persuade that are without a sound foundation. </a:t>
            </a:r>
          </a:p>
          <a:p>
            <a:endParaRPr lang="cy-GB" sz="28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Analytically and Critically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dirty="0" smtClean="0"/>
          </a:p>
          <a:p>
            <a:r>
              <a:rPr lang="en-GB" sz="2800" dirty="0" smtClean="0"/>
              <a:t>Thinking critically develops hand-in-hand with thinking analytically.</a:t>
            </a:r>
            <a:endParaRPr lang="cy-GB" sz="2800" dirty="0" smtClean="0"/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Also </a:t>
            </a:r>
            <a:r>
              <a:rPr lang="en-GB" sz="2800" b="1" dirty="0" smtClean="0"/>
              <a:t>supporting skills </a:t>
            </a:r>
            <a:r>
              <a:rPr lang="en-GB" sz="2800" dirty="0" smtClean="0"/>
              <a:t>are necessary such as ordering, reasoning and making decisions. </a:t>
            </a:r>
          </a:p>
          <a:p>
            <a:endParaRPr lang="en-GB" sz="800" dirty="0" smtClean="0"/>
          </a:p>
          <a:p>
            <a:pPr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Analytically and Critically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y-GB" sz="2800" dirty="0" smtClean="0"/>
              <a:t>	</a:t>
            </a:r>
          </a:p>
          <a:p>
            <a:pPr>
              <a:buNone/>
            </a:pPr>
            <a:r>
              <a:rPr lang="cy-GB" sz="2800" dirty="0" smtClean="0"/>
              <a:t>	In order to develop these skills, the following </a:t>
            </a:r>
            <a:r>
              <a:rPr lang="cy-GB" sz="2800" b="1" dirty="0" smtClean="0"/>
              <a:t>personal attributes </a:t>
            </a:r>
            <a:r>
              <a:rPr lang="cy-GB" sz="2800" dirty="0" smtClean="0"/>
              <a:t>are important:</a:t>
            </a:r>
          </a:p>
          <a:p>
            <a:pPr>
              <a:buNone/>
            </a:pPr>
            <a:endParaRPr lang="cy-GB" sz="800" dirty="0" smtClean="0"/>
          </a:p>
          <a:p>
            <a:r>
              <a:rPr lang="cy-GB" sz="2800" dirty="0" smtClean="0"/>
              <a:t>commitment;</a:t>
            </a:r>
          </a:p>
          <a:p>
            <a:r>
              <a:rPr lang="cy-GB" sz="2800" dirty="0" smtClean="0"/>
              <a:t>motivation;</a:t>
            </a:r>
          </a:p>
          <a:p>
            <a:r>
              <a:rPr lang="cy-GB" sz="2800" dirty="0" smtClean="0"/>
              <a:t>perseverance;</a:t>
            </a:r>
          </a:p>
          <a:p>
            <a:r>
              <a:rPr lang="cy-GB" sz="2800" dirty="0" smtClean="0"/>
              <a:t>self-confidence;</a:t>
            </a:r>
          </a:p>
          <a:p>
            <a:r>
              <a:rPr lang="cy-GB" sz="2800" dirty="0" smtClean="0"/>
              <a:t>thinking positively.</a:t>
            </a:r>
          </a:p>
          <a:p>
            <a:endParaRPr lang="cy-GB" sz="2800" dirty="0" smtClean="0"/>
          </a:p>
          <a:p>
            <a:endParaRPr lang="cy-GB" sz="2800" dirty="0" smtClean="0"/>
          </a:p>
          <a:p>
            <a:endParaRPr lang="cy-GB" sz="1400" dirty="0" smtClean="0"/>
          </a:p>
          <a:p>
            <a:endParaRPr lang="cy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Analytically and Critically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y-GB" dirty="0" smtClean="0"/>
              <a:t>	</a:t>
            </a:r>
          </a:p>
          <a:p>
            <a:pPr>
              <a:buNone/>
            </a:pPr>
            <a:r>
              <a:rPr lang="cy-GB" sz="2800" dirty="0" smtClean="0"/>
              <a:t>	Students and researchers need to be analytical and critical when:</a:t>
            </a:r>
          </a:p>
          <a:p>
            <a:pPr>
              <a:buNone/>
            </a:pPr>
            <a:endParaRPr lang="cy-GB" sz="800" dirty="0" smtClean="0"/>
          </a:p>
          <a:p>
            <a:r>
              <a:rPr lang="cy-GB" sz="2800" dirty="0" smtClean="0"/>
              <a:t>listening in lectures and tutorials;</a:t>
            </a:r>
          </a:p>
          <a:p>
            <a:r>
              <a:rPr lang="cy-GB" sz="2800" dirty="0" smtClean="0"/>
              <a:t>reading;</a:t>
            </a:r>
          </a:p>
          <a:p>
            <a:r>
              <a:rPr lang="cy-GB" sz="2800" dirty="0" smtClean="0"/>
              <a:t>making notes;</a:t>
            </a:r>
          </a:p>
          <a:p>
            <a:r>
              <a:rPr lang="cy-GB" sz="2800" dirty="0" smtClean="0"/>
              <a:t>writing assignments and dissertations.</a:t>
            </a:r>
            <a:endParaRPr lang="cy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and Analytical Feedback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 smtClean="0"/>
          </a:p>
          <a:p>
            <a:pPr marL="357188" indent="-357188"/>
            <a:r>
              <a:rPr lang="cy-GB" sz="2800" dirty="0" smtClean="0"/>
              <a:t>Lecturers need to be analytical and critical when assessing and examining.</a:t>
            </a:r>
          </a:p>
          <a:p>
            <a:pPr marL="357188" indent="-357188"/>
            <a:endParaRPr lang="cy-GB" sz="2800" dirty="0" smtClean="0"/>
          </a:p>
          <a:p>
            <a:pPr marL="357188" indent="-357188"/>
            <a:r>
              <a:rPr lang="cy-GB" sz="2800" dirty="0" smtClean="0"/>
              <a:t>Therefore it is important for students to stick to assessment requirements and to act on feedback.</a:t>
            </a:r>
            <a:endParaRPr lang="cy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Importance at University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It is important to work analytically and critically from the outset.</a:t>
            </a:r>
          </a:p>
          <a:p>
            <a:endParaRPr lang="cy-GB" sz="2800" dirty="0" smtClean="0"/>
          </a:p>
          <a:p>
            <a:r>
              <a:rPr lang="cy-GB" sz="2800" dirty="0" smtClean="0"/>
              <a:t>When progressing through the levels (4,5 and 6), there is an expectation that analysis and critical thinking will increase.</a:t>
            </a:r>
            <a:endParaRPr lang="cy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APPD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4275</TotalTime>
  <Words>262</Words>
  <Application>Microsoft Macintosh PowerPoint</Application>
  <PresentationFormat>On-screen Show (4:3)</PresentationFormat>
  <Paragraphs>107</Paragraphs>
  <Slides>12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TSD_PP3</vt:lpstr>
      <vt:lpstr> Thinking Analytically and Critically   </vt:lpstr>
      <vt:lpstr>Aims:</vt:lpstr>
      <vt:lpstr>Academic Work</vt:lpstr>
      <vt:lpstr>Thinking Analytically and Critically</vt:lpstr>
      <vt:lpstr>Thinking Analytically and Critically</vt:lpstr>
      <vt:lpstr>Thinking Analytically</vt:lpstr>
      <vt:lpstr>Thinking Critically</vt:lpstr>
      <vt:lpstr>Thinking Analytically and Critically</vt:lpstr>
      <vt:lpstr>Thinking Analytically and Critically</vt:lpstr>
      <vt:lpstr>Thinking Analytically and Critically</vt:lpstr>
      <vt:lpstr>Critical and Analytical Feedback</vt:lpstr>
      <vt:lpstr>Importance at University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Alex Bell</cp:lastModifiedBy>
  <cp:revision>333</cp:revision>
  <dcterms:created xsi:type="dcterms:W3CDTF">2011-09-12T14:47:30Z</dcterms:created>
  <dcterms:modified xsi:type="dcterms:W3CDTF">2016-11-06T20:47:20Z</dcterms:modified>
</cp:coreProperties>
</file>