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sldIdLst>
    <p:sldId id="282" r:id="rId3"/>
    <p:sldId id="268" r:id="rId4"/>
    <p:sldId id="269" r:id="rId5"/>
    <p:sldId id="278" r:id="rId6"/>
    <p:sldId id="270" r:id="rId7"/>
    <p:sldId id="271" r:id="rId8"/>
    <p:sldId id="272" r:id="rId9"/>
    <p:sldId id="273" r:id="rId10"/>
    <p:sldId id="274" r:id="rId11"/>
    <p:sldId id="275" r:id="rId12"/>
    <p:sldId id="280" r:id="rId13"/>
    <p:sldId id="276" r:id="rId14"/>
    <p:sldId id="277" r:id="rId15"/>
    <p:sldId id="279" r:id="rId16"/>
    <p:sldId id="258" r:id="rId17"/>
    <p:sldId id="259" r:id="rId18"/>
    <p:sldId id="261" r:id="rId19"/>
    <p:sldId id="262" r:id="rId20"/>
    <p:sldId id="263" r:id="rId21"/>
    <p:sldId id="264" r:id="rId22"/>
    <p:sldId id="265" r:id="rId23"/>
    <p:sldId id="281" r:id="rId24"/>
    <p:sldId id="266" r:id="rId25"/>
    <p:sldId id="267" r:id="rId26"/>
    <p:sldId id="260"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434" autoAdjust="0"/>
  </p:normalViewPr>
  <p:slideViewPr>
    <p:cSldViewPr>
      <p:cViewPr varScale="1">
        <p:scale>
          <a:sx n="87" d="100"/>
          <a:sy n="87" d="100"/>
        </p:scale>
        <p:origin x="109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03483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72541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53262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43145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97355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62497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37294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39620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337014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80012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781959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GB" altLang="en-US">
              <a:solidFill>
                <a:prstClr val="black">
                  <a:tint val="75000"/>
                </a:prstClr>
              </a:solidFill>
            </a:endParaRPr>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GB" altLang="en-US">
              <a:solidFill>
                <a:prstClr val="black">
                  <a:tint val="75000"/>
                </a:prstClr>
              </a:solidFill>
            </a:endParaRPr>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25F5978B-4F9B-4BAC-A104-F94AD6724B62}" type="slidenum">
              <a:rPr lang="en-GB" altLang="en-US">
                <a:solidFill>
                  <a:prstClr val="black">
                    <a:tint val="75000"/>
                  </a:prstClr>
                </a:solidFill>
              </a:rPr>
              <a:pPr/>
              <a:t>‹#›</a:t>
            </a:fld>
            <a:endParaRPr lang="en-GB" altLang="en-US">
              <a:solidFill>
                <a:prstClr val="black">
                  <a:tint val="75000"/>
                </a:prstClr>
              </a:solidFill>
            </a:endParaRPr>
          </a:p>
        </p:txBody>
      </p:sp>
    </p:spTree>
    <p:extLst>
      <p:ext uri="{BB962C8B-B14F-4D97-AF65-F5344CB8AC3E}">
        <p14:creationId xmlns:p14="http://schemas.microsoft.com/office/powerpoint/2010/main" val="14823701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prstClr val="black">
                  <a:tint val="75000"/>
                </a:prstClr>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prstClr val="black">
                  <a:tint val="75000"/>
                </a:prstClr>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687E7C8-9889-47EA-829E-5BCDC1457FB6}" type="slidenum">
              <a:rPr lang="en-GB" altLang="en-US">
                <a:solidFill>
                  <a:prstClr val="black">
                    <a:tint val="75000"/>
                  </a:prstClr>
                </a:solidFill>
              </a:rPr>
              <a:pPr>
                <a:defRPr/>
              </a:pPr>
              <a:t>‹#›</a:t>
            </a:fld>
            <a:endParaRPr lang="en-GB" altLang="en-US">
              <a:solidFill>
                <a:prstClr val="black">
                  <a:tint val="75000"/>
                </a:prstClr>
              </a:solidFill>
            </a:endParaRPr>
          </a:p>
        </p:txBody>
      </p:sp>
    </p:spTree>
    <p:extLst>
      <p:ext uri="{BB962C8B-B14F-4D97-AF65-F5344CB8AC3E}">
        <p14:creationId xmlns:p14="http://schemas.microsoft.com/office/powerpoint/2010/main" val="12778726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prstClr val="black">
                  <a:tint val="75000"/>
                </a:prstClr>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prstClr val="black">
                  <a:tint val="75000"/>
                </a:prstClr>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B1A5C76-19B2-481E-96A7-8852DFEE2C78}" type="slidenum">
              <a:rPr lang="en-GB" altLang="en-US">
                <a:solidFill>
                  <a:prstClr val="black">
                    <a:tint val="75000"/>
                  </a:prstClr>
                </a:solidFill>
              </a:rPr>
              <a:pPr>
                <a:defRPr/>
              </a:pPr>
              <a:t>‹#›</a:t>
            </a:fld>
            <a:endParaRPr lang="en-GB" altLang="en-US">
              <a:solidFill>
                <a:prstClr val="black">
                  <a:tint val="75000"/>
                </a:prstClr>
              </a:solidFill>
            </a:endParaRPr>
          </a:p>
        </p:txBody>
      </p:sp>
    </p:spTree>
    <p:extLst>
      <p:ext uri="{BB962C8B-B14F-4D97-AF65-F5344CB8AC3E}">
        <p14:creationId xmlns:p14="http://schemas.microsoft.com/office/powerpoint/2010/main" val="27257064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26503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339782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051297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650254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772194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275512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4775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505119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05424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604965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25805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image" Target="../media/image1.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0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876925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90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E0B0E4-BFB2-45EF-B44E-0D2084CE85CD}" type="datetimeFigureOut">
              <a:rPr lang="en-GB" smtClean="0">
                <a:solidFill>
                  <a:prstClr val="black">
                    <a:tint val="75000"/>
                  </a:prstClr>
                </a:solidFill>
              </a:rPr>
              <a:pPr/>
              <a:t>22/11/2018</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95051659"/>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6632"/>
            <a:ext cx="7772400" cy="3744416"/>
          </a:xfrm>
        </p:spPr>
        <p:txBody>
          <a:bodyPr>
            <a:normAutofit/>
          </a:bodyPr>
          <a:lstStyle/>
          <a:p>
            <a:pPr>
              <a:lnSpc>
                <a:spcPct val="115000"/>
              </a:lnSpc>
            </a:pPr>
            <a:r>
              <a:rPr lang="en-US" b="1" dirty="0">
                <a:ea typeface="Times New Roman"/>
                <a:cs typeface="Calibri"/>
              </a:rPr>
              <a:t>West meets East: </a:t>
            </a:r>
            <a:r>
              <a:rPr lang="en-US" b="1" dirty="0" smtClean="0">
                <a:ea typeface="Times New Roman"/>
                <a:cs typeface="Calibri"/>
              </a:rPr>
              <a:t>Graeco-Roman Interaction with India </a:t>
            </a:r>
            <a:r>
              <a:rPr lang="en-US" sz="2000" b="1" dirty="0" smtClean="0">
                <a:ea typeface="Times New Roman"/>
                <a:cs typeface="Calibri"/>
              </a:rPr>
              <a:t/>
            </a:r>
            <a:br>
              <a:rPr lang="en-US" sz="2000" b="1" dirty="0" smtClean="0">
                <a:ea typeface="Times New Roman"/>
                <a:cs typeface="Calibri"/>
              </a:rPr>
            </a:br>
            <a:r>
              <a:rPr lang="en-US" sz="1000" b="1" dirty="0" smtClean="0">
                <a:ea typeface="Times New Roman"/>
                <a:cs typeface="Calibri"/>
              </a:rPr>
              <a:t/>
            </a:r>
            <a:br>
              <a:rPr lang="en-US" sz="1000" b="1" dirty="0" smtClean="0">
                <a:ea typeface="Times New Roman"/>
                <a:cs typeface="Calibri"/>
              </a:rPr>
            </a:br>
            <a:r>
              <a:rPr lang="en-GB" sz="2800" b="1" dirty="0" smtClean="0"/>
              <a:t>Indian and the Roman Imagination </a:t>
            </a:r>
            <a:r>
              <a:rPr lang="en-GB" sz="2000" dirty="0">
                <a:ea typeface="Times New Roman"/>
                <a:cs typeface="Times New Roman"/>
              </a:rPr>
              <a:t/>
            </a:r>
            <a:br>
              <a:rPr lang="en-GB" sz="2000" dirty="0">
                <a:ea typeface="Times New Roman"/>
                <a:cs typeface="Times New Roman"/>
              </a:rPr>
            </a:br>
            <a:endParaRPr lang="en-GB" dirty="0"/>
          </a:p>
        </p:txBody>
      </p:sp>
      <p:sp>
        <p:nvSpPr>
          <p:cNvPr id="3" name="Subtitle 2"/>
          <p:cNvSpPr>
            <a:spLocks noGrp="1"/>
          </p:cNvSpPr>
          <p:nvPr>
            <p:ph type="subTitle" idx="1"/>
          </p:nvPr>
        </p:nvSpPr>
        <p:spPr>
          <a:xfrm>
            <a:off x="1475656" y="6129045"/>
            <a:ext cx="6316099" cy="744488"/>
          </a:xfrm>
        </p:spPr>
        <p:txBody>
          <a:bodyPr/>
          <a:lstStyle/>
          <a:p>
            <a:pPr>
              <a:lnSpc>
                <a:spcPct val="115000"/>
              </a:lnSpc>
            </a:pPr>
            <a:r>
              <a:rPr lang="en-GB" b="1" dirty="0">
                <a:solidFill>
                  <a:schemeClr val="tx1"/>
                </a:solidFill>
                <a:ea typeface="Times New Roman"/>
                <a:cs typeface="Calibri"/>
              </a:rPr>
              <a:t>HPAH5047; </a:t>
            </a:r>
            <a:r>
              <a:rPr lang="en-GB" b="1" dirty="0" smtClean="0">
                <a:solidFill>
                  <a:schemeClr val="tx1"/>
                </a:solidFill>
                <a:ea typeface="Times New Roman"/>
                <a:cs typeface="Calibri"/>
              </a:rPr>
              <a:t>HPAH6047</a:t>
            </a:r>
            <a:endParaRPr lang="en-GB" sz="1400" dirty="0">
              <a:solidFill>
                <a:schemeClr val="tx1"/>
              </a:solidFill>
              <a:ea typeface="Times New Roman"/>
              <a:cs typeface="Times New Roman"/>
            </a:endParaRPr>
          </a:p>
        </p:txBody>
      </p:sp>
      <p:pic>
        <p:nvPicPr>
          <p:cNvPr id="5" name="Picture 4"/>
          <p:cNvPicPr>
            <a:picLocks noChangeAspect="1"/>
          </p:cNvPicPr>
          <p:nvPr/>
        </p:nvPicPr>
        <p:blipFill>
          <a:blip r:embed="rId2"/>
          <a:stretch>
            <a:fillRect/>
          </a:stretch>
        </p:blipFill>
        <p:spPr>
          <a:xfrm>
            <a:off x="451854" y="2971402"/>
            <a:ext cx="8240291" cy="3118720"/>
          </a:xfrm>
          <a:prstGeom prst="rect">
            <a:avLst/>
          </a:prstGeom>
        </p:spPr>
      </p:pic>
    </p:spTree>
    <p:extLst>
      <p:ext uri="{BB962C8B-B14F-4D97-AF65-F5344CB8AC3E}">
        <p14:creationId xmlns:p14="http://schemas.microsoft.com/office/powerpoint/2010/main" val="38889547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080120"/>
          </a:xfrm>
        </p:spPr>
        <p:txBody>
          <a:bodyPr>
            <a:normAutofit/>
          </a:bodyPr>
          <a:lstStyle/>
          <a:p>
            <a:r>
              <a:rPr lang="en-GB" b="1" dirty="0" smtClean="0"/>
              <a:t>Mediums of Description</a:t>
            </a:r>
            <a:endParaRPr lang="en-GB" b="1" dirty="0"/>
          </a:p>
        </p:txBody>
      </p:sp>
      <p:sp>
        <p:nvSpPr>
          <p:cNvPr id="3" name="Content Placeholder 2"/>
          <p:cNvSpPr>
            <a:spLocks noGrp="1"/>
          </p:cNvSpPr>
          <p:nvPr>
            <p:ph idx="1"/>
          </p:nvPr>
        </p:nvSpPr>
        <p:spPr>
          <a:xfrm>
            <a:off x="74847" y="1196752"/>
            <a:ext cx="9036496" cy="5661248"/>
          </a:xfrm>
        </p:spPr>
        <p:txBody>
          <a:bodyPr>
            <a:normAutofit fontScale="77500" lnSpcReduction="20000"/>
          </a:bodyPr>
          <a:lstStyle/>
          <a:p>
            <a:r>
              <a:rPr lang="en-GB" dirty="0" smtClean="0"/>
              <a:t>Two overarching categories:</a:t>
            </a:r>
          </a:p>
          <a:p>
            <a:pPr lvl="1"/>
            <a:r>
              <a:rPr lang="en-GB" dirty="0" smtClean="0"/>
              <a:t>The discussion of India as a primary focus (at least in part</a:t>
            </a:r>
            <a:r>
              <a:rPr lang="en-GB" dirty="0"/>
              <a:t>, cf. Strabo’s </a:t>
            </a:r>
            <a:r>
              <a:rPr lang="en-GB" i="1" dirty="0"/>
              <a:t>Geography</a:t>
            </a:r>
            <a:r>
              <a:rPr lang="en-GB" dirty="0"/>
              <a:t> (primarily the first half of book </a:t>
            </a:r>
            <a:r>
              <a:rPr lang="en-GB" dirty="0" smtClean="0"/>
              <a:t>15, also part of beginning of book 2) </a:t>
            </a:r>
            <a:r>
              <a:rPr lang="en-GB" dirty="0"/>
              <a:t>and Pliny the Elder’s </a:t>
            </a:r>
            <a:r>
              <a:rPr lang="en-GB" i="1" dirty="0"/>
              <a:t>Natural History </a:t>
            </a:r>
            <a:r>
              <a:rPr lang="en-GB" dirty="0"/>
              <a:t>(6.21-23.56-80, 6.26.96-106, see also 6.24.81-91 for </a:t>
            </a:r>
            <a:r>
              <a:rPr lang="en-GB" dirty="0" err="1"/>
              <a:t>Taprobane</a:t>
            </a:r>
            <a:r>
              <a:rPr lang="en-GB" dirty="0"/>
              <a:t> (Sri Lanka)).</a:t>
            </a:r>
            <a:endParaRPr lang="en-GB" dirty="0" smtClean="0"/>
          </a:p>
          <a:p>
            <a:pPr lvl="1"/>
            <a:r>
              <a:rPr lang="en-GB" dirty="0" smtClean="0"/>
              <a:t>Short digression or anecdotes, India subordinated to larger concerns of the work.</a:t>
            </a:r>
          </a:p>
          <a:p>
            <a:pPr marL="0" indent="0">
              <a:buNone/>
            </a:pPr>
            <a:endParaRPr lang="en-GB" sz="500" dirty="0"/>
          </a:p>
          <a:p>
            <a:pPr marL="0" indent="0">
              <a:buNone/>
            </a:pPr>
            <a:r>
              <a:rPr lang="en-GB" dirty="0"/>
              <a:t>“Some readers will perhaps ask themselves why, since most of what I have said relates to Africa and Spain, I have not said a word more about the mouth of the Mediterranean at the Pillars of Hercules, or about the Outer Sea and its </a:t>
            </a:r>
            <a:r>
              <a:rPr lang="en-GB" dirty="0" smtClean="0"/>
              <a:t>peculiarities, or </a:t>
            </a:r>
            <a:r>
              <a:rPr lang="en-GB" dirty="0"/>
              <a:t>about the </a:t>
            </a:r>
            <a:r>
              <a:rPr lang="en-GB" dirty="0" smtClean="0"/>
              <a:t>British Isle... </a:t>
            </a:r>
            <a:r>
              <a:rPr lang="en-GB" dirty="0"/>
              <a:t>I have omitted these subjects not because I think they are foreign to my history, but in the first place because I did not wish to be constantly interrupting the narrative and distracting readers from the actual subject</a:t>
            </a:r>
            <a:r>
              <a:rPr lang="en-GB" dirty="0" smtClean="0"/>
              <a:t>, </a:t>
            </a:r>
            <a:r>
              <a:rPr lang="en-GB" dirty="0"/>
              <a:t>and next because I decided not to make scattered and casual allusions to such matters, but assigning the proper place and time to their special treatment to give as true an account of all as is in my power</a:t>
            </a:r>
            <a:r>
              <a:rPr lang="en-GB" dirty="0" smtClean="0"/>
              <a:t>.” – </a:t>
            </a:r>
            <a:r>
              <a:rPr lang="en-GB" b="1" dirty="0" smtClean="0"/>
              <a:t>Polybius 3.57.2-5</a:t>
            </a:r>
            <a:r>
              <a:rPr lang="en-GB" dirty="0" smtClean="0"/>
              <a:t>.</a:t>
            </a:r>
            <a:endParaRPr lang="en-GB" dirty="0"/>
          </a:p>
        </p:txBody>
      </p:sp>
    </p:spTree>
    <p:extLst>
      <p:ext uri="{BB962C8B-B14F-4D97-AF65-F5344CB8AC3E}">
        <p14:creationId xmlns:p14="http://schemas.microsoft.com/office/powerpoint/2010/main" val="31677228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6632"/>
            <a:ext cx="9144000" cy="6741368"/>
          </a:xfrm>
        </p:spPr>
        <p:txBody>
          <a:bodyPr>
            <a:normAutofit lnSpcReduction="10000"/>
          </a:bodyPr>
          <a:lstStyle/>
          <a:p>
            <a:r>
              <a:rPr lang="en-GB" sz="3400" b="1" dirty="0"/>
              <a:t>Historiography: </a:t>
            </a:r>
            <a:r>
              <a:rPr lang="en-GB" sz="3400" dirty="0" err="1"/>
              <a:t>Diodorus</a:t>
            </a:r>
            <a:r>
              <a:rPr lang="en-GB" sz="3400" dirty="0"/>
              <a:t> </a:t>
            </a:r>
            <a:r>
              <a:rPr lang="en-GB" sz="3400" dirty="0" err="1" smtClean="0"/>
              <a:t>Siculus</a:t>
            </a:r>
            <a:r>
              <a:rPr lang="en-GB" sz="3400" dirty="0" smtClean="0"/>
              <a:t> </a:t>
            </a:r>
            <a:r>
              <a:rPr lang="en-GB" sz="3400" i="1" dirty="0" err="1" smtClean="0"/>
              <a:t>Bibliothêkê</a:t>
            </a:r>
            <a:r>
              <a:rPr lang="en-GB" sz="3400" dirty="0"/>
              <a:t>; Quintus </a:t>
            </a:r>
            <a:r>
              <a:rPr lang="en-GB" sz="3400" dirty="0" err="1"/>
              <a:t>Curtius</a:t>
            </a:r>
            <a:r>
              <a:rPr lang="en-GB" sz="3400" dirty="0"/>
              <a:t> </a:t>
            </a:r>
            <a:r>
              <a:rPr lang="en-GB" sz="3400" dirty="0" smtClean="0"/>
              <a:t>Rufus; Arrian </a:t>
            </a:r>
            <a:r>
              <a:rPr lang="en-GB" sz="3400" i="1" dirty="0" smtClean="0"/>
              <a:t>Anabasis and </a:t>
            </a:r>
            <a:r>
              <a:rPr lang="en-GB" sz="3400" i="1" dirty="0" err="1" smtClean="0"/>
              <a:t>Indica</a:t>
            </a:r>
            <a:r>
              <a:rPr lang="en-GB" sz="3400" dirty="0" smtClean="0"/>
              <a:t>. </a:t>
            </a:r>
          </a:p>
          <a:p>
            <a:endParaRPr lang="en-GB" sz="400" dirty="0"/>
          </a:p>
          <a:p>
            <a:r>
              <a:rPr lang="en-GB" sz="3400" b="1" dirty="0" smtClean="0"/>
              <a:t>Geography:</a:t>
            </a:r>
            <a:r>
              <a:rPr lang="en-GB" sz="3400" dirty="0" smtClean="0"/>
              <a:t> Strabo </a:t>
            </a:r>
            <a:r>
              <a:rPr lang="en-GB" sz="3400" i="1" dirty="0" smtClean="0"/>
              <a:t>Geography</a:t>
            </a:r>
            <a:r>
              <a:rPr lang="en-GB" sz="3400" dirty="0" smtClean="0"/>
              <a:t>; </a:t>
            </a:r>
            <a:r>
              <a:rPr lang="en-GB" sz="3400" dirty="0" err="1" smtClean="0"/>
              <a:t>Pomponius</a:t>
            </a:r>
            <a:r>
              <a:rPr lang="en-GB" sz="3400" dirty="0" smtClean="0"/>
              <a:t> </a:t>
            </a:r>
            <a:r>
              <a:rPr lang="en-GB" sz="3400" dirty="0" err="1" smtClean="0"/>
              <a:t>Mela</a:t>
            </a:r>
            <a:r>
              <a:rPr lang="en-GB" sz="3400" dirty="0" smtClean="0"/>
              <a:t> </a:t>
            </a:r>
            <a:r>
              <a:rPr lang="en-GB" sz="3400" i="1" dirty="0" err="1" smtClean="0"/>
              <a:t>Chorographia</a:t>
            </a:r>
            <a:r>
              <a:rPr lang="en-GB" sz="3400" dirty="0" smtClean="0"/>
              <a:t>; </a:t>
            </a:r>
            <a:r>
              <a:rPr lang="en-GB" sz="3400" i="1" dirty="0" smtClean="0"/>
              <a:t>PME</a:t>
            </a:r>
            <a:r>
              <a:rPr lang="en-GB" sz="3400" dirty="0" smtClean="0"/>
              <a:t>; Claudius Ptolemy </a:t>
            </a:r>
            <a:r>
              <a:rPr lang="en-GB" sz="3400" i="1" dirty="0" smtClean="0"/>
              <a:t>Geography</a:t>
            </a:r>
            <a:r>
              <a:rPr lang="en-GB" sz="3400" dirty="0"/>
              <a:t>; Cosmas </a:t>
            </a:r>
            <a:r>
              <a:rPr lang="en-GB" sz="3400" dirty="0" err="1"/>
              <a:t>Indicopleustes</a:t>
            </a:r>
            <a:r>
              <a:rPr lang="en-GB" sz="3400" dirty="0"/>
              <a:t> </a:t>
            </a:r>
            <a:r>
              <a:rPr lang="en-GB" sz="3400" i="1" dirty="0"/>
              <a:t>Christian </a:t>
            </a:r>
            <a:r>
              <a:rPr lang="en-GB" sz="3400" i="1" dirty="0" smtClean="0"/>
              <a:t>Topography</a:t>
            </a:r>
            <a:r>
              <a:rPr lang="en-GB" sz="3400" dirty="0" smtClean="0"/>
              <a:t>. </a:t>
            </a:r>
          </a:p>
          <a:p>
            <a:endParaRPr lang="en-GB" sz="400" dirty="0"/>
          </a:p>
          <a:p>
            <a:r>
              <a:rPr lang="en-GB" sz="3400" b="1" dirty="0" smtClean="0"/>
              <a:t>Natural History:</a:t>
            </a:r>
            <a:r>
              <a:rPr lang="en-GB" sz="3400" dirty="0" smtClean="0"/>
              <a:t> Pliny the Elder </a:t>
            </a:r>
            <a:r>
              <a:rPr lang="en-GB" sz="3400" i="1" dirty="0" smtClean="0"/>
              <a:t>Natural History</a:t>
            </a:r>
            <a:r>
              <a:rPr lang="en-GB" sz="3400" dirty="0" smtClean="0"/>
              <a:t>; </a:t>
            </a:r>
            <a:r>
              <a:rPr lang="en-GB" sz="3400" dirty="0" err="1" smtClean="0"/>
              <a:t>Aelian</a:t>
            </a:r>
            <a:r>
              <a:rPr lang="en-GB" sz="3400" dirty="0"/>
              <a:t> </a:t>
            </a:r>
            <a:r>
              <a:rPr lang="en-GB" sz="3400" i="1" dirty="0"/>
              <a:t>On the Characteristics of </a:t>
            </a:r>
            <a:r>
              <a:rPr lang="en-GB" sz="3400" i="1" dirty="0" smtClean="0"/>
              <a:t>Animals</a:t>
            </a:r>
            <a:r>
              <a:rPr lang="en-GB" sz="3400" dirty="0" smtClean="0"/>
              <a:t>.</a:t>
            </a:r>
            <a:r>
              <a:rPr lang="en-GB" sz="3400" i="1" dirty="0" smtClean="0"/>
              <a:t> </a:t>
            </a:r>
          </a:p>
          <a:p>
            <a:endParaRPr lang="en-GB" sz="400" i="1" dirty="0"/>
          </a:p>
          <a:p>
            <a:r>
              <a:rPr lang="en-GB" sz="3400" b="1" dirty="0" smtClean="0"/>
              <a:t>Novel and Mime</a:t>
            </a:r>
            <a:r>
              <a:rPr lang="en-GB" sz="3400" b="1" dirty="0"/>
              <a:t>: </a:t>
            </a:r>
            <a:r>
              <a:rPr lang="en-GB" sz="3400" dirty="0"/>
              <a:t>Xenophon of </a:t>
            </a:r>
            <a:r>
              <a:rPr lang="en-GB" sz="3400" dirty="0" smtClean="0"/>
              <a:t>Ephesus </a:t>
            </a:r>
            <a:r>
              <a:rPr lang="en-GB" sz="3400" i="1" dirty="0"/>
              <a:t>Ephesian </a:t>
            </a:r>
            <a:r>
              <a:rPr lang="en-GB" sz="3400" i="1" dirty="0" smtClean="0"/>
              <a:t>tale</a:t>
            </a:r>
            <a:r>
              <a:rPr lang="en-GB" sz="3400" dirty="0"/>
              <a:t>; </a:t>
            </a:r>
            <a:r>
              <a:rPr lang="en-GB" sz="3400" dirty="0" err="1" smtClean="0"/>
              <a:t>Heliodorus</a:t>
            </a:r>
            <a:r>
              <a:rPr lang="en-GB" sz="3400" dirty="0" smtClean="0"/>
              <a:t> </a:t>
            </a:r>
            <a:r>
              <a:rPr lang="en-GB" sz="3400" i="1" dirty="0" err="1"/>
              <a:t>Aithiopian</a:t>
            </a:r>
            <a:r>
              <a:rPr lang="en-GB" sz="3400" i="1" dirty="0"/>
              <a:t> </a:t>
            </a:r>
            <a:r>
              <a:rPr lang="en-GB" sz="3400" i="1" dirty="0" smtClean="0"/>
              <a:t>tale</a:t>
            </a:r>
            <a:r>
              <a:rPr lang="en-GB" sz="3400" dirty="0" smtClean="0"/>
              <a:t>;</a:t>
            </a:r>
            <a:r>
              <a:rPr lang="en-GB" sz="3400" i="1" dirty="0" smtClean="0"/>
              <a:t> </a:t>
            </a:r>
            <a:r>
              <a:rPr lang="en-GB" sz="3400" dirty="0" err="1"/>
              <a:t>Longus</a:t>
            </a:r>
            <a:r>
              <a:rPr lang="en-GB" sz="3400" dirty="0"/>
              <a:t> </a:t>
            </a:r>
            <a:r>
              <a:rPr lang="en-GB" sz="3400" i="1" dirty="0"/>
              <a:t>Daphnis and </a:t>
            </a:r>
            <a:r>
              <a:rPr lang="en-GB" sz="3400" i="1" dirty="0" smtClean="0"/>
              <a:t>Chloe</a:t>
            </a:r>
            <a:r>
              <a:rPr lang="en-GB" sz="3400" dirty="0"/>
              <a:t>; </a:t>
            </a:r>
            <a:r>
              <a:rPr lang="en-GB" sz="3400" i="1" dirty="0" err="1"/>
              <a:t>Charition</a:t>
            </a:r>
            <a:r>
              <a:rPr lang="en-GB" sz="3400" i="1" dirty="0"/>
              <a:t> </a:t>
            </a:r>
            <a:r>
              <a:rPr lang="en-GB" sz="3400" i="1" dirty="0" err="1"/>
              <a:t>Liberata</a:t>
            </a:r>
            <a:r>
              <a:rPr lang="en-GB" sz="3400" i="1" dirty="0"/>
              <a:t> </a:t>
            </a:r>
            <a:r>
              <a:rPr lang="en-GB" sz="3400" dirty="0"/>
              <a:t>– </a:t>
            </a:r>
            <a:r>
              <a:rPr lang="en-GB" sz="3400" i="1" dirty="0"/>
              <a:t>P. Oxy</a:t>
            </a:r>
            <a:r>
              <a:rPr lang="en-GB" sz="3400" dirty="0"/>
              <a:t>. </a:t>
            </a:r>
            <a:r>
              <a:rPr lang="en-GB" sz="3400" dirty="0" smtClean="0"/>
              <a:t>413.</a:t>
            </a:r>
            <a:r>
              <a:rPr lang="en-GB" sz="3400" i="1" dirty="0" smtClean="0"/>
              <a:t>  </a:t>
            </a:r>
            <a:endParaRPr lang="en-GB" sz="3400" i="1" dirty="0"/>
          </a:p>
        </p:txBody>
      </p:sp>
    </p:spTree>
    <p:extLst>
      <p:ext uri="{BB962C8B-B14F-4D97-AF65-F5344CB8AC3E}">
        <p14:creationId xmlns:p14="http://schemas.microsoft.com/office/powerpoint/2010/main" val="3013967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lstStyle/>
          <a:p>
            <a:r>
              <a:rPr lang="en-GB" b="1" dirty="0" smtClean="0"/>
              <a:t>Autopsy</a:t>
            </a:r>
            <a:endParaRPr lang="en-GB" b="1" dirty="0"/>
          </a:p>
        </p:txBody>
      </p:sp>
      <p:sp>
        <p:nvSpPr>
          <p:cNvPr id="3" name="Content Placeholder 2"/>
          <p:cNvSpPr>
            <a:spLocks noGrp="1"/>
          </p:cNvSpPr>
          <p:nvPr>
            <p:ph idx="1"/>
          </p:nvPr>
        </p:nvSpPr>
        <p:spPr>
          <a:xfrm>
            <a:off x="0" y="980728"/>
            <a:ext cx="9144000" cy="5877272"/>
          </a:xfrm>
        </p:spPr>
        <p:txBody>
          <a:bodyPr>
            <a:normAutofit fontScale="85000" lnSpcReduction="20000"/>
          </a:bodyPr>
          <a:lstStyle/>
          <a:p>
            <a:r>
              <a:rPr lang="en-GB" dirty="0" smtClean="0"/>
              <a:t>Importance of indirect or “deflected” autopsy for the classical Indographers. </a:t>
            </a:r>
          </a:p>
          <a:p>
            <a:endParaRPr lang="en-GB" sz="700" dirty="0"/>
          </a:p>
          <a:p>
            <a:pPr marL="0" indent="0">
              <a:buNone/>
            </a:pPr>
            <a:r>
              <a:rPr lang="en-GB" dirty="0"/>
              <a:t>“Megasthenes says that the largest tigers are found among the </a:t>
            </a:r>
            <a:r>
              <a:rPr lang="en-GB" dirty="0" err="1" smtClean="0"/>
              <a:t>Prasii</a:t>
            </a:r>
            <a:r>
              <a:rPr lang="en-GB" dirty="0" smtClean="0"/>
              <a:t>…” – </a:t>
            </a:r>
            <a:r>
              <a:rPr lang="en-GB" b="1" dirty="0" smtClean="0"/>
              <a:t>Strabo 15.1.37</a:t>
            </a:r>
            <a:r>
              <a:rPr lang="en-GB" dirty="0" smtClean="0"/>
              <a:t>.</a:t>
            </a:r>
          </a:p>
          <a:p>
            <a:pPr marL="0" indent="0">
              <a:buNone/>
            </a:pPr>
            <a:endParaRPr lang="en-GB" sz="700" dirty="0"/>
          </a:p>
          <a:p>
            <a:pPr marL="0" indent="0">
              <a:buNone/>
            </a:pPr>
            <a:r>
              <a:rPr lang="en-GB" dirty="0" smtClean="0"/>
              <a:t>“Nearchus says that he had only seen a tiger’s skin but not a tiger…” – </a:t>
            </a:r>
            <a:r>
              <a:rPr lang="en-GB" b="1" dirty="0" smtClean="0"/>
              <a:t>Arrian </a:t>
            </a:r>
            <a:r>
              <a:rPr lang="en-GB" b="1" i="1" dirty="0" err="1" smtClean="0"/>
              <a:t>Indica</a:t>
            </a:r>
            <a:r>
              <a:rPr lang="en-GB" b="1" i="1" dirty="0" smtClean="0"/>
              <a:t> </a:t>
            </a:r>
            <a:r>
              <a:rPr lang="en-GB" b="1" dirty="0" smtClean="0"/>
              <a:t>15.1</a:t>
            </a:r>
            <a:r>
              <a:rPr lang="en-GB" dirty="0" smtClean="0"/>
              <a:t>.</a:t>
            </a:r>
          </a:p>
          <a:p>
            <a:pPr marL="0" indent="0">
              <a:buNone/>
            </a:pPr>
            <a:endParaRPr lang="en-GB" sz="700" dirty="0"/>
          </a:p>
          <a:p>
            <a:pPr marL="0" indent="0">
              <a:buNone/>
            </a:pPr>
            <a:r>
              <a:rPr lang="en-GB" dirty="0" smtClean="0"/>
              <a:t>“…since </a:t>
            </a:r>
            <a:r>
              <a:rPr lang="en-GB" dirty="0"/>
              <a:t>the merchants </a:t>
            </a:r>
            <a:r>
              <a:rPr lang="en-GB" dirty="0" smtClean="0"/>
              <a:t>of </a:t>
            </a:r>
            <a:r>
              <a:rPr lang="en-GB" dirty="0"/>
              <a:t>Alexandria are already sailing with fleets by way of the Nile and of the Arabian Gulf as far as India, these regions also have become far better known to us of to‑day than to our predecessors</a:t>
            </a:r>
            <a:r>
              <a:rPr lang="en-GB" dirty="0" smtClean="0"/>
              <a:t>.” – </a:t>
            </a:r>
            <a:r>
              <a:rPr lang="en-GB" b="1" dirty="0" smtClean="0"/>
              <a:t>Strabo 2.5.12</a:t>
            </a:r>
            <a:r>
              <a:rPr lang="en-GB" dirty="0" smtClean="0"/>
              <a:t>. </a:t>
            </a:r>
          </a:p>
          <a:p>
            <a:pPr marL="0" indent="0">
              <a:buNone/>
            </a:pPr>
            <a:endParaRPr lang="en-GB" sz="700" dirty="0"/>
          </a:p>
          <a:p>
            <a:pPr marL="0" indent="0">
              <a:buNone/>
            </a:pPr>
            <a:r>
              <a:rPr lang="en-GB" dirty="0"/>
              <a:t>“As for the merchants who now sail from </a:t>
            </a:r>
            <a:r>
              <a:rPr lang="en-GB" dirty="0" smtClean="0"/>
              <a:t>Egypt </a:t>
            </a:r>
            <a:r>
              <a:rPr lang="en-GB" dirty="0"/>
              <a:t>by the Nile and the Arabian Gulf as far as India, only a small number have sailed as far as the Ganges; and even these are merely private citizens and of no use as regards the history of the places they have seen.” – </a:t>
            </a:r>
            <a:r>
              <a:rPr lang="en-GB" b="1" dirty="0"/>
              <a:t>Strabo </a:t>
            </a:r>
            <a:r>
              <a:rPr lang="en-GB" b="1" dirty="0" smtClean="0"/>
              <a:t>15.1.4</a:t>
            </a:r>
            <a:r>
              <a:rPr lang="en-GB" dirty="0" smtClean="0"/>
              <a:t>.  </a:t>
            </a:r>
            <a:endParaRPr lang="en-GB" dirty="0"/>
          </a:p>
        </p:txBody>
      </p:sp>
    </p:spTree>
    <p:extLst>
      <p:ext uri="{BB962C8B-B14F-4D97-AF65-F5344CB8AC3E}">
        <p14:creationId xmlns:p14="http://schemas.microsoft.com/office/powerpoint/2010/main" val="6545964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548680"/>
            <a:ext cx="8424936" cy="5400600"/>
          </a:xfrm>
        </p:spPr>
        <p:txBody>
          <a:bodyPr/>
          <a:lstStyle/>
          <a:p>
            <a:pPr>
              <a:buNone/>
            </a:pPr>
            <a:endParaRPr lang="en-GB" dirty="0" smtClean="0"/>
          </a:p>
          <a:p>
            <a:pPr>
              <a:buNone/>
            </a:pPr>
            <a:endParaRPr lang="en-GB" dirty="0" smtClean="0"/>
          </a:p>
          <a:p>
            <a:pPr>
              <a:buNone/>
            </a:pPr>
            <a:endParaRPr lang="en-GB" dirty="0" smtClean="0"/>
          </a:p>
          <a:p>
            <a:pPr algn="ctr">
              <a:buNone/>
            </a:pPr>
            <a:r>
              <a:rPr lang="en-GB" sz="6000" b="1" dirty="0" smtClean="0"/>
              <a:t>The Features of </a:t>
            </a:r>
          </a:p>
          <a:p>
            <a:pPr algn="ctr">
              <a:buNone/>
            </a:pPr>
            <a:r>
              <a:rPr lang="en-GB" sz="6000" b="1" dirty="0" smtClean="0"/>
              <a:t>“Indian” Society</a:t>
            </a:r>
            <a:endParaRPr lang="en-GB" sz="6000" b="1" dirty="0"/>
          </a:p>
        </p:txBody>
      </p:sp>
      <p:sp>
        <p:nvSpPr>
          <p:cNvPr id="2050" name="AutoShape 2" descr="data:image/jpeg;base64,/9j/4AAQSkZJRgABAQAAAQABAAD/2wCEAAkGBhISERUUExQWFRUWFxcXFxgVGBQYGBcVHRgXFxcXFxwXHSYeGBojGhUYHy8gIycpLC0sFx4xNTAqNSYrLCkBCQoKDgwOGg8PGiwlHyUuLSw0MCwsLywqLDQsLCwsLDAwLCwsLC4sKSovLC00LywsLCwsLCwsLCwsLC0sLCwsLP/AABEIAN4A4wMBIgACEQEDEQH/xAAcAAABBQEBAQAAAAAAAAAAAAAGAAECBQcEAwj/xABIEAACAQIDBQQHBQUGBQMFAAABAhEAAwQSIQUGIjFBE1FhcQcjMkKBkaEUUmJysTOCwdHwQ1NzkrLhJGPC0vGTorMVFjREVP/EABoBAAIDAQEAAAAAAAAAAAAAAAQFAAEDAgb/xAA0EQABAwIEAggGAgIDAAAAAAABAAIDBBESITFBUfAFEyJhcZHR4RQygaGxwTNCI/EVQ1L/2gAMAwEAAhEDEQA/AMWFPNRBp6tUnppp6aoolNKaUUqitMaY05poqKKakdx+cV0LZ5xqDXhZsMxCqCzHkACSfIDU0V7J9HWIYhrzLYABfK0tdKjmRbXi+cdKyklZHm4rRkbn/KEJGkKP7G7mCtE+qe+6iSL1xbPUDS0k3ObD2o+FW1i9ctgFEsWAcoXsEszJYKJc9oYjMZA9w0O6rH9R55ep+yIFKdys4wuwsTc/Z2Lr/ltuf4V3puLtA/8A6tz4gL+pFG2Mxl4pnZrjDLIz33M6aArZuIBJgcjE8q8cTZtAMWU6doRmzclZsom8jzmQKQcxkt0rL4qQ6Afn9haCmZuT+EJn0f7R/wD5n+dv/urnvbmY5OeFvfBCf9M0Z2bVs2y2TD8Kkz2JObKDJJVwoPCR05eIr3wdoMCQChUss2/tCAkXLqyAt4dEUQCdTVfFSDW3kfVWKVh0v5+yzLEYO5bPGjp+ZWX9RXPNanh9q3CAFuXDoSZfOp4nAhblq43sKrGWAGdRNctxbF4ntcPZc85CtZcjXiD2DcUjTUkKASJia0FU7+zfI8/lcmkH9XLN5pB6MsVuhhmGa3dex3dtluWvLtrRKj97WqLau62Jw4zOk2zyuWzntkfmXT5xRDJ2Oyuh3wPZnZVcdf6+NNNIEinInlW6wTA04NRp5qKKU0pqNIVFE8081GKeaiiiTTUjSqK1OKU0qaKipPSqM04qKJ6VORXVs3ZVy+4t2lzMeQH1J7h41RIAuVYBJsFyAUT7M3KaFbEsbStqttRmvuOpC+4v4mgCind/dRbCq1vJevET2soQkGCthW5sD/aNoOk+yerH4M5yi23JLaswd85IUg3DrnysImNFvZgoKGFslZiOFh+u6Yx0eEXf5Ll2X2aEJYUWFOkpLXHHKTfIhuLKsW9JuLxV0Y1RbTIhlrxZhlGYsqDKZZZuXRmdX1zfs3GvI8ruDLELlU8TuUW2G1GW4xUq/CSpVQzHhnLlFUm3d6cPnPZK15sqoWclbZyqB7Ii5cEieNo15UO2Mvdlz9UQ6QMbmrJmV2KKG0nhXM5HsiCtuQhym4JISMw00r1xe0EXS89pRrK3LpJMhgZWx2rj2m0zpqaBcbt29dGVnIToiAIg/dWBVfmo0UpOpQRqh/UI2vbxYMMDmLEEEFLGaD3hsVec/wDtryXfSyvsW74j7r4W1/8AHh9PnQiLZIJjlz8KZrZAB6GY+Gla/DR75rP4h+2SKzvbZc62bzHxvWmPnxWDXU218Oy52F0EyTw4S4TzJMi2hPI9aDcLmzAJ7TcIGhmTAGunOi2/u12Nk3Gu5ihm5KypkZDkIbignn4fCs3xRsIC3hfI8E62VhsTbmCDQz2gpAEXLV63EAAEBXe3MKBOmldeLsWwzNh2Z7cDjUC+o4UkE2yzqJQatbJnWaG8fufFjtbbMWyi4UIgdmRmzIfwjnPShi3cZSCpKkciCQfgRrWbYGvJcxxVvmfHZr2+C0DD3wWL51jTMyHpJbKxWDoW5NBm0ukGuzC3sreqZkJEtlNsDN3MGItOJFwEtB9WeLUSFYfei5I7UC9HvNK3R+W6kP8APMPCr/Zm2Ec+qaW04HypdkCBkYRbvQNPccjSa5khcNfZaRzNdzmujauwMPezZ1Fi4PauWlYW5771k8Vr86yviaENr7BvYZhnAytqrocyOO9WH6UbLtBi3EW4OENxK1vMBKEE57TEqqanUAwxZyR6pd0ZOFlIkoRmt3uIqOFBKXDlZhctiGVCxURNVHK+PvCkkTJO4rM+dNRPtvdcZTew2ZkGr2zrctA6htNHtno4JEUMxTBkjXi4S6SMxmxUaVKKVaLNSNPFMKlFRRQIpqRNKorU8w7j8/8AalmHd+tQFPlqKk8+VICaQYf+a98FhXvOttAWZiAoHU/wqiQBcqAE5BdOxti3MTdFu2JPMk6KijmzHoorRNn7MSzayWp7NoBfKwOJbpJXVLOhypINwiAdZPLhMKmGtdhbhgf2rxPbODlOmk2VbhCyM7AzChjXu+NuvIaSCSuikl2afVgH35PsEgrkWeFM7KZ5HSnLTnnu8dGsEQi11555zbFXCrKysVYFYaFLKNQrLCyR0W2vC6sVAkFxwY3eAYM9Te59mGMg85xDAmNdeyUzyzsTXFt3eIWWK2ipv6h7iwVtEiGFsgDPdPv3uZOggUHs0gzqT11+PnWsNPiF3afn2Wc1RhNm68/dWO0Nu3MRxXmLFSMqgAIoMyABovTkNetV7WdMw1H1qKuQDBOo18R3V6qcqedMA0NFggC4uNyvNwATGo7+XT+dRLmAOg5UsvUf+Kud3t0sTjD6pYQc3bRR4TGp8ADVPe1gxONgra1zjZoVKXOuvPn49aatOseiIKsvcNxipEKMoVyQFYGZYLzIPODQ3vB6Pr+Gtm5IuW1yyQDmGnEYEwgOkkjppQ8dZC84WuWzqWVoxEKp3XuBcXYLcjcQHwBIHwOvOj30gbss1t74uxbtIsWoJlswUkme4zPOswDEEEaGdPA1eYzfnGXbDWLjh0YAElVzGCD7Q5mQNedczQyOla9h01XcMzGxujffPRHno+2OWweZ7pdX9gCfVhSyukmZBgaDp51k9xYYjpP0q+2TvvicPhzYtZQpLEEglgWiY1jp3czVCFkiOtXBE9j3udoTkqmla9jGjZeuFwJeTKqo5s5AA6+bGByUE+FewwtjX17ad1owfDVxB8x8TRJithWLlq2O0vWjbXKwNsvZzjR2XKc65jrJB0jlyFFd2AfcvWLn5bgQ/wCW8EP0rQStdvZZmMt2urDDbYe3l7Vu2tjhW9bYG5bBB4Zb2lIB9XcBBAIEQaIMP6wq9s2z2jBQVPZ27jEKpUZgewuZVUNaYEEKCmoFCWztkYgOFNt8j8DRqsHSZErp7Q8RXnhcdcwt11EMslHRwclxQYh1+o6joRWb4g6+HVasmLfm0R1hL2Y5hIKmAywHVyzBjkbVg7KQbJ1OTMSLjAGk3j3YFwNdsKA4Ge5bQyrpP7aweqTzXmp0IrusYpLydohzTCccFw50Fu8dCWIkJdBXOAFYqwBHdZvcIcMRDu5bKudHOr3dNX0B7RIClJgDJJEBdG64RlhILFZlE+dNFF29+wJzYi2oBBAv21MhGI4bls9bTjUHxjwAkTTOOQSNuEskjMbrFNUhEeNRK09aLJeZpUiaVRWpE01IU5qKkwFH262xjZt5iD2l1VkjQ27DEKoB9x7rQJPsrJ6UP7o7HF26XuAm1ZGdwPeMwlseLtAjzo3uAlTccgFpYkZohgVnQjhhGUaNwW/ZbOwpfVS54B9fRMKSL+5+ihi1IMEKIWDKsiqFTKAU1ZeG6FCjRw4BFtzNUu8O1/sym2pP2hwc7aTYRtSmmnbPoXI9kQg0FWGMxwwtk3SBmBy2lIXW+NSSBplsknURNxjoMoAz645diSSWYySeZJ1JPxriCLFmdB9/ZdVEmHIaldmyNgYjFMRZts8cyICr5sdBV1e9Gm0FUsbakATAuIT8p51rO7+yhhbKWlUFQBJGhLH2mYHnr1B7tK6L9w3GCr7JGYnw6fHz8+kEKTpSTH2ALLZlA3D2ibr54uWis5hBBIIMggjnNeZNHfpS2Alm6l5DHazKxoGAEsD4zqO+TQKRTqCUSsDxulksZjeWlWu6uxvtWJt2SSAxOYjooBYnzgVumF2etsItuUS2pUIIg8oJ0mRB665jM1lXosVhjJyFhkYFwJCE8pPSYitdvXBGq/DnNIulJHGUM2sm/R8YwYtylbxIEzoo948p7h3/ANc659o4FLiMrLmVgQeYEHQjTwpxlLS3P3RGgPf5/pXuziDryEkdw11+h+VKvlNwmJbx0Xz3t7Z3YYi7a14HIE/d5qfkRXBNE/pCsEY1nJntAG5Rpqg+iChnLXs4XY4w48F5eZuF5A4qIpxpT5anbsljArVZhaZ6OcbcvWbwe4GYXFy9oTzK9QpBI4eU9TRE25FjtC4VQzKyzB0JEEgTHLvrPtkbkY4hb1hGVhqrMRbJH4cxBjx6g1qmHxzgWzdt5TC9oSwGVoAlQBDDMeh0FecrCWSF0ThnsE7ps2We3RA21fRfZtK9yXyqC2kTlGp6amJ+XjQXvHirLuvY5mhQGd5zOQABoeUAATzPWt9xN+3lGYrxaASOLwHf8KC8X6LsLdPDnsxzIIOb9wiB8x5V3S19s5iVzPTYh/jAWU7L2k1h8ygEEZXRtVdDzRh1B+mhGoo2FxHtLcQkqczamS4GUul2ZBuW4kyCHU9oQSpnh3n9Gt3DKblpu2tjVtIdR3kSZHiOXdVNu3tbsXyOxW25EsOdtx7F1fFSdR1UsOtMnFk7ccZug2YoXYJAjlHllKAvmDLkLF+0SCzpJJzKVHMEqtwDUZyAB7ybFFi4ChzWbgz2m71Pun8SnQ0aHEFHYMNXPEBPMZSyqV4mgHMnMKr2yAIYhsbs77VYe37RLO1l4EG+ozMFI0i6nFA0Di4OgoeJ5idfbn8IuVglbbfn8rNQakRSZCDBpKabJOvM01TK01RRPFPTRVruxswYjFWrZ9nNmfwReJ/oD865c4NBcdlbWlxACNdhbPNixaQSHaLzkCSLjKzWlAgyUtJccCPaK6a172We5dCrzzEqSFgXcxGZgBBVcly5Ki3Js8SyZr02lb7TiJILDtCJIALBXgiYOS32A1DRJOUmKqtpYzsME9waPdAspoBGZVe7Ed1sW0nvLnSTSVt357n98+SbuswW2CGN6Nri9ehP2NsdnaB+4PeP4mMsT3mqcGkaktskT5ef9aU5a0NaGhKXOLnXK2Dc7f23ftpaee3ACx/eR7yk6TAkj5TRUoKLEljzOYnU9degrFdxcEz46zl91g5nuXU1tZsliY06Ex+k8/Pl515mvhZDJZm+af0chkZd+yzz0k7Ut3xbs21ZrivJ071jKIJzEyOXdXNsD0U3bgD4luyU+4INz4zon1PgK0q1suxabtAi9oQAXIBcwIAnnyEQKrt5MRjeyJwioGHMMZuR+EexPgSa6jrHBghhyHErOSna55kfn3BVe0dtYLZVrsrYlxqLamWJPvXG6cuZ17hTbA9JWFugrfPYvOmaShHSGA0PgfnWQ4svnYvOeTmmZzdZnWa83bX5fpTL/jY3N7RJcd0Ea54PZFhwW9Xd6cDE/abR66OD9BJNeO3tuC1ZNxz2SSRr+0uGNFQAwJ8Ty1gUBejjdQ37gxF0eqtnhB9+4P8ApXmfGB31T77bbOJxTkGbaEpb7soOrfvGTPlQjKGMzYGm9tfREuq3iLG4a6Lj27t18VdNxgBoFA58I5T0J+HWq9ACQIpsmgMjWdOo/wBqkqz3D4f1P+9PmtDRYaJQ4lxudUiixz1nr3fCjj0absG5dN26k2lEpm5O86ET7QAk90x416bk7hZovYlTHNLZHP8AE47u4fPxNtobUtWELMyALoJOUT90EAyfAAx3UprKzFeKLM8U1pKP/sky7kQo9Vu0cWUaCBkPU9SNSO4aDTy7pKjewtotinuTdnKOSLkCgyIRpz+bEjyFWj2RyAPDoyzrHOdQcx/rnSbqerdZ2qYgFwu1WGy8hLMiBM0ExpJ1Enp7v9Gu7s6p8LikRsymFImBJkaajrMkn9412XNqSODSfeYGB8DqT5wP0rJ7SXLQMeBoukCQY8qwzfbYww2MdFEK0Og6AN0HgGkfCtfv7cS1icPaMk3g4zE9dMs+baDu6VRelHd8XsOL6DjsyT42z7XyMH/NR1BIYZQHaOQNWzrGHiEJ7Bx3b4fIeJ7eRSG5MoacOxnQ5XJtGfdur3Vd2bn7MBmV3yAdpmz5wGa3dyMcwCOoDGAuW6wkhQaA93toC1iFL/s2m3c/w34W+U5h4qKOLgFu7c7UFs09oArMr3BCPMArr2ebjIAGIkERqznZhdYb5oWCTE2/DJC2+uzwt5byrlS+uePu3Act1PMOD86HCKPtsWO3wd2CHayxuqwMhgrdjeII0Mwlwx1c0BGjKZ12WO2SEqW2fcb5rzNKnmmolDJxRt6O8DK4i6QdQtgRz9YeOPEKPrQb2fdr9D8q0vdXZKf/AE1c7Fe0djpHO4fsyzJGgBJ59aCrXhsduJARdGzFJfgCV1bWt2yxYM0XGHaCcp7PLLSEyxCK4GcN7HSg3fnEnPasnnat5nH/ADbnrbnyzAfCjhtjhnRUZIcgFCrWWUFlD5UkJOQuPZzQeZmsz3ixfa4q/c+9cc/CdPpFDUYDn+A9vVEVRszxVZTg1GnApsla0T0R2V7S8x9oIoHfBbX9BWoqax30dbSFrGKpMC4hTwzSGX5kR8a2BXry3SbSJ7ncBehoSDDYbJveOusDQ9B/v/Cq3HbWWwGe6YFvLmPObbNCtA5kNI07ietdza3BzEqdR4Ff515YnZ6XAwucashQggDhOpBjmeVAswg9rREkE/LquK7s/BY1c+W1eH3hBPxI4h5GqHG+irDNdDI7Ik8Se18FYmV+M1m207b4XE3ERmUo7KGUlWgEgGV7x+tdmH36x9ttMQ515Plcf+4GnraOZgvDJl38lKnVUTjaVma0Tfzba4TCCzZhHcZEC+5bAhmHdpwg+M9KyJWIBHf4fH4VcYh8RtHEFgMzZRPRVUchqYA/XWrzA7l2bA7XG3Vyj3QSFPgWiW/KomiIAylZhcbuOZ4rKQPqHYmizRl3Ki3b3UvYx4QZUB4rjDhHgPvN4D4xWnbO2DgsCuYKpZRrceCfEydE8loY2n6R7dtezwtsFQIBIyIPyoNT8T8KDNrbev4kzdckdFGijyH8TJ8a4fFPUntdlvDddNkhpx2e07jsjfeP0lCMmG1PVyOEeQPtH80jwrP8bj7l1s9x2du9iTp3DuHgK8CaY0bDTxwizR6oSWd8p7RRl6M9olMYqycrqyn5ZlPzU/OtZv2Ef21VvMA1kvowwJfF5ultSx8zwqB8ST8K13sjSHpOwny1snXR9+qz4qtxOzV/s+HXuBWfLpPgRXKMMBowKaniWSnmfu/vCPE1eJbPL60NekDahw+DfK0PcItqRzEyWIP5QdfGhYS57gwbo98ojaXcFybZ3M7d1uHEMpVRkyqpC65gwgidTOlE6AvbyXQGJTKzLoHkQTHSe7WsN2ZvNicOfVXWA+6TmQ+anSirZnpWuKIu2lbxQlfoZHyplPRTkAAg202KWx1cDiS64J13BQftXZ5sXrlpuaMV84Oh+I1o6w177RhbTQSYWdC8Og+zs0AHWGstIBOhigneLaxxOIe9lCZo0BnkAok9+lEe6N03MFiLXMqSQB/zLbL/AK1T6UfOHGNrnai3ugIC0SOaNM0U2UJcIxzKZRgWbMLd3tLRlbhLqMy2Wg6TJHOsnxVko7KeakqfMGP4UfYS+EzBNJDlYBVZGe9blcoEr2S9OpoX3xtZcZdjkzZx5OA38a5pbteW885ruqALA7nnJUJFKnJ8P1/nSpglySGtg2BtZbWFsW3QMDZtsZj3+1bWdI4B86x5TWni6USwRAP2fD68egFq6xgI6TOg1Ma0vrmh4a0o+hNi4q9GGw2btrdwhrYuMLcWwJFtgYygSRoZlvZFY3etEanWeo/2rR8JiuC6A0+qxJMTrNtGmS7ljLEzPWKzIGqoWFpdc8P2rrSDht3/AKTE06d1Se78vGDU7d4D3aZJcpXzlbTwiPCtd9H+9v2u32d0+uQc/wC8XTi/MOvmD31kt8qRM+VNgMU9q4r23yMpkMDEH+ulCVVM2oZhOuxRNPOYX32X0QWqQINB26u/6YlhbuAJdiBBGVz+HqD4fWjG1dU8tSeg1ryksL4nYXheiZKx7cTSs09KWxRmS+OZ4G8SNV+gI/dFBGG2M7jO0W7c/tLnCp/L1c+Cg1t23rDNZYAL2gVnSVDDMuo0Mie7zrC9o4m47zccue89B3DuHgK9D0dK58WHglFdGxr8dtUR4fefD4e3ks2y+hlmUAMwUBXgkzxSSCOXdMCo25t58S4LABVkIo90EzqfePIT4CqmnmmDYWNOLdAvme8YTpwT01KlNarFKp2LWYxXmKLPR7sUYjEAsJROJu4x7I8iTWcsgjYXHZaxMMjw0I63H2EMPYUkQ9wBm7wupUfUn40YB65WTWvRRFeNmkMri8r1AY1rQ0bKZFY56SN4xiL/AGafs7JZZ+8+mY+WkD499aq13tE1DIsmVcAFl8deFT46x3TWA468WuMzGSzEk95JkmmnRUIxlx1CXdIPLWBo3XPNMKelXokkT86LfRy8Yi4vfbB79UuI38DQhNF3o6MYoEc+zcR36SJ7tRQ9V/C7wRNL/M3xV42BFt0SB2isoY6NOa5lmSDEowBgj2h4ihTe1T2lknrYt/SV/hR3iLSPda4rKzpdAdSeRF0KvDOsALyjoYM0G77JBsf4RHyu3BQdM+7wjalloyhcrTU5NKmaUplrTediwwknsMMOcCCt1GnhY/ITMVmIrSdl3c2BsNrw2nBEAz2V4GNSB7Lmgqz+p70dRHNw7lPDAnthPE1u8CNTq1o8yQATmtsIAERFZpNadshovcU8TrEh9QTdttqyKPaxKcp75rNsXYyO6HmrMvyJH8KlKe04eCurHZafFeRpClFWNrYxADXmFlT9+c5H4bY4j5mB40YXAaoANJ0XCw0HhIrutbIaA1wiynQ3JBb8igZn84jxFdNvatu2Iw9uGXiF26Fa5PLhX2EHwY/iqrxGIa4xd2LMdSzGST41yC493PPou7Nb3/jnm6Idg4yymIspZthy1xF7S8ATqwHAg4U8zmPiK2u1aEch8hXzzszEdnetv910b5MCa+hsNdBGh8v4Ui6WbYtITfo92Jjk+Itaacxyme8GDPfArHd890Hss1y2C1rmRHFbB1171kxPSINbMahdtgLJGnXrp1nwoClqnU7rjNFTwNlbhK+bqeK0bfj0dlc1/CrI1L215jvZO8d6/LurOn5mOVepgnZO3E1IJYXROwuTTSbzmok0prdZKQE1r/oy2V2WENwghrrE6/cXhX58R+NZdsDZ7XryIObMFnu11PwEmt6w9pUQKugUBQPACB9KTdKzWYIxumvR0N3GQ7L2HOvRm6VXbT2omHtNduGFX5k9FHeTVfujvH9tss7AK6uVKrMRzUideRjzBpD1TiwyWyCbue0PDL5q5e3PX4VgW2MAbV65bOhR2XXuB0Pyrf2td1ZP6Udm5MStwD9qsn868J+mWmnRUtpCzj+kF0izFGHcP2g8OsRFeWnjSNRr0aQKcju+Zos9HLj7XqIC27jc/wAMa/OhEUaejYKr37rcktxrqOJhp8lNDVZ/wu8ERS/ytRg69teb21yXBKG5cEkXCqso1GX1WaIHXWKAt+GHaWo5dkCPAMzN3DvoswV3NcF0RbBcsUUTlIXtHMwAJa2QesMOYNCO+7E310jLatAgCADkDGB0HFQNK20tu5MKl14ie9DRpUiKVNknUaPtxHF3DNbPu3Sp8Ev2zbn/ADAGgGaJ/R/i4xDWv7+2yDwuDjtn/MsfGhqtt4j3ZomkdhlF98kQDNmzAQG0BysOMyU5FwCbhtaMwgACKGd78Oi41mM9ndy3hlicrgExOkzNFm1/w6sR2q6gBO0L5QS4EENm0XOeDkDVPvnYF3DpdTXsnNswCPVuS6cwDCsHt8vdoSB9ng8cvRGTtuwjhmhs7XyaWEFr8c5rv+cjh/cC/GuBmJknUnmTz8z30ytrT8+VMw0BKi4lTtaH6fP/AM1228Mow1x2HH2ltFPcMrs/6LVeTrVxjLcYGyw9+/dJ/dS0v8T865ebWHf7rpg18FUxRdu96R72HRbbqLqLopJKuB3TBBHdI+NB9NP9d1VJEyUWeLq45Xxm7DZb9uzvPbxlvMkgroynmp6TGkHoavwRlI8jXztu9vBdwd4XbZ8GU8nXqp/WelbfsHeOzi7edDqIzIeanuPeO415qtojA7E35fwndNUCcWOqsrdmAR0B4T+HoPhy8gKyr0ibl9kxxFhfVsZdQPYb7wj3T9D56afcxYAYn3QSY5wNTXQcMrCDBBBkHUEH9RQ9PUOp34x/tbzQtkbhcvm5cOT3ADnJ/qaVy2o5HN9PpRZv5uW+Gul7YJsudPwNzyt4dx+HMUNbM2Y99wiAlmMAD+tAO+vWRzMkZ1gOS8++JzXYCM0aejTZ4a4bpGltdI+82n+kH51piDrVVuvu+uDsC2DnaczGObGBA8ABQ36Rt72tj7NaJV2ANxgdQp5KsdTzJ7vOvOy3rKizNP0nzCKWAYuShz0gbz/ab2S2fVWiQPxPyZvLSB4edP6N9uizisjmEvDIZ6PMofmSP3qD2NOGin/wzOp6raySfEO63rV9Hhqz/wBLlgm1Yfud1+agj/TVtuHvP9qsZXPrbYAfvZfdf48j4+Yrm9Ko/wCDQ915f9L156mY6Gqa12t07ncJKcuHBZEajTmo16pecUxRzutbKYNm5NduaEgHhEWgSDoeK6TH4TQPZtlmAGpJAA7yeVaVfw2UW8MsHs1QNAniXMTBGol+2aRrFnTnQdU7IN5yRlI3Mu5zXvs3BRn6cAQALGt1jaBENAgdpoEXnOuhoF3mxufGXmHLOQPyjhH0FH4vmzaNxuguXT7Uxbm1bUlmYkm6zPOY+dZVcYkknmaypBd7nHwWlUbMa36qZCHWY8KVeBpUwQF1GvXCYprbq6mGRgw8wZH1FeUTTVCL5KgbZrWsReVlW+kZGXPr0S4wOWADmy3cyEHSLvMcxxYaypzWbhhLoKHQ6A5eOdVlb8NAZoFx5OlVm4m1A9p8O+uXM6j71thF62PGIceIq0xSQ8SHK5cxiFZWGZmJOrZrbXOiqO1bi0FJSwscYztyE8DsbRJx5KzrG4RrNx7biGRipHiD+leSNGv86M97tnC9aGJSSyALdkQzJJW3dYdG4SjfiQ91BYptDJ1jb77pRNH1brbbJw0f71fYpCdn4Yd96/HPnFv+UfGqDNWibq7BTF7MYEDPavMbZJygErbJB8D49QKzqJBGGudpf2XUDC8lo1sgG0kz00ryopxPo/xQYwbIHSb1sfDn51539zXtQHv4VTE8V9dPIAT8a6FREdHBcmCQahD6kLz1Pd0Hn/KrLY+0bwvKbMi4SAuQnUnoR1HhXR/9tWvex2FH5WvN+lujj0cbp20ZsR2iXh7KFQwAPvHjAMxA5dTWNRUxsjLjn9FrBA9zwNPqi/CK4tqbkZ8ozAcs0agfGgRd/wC5gsVdsPN6yjkLqM6LzAB6gAxB7uYo03j2pbsW+K4LReVVipaDHtZV5x8pIrK72x8BmJbaBJnWLFw69TM6mk9FG14cZBke4/pNayUjCGHMd4Ws/bLV+xn0a06Sc3IrGuYeGs+VUm6u6iYYM3vOWIkarbmUTXrET4+VcG5eIstbOGtXXvIrB8zWygAzSU1J0JUf5mom2ptBbSOzk5UEtGpjuHifoPnQ72viJhaTmf8ASJjLXgSnUclUu+O9X2RAVg3GBW2p+GZz4CAB361j+LxT3HZ3JZmMknmTRZtjebC3n7S9hHuNESb7qoAOgCqNAJqrubfw/uYGyPz3L7/9Yp3SRGFtsBvxy9UmqpOtd8wt9fRUUVLJ/vVo+3wdFw2GXppaJPzdjRR6Ot0lun7TdEop4FPJnHNj3gH5ny1KlnETC94sh44TI8NaVZ+jfdJ7X/E3ZUspVE5Eqfef5CB8e6rL0k3E+yZSRmLqVHXSZPyJ1q62xtZMNZa650UaDqzHko8T/OsU27ty7ibxu3DxHQAaBV6KB3UnpmSVU3Xu0HNk1qHMpouqGZKrrg1MVGlU7VoswVQSSQABqSSYAHxr0CR6og3I2dmvG8QMtkAieRunS2D4Ayx7ghorw9h7jBrT5WYqiMw747MtkIeTnDENnEuZVRrXjZwJw9lLNvmWYMwiGu6C7BIIMAi0NDp2zRpV5uzhYzB3VbYVlUDMGnKCzCdFCI4jLAGduFTpSWeW93+XgnMUWEBn1PihrfjHKlhbaHS5AX/AtcCH958z/KgIirXefbAxGIZ1EIIS2O62oyqP4/GqqaZU8eCMA6pbUPxvKiwpU8eNKiFgvNRUmMnuqM0qipdWAxb2biXUPEhBB6eIPmNPImtLXEJctpiLei5C2uYkBZdkhdS6NmgaSrtqIBrLFNEu5u8K2XNq6Stq4RLD+zuD2Lo7o5HvHlQdVEXDGNR+EbSzBhwO0KI7WL7MwUUrEEEjW2RDBujKVyCRwr2YIZwrmg/eXYX2e4Ckmy8m2x5jWCjdzqdCPCtA2lsa5aRCIZcwCBJyjQlQ0nVSeFRpOdVZso1rrFpTb7G+s2nA9mSwPJXUkD1giNBDAZYkLnEhmDe23TfniOeKKmixDCefZZxFGG6GKc4TGWlPuLc7xlnJc8tCvyqm2/u7dwjhWhkYZrdxfZuL0IPfrqOlWW4WJW3iQLhhLytZM/jEf6gKNmIfFibnv5ZoGC7JbHLbzVFibxBgHXr/ACrmT5V0Y/CG1de2x1R2UnvKsRP0rmNEixFwsHXvmnmt33Mw3YYGyr6HJnadIzEvr5BvpWNbC2S1/EW7YE5mUNGsLzY6aRlmtI9J28HY2Rh7ejXRrHS2NI+J08gaU9INMzmQDfNMaK0bXSu2QLvrvIcZiWYH1a8FsfhB9rzY6/IdKogJ/rpUTRZuHuq2IudqyzatEZgffbmEH0J+A60eSyni7gg2h08ltyjjdbArgMArXIV39Y2bSJEgN4Kup+IGpFWmzHtYizmRhcV5BPfPtBh0Y9R00A0ArPfSZt93xBsgwiBZA0kwGP1j5DuFVu5e9Zwl6GJ7F4FwDWOgceI+o+FKHUT5IjLftHNNG1TYpBHbIZLw3q2QcPddOYVuEn7h1X6VQRWqekjYvb2VxFqGCjiI1zWzqrA9QJJ8mrL2sEc+VNKSbrYgd90vq4urkNtE1q0WYKBJJAAHUnQCt52PhFw+Ht2zoLaAMekxLGfOTWcejLYRu3zeYcNrlP8AeHQfISfOK6/SJvUWJw9puAaXCPfPcD90HQ95oKsBqZRA3bMoykLYIjM7fIKp373r+13Qtv8AZW5C/ibq/wDAeHnQoTSNKKaRRtjaGN0CWSSGRxc5KKMt0dim2PtDwrFSbclRkT2Td4iBmJ4EBOrGeQrg3b3fDAX7w9XqUQnL2pX2iT7tpfeb4DU0S3VZyxLgKCDMOMw0SQoHCZOQLzQALlJuEkWolv2G/X0RlNDbtnXb1T4C96ws6IRAQ22zSqaAKCxiUhmh1/s7jkgmufe3bAs4YWVnPdUan2lsZs0t1z3Xl28IHSuy9ctYe2btxYCjKVJkM8ythByQaK1zLoCuUaCKzvaOPe/da5cOZ3Mk/wAB4dAKxhiEj8WwWs8nVsw7lcxpRSipAU0StQNKpkUqii8RT0gaRqKk4NKaaKnUUR7uJvmqgYXEkG2eFGbUAH3Gn3e4nl5ci3H7GS+YUFDyYMFhSSpbMBqxIAaSYfKBmiQcWUUe7mb9qqrYxPsxlW7qYGsK45ldSJGo+tKaqlLSZYtdx+01palrh1cvmi3A7FN21dsYm2WXNmDGNWPMggDi5cQAB6gGZzverde7hXzCWtAwHHutzhwPZbl9PKtI2xtMqMlvPBE5kkvlJBDWwoOa3HDmWSpiR71U+Fa7af1iHK0qc+koGIbPoQ68SgLylXKlViRaaWRhL9jtzoiZ4o3gN3486oM3tC3WtYpeWIQF+kX0hLo+YDfvUPFfGtFx2xrF2262iLal1ORjCLcAgZHYDsWKwDbuKAdIOgNcmG9Hdh2yfaXtXf7q9aCv+7xw48VJpjHVRsZZ18u70S6Sme52S6vRNsYs9zEk6KOzXlqxgsfgMvzqg9IRu/brvaDUHh5xk9yPhHxmjjYe5uLwYK2MYuUtJV7Mgnl96Rp3EcquNobv/aVH2i3ZdwIzDtF056DWOfeeZ76X/FsbUGW9wRbvHmi/h3OhEdrHVYSGrTfRLvBJbCMBENcVusyoYHv0IPwNQ216KGZgcObaLrIZrh1nSOEwI6VDYXo92hhbwu2nsyJBBZ4ZD7Sn1fUdfKiqiop6iEtxC/fxQ8UM0Ml7Kg9I1nLj73cShHkUXX9RQvFbNtzdV8Vai8EW4PZYHNEjiE5QcpMmPL4jK+iK6x//ACE+KtNXT10TYw15sRkpNSSlxc0ZFdvos2mblq7h34lSCoOvCxIZfKdfiar969xWsBrlris8yPet66T3qO/51d7v+jvEYS4biYlASpU+qZgQddRnHUCiLBYTGLPbXrN1SDoLTIfmGIjzFAvqWxzGSFwsdRnn9kayEyRBkgNxuq7Y2yHsYEWrRAulSc3TtGEzI7tAD4Csn23grlq6UuoUYfe6jvHeD3itxe0wXQqsDUnkPORVJtTbVi4JS3bxDWz+2uALYt68jcYnMY91Jk9KqkqnMeTa9+dV3VwNcxrQbWWPnZ9zJnyNk+9lMeGvKiDY26wHHiByAYWmOWF6PfP9mh6D2m5AUU4jEFnzO4a4MuXMAmTMVUGxZM9kOIetugtGoU15XMCxYKATDZiozE5yBLn3y0OJYkkZ0YQFZQxdUucLaIFlOGm5zULbF3zScgC5iylIgnQgSLSj+zHLRp9YNOq6wthndygtwWZixNslQIGY8d4yQmaWRDxHkA127asr2rlUQQFcKubOAQww4HCWOgkSqZZBZiTQHt7eFsSQAMlpJyWwZAnmzHmznqxrGOMynLTnnnPaSYRDPVQ27ttsQ40y20GW2nRV8e9jzJ6mquKeKQps1oaLBKXOLjcp1FTiogVMCu1yoR5U9PFKrVrmipAVAGnzVyqUqcVGaU1FF7oJHPur19gaczyryw6Tqa9biSKiittg72XMOAjjtLMzlJIZD9+0w1tt5UdYLHW8Que02eNW4AbiH772hyYf3luQfeRqygip4fFvbYOjMrDUMpII8iKDmpWvzbkUVFUuZkcwtEtYFQqsWhvvBhEADN2bA8fdlEsQqKV0Ib0wuMY2wrIGUk8JCG2BrllGhVeUua22tiFBjiAqj2Zv2Cf+JQ5jE3rQUOSORuW2HZ3Y7yJq/wAI63V/4Z7dwQB6vMtxVHL1TMGOXQgZnWQIUUHI1zfnHp5o5jmv+Q+qsMFtRljs7rJrl7N/XpIAMBHK4hdCDwlxBETVrht5Lkw1pbh/5Fxc3xtXsjjy1oQ+wGeyyq0yMg9oQWywlzK40KqQVYcCmTEUwJy5HuMsZjkuMoy65fYvSYC2w0BSPWmOQBHdTsetWyOCOzvVYH7TtbXf2tq6o+eXL9a6MPvThDoMRZPncQH5E0A4a/iFnKcoDMObWydSsAJdtocrI0kD3l01r1t7UuXCVOckGOaNOiaAXLTGQXg66QawNC3b8+y7647o3xG3cP8A39mP8S3/ADrlbejCLzxFryVgx+SyaEXxLkhUHEdQCuH5etnlhsxPqTETOYa17C7iIK5yHJGXIzCIdUeezCSAGY9P2ZqhRtGp+/stBObWA+3uilt67bfs7V+74radV/zXcqj51V4rei60hOytxz1bEuPNbPAn7z0L4mzcDA3CSxH9qQRql06G6NCGtgTmI156V1/ZhckrN1VUyEZWGUkIwDFiqkpccwW5p4SdRSxs55H2WXWvOSV/HC7LMXxEcs47S3m6BbdqLCkmAMzvqRpXndxrSM2hKHK5lmVI9pICi0oEsMiLIQgEzNe+HsZvZ4zxS1uGdZDe8C1tYcq0NdgdmsCuXEbaw2GMtcm4Pds5XcH8wAs2f3FLD71EgDRous3XAu42XWMIGyhQwzSwXKWmQZVElS6wzIXhVIOYuTFcu2N47GHBUxduajs1YFR19e6wG11NtIB94tzoY2tvneuhltjsUb2ghJd/8S43G/xMeFD2aiY6Uuzk8kJJVAZR+a7drbYu4h891sx5AclUdFUclHgK5BUZpA0wADRYIAuJNyp04qE1INVql6LUhUAafNVqJ6aomlVKLnp6vX3Pvjm1v5t/214Pu1dHVPm3/bUVXVRXtbtSK622JcHMr8z/ACqdvZzAe79f5VdirXigivRRXp9kI6inFg1VirXNft6T1rnZYqy7Oue9bkx3T+lRUuM1JGIIImRyjmKdrNIWzUUV1ht88Uq5WcXk+7fVbo+GbUfA1bYbfu2RluWGUf8AJutl/wDTvB0oR7OmyaVg6mjO3lkt21EjdCjm3vFgmOYXbtpiZJNogzzknC3Ekz1iui1tHBgcOKt6xIYYsTAiSGDiY61n2SkFrM0g/wDR+3otBVu4BaINqYUEH7TZkZtc18kyxeSBa5yxiI0Ne2H3lwaElr6PIjhTFEiAwGUsQFHEeQ1mszZKWXWuDRNOrj9vRditcNgjW7vXhVnILjEx7NqxbmNRxPnfn41wYvflm9myngbzPfI8g5yD4LQ01vU+FNlrUU0Y1zWbquQ5aLv2hvBiL+ly6zL0WcqDyVYX6VW05Wny1u1obkAh3OLsyVGaapFKbLXS5UakKaKkBUUSFODSy04WpZRODT0op4q1FGlUitKoov/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solidFill>
                <a:prstClr val="white"/>
              </a:solidFill>
            </a:endParaRPr>
          </a:p>
        </p:txBody>
      </p:sp>
    </p:spTree>
    <p:extLst>
      <p:ext uri="{BB962C8B-B14F-4D97-AF65-F5344CB8AC3E}">
        <p14:creationId xmlns:p14="http://schemas.microsoft.com/office/powerpoint/2010/main" val="26265563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5752"/>
          </a:xfrm>
        </p:spPr>
        <p:txBody>
          <a:bodyPr/>
          <a:lstStyle/>
          <a:p>
            <a:r>
              <a:rPr lang="en-GB" b="1" dirty="0" smtClean="0"/>
              <a:t>The History of India</a:t>
            </a:r>
            <a:endParaRPr lang="en-GB" b="1" dirty="0"/>
          </a:p>
        </p:txBody>
      </p:sp>
      <p:sp>
        <p:nvSpPr>
          <p:cNvPr id="4" name="Content Placeholder 3"/>
          <p:cNvSpPr>
            <a:spLocks noGrp="1"/>
          </p:cNvSpPr>
          <p:nvPr>
            <p:ph sz="half" idx="1"/>
          </p:nvPr>
        </p:nvSpPr>
        <p:spPr>
          <a:xfrm>
            <a:off x="107504" y="836712"/>
            <a:ext cx="8928992" cy="2338868"/>
          </a:xfrm>
        </p:spPr>
        <p:txBody>
          <a:bodyPr>
            <a:normAutofit lnSpcReduction="10000"/>
          </a:bodyPr>
          <a:lstStyle/>
          <a:p>
            <a:r>
              <a:rPr lang="en-GB" sz="2600" dirty="0" smtClean="0"/>
              <a:t>Dionysus &gt; Heracles &gt; dynastic foundations. </a:t>
            </a:r>
          </a:p>
          <a:p>
            <a:endParaRPr lang="en-GB" sz="400" dirty="0"/>
          </a:p>
          <a:p>
            <a:r>
              <a:rPr lang="en-GB" sz="2600" dirty="0" smtClean="0"/>
              <a:t>Development of tradition by companions of Alexander?</a:t>
            </a:r>
          </a:p>
          <a:p>
            <a:endParaRPr lang="en-GB" sz="400" dirty="0"/>
          </a:p>
          <a:p>
            <a:pPr marL="0" indent="0">
              <a:buNone/>
            </a:pPr>
            <a:r>
              <a:rPr lang="en-GB" sz="2600" dirty="0" smtClean="0"/>
              <a:t>“In the very centre of the garden there was a temple and alter of Dionysus… Within the temple there were representations of the life of the god… conquered Indians…” – </a:t>
            </a:r>
            <a:r>
              <a:rPr lang="en-GB" sz="2600" b="1" dirty="0" smtClean="0"/>
              <a:t>Longus 4.3</a:t>
            </a:r>
            <a:r>
              <a:rPr lang="en-GB" sz="2600" dirty="0" smtClean="0"/>
              <a:t>. </a:t>
            </a:r>
            <a:endParaRPr lang="en-GB" sz="2600" dirty="0"/>
          </a:p>
        </p:txBody>
      </p:sp>
      <p:pic>
        <p:nvPicPr>
          <p:cNvPr id="1027" name="Picture 3"/>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427984" y="3070201"/>
            <a:ext cx="4392488" cy="3360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ontent Placeholder 2"/>
          <p:cNvSpPr txBox="1">
            <a:spLocks/>
          </p:cNvSpPr>
          <p:nvPr/>
        </p:nvSpPr>
        <p:spPr>
          <a:xfrm>
            <a:off x="4031432" y="6431068"/>
            <a:ext cx="5112568" cy="41768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600" dirty="0" smtClean="0"/>
              <a:t>Triumph of Bacchus, Sousse, Tunisia, third century AD </a:t>
            </a:r>
            <a:endParaRPr lang="en-GB" sz="1600" dirty="0"/>
          </a:p>
        </p:txBody>
      </p:sp>
      <p:sp>
        <p:nvSpPr>
          <p:cNvPr id="10" name="Content Placeholder 3"/>
          <p:cNvSpPr txBox="1">
            <a:spLocks/>
          </p:cNvSpPr>
          <p:nvPr/>
        </p:nvSpPr>
        <p:spPr>
          <a:xfrm>
            <a:off x="35970" y="3175580"/>
            <a:ext cx="4217928" cy="3661718"/>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Pliny mentions that Indian history entails over 153 kings over 6,451 years and 3 months to count from Dionysus to Alexander (</a:t>
            </a:r>
            <a:r>
              <a:rPr lang="en-GB" i="1" dirty="0" smtClean="0"/>
              <a:t>NH</a:t>
            </a:r>
            <a:r>
              <a:rPr lang="en-GB" dirty="0" smtClean="0"/>
              <a:t> 6.59) = average reign of 42 years.</a:t>
            </a:r>
          </a:p>
          <a:p>
            <a:endParaRPr lang="en-GB" sz="400" dirty="0"/>
          </a:p>
          <a:p>
            <a:r>
              <a:rPr lang="en-GB" dirty="0" smtClean="0"/>
              <a:t>Tone of imperial conquest.</a:t>
            </a:r>
            <a:endParaRPr lang="en-GB" dirty="0"/>
          </a:p>
        </p:txBody>
      </p:sp>
    </p:spTree>
    <p:extLst>
      <p:ext uri="{BB962C8B-B14F-4D97-AF65-F5344CB8AC3E}">
        <p14:creationId xmlns:p14="http://schemas.microsoft.com/office/powerpoint/2010/main" val="3423588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80728"/>
          </a:xfrm>
        </p:spPr>
        <p:txBody>
          <a:bodyPr/>
          <a:lstStyle/>
          <a:p>
            <a:r>
              <a:rPr lang="en-GB" b="1" dirty="0" smtClean="0"/>
              <a:t>The Populations of India</a:t>
            </a:r>
            <a:endParaRPr lang="en-GB" b="1" dirty="0"/>
          </a:p>
        </p:txBody>
      </p:sp>
      <p:sp>
        <p:nvSpPr>
          <p:cNvPr id="6" name="Content Placeholder 5"/>
          <p:cNvSpPr>
            <a:spLocks noGrp="1"/>
          </p:cNvSpPr>
          <p:nvPr>
            <p:ph idx="1"/>
          </p:nvPr>
        </p:nvSpPr>
        <p:spPr>
          <a:xfrm>
            <a:off x="0" y="908720"/>
            <a:ext cx="9144000" cy="5949280"/>
          </a:xfrm>
        </p:spPr>
        <p:txBody>
          <a:bodyPr>
            <a:normAutofit fontScale="85000" lnSpcReduction="20000"/>
          </a:bodyPr>
          <a:lstStyle/>
          <a:p>
            <a:pPr marL="0" indent="0">
              <a:buNone/>
            </a:pPr>
            <a:r>
              <a:rPr lang="en-GB" dirty="0" smtClean="0"/>
              <a:t>“</a:t>
            </a:r>
            <a:r>
              <a:rPr lang="en-GB" b="1" dirty="0" smtClean="0"/>
              <a:t>In </a:t>
            </a:r>
            <a:r>
              <a:rPr lang="en-GB" b="1" dirty="0"/>
              <a:t>this country there are nations and cities which would be found to be </a:t>
            </a:r>
            <a:r>
              <a:rPr lang="en-GB" b="1" dirty="0" smtClean="0"/>
              <a:t>beyond number, </a:t>
            </a:r>
            <a:r>
              <a:rPr lang="en-GB" b="1" dirty="0"/>
              <a:t>if a person should attempt to count them</a:t>
            </a:r>
            <a:r>
              <a:rPr lang="en-GB" dirty="0" smtClean="0"/>
              <a:t>… The </a:t>
            </a:r>
            <a:r>
              <a:rPr lang="en-GB" dirty="0"/>
              <a:t>followers of Alexander the Great have stated in their writings, that there were </a:t>
            </a:r>
            <a:r>
              <a:rPr lang="en-GB" b="1" dirty="0"/>
              <a:t>no less than five thousand cities in that portion of India </a:t>
            </a:r>
            <a:r>
              <a:rPr lang="en-GB" dirty="0"/>
              <a:t>which they vanquished by force of arms, not one of which was smaller than that of Cos</a:t>
            </a:r>
            <a:r>
              <a:rPr lang="en-GB" dirty="0" smtClean="0"/>
              <a:t>; </a:t>
            </a:r>
            <a:r>
              <a:rPr lang="en-GB" dirty="0"/>
              <a:t>that its nations were eight in number, that </a:t>
            </a:r>
            <a:r>
              <a:rPr lang="en-GB" b="1" dirty="0"/>
              <a:t>India forms one-third of the whole earth</a:t>
            </a:r>
            <a:r>
              <a:rPr lang="en-GB" dirty="0"/>
              <a:t>, and that its populations are innumerable—a thing which is certainly far from improbable, seeing that the </a:t>
            </a:r>
            <a:r>
              <a:rPr lang="en-GB" b="1" dirty="0"/>
              <a:t>Indians are nearly the only race of people who have never migrated from their own </a:t>
            </a:r>
            <a:r>
              <a:rPr lang="en-GB" b="1" dirty="0" smtClean="0"/>
              <a:t>territories</a:t>
            </a:r>
            <a:r>
              <a:rPr lang="en-GB" dirty="0" smtClean="0"/>
              <a:t>…” - </a:t>
            </a:r>
            <a:r>
              <a:rPr lang="en-GB" b="1" dirty="0"/>
              <a:t>Pliny </a:t>
            </a:r>
            <a:r>
              <a:rPr lang="en-GB" b="1" i="1" dirty="0" smtClean="0"/>
              <a:t>NH </a:t>
            </a:r>
            <a:r>
              <a:rPr lang="en-GB" b="1" dirty="0" smtClean="0"/>
              <a:t>6.21.58-59</a:t>
            </a:r>
            <a:r>
              <a:rPr lang="en-GB" dirty="0" smtClean="0"/>
              <a:t>.</a:t>
            </a:r>
          </a:p>
          <a:p>
            <a:pPr marL="0" indent="0">
              <a:buNone/>
            </a:pPr>
            <a:endParaRPr lang="en-GB" sz="600" dirty="0"/>
          </a:p>
          <a:p>
            <a:pPr marL="0" indent="0">
              <a:buNone/>
            </a:pPr>
            <a:r>
              <a:rPr lang="en-GB" dirty="0" smtClean="0"/>
              <a:t>“Megasthenes states that there are in all </a:t>
            </a:r>
            <a:r>
              <a:rPr lang="en-GB" b="1" dirty="0" smtClean="0"/>
              <a:t>one hundred and eighteen tribes</a:t>
            </a:r>
            <a:r>
              <a:rPr lang="en-GB" dirty="0" smtClean="0"/>
              <a:t>. I agree with Megasthenes myself that the Indian tribes are numerous, but </a:t>
            </a:r>
            <a:r>
              <a:rPr lang="en-GB" b="1" dirty="0" smtClean="0"/>
              <a:t>I cannot conjecture how he learned and recorded the exact number, since he visited only a small portion of India</a:t>
            </a:r>
            <a:r>
              <a:rPr lang="en-GB" dirty="0" smtClean="0"/>
              <a:t>, and these people do not all mix with each other.” – </a:t>
            </a:r>
            <a:r>
              <a:rPr lang="en-GB" b="1" dirty="0" smtClean="0"/>
              <a:t>Arrian </a:t>
            </a:r>
            <a:r>
              <a:rPr lang="en-GB" b="1" i="1" dirty="0" err="1" smtClean="0"/>
              <a:t>Indica</a:t>
            </a:r>
            <a:r>
              <a:rPr lang="en-GB" b="1" i="1" dirty="0" smtClean="0"/>
              <a:t> </a:t>
            </a:r>
            <a:r>
              <a:rPr lang="en-GB" b="1" dirty="0" smtClean="0"/>
              <a:t>7.1</a:t>
            </a:r>
            <a:r>
              <a:rPr lang="en-GB" dirty="0" smtClean="0"/>
              <a:t>.</a:t>
            </a:r>
            <a:endParaRPr lang="en-GB" dirty="0"/>
          </a:p>
        </p:txBody>
      </p:sp>
    </p:spTree>
    <p:extLst>
      <p:ext uri="{BB962C8B-B14F-4D97-AF65-F5344CB8AC3E}">
        <p14:creationId xmlns:p14="http://schemas.microsoft.com/office/powerpoint/2010/main" val="3066724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24744"/>
          </a:xfrm>
        </p:spPr>
        <p:txBody>
          <a:bodyPr/>
          <a:lstStyle/>
          <a:p>
            <a:r>
              <a:rPr lang="en-GB" b="1" dirty="0" smtClean="0"/>
              <a:t>The Divisions of Indian Society</a:t>
            </a:r>
            <a:endParaRPr lang="en-GB" b="1" dirty="0"/>
          </a:p>
        </p:txBody>
      </p:sp>
      <p:sp>
        <p:nvSpPr>
          <p:cNvPr id="4" name="Content Placeholder 3"/>
          <p:cNvSpPr>
            <a:spLocks noGrp="1"/>
          </p:cNvSpPr>
          <p:nvPr>
            <p:ph sz="half" idx="1"/>
          </p:nvPr>
        </p:nvSpPr>
        <p:spPr>
          <a:xfrm>
            <a:off x="149692" y="945748"/>
            <a:ext cx="4316288" cy="4392488"/>
          </a:xfrm>
        </p:spPr>
        <p:txBody>
          <a:bodyPr>
            <a:normAutofit lnSpcReduction="10000"/>
          </a:bodyPr>
          <a:lstStyle/>
          <a:p>
            <a:r>
              <a:rPr lang="en-GB" dirty="0" smtClean="0"/>
              <a:t>Sevenfold division of Indian society </a:t>
            </a:r>
            <a:r>
              <a:rPr lang="en-GB" dirty="0" err="1" smtClean="0"/>
              <a:t>Diodorus</a:t>
            </a:r>
            <a:r>
              <a:rPr lang="en-GB" dirty="0" smtClean="0"/>
              <a:t>, Strabo, Arrian:</a:t>
            </a:r>
          </a:p>
          <a:p>
            <a:pPr lvl="1"/>
            <a:r>
              <a:rPr lang="en-GB" dirty="0" smtClean="0"/>
              <a:t>Philosophers</a:t>
            </a:r>
          </a:p>
          <a:p>
            <a:pPr lvl="1"/>
            <a:r>
              <a:rPr lang="en-GB" dirty="0" smtClean="0"/>
              <a:t>Farmers</a:t>
            </a:r>
          </a:p>
          <a:p>
            <a:pPr lvl="1"/>
            <a:r>
              <a:rPr lang="en-GB" dirty="0" smtClean="0"/>
              <a:t>Shepherds</a:t>
            </a:r>
          </a:p>
          <a:p>
            <a:pPr lvl="1"/>
            <a:r>
              <a:rPr lang="en-GB" dirty="0" smtClean="0"/>
              <a:t>Artisans</a:t>
            </a:r>
          </a:p>
          <a:p>
            <a:pPr lvl="1"/>
            <a:r>
              <a:rPr lang="en-GB" dirty="0" smtClean="0"/>
              <a:t>Soldiers</a:t>
            </a:r>
          </a:p>
          <a:p>
            <a:pPr lvl="1"/>
            <a:r>
              <a:rPr lang="en-GB" dirty="0" smtClean="0"/>
              <a:t>Overseers</a:t>
            </a:r>
          </a:p>
          <a:p>
            <a:pPr lvl="1"/>
            <a:r>
              <a:rPr lang="en-GB" dirty="0" smtClean="0"/>
              <a:t>Councillors</a:t>
            </a:r>
          </a:p>
          <a:p>
            <a:pPr marL="457200" lvl="1" indent="0">
              <a:buNone/>
            </a:pPr>
            <a:endParaRPr lang="en-GB" dirty="0"/>
          </a:p>
        </p:txBody>
      </p:sp>
      <p:sp>
        <p:nvSpPr>
          <p:cNvPr id="5" name="Content Placeholder 4"/>
          <p:cNvSpPr>
            <a:spLocks noGrp="1"/>
          </p:cNvSpPr>
          <p:nvPr>
            <p:ph sz="half" idx="2"/>
          </p:nvPr>
        </p:nvSpPr>
        <p:spPr>
          <a:xfrm>
            <a:off x="4655509" y="945748"/>
            <a:ext cx="4388296" cy="4536504"/>
          </a:xfrm>
        </p:spPr>
        <p:txBody>
          <a:bodyPr>
            <a:normAutofit lnSpcReduction="10000"/>
          </a:bodyPr>
          <a:lstStyle/>
          <a:p>
            <a:r>
              <a:rPr lang="en-GB" dirty="0" smtClean="0"/>
              <a:t>Pliny’s division of the “more civilised” Indian societies:</a:t>
            </a:r>
          </a:p>
          <a:p>
            <a:pPr lvl="1"/>
            <a:r>
              <a:rPr lang="en-GB" dirty="0" smtClean="0"/>
              <a:t>Cultivators</a:t>
            </a:r>
          </a:p>
          <a:p>
            <a:pPr lvl="1"/>
            <a:r>
              <a:rPr lang="en-GB" dirty="0" smtClean="0"/>
              <a:t>Soldiers</a:t>
            </a:r>
          </a:p>
          <a:p>
            <a:pPr lvl="1"/>
            <a:r>
              <a:rPr lang="en-GB" dirty="0" smtClean="0"/>
              <a:t>Long-distance traders</a:t>
            </a:r>
          </a:p>
          <a:p>
            <a:pPr lvl="1"/>
            <a:r>
              <a:rPr lang="en-GB" dirty="0" smtClean="0"/>
              <a:t>Statesmen</a:t>
            </a:r>
          </a:p>
          <a:p>
            <a:pPr lvl="1"/>
            <a:r>
              <a:rPr lang="en-GB" dirty="0" smtClean="0"/>
              <a:t>Wise men</a:t>
            </a:r>
          </a:p>
          <a:p>
            <a:pPr lvl="1"/>
            <a:r>
              <a:rPr lang="en-GB" dirty="0" smtClean="0"/>
              <a:t>Elephant keepers</a:t>
            </a:r>
          </a:p>
          <a:p>
            <a:pPr lvl="1"/>
            <a:endParaRPr lang="en-GB" dirty="0"/>
          </a:p>
        </p:txBody>
      </p:sp>
      <p:sp>
        <p:nvSpPr>
          <p:cNvPr id="6" name="Content Placeholder 2"/>
          <p:cNvSpPr txBox="1">
            <a:spLocks/>
          </p:cNvSpPr>
          <p:nvPr/>
        </p:nvSpPr>
        <p:spPr>
          <a:xfrm>
            <a:off x="0" y="5157192"/>
            <a:ext cx="9144000" cy="1700807"/>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it-IT" dirty="0" smtClean="0"/>
              <a:t>Fourfold division eminating from primeval giant Purusa - </a:t>
            </a:r>
            <a:r>
              <a:rPr lang="it-IT" b="1" i="1" dirty="0" smtClean="0"/>
              <a:t>Rig Veda </a:t>
            </a:r>
            <a:r>
              <a:rPr lang="it-IT" b="1" dirty="0" smtClean="0"/>
              <a:t>10.90.12</a:t>
            </a:r>
            <a:r>
              <a:rPr lang="it-IT" dirty="0" smtClean="0"/>
              <a:t>.</a:t>
            </a:r>
          </a:p>
          <a:p>
            <a:pPr marL="0" indent="0">
              <a:buNone/>
            </a:pPr>
            <a:endParaRPr lang="it-IT" sz="200" dirty="0" smtClean="0"/>
          </a:p>
          <a:p>
            <a:pPr marL="0" indent="0">
              <a:buNone/>
            </a:pPr>
            <a:r>
              <a:rPr lang="en-GB" dirty="0" smtClean="0"/>
              <a:t>“The </a:t>
            </a:r>
            <a:r>
              <a:rPr lang="en-GB" dirty="0"/>
              <a:t>Egyptians are divided into seven classes: priests, warriors, cowherds, swineherds, merchants, interpreters, and </a:t>
            </a:r>
            <a:r>
              <a:rPr lang="en-GB" dirty="0" smtClean="0"/>
              <a:t>pilots” – </a:t>
            </a:r>
            <a:r>
              <a:rPr lang="en-GB" b="1" dirty="0" smtClean="0"/>
              <a:t>Herodotus 2.164.1</a:t>
            </a:r>
            <a:r>
              <a:rPr lang="en-GB" dirty="0" smtClean="0"/>
              <a:t>.</a:t>
            </a:r>
            <a:endParaRPr lang="en-GB" dirty="0"/>
          </a:p>
        </p:txBody>
      </p:sp>
    </p:spTree>
    <p:extLst>
      <p:ext uri="{BB962C8B-B14F-4D97-AF65-F5344CB8AC3E}">
        <p14:creationId xmlns:p14="http://schemas.microsoft.com/office/powerpoint/2010/main" val="1821749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260648"/>
            <a:ext cx="8928992" cy="6480720"/>
          </a:xfrm>
        </p:spPr>
        <p:txBody>
          <a:bodyPr>
            <a:normAutofit/>
          </a:bodyPr>
          <a:lstStyle/>
          <a:p>
            <a:pPr marL="0" indent="0">
              <a:buNone/>
            </a:pPr>
            <a:r>
              <a:rPr lang="en-GB" dirty="0"/>
              <a:t>“As for the customs of the Indians which are peculiar to them, a man may consider one which was drawn up by their ancient wise men to be the most worthy of admiration; for </a:t>
            </a:r>
            <a:r>
              <a:rPr lang="en-GB" b="1" dirty="0"/>
              <a:t>the law has ordained that under no circumstances shall anyone among them be a slave</a:t>
            </a:r>
            <a:r>
              <a:rPr lang="en-GB" dirty="0"/>
              <a:t>, but that all shall be free and respect the principle of equality in all persons. For those, they think, who have learned neither to domineer over others nor to subject themselves to others will enjoy a manner of life best suited to all circumstances; since </a:t>
            </a:r>
            <a:r>
              <a:rPr lang="en-GB" b="1" dirty="0"/>
              <a:t>it is </a:t>
            </a:r>
            <a:r>
              <a:rPr lang="en-GB" b="1" dirty="0" smtClean="0"/>
              <a:t>silly </a:t>
            </a:r>
            <a:r>
              <a:rPr lang="en-GB" b="1" dirty="0"/>
              <a:t>to make laws on the basis of equality for all persons, and yet to establish inequalities in social intercourse</a:t>
            </a:r>
            <a:r>
              <a:rPr lang="en-GB" dirty="0" smtClean="0"/>
              <a:t>.” – </a:t>
            </a:r>
            <a:r>
              <a:rPr lang="en-GB" b="1" dirty="0" err="1" smtClean="0"/>
              <a:t>Diodorus</a:t>
            </a:r>
            <a:r>
              <a:rPr lang="en-GB" b="1" dirty="0" smtClean="0"/>
              <a:t> </a:t>
            </a:r>
            <a:r>
              <a:rPr lang="en-GB" b="1" dirty="0" err="1" smtClean="0"/>
              <a:t>Siculus</a:t>
            </a:r>
            <a:r>
              <a:rPr lang="en-GB" b="1" dirty="0" smtClean="0"/>
              <a:t> 2.39.5</a:t>
            </a:r>
            <a:r>
              <a:rPr lang="en-GB" dirty="0" smtClean="0"/>
              <a:t>.</a:t>
            </a:r>
            <a:endParaRPr lang="en-GB" dirty="0"/>
          </a:p>
        </p:txBody>
      </p:sp>
    </p:spTree>
    <p:extLst>
      <p:ext uri="{BB962C8B-B14F-4D97-AF65-F5344CB8AC3E}">
        <p14:creationId xmlns:p14="http://schemas.microsoft.com/office/powerpoint/2010/main" val="2974885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Indian Women</a:t>
            </a:r>
            <a:endParaRPr lang="en-GB" b="1" dirty="0"/>
          </a:p>
        </p:txBody>
      </p:sp>
      <p:sp>
        <p:nvSpPr>
          <p:cNvPr id="4" name="Content Placeholder 3"/>
          <p:cNvSpPr>
            <a:spLocks noGrp="1"/>
          </p:cNvSpPr>
          <p:nvPr>
            <p:ph idx="1"/>
          </p:nvPr>
        </p:nvSpPr>
        <p:spPr>
          <a:xfrm>
            <a:off x="179512" y="1580051"/>
            <a:ext cx="8784976" cy="5161317"/>
          </a:xfrm>
        </p:spPr>
        <p:txBody>
          <a:bodyPr>
            <a:normAutofit fontScale="92500" lnSpcReduction="20000"/>
          </a:bodyPr>
          <a:lstStyle/>
          <a:p>
            <a:r>
              <a:rPr lang="en-GB" i="1" dirty="0" smtClean="0"/>
              <a:t>Sati </a:t>
            </a:r>
            <a:r>
              <a:rPr lang="en-GB" dirty="0" smtClean="0"/>
              <a:t>- Cicero </a:t>
            </a:r>
            <a:r>
              <a:rPr lang="en-GB" i="1" dirty="0" err="1" smtClean="0"/>
              <a:t>Tusc</a:t>
            </a:r>
            <a:r>
              <a:rPr lang="en-GB" dirty="0"/>
              <a:t>. </a:t>
            </a:r>
            <a:r>
              <a:rPr lang="en-GB" dirty="0" smtClean="0"/>
              <a:t>5.77-78; Propertius 3.13.</a:t>
            </a:r>
          </a:p>
          <a:p>
            <a:endParaRPr lang="en-GB" sz="2600" dirty="0"/>
          </a:p>
          <a:p>
            <a:pPr marL="0" indent="0">
              <a:buNone/>
            </a:pPr>
            <a:r>
              <a:rPr lang="en-GB" dirty="0"/>
              <a:t>“There is a </a:t>
            </a:r>
            <a:r>
              <a:rPr lang="en-GB" dirty="0" smtClean="0"/>
              <a:t>uniquely felicitous </a:t>
            </a:r>
            <a:r>
              <a:rPr lang="en-GB" dirty="0"/>
              <a:t>custom of funerals among eastern husbands, </a:t>
            </a:r>
            <a:r>
              <a:rPr lang="en-GB" dirty="0" smtClean="0"/>
              <a:t>whom </a:t>
            </a:r>
            <a:r>
              <a:rPr lang="en-GB" dirty="0"/>
              <a:t>the red dawn tinges with her own horses. For when the last torch has been thrown onto </a:t>
            </a:r>
            <a:r>
              <a:rPr lang="en-GB" dirty="0" smtClean="0"/>
              <a:t>the funeral pyre, the dutiful crowd of widows stands with flowing hair, and hold a deadly competition as to which of them will, living, follow her husband: it is a source of shame not have had the chance to die… But we have a faithless race of brides, and among us no girl will be a faithful Evadne or a devout Penelope.” </a:t>
            </a:r>
            <a:r>
              <a:rPr lang="en-GB" dirty="0"/>
              <a:t>- </a:t>
            </a:r>
            <a:r>
              <a:rPr lang="en-GB" b="1" dirty="0"/>
              <a:t>Propertius </a:t>
            </a:r>
            <a:r>
              <a:rPr lang="en-GB" b="1" dirty="0" smtClean="0"/>
              <a:t>3.13.15-20, 23-24</a:t>
            </a:r>
            <a:r>
              <a:rPr lang="en-GB" dirty="0" smtClean="0"/>
              <a:t>. </a:t>
            </a:r>
            <a:endParaRPr lang="en-GB" dirty="0"/>
          </a:p>
          <a:p>
            <a:pPr marL="0" indent="0">
              <a:buNone/>
            </a:pPr>
            <a:r>
              <a:rPr lang="en-GB" dirty="0" smtClean="0"/>
              <a:t> </a:t>
            </a:r>
            <a:endParaRPr lang="en-GB" dirty="0"/>
          </a:p>
        </p:txBody>
      </p:sp>
    </p:spTree>
    <p:extLst>
      <p:ext uri="{BB962C8B-B14F-4D97-AF65-F5344CB8AC3E}">
        <p14:creationId xmlns:p14="http://schemas.microsoft.com/office/powerpoint/2010/main" val="4243659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0"/>
            <a:ext cx="8928992" cy="6858000"/>
          </a:xfrm>
        </p:spPr>
        <p:txBody>
          <a:bodyPr>
            <a:normAutofit fontScale="92500" lnSpcReduction="20000"/>
          </a:bodyPr>
          <a:lstStyle/>
          <a:p>
            <a:pPr marL="0" indent="0">
              <a:buNone/>
            </a:pPr>
            <a:r>
              <a:rPr lang="en-GB" dirty="0" smtClean="0"/>
              <a:t>“</a:t>
            </a:r>
            <a:r>
              <a:rPr lang="en-GB" b="1" dirty="0" err="1" smtClean="0"/>
              <a:t>Aristobulus</a:t>
            </a:r>
            <a:r>
              <a:rPr lang="en-GB" dirty="0" smtClean="0"/>
              <a:t> </a:t>
            </a:r>
            <a:r>
              <a:rPr lang="en-GB" dirty="0"/>
              <a:t>mentions some novel and unusual customs at </a:t>
            </a:r>
            <a:r>
              <a:rPr lang="en-GB" b="1" dirty="0"/>
              <a:t>Taxila</a:t>
            </a:r>
            <a:r>
              <a:rPr lang="en-GB" dirty="0"/>
              <a:t>: those who by reason of poverty are unable to marry off their daughters, lead them forth to the market-place in the flower of their age to the sound of both trumpets and drums (precisely the instruments used to signal the call to battle), thus assembling a crowd; </a:t>
            </a:r>
            <a:r>
              <a:rPr lang="en-GB" b="1" dirty="0"/>
              <a:t>and to any man who comes forward they first expose her rear parts up to the shoulders and then her front parts, and if she pleases him, and at the same time allows herself to be persuaded, on approved terms, he marries her</a:t>
            </a:r>
            <a:r>
              <a:rPr lang="en-GB" dirty="0"/>
              <a:t>; and the dead are thrown out to be devoured by vultures; and to have several wives is a custom common also to others. And </a:t>
            </a:r>
            <a:r>
              <a:rPr lang="en-GB" b="1" dirty="0"/>
              <a:t>he further says that he heard that among certain tribes wives were glad to be burned up along with their deceased husbands</a:t>
            </a:r>
            <a:r>
              <a:rPr lang="en-GB" dirty="0"/>
              <a:t>, and that those who would not submit to it were held in disgrace; and this custom is also mentioned by other writers.” – </a:t>
            </a:r>
            <a:r>
              <a:rPr lang="en-GB" b="1" dirty="0"/>
              <a:t>Strabo </a:t>
            </a:r>
            <a:r>
              <a:rPr lang="en-GB" b="1" i="1" dirty="0"/>
              <a:t>Geography</a:t>
            </a:r>
            <a:r>
              <a:rPr lang="en-GB" b="1" dirty="0"/>
              <a:t> 15.1.62</a:t>
            </a:r>
            <a:r>
              <a:rPr lang="en-GB" dirty="0"/>
              <a:t>.</a:t>
            </a:r>
          </a:p>
          <a:p>
            <a:pPr marL="0" indent="0">
              <a:buNone/>
            </a:pPr>
            <a:endParaRPr lang="en-GB" dirty="0"/>
          </a:p>
        </p:txBody>
      </p:sp>
    </p:spTree>
    <p:extLst>
      <p:ext uri="{BB962C8B-B14F-4D97-AF65-F5344CB8AC3E}">
        <p14:creationId xmlns:p14="http://schemas.microsoft.com/office/powerpoint/2010/main" val="4215211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80728"/>
          </a:xfrm>
        </p:spPr>
        <p:txBody>
          <a:bodyPr/>
          <a:lstStyle/>
          <a:p>
            <a:r>
              <a:rPr lang="en-GB" b="1" dirty="0" smtClean="0"/>
              <a:t>Somatic Characterisations</a:t>
            </a:r>
            <a:endParaRPr lang="en-GB" b="1" dirty="0"/>
          </a:p>
        </p:txBody>
      </p:sp>
      <p:sp>
        <p:nvSpPr>
          <p:cNvPr id="4" name="Content Placeholder 3"/>
          <p:cNvSpPr>
            <a:spLocks noGrp="1"/>
          </p:cNvSpPr>
          <p:nvPr>
            <p:ph idx="1"/>
          </p:nvPr>
        </p:nvSpPr>
        <p:spPr>
          <a:xfrm>
            <a:off x="107504" y="908720"/>
            <a:ext cx="8928992" cy="5949280"/>
          </a:xfrm>
        </p:spPr>
        <p:txBody>
          <a:bodyPr>
            <a:normAutofit fontScale="85000" lnSpcReduction="10000"/>
          </a:bodyPr>
          <a:lstStyle/>
          <a:p>
            <a:pPr marL="0" indent="0">
              <a:buNone/>
            </a:pPr>
            <a:r>
              <a:rPr lang="en-GB" dirty="0"/>
              <a:t>“In the regions which lie to the </a:t>
            </a:r>
            <a:r>
              <a:rPr lang="en-GB" dirty="0" smtClean="0"/>
              <a:t>south </a:t>
            </a:r>
            <a:r>
              <a:rPr lang="en-GB" dirty="0"/>
              <a:t>of the Ganges, the people are tinted by the heat of the sun, so much so as to be quite coloured, but yet not burnt black, like the </a:t>
            </a:r>
            <a:r>
              <a:rPr lang="en-GB" dirty="0" smtClean="0"/>
              <a:t>Ethiopians</a:t>
            </a:r>
            <a:r>
              <a:rPr lang="en-GB" dirty="0"/>
              <a:t>. The </a:t>
            </a:r>
            <a:r>
              <a:rPr lang="en-GB" dirty="0" smtClean="0"/>
              <a:t>nearer </a:t>
            </a:r>
            <a:r>
              <a:rPr lang="en-GB" dirty="0"/>
              <a:t>they approach the Indus, the deeper their colour, a proof of the heat of the climate</a:t>
            </a:r>
            <a:r>
              <a:rPr lang="en-GB" dirty="0" smtClean="0"/>
              <a:t>.” – </a:t>
            </a:r>
            <a:r>
              <a:rPr lang="en-GB" b="1" dirty="0" smtClean="0"/>
              <a:t>Pliny </a:t>
            </a:r>
            <a:r>
              <a:rPr lang="en-GB" b="1" i="1" dirty="0" smtClean="0"/>
              <a:t>NH </a:t>
            </a:r>
            <a:r>
              <a:rPr lang="en-GB" b="1" dirty="0" smtClean="0"/>
              <a:t>6.22.70</a:t>
            </a:r>
            <a:r>
              <a:rPr lang="en-GB" dirty="0" smtClean="0"/>
              <a:t>.</a:t>
            </a:r>
          </a:p>
          <a:p>
            <a:pPr marL="0" indent="0">
              <a:buNone/>
            </a:pPr>
            <a:endParaRPr lang="en-GB" sz="1000" dirty="0"/>
          </a:p>
          <a:p>
            <a:pPr marL="0" indent="0">
              <a:buNone/>
            </a:pPr>
            <a:r>
              <a:rPr lang="en-GB" dirty="0" smtClean="0"/>
              <a:t>“Physically the Indians are lean, tall and much lighter in movement than other men.” – </a:t>
            </a:r>
            <a:r>
              <a:rPr lang="en-GB" b="1" dirty="0" smtClean="0"/>
              <a:t>Arrian </a:t>
            </a:r>
            <a:r>
              <a:rPr lang="en-GB" b="1" i="1" dirty="0" err="1" smtClean="0"/>
              <a:t>Indica</a:t>
            </a:r>
            <a:r>
              <a:rPr lang="en-GB" b="1" i="1" dirty="0" smtClean="0"/>
              <a:t> </a:t>
            </a:r>
            <a:r>
              <a:rPr lang="en-GB" b="1" dirty="0" smtClean="0"/>
              <a:t>17.1</a:t>
            </a:r>
            <a:r>
              <a:rPr lang="en-GB" dirty="0" smtClean="0"/>
              <a:t>.</a:t>
            </a:r>
          </a:p>
          <a:p>
            <a:pPr marL="0" indent="0">
              <a:buNone/>
            </a:pPr>
            <a:endParaRPr lang="en-GB" sz="1000" dirty="0"/>
          </a:p>
          <a:p>
            <a:pPr marL="0" indent="0">
              <a:buNone/>
            </a:pPr>
            <a:r>
              <a:rPr lang="en-GB" dirty="0"/>
              <a:t>“…[</a:t>
            </a:r>
            <a:r>
              <a:rPr lang="en-GB" dirty="0" err="1" smtClean="0"/>
              <a:t>Cathaean</a:t>
            </a:r>
            <a:r>
              <a:rPr lang="en-GB" dirty="0" smtClean="0"/>
              <a:t>] men </a:t>
            </a:r>
            <a:r>
              <a:rPr lang="en-GB" dirty="0"/>
              <a:t>dye their beards with many most florid colours for the sole reason that they wish to beautify themselves; and that this practice is carefully followed by numerous other Indian peoples also (for the country produces marvellous colours, he says [</a:t>
            </a:r>
            <a:r>
              <a:rPr lang="en-GB" dirty="0" err="1" smtClean="0"/>
              <a:t>Onesicritus</a:t>
            </a:r>
            <a:r>
              <a:rPr lang="en-GB" dirty="0" smtClean="0"/>
              <a:t>]), </a:t>
            </a:r>
            <a:r>
              <a:rPr lang="en-GB" dirty="0"/>
              <a:t>who dye both their hair and their garments; and that the people, though shabby in every other way, are fond of adornment</a:t>
            </a:r>
            <a:r>
              <a:rPr lang="en-GB" dirty="0" smtClean="0"/>
              <a:t>.” – </a:t>
            </a:r>
            <a:r>
              <a:rPr lang="en-GB" b="1" dirty="0" smtClean="0"/>
              <a:t>Strabo 15.1.30</a:t>
            </a:r>
            <a:r>
              <a:rPr lang="en-GB" dirty="0" smtClean="0"/>
              <a:t>. </a:t>
            </a:r>
            <a:endParaRPr lang="en-GB" dirty="0"/>
          </a:p>
        </p:txBody>
      </p:sp>
    </p:spTree>
    <p:extLst>
      <p:ext uri="{BB962C8B-B14F-4D97-AF65-F5344CB8AC3E}">
        <p14:creationId xmlns:p14="http://schemas.microsoft.com/office/powerpoint/2010/main" val="28335322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Natural Context</a:t>
            </a:r>
            <a:endParaRPr lang="en-GB" b="1" dirty="0"/>
          </a:p>
        </p:txBody>
      </p:sp>
      <p:sp>
        <p:nvSpPr>
          <p:cNvPr id="3" name="Content Placeholder 2"/>
          <p:cNvSpPr>
            <a:spLocks noGrp="1"/>
          </p:cNvSpPr>
          <p:nvPr>
            <p:ph idx="1"/>
          </p:nvPr>
        </p:nvSpPr>
        <p:spPr>
          <a:xfrm>
            <a:off x="107504" y="1340768"/>
            <a:ext cx="8928992" cy="5517232"/>
          </a:xfrm>
        </p:spPr>
        <p:txBody>
          <a:bodyPr>
            <a:normAutofit fontScale="85000" lnSpcReduction="20000"/>
          </a:bodyPr>
          <a:lstStyle/>
          <a:p>
            <a:r>
              <a:rPr lang="en-GB" dirty="0" smtClean="0"/>
              <a:t>Bizarre and sometimes frightening animals (cf. Alexander’s army and snakes) and natural features, coexisting alongside descriptions of well-ordered Indian societies. </a:t>
            </a:r>
          </a:p>
          <a:p>
            <a:pPr marL="0" indent="0">
              <a:buNone/>
            </a:pPr>
            <a:endParaRPr lang="en-GB" sz="1000" dirty="0"/>
          </a:p>
          <a:p>
            <a:pPr marL="0" indent="0">
              <a:buNone/>
            </a:pPr>
            <a:r>
              <a:rPr lang="en-GB" dirty="0"/>
              <a:t>“And there was also danger from the snakes; for herbs grew on the sand-hills, and beneath these herbs the snakes had crept unnoticed; and they killed every person they struck. It was said that among the </a:t>
            </a:r>
            <a:r>
              <a:rPr lang="en-GB" dirty="0" err="1"/>
              <a:t>Oreitae</a:t>
            </a:r>
            <a:r>
              <a:rPr lang="en-GB" dirty="0"/>
              <a:t> the arrows, which were made of wood and hardened in fire, were besmeared with deadly </a:t>
            </a:r>
            <a:r>
              <a:rPr lang="en-GB" dirty="0" smtClean="0"/>
              <a:t>poisons…” </a:t>
            </a:r>
            <a:r>
              <a:rPr lang="en-GB" b="1" dirty="0" smtClean="0"/>
              <a:t>Strabo 15.2.7</a:t>
            </a:r>
            <a:r>
              <a:rPr lang="en-GB" dirty="0" smtClean="0"/>
              <a:t>.</a:t>
            </a:r>
          </a:p>
          <a:p>
            <a:pPr marL="0" indent="0">
              <a:buNone/>
            </a:pPr>
            <a:endParaRPr lang="en-GB" sz="1000" dirty="0"/>
          </a:p>
          <a:p>
            <a:pPr marL="0" indent="0">
              <a:buNone/>
            </a:pPr>
            <a:r>
              <a:rPr lang="en-GB" dirty="0" smtClean="0"/>
              <a:t>“…towards </a:t>
            </a:r>
            <a:r>
              <a:rPr lang="en-GB" dirty="0"/>
              <a:t>the east of the tribe of the </a:t>
            </a:r>
            <a:r>
              <a:rPr lang="en-GB" dirty="0" err="1"/>
              <a:t>Gandaridae</a:t>
            </a:r>
            <a:r>
              <a:rPr lang="en-GB" dirty="0"/>
              <a:t>, which possesses the greatest number of elephants and the largest in size</a:t>
            </a:r>
            <a:r>
              <a:rPr lang="en-GB" dirty="0" smtClean="0"/>
              <a:t>. </a:t>
            </a:r>
            <a:r>
              <a:rPr lang="en-GB" dirty="0"/>
              <a:t>Consequently no foreign king has ever subdued this country, all alien </a:t>
            </a:r>
            <a:r>
              <a:rPr lang="en-GB" dirty="0" smtClean="0"/>
              <a:t>nations </a:t>
            </a:r>
            <a:r>
              <a:rPr lang="en-GB" dirty="0"/>
              <a:t>being fearful of both the multitude and the strength of the </a:t>
            </a:r>
            <a:r>
              <a:rPr lang="en-GB" dirty="0" smtClean="0"/>
              <a:t>beasts… </a:t>
            </a:r>
            <a:r>
              <a:rPr lang="en-GB" b="1" dirty="0" err="1" smtClean="0"/>
              <a:t>Diodorus</a:t>
            </a:r>
            <a:r>
              <a:rPr lang="en-GB" b="1" dirty="0" smtClean="0"/>
              <a:t> </a:t>
            </a:r>
            <a:r>
              <a:rPr lang="en-GB" b="1" dirty="0" err="1" smtClean="0"/>
              <a:t>Siculus</a:t>
            </a:r>
            <a:r>
              <a:rPr lang="en-GB" b="1" dirty="0" smtClean="0"/>
              <a:t> 2.37.2-3</a:t>
            </a:r>
            <a:r>
              <a:rPr lang="en-GB" dirty="0" smtClean="0"/>
              <a:t>.</a:t>
            </a:r>
            <a:endParaRPr lang="en-GB" dirty="0"/>
          </a:p>
        </p:txBody>
      </p:sp>
    </p:spTree>
    <p:extLst>
      <p:ext uri="{BB962C8B-B14F-4D97-AF65-F5344CB8AC3E}">
        <p14:creationId xmlns:p14="http://schemas.microsoft.com/office/powerpoint/2010/main" val="1517048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008112"/>
          </a:xfrm>
        </p:spPr>
        <p:txBody>
          <a:bodyPr/>
          <a:lstStyle/>
          <a:p>
            <a:r>
              <a:rPr lang="en-GB" b="1" dirty="0" smtClean="0"/>
              <a:t>Comprehending India</a:t>
            </a:r>
            <a:endParaRPr lang="en-GB" b="1" dirty="0"/>
          </a:p>
        </p:txBody>
      </p:sp>
      <p:sp>
        <p:nvSpPr>
          <p:cNvPr id="3" name="Content Placeholder 2"/>
          <p:cNvSpPr>
            <a:spLocks noGrp="1"/>
          </p:cNvSpPr>
          <p:nvPr>
            <p:ph idx="1"/>
          </p:nvPr>
        </p:nvSpPr>
        <p:spPr>
          <a:xfrm>
            <a:off x="107504" y="980728"/>
            <a:ext cx="8928992" cy="5760640"/>
          </a:xfrm>
        </p:spPr>
        <p:txBody>
          <a:bodyPr>
            <a:normAutofit fontScale="92500" lnSpcReduction="10000"/>
          </a:bodyPr>
          <a:lstStyle/>
          <a:p>
            <a:r>
              <a:rPr lang="en-GB" dirty="0" smtClean="0"/>
              <a:t>Connecting the unknown and incomprehensible into familiar – drawing parallels with Egypt and Ethiopia: </a:t>
            </a:r>
          </a:p>
          <a:p>
            <a:pPr lvl="1"/>
            <a:r>
              <a:rPr lang="en-GB" dirty="0"/>
              <a:t>“But the Indus empties by two mouths into the southern sea, encompassing the country called </a:t>
            </a:r>
            <a:r>
              <a:rPr lang="en-GB" dirty="0" err="1"/>
              <a:t>Patalenê</a:t>
            </a:r>
            <a:r>
              <a:rPr lang="en-GB" dirty="0"/>
              <a:t>, which is similar to the Delta of </a:t>
            </a:r>
            <a:r>
              <a:rPr lang="en-GB" dirty="0" smtClean="0"/>
              <a:t>Egypt.” – </a:t>
            </a:r>
            <a:r>
              <a:rPr lang="en-GB" b="1" dirty="0" smtClean="0"/>
              <a:t>Strabo 5.1.13</a:t>
            </a:r>
            <a:r>
              <a:rPr lang="en-GB" dirty="0" smtClean="0"/>
              <a:t>.  </a:t>
            </a:r>
          </a:p>
          <a:p>
            <a:pPr lvl="1"/>
            <a:endParaRPr lang="en-GB" sz="900" dirty="0"/>
          </a:p>
          <a:p>
            <a:r>
              <a:rPr lang="en-GB" dirty="0" smtClean="0"/>
              <a:t>Inversion of the normal:</a:t>
            </a:r>
          </a:p>
          <a:p>
            <a:pPr lvl="1"/>
            <a:r>
              <a:rPr lang="en-GB" dirty="0" smtClean="0"/>
              <a:t>“But in that region the earth so inverts the regular order of season that when other parts become hot with the sun’s heat snow covers India; and conversely, when other parts become cold, unbearable heat prevails there. There is no reason for this inversion of nature.” – </a:t>
            </a:r>
            <a:r>
              <a:rPr lang="en-GB" b="1" dirty="0" err="1" smtClean="0"/>
              <a:t>Curtius</a:t>
            </a:r>
            <a:r>
              <a:rPr lang="en-GB" b="1" dirty="0" smtClean="0"/>
              <a:t> Rufus 8.9.13</a:t>
            </a:r>
            <a:r>
              <a:rPr lang="en-GB" dirty="0" smtClean="0"/>
              <a:t>.</a:t>
            </a:r>
          </a:p>
          <a:p>
            <a:pPr lvl="1"/>
            <a:endParaRPr lang="en-GB" sz="900" dirty="0"/>
          </a:p>
          <a:p>
            <a:r>
              <a:rPr lang="en-GB" dirty="0" smtClean="0"/>
              <a:t>Barbarism vs. Utopianism:</a:t>
            </a:r>
          </a:p>
          <a:p>
            <a:pPr lvl="1"/>
            <a:r>
              <a:rPr lang="en-GB" dirty="0" smtClean="0"/>
              <a:t>Cf. Strabo 15.1.53.</a:t>
            </a:r>
            <a:endParaRPr lang="en-GB" dirty="0"/>
          </a:p>
        </p:txBody>
      </p:sp>
    </p:spTree>
    <p:extLst>
      <p:ext uri="{BB962C8B-B14F-4D97-AF65-F5344CB8AC3E}">
        <p14:creationId xmlns:p14="http://schemas.microsoft.com/office/powerpoint/2010/main" val="21928956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692696"/>
            <a:ext cx="8424936" cy="5256584"/>
          </a:xfrm>
        </p:spPr>
        <p:txBody>
          <a:bodyPr/>
          <a:lstStyle/>
          <a:p>
            <a:pPr>
              <a:buNone/>
            </a:pPr>
            <a:endParaRPr lang="en-GB" dirty="0" smtClean="0"/>
          </a:p>
          <a:p>
            <a:pPr>
              <a:buNone/>
            </a:pPr>
            <a:endParaRPr lang="en-GB" dirty="0" smtClean="0"/>
          </a:p>
          <a:p>
            <a:pPr>
              <a:buNone/>
            </a:pPr>
            <a:endParaRPr lang="en-GB" dirty="0" smtClean="0"/>
          </a:p>
          <a:p>
            <a:pPr algn="ctr">
              <a:buNone/>
            </a:pPr>
            <a:r>
              <a:rPr lang="en-GB" sz="6000" b="1" dirty="0" smtClean="0"/>
              <a:t>The Visual Depiction </a:t>
            </a:r>
          </a:p>
          <a:p>
            <a:pPr algn="ctr">
              <a:buNone/>
            </a:pPr>
            <a:r>
              <a:rPr lang="en-GB" sz="6000" b="1" dirty="0" smtClean="0"/>
              <a:t>of India</a:t>
            </a:r>
            <a:endParaRPr lang="en-GB" sz="6000" b="1" dirty="0"/>
          </a:p>
        </p:txBody>
      </p:sp>
      <p:sp>
        <p:nvSpPr>
          <p:cNvPr id="2050" name="AutoShape 2" descr="data:image/jpeg;base64,/9j/4AAQSkZJRgABAQAAAQABAAD/2wCEAAkGBhISERUUExQWFRUWFxcXFxgVGBQYGBcVHRgXFxcXFxwXHSYeGBojGhUYHy8gIycpLC0sFx4xNTAqNSYrLCkBCQoKDgwOGg8PGiwlHyUuLSw0MCwsLywqLDQsLCwsLDAwLCwsLC4sKSovLC00LywsLCwsLCwsLCwsLC0sLCwsLP/AABEIAN4A4wMBIgACEQEDEQH/xAAcAAABBQEBAQAAAAAAAAAAAAAGAAECBQcEAwj/xABIEAACAQIDBQQHBQUGBQMFAAABAhEAAwQSIQUGIjFBE1FhcQcjMkKBkaEUUmJysTOCwdHwQ1NzkrLhJGPC0vGTorMVFjREVP/EABoBAAIDAQEAAAAAAAAAAAAAAAQFAAEDAgb/xAA0EQABAwIEAggGAgIDAAAAAAABAAIDBBESITFBUfAFEyJhcZHR4RQygaGxwTNCI/EVQ1L/2gAMAwEAAhEDEQA/AMWFPNRBp6tUnppp6aoolNKaUUqitMaY05poqKKakdx+cV0LZ5xqDXhZsMxCqCzHkACSfIDU0V7J9HWIYhrzLYABfK0tdKjmRbXi+cdKyklZHm4rRkbn/KEJGkKP7G7mCtE+qe+6iSL1xbPUDS0k3ObD2o+FW1i9ctgFEsWAcoXsEszJYKJc9oYjMZA9w0O6rH9R55ep+yIFKdys4wuwsTc/Z2Lr/ltuf4V3puLtA/8A6tz4gL+pFG2Mxl4pnZrjDLIz33M6aArZuIBJgcjE8q8cTZtAMWU6doRmzclZsom8jzmQKQcxkt0rL4qQ6Afn9haCmZuT+EJn0f7R/wD5n+dv/urnvbmY5OeFvfBCf9M0Z2bVs2y2TD8Kkz2JObKDJJVwoPCR05eIr3wdoMCQChUss2/tCAkXLqyAt4dEUQCdTVfFSDW3kfVWKVh0v5+yzLEYO5bPGjp+ZWX9RXPNanh9q3CAFuXDoSZfOp4nAhblq43sKrGWAGdRNctxbF4ntcPZc85CtZcjXiD2DcUjTUkKASJia0FU7+zfI8/lcmkH9XLN5pB6MsVuhhmGa3dex3dtluWvLtrRKj97WqLau62Jw4zOk2zyuWzntkfmXT5xRDJ2Oyuh3wPZnZVcdf6+NNNIEinInlW6wTA04NRp5qKKU0pqNIVFE8081GKeaiiiTTUjSqK1OKU0qaKipPSqM04qKJ6VORXVs3ZVy+4t2lzMeQH1J7h41RIAuVYBJsFyAUT7M3KaFbEsbStqttRmvuOpC+4v4mgCind/dRbCq1vJevET2soQkGCthW5sD/aNoOk+yerH4M5yi23JLaswd85IUg3DrnysImNFvZgoKGFslZiOFh+u6Yx0eEXf5Ll2X2aEJYUWFOkpLXHHKTfIhuLKsW9JuLxV0Y1RbTIhlrxZhlGYsqDKZZZuXRmdX1zfs3GvI8ruDLELlU8TuUW2G1GW4xUq/CSpVQzHhnLlFUm3d6cPnPZK15sqoWclbZyqB7Ii5cEieNo15UO2Mvdlz9UQ6QMbmrJmV2KKG0nhXM5HsiCtuQhym4JISMw00r1xe0EXS89pRrK3LpJMhgZWx2rj2m0zpqaBcbt29dGVnIToiAIg/dWBVfmo0UpOpQRqh/UI2vbxYMMDmLEEEFLGaD3hsVec/wDtryXfSyvsW74j7r4W1/8AHh9PnQiLZIJjlz8KZrZAB6GY+Gla/DR75rP4h+2SKzvbZc62bzHxvWmPnxWDXU218Oy52F0EyTw4S4TzJMi2hPI9aDcLmzAJ7TcIGhmTAGunOi2/u12Nk3Gu5ihm5KypkZDkIbignn4fCs3xRsIC3hfI8E62VhsTbmCDQz2gpAEXLV63EAAEBXe3MKBOmldeLsWwzNh2Z7cDjUC+o4UkE2yzqJQatbJnWaG8fufFjtbbMWyi4UIgdmRmzIfwjnPShi3cZSCpKkciCQfgRrWbYGvJcxxVvmfHZr2+C0DD3wWL51jTMyHpJbKxWDoW5NBm0ukGuzC3sreqZkJEtlNsDN3MGItOJFwEtB9WeLUSFYfei5I7UC9HvNK3R+W6kP8APMPCr/Zm2Ec+qaW04HypdkCBkYRbvQNPccjSa5khcNfZaRzNdzmujauwMPezZ1Fi4PauWlYW5771k8Vr86yviaENr7BvYZhnAytqrocyOO9WH6UbLtBi3EW4OENxK1vMBKEE57TEqqanUAwxZyR6pd0ZOFlIkoRmt3uIqOFBKXDlZhctiGVCxURNVHK+PvCkkTJO4rM+dNRPtvdcZTew2ZkGr2zrctA6htNHtno4JEUMxTBkjXi4S6SMxmxUaVKKVaLNSNPFMKlFRRQIpqRNKorU8w7j8/8AalmHd+tQFPlqKk8+VICaQYf+a98FhXvOttAWZiAoHU/wqiQBcqAE5BdOxti3MTdFu2JPMk6KijmzHoorRNn7MSzayWp7NoBfKwOJbpJXVLOhypINwiAdZPLhMKmGtdhbhgf2rxPbODlOmk2VbhCyM7AzChjXu+NuvIaSCSuikl2afVgH35PsEgrkWeFM7KZ5HSnLTnnu8dGsEQi11555zbFXCrKysVYFYaFLKNQrLCyR0W2vC6sVAkFxwY3eAYM9Te59mGMg85xDAmNdeyUzyzsTXFt3eIWWK2ipv6h7iwVtEiGFsgDPdPv3uZOggUHs0gzqT11+PnWsNPiF3afn2Wc1RhNm68/dWO0Nu3MRxXmLFSMqgAIoMyABovTkNetV7WdMw1H1qKuQDBOo18R3V6qcqedMA0NFggC4uNyvNwATGo7+XT+dRLmAOg5UsvUf+Kud3t0sTjD6pYQc3bRR4TGp8ADVPe1gxONgra1zjZoVKXOuvPn49aatOseiIKsvcNxipEKMoVyQFYGZYLzIPODQ3vB6Pr+Gtm5IuW1yyQDmGnEYEwgOkkjppQ8dZC84WuWzqWVoxEKp3XuBcXYLcjcQHwBIHwOvOj30gbss1t74uxbtIsWoJlswUkme4zPOswDEEEaGdPA1eYzfnGXbDWLjh0YAElVzGCD7Q5mQNedczQyOla9h01XcMzGxujffPRHno+2OWweZ7pdX9gCfVhSyukmZBgaDp51k9xYYjpP0q+2TvvicPhzYtZQpLEEglgWiY1jp3czVCFkiOtXBE9j3udoTkqmla9jGjZeuFwJeTKqo5s5AA6+bGByUE+FewwtjX17ad1owfDVxB8x8TRJithWLlq2O0vWjbXKwNsvZzjR2XKc65jrJB0jlyFFd2AfcvWLn5bgQ/wCW8EP0rQStdvZZmMt2urDDbYe3l7Vu2tjhW9bYG5bBB4Zb2lIB9XcBBAIEQaIMP6wq9s2z2jBQVPZ27jEKpUZgewuZVUNaYEEKCmoFCWztkYgOFNt8j8DRqsHSZErp7Q8RXnhcdcwt11EMslHRwclxQYh1+o6joRWb4g6+HVasmLfm0R1hL2Y5hIKmAywHVyzBjkbVg7KQbJ1OTMSLjAGk3j3YFwNdsKA4Ge5bQyrpP7aweqTzXmp0IrusYpLydohzTCccFw50Fu8dCWIkJdBXOAFYqwBHdZvcIcMRDu5bKudHOr3dNX0B7RIClJgDJJEBdG64RlhILFZlE+dNFF29+wJzYi2oBBAv21MhGI4bls9bTjUHxjwAkTTOOQSNuEskjMbrFNUhEeNRK09aLJeZpUiaVRWpE01IU5qKkwFH262xjZt5iD2l1VkjQ27DEKoB9x7rQJPsrJ6UP7o7HF26XuAm1ZGdwPeMwlseLtAjzo3uAlTccgFpYkZohgVnQjhhGUaNwW/ZbOwpfVS54B9fRMKSL+5+ihi1IMEKIWDKsiqFTKAU1ZeG6FCjRw4BFtzNUu8O1/sym2pP2hwc7aTYRtSmmnbPoXI9kQg0FWGMxwwtk3SBmBy2lIXW+NSSBplsknURNxjoMoAz645diSSWYySeZJ1JPxriCLFmdB9/ZdVEmHIaldmyNgYjFMRZts8cyICr5sdBV1e9Gm0FUsbakATAuIT8p51rO7+yhhbKWlUFQBJGhLH2mYHnr1B7tK6L9w3GCr7JGYnw6fHz8+kEKTpSTH2ALLZlA3D2ibr54uWis5hBBIIMggjnNeZNHfpS2Alm6l5DHazKxoGAEsD4zqO+TQKRTqCUSsDxulksZjeWlWu6uxvtWJt2SSAxOYjooBYnzgVumF2etsItuUS2pUIIg8oJ0mRB665jM1lXosVhjJyFhkYFwJCE8pPSYitdvXBGq/DnNIulJHGUM2sm/R8YwYtylbxIEzoo948p7h3/ANc659o4FLiMrLmVgQeYEHQjTwpxlLS3P3RGgPf5/pXuziDryEkdw11+h+VKvlNwmJbx0Xz3t7Z3YYi7a14HIE/d5qfkRXBNE/pCsEY1nJntAG5Rpqg+iChnLXs4XY4w48F5eZuF5A4qIpxpT5anbsljArVZhaZ6OcbcvWbwe4GYXFy9oTzK9QpBI4eU9TRE25FjtC4VQzKyzB0JEEgTHLvrPtkbkY4hb1hGVhqrMRbJH4cxBjx6g1qmHxzgWzdt5TC9oSwGVoAlQBDDMeh0FecrCWSF0ThnsE7ps2We3RA21fRfZtK9yXyqC2kTlGp6amJ+XjQXvHirLuvY5mhQGd5zOQABoeUAATzPWt9xN+3lGYrxaASOLwHf8KC8X6LsLdPDnsxzIIOb9wiB8x5V3S19s5iVzPTYh/jAWU7L2k1h8ygEEZXRtVdDzRh1B+mhGoo2FxHtLcQkqczamS4GUul2ZBuW4kyCHU9oQSpnh3n9Gt3DKblpu2tjVtIdR3kSZHiOXdVNu3tbsXyOxW25EsOdtx7F1fFSdR1UsOtMnFk7ccZug2YoXYJAjlHllKAvmDLkLF+0SCzpJJzKVHMEqtwDUZyAB7ybFFi4ChzWbgz2m71Pun8SnQ0aHEFHYMNXPEBPMZSyqV4mgHMnMKr2yAIYhsbs77VYe37RLO1l4EG+ozMFI0i6nFA0Di4OgoeJ5idfbn8IuVglbbfn8rNQakRSZCDBpKabJOvM01TK01RRPFPTRVruxswYjFWrZ9nNmfwReJ/oD865c4NBcdlbWlxACNdhbPNixaQSHaLzkCSLjKzWlAgyUtJccCPaK6a172We5dCrzzEqSFgXcxGZgBBVcly5Ki3Js8SyZr02lb7TiJILDtCJIALBXgiYOS32A1DRJOUmKqtpYzsME9waPdAspoBGZVe7Ed1sW0nvLnSTSVt357n98+SbuswW2CGN6Nri9ehP2NsdnaB+4PeP4mMsT3mqcGkaktskT5ef9aU5a0NaGhKXOLnXK2Dc7f23ftpaee3ACx/eR7yk6TAkj5TRUoKLEljzOYnU9degrFdxcEz46zl91g5nuXU1tZsliY06Ex+k8/Pl515mvhZDJZm+af0chkZd+yzz0k7Ut3xbs21ZrivJ071jKIJzEyOXdXNsD0U3bgD4luyU+4INz4zon1PgK0q1suxabtAi9oQAXIBcwIAnnyEQKrt5MRjeyJwioGHMMZuR+EexPgSa6jrHBghhyHErOSna55kfn3BVe0dtYLZVrsrYlxqLamWJPvXG6cuZ17hTbA9JWFugrfPYvOmaShHSGA0PgfnWQ4svnYvOeTmmZzdZnWa83bX5fpTL/jY3N7RJcd0Ea54PZFhwW9Xd6cDE/abR66OD9BJNeO3tuC1ZNxz2SSRr+0uGNFQAwJ8Ty1gUBejjdQ37gxF0eqtnhB9+4P8ApXmfGB31T77bbOJxTkGbaEpb7soOrfvGTPlQjKGMzYGm9tfREuq3iLG4a6Lj27t18VdNxgBoFA58I5T0J+HWq9ACQIpsmgMjWdOo/wBqkqz3D4f1P+9PmtDRYaJQ4lxudUiixz1nr3fCjj0absG5dN26k2lEpm5O86ET7QAk90x416bk7hZovYlTHNLZHP8AE47u4fPxNtobUtWELMyALoJOUT90EAyfAAx3UprKzFeKLM8U1pKP/sky7kQo9Vu0cWUaCBkPU9SNSO4aDTy7pKjewtotinuTdnKOSLkCgyIRpz+bEjyFWj2RyAPDoyzrHOdQcx/rnSbqerdZ2qYgFwu1WGy8hLMiBM0ExpJ1Enp7v9Gu7s6p8LikRsymFImBJkaajrMkn9412XNqSODSfeYGB8DqT5wP0rJ7SXLQMeBoukCQY8qwzfbYww2MdFEK0Og6AN0HgGkfCtfv7cS1icPaMk3g4zE9dMs+baDu6VRelHd8XsOL6DjsyT42z7XyMH/NR1BIYZQHaOQNWzrGHiEJ7Bx3b4fIeJ7eRSG5MoacOxnQ5XJtGfdur3Vd2bn7MBmV3yAdpmz5wGa3dyMcwCOoDGAuW6wkhQaA93toC1iFL/s2m3c/w34W+U5h4qKOLgFu7c7UFs09oArMr3BCPMArr2ebjIAGIkERqznZhdYb5oWCTE2/DJC2+uzwt5byrlS+uePu3Act1PMOD86HCKPtsWO3wd2CHayxuqwMhgrdjeII0Mwlwx1c0BGjKZ12WO2SEqW2fcb5rzNKnmmolDJxRt6O8DK4i6QdQtgRz9YeOPEKPrQb2fdr9D8q0vdXZKf/AE1c7Fe0djpHO4fsyzJGgBJ59aCrXhsduJARdGzFJfgCV1bWt2yxYM0XGHaCcp7PLLSEyxCK4GcN7HSg3fnEnPasnnat5nH/ADbnrbnyzAfCjhtjhnRUZIcgFCrWWUFlD5UkJOQuPZzQeZmsz3ixfa4q/c+9cc/CdPpFDUYDn+A9vVEVRszxVZTg1GnApsla0T0R2V7S8x9oIoHfBbX9BWoqax30dbSFrGKpMC4hTwzSGX5kR8a2BXry3SbSJ7ncBehoSDDYbJveOusDQ9B/v/Cq3HbWWwGe6YFvLmPObbNCtA5kNI07ietdza3BzEqdR4Ff515YnZ6XAwucashQggDhOpBjmeVAswg9rREkE/LquK7s/BY1c+W1eH3hBPxI4h5GqHG+irDNdDI7Ik8Se18FYmV+M1m207b4XE3ERmUo7KGUlWgEgGV7x+tdmH36x9ttMQ515Plcf+4GnraOZgvDJl38lKnVUTjaVma0Tfzba4TCCzZhHcZEC+5bAhmHdpwg+M9KyJWIBHf4fH4VcYh8RtHEFgMzZRPRVUchqYA/XWrzA7l2bA7XG3Vyj3QSFPgWiW/KomiIAylZhcbuOZ4rKQPqHYmizRl3Ki3b3UvYx4QZUB4rjDhHgPvN4D4xWnbO2DgsCuYKpZRrceCfEydE8loY2n6R7dtezwtsFQIBIyIPyoNT8T8KDNrbev4kzdckdFGijyH8TJ8a4fFPUntdlvDddNkhpx2e07jsjfeP0lCMmG1PVyOEeQPtH80jwrP8bj7l1s9x2du9iTp3DuHgK8CaY0bDTxwizR6oSWd8p7RRl6M9olMYqycrqyn5ZlPzU/OtZv2Ef21VvMA1kvowwJfF5ultSx8zwqB8ST8K13sjSHpOwny1snXR9+qz4qtxOzV/s+HXuBWfLpPgRXKMMBowKaniWSnmfu/vCPE1eJbPL60NekDahw+DfK0PcItqRzEyWIP5QdfGhYS57gwbo98ojaXcFybZ3M7d1uHEMpVRkyqpC65gwgidTOlE6AvbyXQGJTKzLoHkQTHSe7WsN2ZvNicOfVXWA+6TmQ+anSirZnpWuKIu2lbxQlfoZHyplPRTkAAg202KWx1cDiS64J13BQftXZ5sXrlpuaMV84Oh+I1o6w177RhbTQSYWdC8Og+zs0AHWGstIBOhigneLaxxOIe9lCZo0BnkAok9+lEe6N03MFiLXMqSQB/zLbL/AK1T6UfOHGNrnai3ugIC0SOaNM0U2UJcIxzKZRgWbMLd3tLRlbhLqMy2Wg6TJHOsnxVko7KeakqfMGP4UfYS+EzBNJDlYBVZGe9blcoEr2S9OpoX3xtZcZdjkzZx5OA38a5pbteW885ruqALA7nnJUJFKnJ8P1/nSpglySGtg2BtZbWFsW3QMDZtsZj3+1bWdI4B86x5TWni6USwRAP2fD68egFq6xgI6TOg1Ma0vrmh4a0o+hNi4q9GGw2btrdwhrYuMLcWwJFtgYygSRoZlvZFY3etEanWeo/2rR8JiuC6A0+qxJMTrNtGmS7ljLEzPWKzIGqoWFpdc8P2rrSDht3/AKTE06d1Se78vGDU7d4D3aZJcpXzlbTwiPCtd9H+9v2u32d0+uQc/wC8XTi/MOvmD31kt8qRM+VNgMU9q4r23yMpkMDEH+ulCVVM2oZhOuxRNPOYX32X0QWqQINB26u/6YlhbuAJdiBBGVz+HqD4fWjG1dU8tSeg1ryksL4nYXheiZKx7cTSs09KWxRmS+OZ4G8SNV+gI/dFBGG2M7jO0W7c/tLnCp/L1c+Cg1t23rDNZYAL2gVnSVDDMuo0Mie7zrC9o4m47zccue89B3DuHgK9D0dK58WHglFdGxr8dtUR4fefD4e3ks2y+hlmUAMwUBXgkzxSSCOXdMCo25t58S4LABVkIo90EzqfePIT4CqmnmmDYWNOLdAvme8YTpwT01KlNarFKp2LWYxXmKLPR7sUYjEAsJROJu4x7I8iTWcsgjYXHZaxMMjw0I63H2EMPYUkQ9wBm7wupUfUn40YB65WTWvRRFeNmkMri8r1AY1rQ0bKZFY56SN4xiL/AGafs7JZZ+8+mY+WkD499aq13tE1DIsmVcAFl8deFT46x3TWA468WuMzGSzEk95JkmmnRUIxlx1CXdIPLWBo3XPNMKelXokkT86LfRy8Yi4vfbB79UuI38DQhNF3o6MYoEc+zcR36SJ7tRQ9V/C7wRNL/M3xV42BFt0SB2isoY6NOa5lmSDEowBgj2h4ihTe1T2lknrYt/SV/hR3iLSPda4rKzpdAdSeRF0KvDOsALyjoYM0G77JBsf4RHyu3BQdM+7wjalloyhcrTU5NKmaUplrTediwwknsMMOcCCt1GnhY/ITMVmIrSdl3c2BsNrw2nBEAz2V4GNSB7Lmgqz+p70dRHNw7lPDAnthPE1u8CNTq1o8yQATmtsIAERFZpNadshovcU8TrEh9QTdttqyKPaxKcp75rNsXYyO6HmrMvyJH8KlKe04eCurHZafFeRpClFWNrYxADXmFlT9+c5H4bY4j5mB40YXAaoANJ0XCw0HhIrutbIaA1wiynQ3JBb8igZn84jxFdNvatu2Iw9uGXiF26Fa5PLhX2EHwY/iqrxGIa4xd2LMdSzGST41yC493PPou7Nb3/jnm6Idg4yymIspZthy1xF7S8ATqwHAg4U8zmPiK2u1aEch8hXzzszEdnetv910b5MCa+hsNdBGh8v4Ui6WbYtITfo92Jjk+Itaacxyme8GDPfArHd890Hss1y2C1rmRHFbB1171kxPSINbMahdtgLJGnXrp1nwoClqnU7rjNFTwNlbhK+bqeK0bfj0dlc1/CrI1L215jvZO8d6/LurOn5mOVepgnZO3E1IJYXROwuTTSbzmok0prdZKQE1r/oy2V2WENwghrrE6/cXhX58R+NZdsDZ7XryIObMFnu11PwEmt6w9pUQKugUBQPACB9KTdKzWYIxumvR0N3GQ7L2HOvRm6VXbT2omHtNduGFX5k9FHeTVfujvH9tss7AK6uVKrMRzUideRjzBpD1TiwyWyCbue0PDL5q5e3PX4VgW2MAbV65bOhR2XXuB0Pyrf2td1ZP6Udm5MStwD9qsn868J+mWmnRUtpCzj+kF0izFGHcP2g8OsRFeWnjSNRr0aQKcju+Zos9HLj7XqIC27jc/wAMa/OhEUaejYKr37rcktxrqOJhp8lNDVZ/wu8ERS/ytRg69teb21yXBKG5cEkXCqso1GX1WaIHXWKAt+GHaWo5dkCPAMzN3DvoswV3NcF0RbBcsUUTlIXtHMwAJa2QesMOYNCO+7E310jLatAgCADkDGB0HFQNK20tu5MKl14ie9DRpUiKVNknUaPtxHF3DNbPu3Sp8Ev2zbn/ADAGgGaJ/R/i4xDWv7+2yDwuDjtn/MsfGhqtt4j3ZomkdhlF98kQDNmzAQG0BysOMyU5FwCbhtaMwgACKGd78Oi41mM9ndy3hlicrgExOkzNFm1/w6sR2q6gBO0L5QS4EENm0XOeDkDVPvnYF3DpdTXsnNswCPVuS6cwDCsHt8vdoSB9ng8cvRGTtuwjhmhs7XyaWEFr8c5rv+cjh/cC/GuBmJknUnmTz8z30ytrT8+VMw0BKi4lTtaH6fP/AM1228Mow1x2HH2ltFPcMrs/6LVeTrVxjLcYGyw9+/dJ/dS0v8T865ebWHf7rpg18FUxRdu96R72HRbbqLqLopJKuB3TBBHdI+NB9NP9d1VJEyUWeLq45Xxm7DZb9uzvPbxlvMkgroynmp6TGkHoavwRlI8jXztu9vBdwd4XbZ8GU8nXqp/WelbfsHeOzi7edDqIzIeanuPeO415qtojA7E35fwndNUCcWOqsrdmAR0B4T+HoPhy8gKyr0ibl9kxxFhfVsZdQPYb7wj3T9D56afcxYAYn3QSY5wNTXQcMrCDBBBkHUEH9RQ9PUOp34x/tbzQtkbhcvm5cOT3ADnJ/qaVy2o5HN9PpRZv5uW+Gul7YJsudPwNzyt4dx+HMUNbM2Y99wiAlmMAD+tAO+vWRzMkZ1gOS8++JzXYCM0aejTZ4a4bpGltdI+82n+kH51piDrVVuvu+uDsC2DnaczGObGBA8ABQ36Rt72tj7NaJV2ANxgdQp5KsdTzJ7vOvOy3rKizNP0nzCKWAYuShz0gbz/ab2S2fVWiQPxPyZvLSB4edP6N9uizisjmEvDIZ6PMofmSP3qD2NOGin/wzOp6raySfEO63rV9Hhqz/wBLlgm1Yfud1+agj/TVtuHvP9qsZXPrbYAfvZfdf48j4+Yrm9Ko/wCDQ915f9L156mY6Gqa12t07ncJKcuHBZEajTmo16pecUxRzutbKYNm5NduaEgHhEWgSDoeK6TH4TQPZtlmAGpJAA7yeVaVfw2UW8MsHs1QNAniXMTBGol+2aRrFnTnQdU7IN5yRlI3Mu5zXvs3BRn6cAQALGt1jaBENAgdpoEXnOuhoF3mxufGXmHLOQPyjhH0FH4vmzaNxuguXT7Uxbm1bUlmYkm6zPOY+dZVcYkknmaypBd7nHwWlUbMa36qZCHWY8KVeBpUwQF1GvXCYprbq6mGRgw8wZH1FeUTTVCL5KgbZrWsReVlW+kZGXPr0S4wOWADmy3cyEHSLvMcxxYaypzWbhhLoKHQ6A5eOdVlb8NAZoFx5OlVm4m1A9p8O+uXM6j71thF62PGIceIq0xSQ8SHK5cxiFZWGZmJOrZrbXOiqO1bi0FJSwscYztyE8DsbRJx5KzrG4RrNx7biGRipHiD+leSNGv86M97tnC9aGJSSyALdkQzJJW3dYdG4SjfiQ91BYptDJ1jb77pRNH1brbbJw0f71fYpCdn4Yd96/HPnFv+UfGqDNWibq7BTF7MYEDPavMbZJygErbJB8D49QKzqJBGGudpf2XUDC8lo1sgG0kz00ryopxPo/xQYwbIHSb1sfDn51539zXtQHv4VTE8V9dPIAT8a6FREdHBcmCQahD6kLz1Pd0Hn/KrLY+0bwvKbMi4SAuQnUnoR1HhXR/9tWvex2FH5WvN+lujj0cbp20ZsR2iXh7KFQwAPvHjAMxA5dTWNRUxsjLjn9FrBA9zwNPqi/CK4tqbkZ8ozAcs0agfGgRd/wC5gsVdsPN6yjkLqM6LzAB6gAxB7uYo03j2pbsW+K4LReVVipaDHtZV5x8pIrK72x8BmJbaBJnWLFw69TM6mk9FG14cZBke4/pNayUjCGHMd4Ws/bLV+xn0a06Sc3IrGuYeGs+VUm6u6iYYM3vOWIkarbmUTXrET4+VcG5eIstbOGtXXvIrB8zWygAzSU1J0JUf5mom2ptBbSOzk5UEtGpjuHifoPnQ72viJhaTmf8ASJjLXgSnUclUu+O9X2RAVg3GBW2p+GZz4CAB361j+LxT3HZ3JZmMknmTRZtjebC3n7S9hHuNESb7qoAOgCqNAJqrubfw/uYGyPz3L7/9Yp3SRGFtsBvxy9UmqpOtd8wt9fRUUVLJ/vVo+3wdFw2GXppaJPzdjRR6Ot0lun7TdEop4FPJnHNj3gH5ny1KlnETC94sh44TI8NaVZ+jfdJ7X/E3ZUspVE5Eqfef5CB8e6rL0k3E+yZSRmLqVHXSZPyJ1q62xtZMNZa650UaDqzHko8T/OsU27ty7ibxu3DxHQAaBV6KB3UnpmSVU3Xu0HNk1qHMpouqGZKrrg1MVGlU7VoswVQSSQABqSSYAHxr0CR6og3I2dmvG8QMtkAieRunS2D4Ayx7ghorw9h7jBrT5WYqiMw747MtkIeTnDENnEuZVRrXjZwJw9lLNvmWYMwiGu6C7BIIMAi0NDp2zRpV5uzhYzB3VbYVlUDMGnKCzCdFCI4jLAGduFTpSWeW93+XgnMUWEBn1PihrfjHKlhbaHS5AX/AtcCH958z/KgIirXefbAxGIZ1EIIS2O62oyqP4/GqqaZU8eCMA6pbUPxvKiwpU8eNKiFgvNRUmMnuqM0qipdWAxb2biXUPEhBB6eIPmNPImtLXEJctpiLei5C2uYkBZdkhdS6NmgaSrtqIBrLFNEu5u8K2XNq6Stq4RLD+zuD2Lo7o5HvHlQdVEXDGNR+EbSzBhwO0KI7WL7MwUUrEEEjW2RDBujKVyCRwr2YIZwrmg/eXYX2e4Ckmy8m2x5jWCjdzqdCPCtA2lsa5aRCIZcwCBJyjQlQ0nVSeFRpOdVZso1rrFpTb7G+s2nA9mSwPJXUkD1giNBDAZYkLnEhmDe23TfniOeKKmixDCefZZxFGG6GKc4TGWlPuLc7xlnJc8tCvyqm2/u7dwjhWhkYZrdxfZuL0IPfrqOlWW4WJW3iQLhhLytZM/jEf6gKNmIfFibnv5ZoGC7JbHLbzVFibxBgHXr/ACrmT5V0Y/CG1de2x1R2UnvKsRP0rmNEixFwsHXvmnmt33Mw3YYGyr6HJnadIzEvr5BvpWNbC2S1/EW7YE5mUNGsLzY6aRlmtI9J28HY2Rh7ejXRrHS2NI+J08gaU9INMzmQDfNMaK0bXSu2QLvrvIcZiWYH1a8FsfhB9rzY6/IdKogJ/rpUTRZuHuq2IudqyzatEZgffbmEH0J+A60eSyni7gg2h08ltyjjdbArgMArXIV39Y2bSJEgN4Kup+IGpFWmzHtYizmRhcV5BPfPtBh0Y9R00A0ArPfSZt93xBsgwiBZA0kwGP1j5DuFVu5e9Zwl6GJ7F4FwDWOgceI+o+FKHUT5IjLftHNNG1TYpBHbIZLw3q2QcPddOYVuEn7h1X6VQRWqekjYvb2VxFqGCjiI1zWzqrA9QJJ8mrL2sEc+VNKSbrYgd90vq4urkNtE1q0WYKBJJAAHUnQCt52PhFw+Ht2zoLaAMekxLGfOTWcejLYRu3zeYcNrlP8AeHQfISfOK6/SJvUWJw9puAaXCPfPcD90HQ95oKsBqZRA3bMoykLYIjM7fIKp373r+13Qtv8AZW5C/ibq/wDAeHnQoTSNKKaRRtjaGN0CWSSGRxc5KKMt0dim2PtDwrFSbclRkT2Td4iBmJ4EBOrGeQrg3b3fDAX7w9XqUQnL2pX2iT7tpfeb4DU0S3VZyxLgKCDMOMw0SQoHCZOQLzQALlJuEkWolv2G/X0RlNDbtnXb1T4C96ws6IRAQ22zSqaAKCxiUhmh1/s7jkgmufe3bAs4YWVnPdUan2lsZs0t1z3Xl28IHSuy9ctYe2btxYCjKVJkM8ythByQaK1zLoCuUaCKzvaOPe/da5cOZ3Mk/wAB4dAKxhiEj8WwWs8nVsw7lcxpRSipAU0StQNKpkUqii8RT0gaRqKk4NKaaKnUUR7uJvmqgYXEkG2eFGbUAH3Gn3e4nl5ci3H7GS+YUFDyYMFhSSpbMBqxIAaSYfKBmiQcWUUe7mb9qqrYxPsxlW7qYGsK45ldSJGo+tKaqlLSZYtdx+01palrh1cvmi3A7FN21dsYm2WXNmDGNWPMggDi5cQAB6gGZzverde7hXzCWtAwHHutzhwPZbl9PKtI2xtMqMlvPBE5kkvlJBDWwoOa3HDmWSpiR71U+Fa7af1iHK0qc+koGIbPoQ68SgLylXKlViRaaWRhL9jtzoiZ4o3gN3486oM3tC3WtYpeWIQF+kX0hLo+YDfvUPFfGtFx2xrF2262iLal1ORjCLcAgZHYDsWKwDbuKAdIOgNcmG9Hdh2yfaXtXf7q9aCv+7xw48VJpjHVRsZZ18u70S6Sme52S6vRNsYs9zEk6KOzXlqxgsfgMvzqg9IRu/brvaDUHh5xk9yPhHxmjjYe5uLwYK2MYuUtJV7Mgnl96Rp3EcquNobv/aVH2i3ZdwIzDtF056DWOfeeZ76X/FsbUGW9wRbvHmi/h3OhEdrHVYSGrTfRLvBJbCMBENcVusyoYHv0IPwNQ216KGZgcObaLrIZrh1nSOEwI6VDYXo92hhbwu2nsyJBBZ4ZD7Sn1fUdfKiqiop6iEtxC/fxQ8UM0Ml7Kg9I1nLj73cShHkUXX9RQvFbNtzdV8Vai8EW4PZYHNEjiE5QcpMmPL4jK+iK6x//ACE+KtNXT10TYw15sRkpNSSlxc0ZFdvos2mblq7h34lSCoOvCxIZfKdfiar969xWsBrlris8yPet66T3qO/51d7v+jvEYS4biYlASpU+qZgQddRnHUCiLBYTGLPbXrN1SDoLTIfmGIjzFAvqWxzGSFwsdRnn9kayEyRBkgNxuq7Y2yHsYEWrRAulSc3TtGEzI7tAD4Csn23grlq6UuoUYfe6jvHeD3itxe0wXQqsDUnkPORVJtTbVi4JS3bxDWz+2uALYt68jcYnMY91Jk9KqkqnMeTa9+dV3VwNcxrQbWWPnZ9zJnyNk+9lMeGvKiDY26wHHiByAYWmOWF6PfP9mh6D2m5AUU4jEFnzO4a4MuXMAmTMVUGxZM9kOIetugtGoU15XMCxYKATDZiozE5yBLn3y0OJYkkZ0YQFZQxdUucLaIFlOGm5zULbF3zScgC5iylIgnQgSLSj+zHLRp9YNOq6wthndygtwWZixNslQIGY8d4yQmaWRDxHkA127asr2rlUQQFcKubOAQww4HCWOgkSqZZBZiTQHt7eFsSQAMlpJyWwZAnmzHmznqxrGOMynLTnnnPaSYRDPVQ27ttsQ40y20GW2nRV8e9jzJ6mquKeKQps1oaLBKXOLjcp1FTiogVMCu1yoR5U9PFKrVrmipAVAGnzVyqUqcVGaU1FF7oJHPur19gaczyryw6Tqa9biSKiittg72XMOAjjtLMzlJIZD9+0w1tt5UdYLHW8Que02eNW4AbiH772hyYf3luQfeRqygip4fFvbYOjMrDUMpII8iKDmpWvzbkUVFUuZkcwtEtYFQqsWhvvBhEADN2bA8fdlEsQqKV0Ib0wuMY2wrIGUk8JCG2BrllGhVeUua22tiFBjiAqj2Zv2Cf+JQ5jE3rQUOSORuW2HZ3Y7yJq/wAI63V/4Z7dwQB6vMtxVHL1TMGOXQgZnWQIUUHI1zfnHp5o5jmv+Q+qsMFtRljs7rJrl7N/XpIAMBHK4hdCDwlxBETVrht5Lkw1pbh/5Fxc3xtXsjjy1oQ+wGeyyq0yMg9oQWywlzK40KqQVYcCmTEUwJy5HuMsZjkuMoy65fYvSYC2w0BSPWmOQBHdTsetWyOCOzvVYH7TtbXf2tq6o+eXL9a6MPvThDoMRZPncQH5E0A4a/iFnKcoDMObWydSsAJdtocrI0kD3l01r1t7UuXCVOckGOaNOiaAXLTGQXg66QawNC3b8+y7647o3xG3cP8A39mP8S3/ADrlbejCLzxFryVgx+SyaEXxLkhUHEdQCuH5etnlhsxPqTETOYa17C7iIK5yHJGXIzCIdUeezCSAGY9P2ZqhRtGp+/stBObWA+3uilt67bfs7V+74radV/zXcqj51V4rei60hOytxz1bEuPNbPAn7z0L4mzcDA3CSxH9qQRql06G6NCGtgTmI156V1/ZhckrN1VUyEZWGUkIwDFiqkpccwW5p4SdRSxs55H2WXWvOSV/HC7LMXxEcs47S3m6BbdqLCkmAMzvqRpXndxrSM2hKHK5lmVI9pICi0oEsMiLIQgEzNe+HsZvZ4zxS1uGdZDe8C1tYcq0NdgdmsCuXEbaw2GMtcm4Pds5XcH8wAs2f3FLD71EgDRous3XAu42XWMIGyhQwzSwXKWmQZVElS6wzIXhVIOYuTFcu2N47GHBUxduajs1YFR19e6wG11NtIB94tzoY2tvneuhltjsUb2ghJd/8S43G/xMeFD2aiY6Uuzk8kJJVAZR+a7drbYu4h891sx5AclUdFUclHgK5BUZpA0wADRYIAuJNyp04qE1INVql6LUhUAafNVqJ6aomlVKLnp6vX3Pvjm1v5t/214Pu1dHVPm3/bUVXVRXtbtSK622JcHMr8z/ACqdvZzAe79f5VdirXigivRRXp9kI6inFg1VirXNft6T1rnZYqy7Oue9bkx3T+lRUuM1JGIIImRyjmKdrNIWzUUV1ht88Uq5WcXk+7fVbo+GbUfA1bYbfu2RluWGUf8AJutl/wDTvB0oR7OmyaVg6mjO3lkt21EjdCjm3vFgmOYXbtpiZJNogzzknC3Ekz1iui1tHBgcOKt6xIYYsTAiSGDiY61n2SkFrM0g/wDR+3otBVu4BaINqYUEH7TZkZtc18kyxeSBa5yxiI0Ne2H3lwaElr6PIjhTFEiAwGUsQFHEeQ1mszZKWXWuDRNOrj9vRditcNgjW7vXhVnILjEx7NqxbmNRxPnfn41wYvflm9myngbzPfI8g5yD4LQ01vU+FNlrUU0Y1zWbquQ5aLv2hvBiL+ly6zL0WcqDyVYX6VW05Wny1u1obkAh3OLsyVGaapFKbLXS5UakKaKkBUUSFODSy04WpZRODT0op4q1FGlUitKoov/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solidFill>
                <a:prstClr val="white"/>
              </a:solidFill>
            </a:endParaRPr>
          </a:p>
        </p:txBody>
      </p:sp>
    </p:spTree>
    <p:extLst>
      <p:ext uri="{BB962C8B-B14F-4D97-AF65-F5344CB8AC3E}">
        <p14:creationId xmlns:p14="http://schemas.microsoft.com/office/powerpoint/2010/main" val="12808022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Issues</a:t>
            </a:r>
            <a:endParaRPr lang="en-GB" b="1" dirty="0"/>
          </a:p>
        </p:txBody>
      </p:sp>
      <p:sp>
        <p:nvSpPr>
          <p:cNvPr id="3" name="Content Placeholder 2"/>
          <p:cNvSpPr>
            <a:spLocks noGrp="1"/>
          </p:cNvSpPr>
          <p:nvPr>
            <p:ph idx="1"/>
          </p:nvPr>
        </p:nvSpPr>
        <p:spPr>
          <a:xfrm>
            <a:off x="179512" y="1600200"/>
            <a:ext cx="8712968" cy="5141168"/>
          </a:xfrm>
        </p:spPr>
        <p:txBody>
          <a:bodyPr>
            <a:normAutofit lnSpcReduction="10000"/>
          </a:bodyPr>
          <a:lstStyle/>
          <a:p>
            <a:r>
              <a:rPr lang="en-GB" dirty="0" smtClean="0"/>
              <a:t>Limited scholarly study – few </a:t>
            </a:r>
            <a:r>
              <a:rPr lang="en-GB" dirty="0"/>
              <a:t>images </a:t>
            </a:r>
            <a:r>
              <a:rPr lang="en-GB" dirty="0" smtClean="0"/>
              <a:t>in the </a:t>
            </a:r>
            <a:r>
              <a:rPr lang="en-GB" i="1" dirty="0"/>
              <a:t>Lexicon </a:t>
            </a:r>
            <a:r>
              <a:rPr lang="en-GB" i="1" dirty="0" err="1"/>
              <a:t>Iconographicum</a:t>
            </a:r>
            <a:r>
              <a:rPr lang="en-GB" i="1" dirty="0"/>
              <a:t> </a:t>
            </a:r>
            <a:r>
              <a:rPr lang="en-GB" i="1" dirty="0" err="1"/>
              <a:t>Mythologiae</a:t>
            </a:r>
            <a:r>
              <a:rPr lang="en-GB" i="1" dirty="0"/>
              <a:t> </a:t>
            </a:r>
            <a:r>
              <a:rPr lang="en-GB" i="1" dirty="0" err="1" smtClean="0"/>
              <a:t>Classicae</a:t>
            </a:r>
            <a:r>
              <a:rPr lang="en-GB" dirty="0" smtClean="0"/>
              <a:t>.</a:t>
            </a:r>
          </a:p>
          <a:p>
            <a:endParaRPr lang="en-GB" sz="1200" i="1" dirty="0"/>
          </a:p>
          <a:p>
            <a:r>
              <a:rPr lang="en-GB" dirty="0" smtClean="0"/>
              <a:t>Many of the representations rather late in date.</a:t>
            </a:r>
          </a:p>
          <a:p>
            <a:endParaRPr lang="en-GB" sz="1200" dirty="0"/>
          </a:p>
          <a:p>
            <a:r>
              <a:rPr lang="en-GB" dirty="0" smtClean="0"/>
              <a:t>By </a:t>
            </a:r>
            <a:r>
              <a:rPr lang="en-GB" dirty="0"/>
              <a:t>what criteria are were </a:t>
            </a:r>
            <a:r>
              <a:rPr lang="en-GB" dirty="0" smtClean="0"/>
              <a:t>identifying </a:t>
            </a:r>
            <a:r>
              <a:rPr lang="en-GB" dirty="0"/>
              <a:t>an artefact as </a:t>
            </a:r>
            <a:r>
              <a:rPr lang="en-GB" dirty="0" smtClean="0"/>
              <a:t>unambiguously </a:t>
            </a:r>
            <a:r>
              <a:rPr lang="en-GB" dirty="0"/>
              <a:t>representing India? </a:t>
            </a:r>
            <a:endParaRPr lang="en-GB" dirty="0" smtClean="0"/>
          </a:p>
          <a:p>
            <a:endParaRPr lang="en-GB" sz="1200" dirty="0"/>
          </a:p>
          <a:p>
            <a:r>
              <a:rPr lang="en-GB" dirty="0"/>
              <a:t>To what extent can we know if Graeco-Roman representations were responding to traditions already existing in India, how do we deal with the issue of cultural influence?</a:t>
            </a:r>
          </a:p>
        </p:txBody>
      </p:sp>
    </p:spTree>
    <p:extLst>
      <p:ext uri="{BB962C8B-B14F-4D97-AF65-F5344CB8AC3E}">
        <p14:creationId xmlns:p14="http://schemas.microsoft.com/office/powerpoint/2010/main" val="922514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Marvellous </a:t>
            </a:r>
            <a:endParaRPr lang="en-GB" b="1" dirty="0"/>
          </a:p>
        </p:txBody>
      </p:sp>
      <p:sp>
        <p:nvSpPr>
          <p:cNvPr id="4" name="Content Placeholder 3"/>
          <p:cNvSpPr>
            <a:spLocks noGrp="1"/>
          </p:cNvSpPr>
          <p:nvPr>
            <p:ph sz="half" idx="1"/>
          </p:nvPr>
        </p:nvSpPr>
        <p:spPr>
          <a:xfrm>
            <a:off x="107504" y="1600200"/>
            <a:ext cx="4968552" cy="5069160"/>
          </a:xfrm>
        </p:spPr>
        <p:txBody>
          <a:bodyPr>
            <a:normAutofit/>
          </a:bodyPr>
          <a:lstStyle/>
          <a:p>
            <a:r>
              <a:rPr lang="en-GB" dirty="0" smtClean="0"/>
              <a:t>The marvellous </a:t>
            </a:r>
            <a:r>
              <a:rPr lang="en-GB" dirty="0"/>
              <a:t>and freakish </a:t>
            </a:r>
            <a:r>
              <a:rPr lang="en-GB" dirty="0" smtClean="0"/>
              <a:t>strong elements of Graeco-Roman literary tradition.</a:t>
            </a:r>
          </a:p>
          <a:p>
            <a:endParaRPr lang="en-GB" sz="1600" dirty="0"/>
          </a:p>
          <a:p>
            <a:r>
              <a:rPr lang="en-GB" dirty="0" smtClean="0"/>
              <a:t>Notable absence of surviving visual representations prior to Middle Ages. </a:t>
            </a:r>
          </a:p>
          <a:p>
            <a:endParaRPr lang="en-GB" sz="1600" dirty="0"/>
          </a:p>
          <a:p>
            <a:r>
              <a:rPr lang="en-GB" dirty="0" smtClean="0"/>
              <a:t>Hereford map and </a:t>
            </a:r>
            <a:r>
              <a:rPr lang="en-GB" i="1" dirty="0" smtClean="0"/>
              <a:t>Nuremberg chronicle</a:t>
            </a:r>
            <a:r>
              <a:rPr lang="en-GB" dirty="0" smtClean="0"/>
              <a:t>, manuscripts of the </a:t>
            </a:r>
            <a:r>
              <a:rPr lang="en-GB" i="1" dirty="0" smtClean="0"/>
              <a:t>Alexander Romance</a:t>
            </a:r>
            <a:r>
              <a:rPr lang="en-GB" dirty="0" smtClean="0"/>
              <a:t>. </a:t>
            </a:r>
            <a:endParaRPr lang="en-GB" dirty="0"/>
          </a:p>
        </p:txBody>
      </p:sp>
      <p:pic>
        <p:nvPicPr>
          <p:cNvPr id="1026" name="Picture 2"/>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l="53369"/>
          <a:stretch/>
        </p:blipFill>
        <p:spPr bwMode="auto">
          <a:xfrm>
            <a:off x="5076056" y="1556792"/>
            <a:ext cx="3899453" cy="5099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5034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116632"/>
            <a:ext cx="8229600" cy="1301006"/>
          </a:xfrm>
        </p:spPr>
        <p:txBody>
          <a:bodyPr/>
          <a:lstStyle/>
          <a:p>
            <a:r>
              <a:rPr lang="en-GB" b="1" dirty="0" smtClean="0"/>
              <a:t>Bacchus and India</a:t>
            </a:r>
            <a:endParaRPr lang="en-GB" b="1" dirty="0"/>
          </a:p>
        </p:txBody>
      </p:sp>
      <p:sp>
        <p:nvSpPr>
          <p:cNvPr id="5" name="Content Placeholder 4"/>
          <p:cNvSpPr>
            <a:spLocks noGrp="1"/>
          </p:cNvSpPr>
          <p:nvPr>
            <p:ph sz="half" idx="1"/>
          </p:nvPr>
        </p:nvSpPr>
        <p:spPr>
          <a:xfrm>
            <a:off x="179512" y="1268760"/>
            <a:ext cx="8784976" cy="2044823"/>
          </a:xfrm>
        </p:spPr>
        <p:txBody>
          <a:bodyPr>
            <a:normAutofit/>
          </a:bodyPr>
          <a:lstStyle/>
          <a:p>
            <a:r>
              <a:rPr lang="en-GB" dirty="0"/>
              <a:t>Bacchus popular on Antonine and </a:t>
            </a:r>
            <a:r>
              <a:rPr lang="en-GB" dirty="0" err="1"/>
              <a:t>Severan</a:t>
            </a:r>
            <a:r>
              <a:rPr lang="en-GB" dirty="0"/>
              <a:t> </a:t>
            </a:r>
            <a:r>
              <a:rPr lang="en-GB" dirty="0" smtClean="0"/>
              <a:t>period sarcophagi – theme of conquest of India.</a:t>
            </a:r>
          </a:p>
          <a:p>
            <a:endParaRPr lang="en-GB" sz="1300" dirty="0"/>
          </a:p>
          <a:p>
            <a:r>
              <a:rPr lang="en-GB" dirty="0" smtClean="0"/>
              <a:t>Theme of Bacchus’ triumph distinctive to Roman period.</a:t>
            </a:r>
            <a:endParaRPr lang="en-GB" dirty="0"/>
          </a:p>
        </p:txBody>
      </p:sp>
      <p:pic>
        <p:nvPicPr>
          <p:cNvPr id="2050" name="Picture 2"/>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t="14603" b="15555"/>
          <a:stretch/>
        </p:blipFill>
        <p:spPr bwMode="auto">
          <a:xfrm>
            <a:off x="323528" y="3212976"/>
            <a:ext cx="8568952"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Content Placeholder 2"/>
          <p:cNvSpPr txBox="1">
            <a:spLocks/>
          </p:cNvSpPr>
          <p:nvPr/>
        </p:nvSpPr>
        <p:spPr>
          <a:xfrm>
            <a:off x="323528" y="6453336"/>
            <a:ext cx="8517632" cy="33265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400" dirty="0" smtClean="0"/>
              <a:t>Triumph of Bacchus, Walters Gallery, Baltimore</a:t>
            </a:r>
            <a:endParaRPr lang="en-GB" sz="1400" dirty="0"/>
          </a:p>
        </p:txBody>
      </p:sp>
    </p:spTree>
    <p:extLst>
      <p:ext uri="{BB962C8B-B14F-4D97-AF65-F5344CB8AC3E}">
        <p14:creationId xmlns:p14="http://schemas.microsoft.com/office/powerpoint/2010/main" val="16405599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Indian Hairstyles?</a:t>
            </a:r>
            <a:endParaRPr lang="en-GB" b="1" dirty="0"/>
          </a:p>
        </p:txBody>
      </p:sp>
      <p:pic>
        <p:nvPicPr>
          <p:cNvPr id="3074" name="Picture 2"/>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l="17007" t="1552" r="13078"/>
          <a:stretch/>
        </p:blipFill>
        <p:spPr bwMode="auto">
          <a:xfrm>
            <a:off x="4018421" y="1628800"/>
            <a:ext cx="2681614" cy="4566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ontent Placeholder 2"/>
          <p:cNvSpPr txBox="1">
            <a:spLocks/>
          </p:cNvSpPr>
          <p:nvPr/>
        </p:nvSpPr>
        <p:spPr>
          <a:xfrm>
            <a:off x="3955109" y="6245366"/>
            <a:ext cx="2664296" cy="61263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err="1" smtClean="0"/>
              <a:t>Bodhisattiva</a:t>
            </a:r>
            <a:r>
              <a:rPr lang="en-GB" sz="1600" dirty="0" smtClean="0"/>
              <a:t> figure, Gandhara, 2</a:t>
            </a:r>
            <a:r>
              <a:rPr lang="en-GB" sz="1600" baseline="30000" dirty="0" smtClean="0"/>
              <a:t>nd</a:t>
            </a:r>
            <a:r>
              <a:rPr lang="en-GB" sz="1600" dirty="0" smtClean="0"/>
              <a:t> – 3</a:t>
            </a:r>
            <a:r>
              <a:rPr lang="en-GB" sz="1600" baseline="30000" dirty="0" smtClean="0"/>
              <a:t>rd</a:t>
            </a:r>
            <a:r>
              <a:rPr lang="en-GB" sz="1600" dirty="0" smtClean="0"/>
              <a:t> C AD</a:t>
            </a:r>
            <a:endParaRPr lang="en-GB" sz="1600" dirty="0"/>
          </a:p>
        </p:txBody>
      </p:sp>
      <p:sp>
        <p:nvSpPr>
          <p:cNvPr id="8" name="Content Placeholder 3"/>
          <p:cNvSpPr txBox="1">
            <a:spLocks/>
          </p:cNvSpPr>
          <p:nvPr/>
        </p:nvSpPr>
        <p:spPr>
          <a:xfrm>
            <a:off x="179512" y="6184071"/>
            <a:ext cx="3822711" cy="61524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smtClean="0"/>
              <a:t>Marble head with cirrus knot, Villa Borghese, Rome</a:t>
            </a:r>
            <a:endParaRPr lang="en-GB" sz="1600" dirty="0"/>
          </a:p>
        </p:txBody>
      </p:sp>
      <p:pic>
        <p:nvPicPr>
          <p:cNvPr id="3075" name="Picture 3"/>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24208" y="1628800"/>
            <a:ext cx="3806007" cy="45466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6641578" y="6245366"/>
            <a:ext cx="2299708" cy="584775"/>
          </a:xfrm>
          <a:prstGeom prst="rect">
            <a:avLst/>
          </a:prstGeom>
        </p:spPr>
        <p:txBody>
          <a:bodyPr wrap="square">
            <a:spAutoFit/>
          </a:bodyPr>
          <a:lstStyle/>
          <a:p>
            <a:r>
              <a:rPr lang="en-GB" sz="1600" dirty="0" err="1" smtClean="0"/>
              <a:t>Bodhisattiva</a:t>
            </a:r>
            <a:r>
              <a:rPr lang="en-GB" sz="1600" dirty="0" smtClean="0"/>
              <a:t> from </a:t>
            </a:r>
            <a:r>
              <a:rPr lang="en-GB" sz="1600" dirty="0" err="1" smtClean="0"/>
              <a:t>Hadda</a:t>
            </a:r>
            <a:r>
              <a:rPr lang="en-GB" sz="1600" dirty="0" smtClean="0"/>
              <a:t>, </a:t>
            </a:r>
            <a:r>
              <a:rPr lang="en-GB" sz="1600" dirty="0" err="1" smtClean="0"/>
              <a:t>Musee</a:t>
            </a:r>
            <a:r>
              <a:rPr lang="en-GB" sz="1600" dirty="0" smtClean="0"/>
              <a:t> </a:t>
            </a:r>
            <a:r>
              <a:rPr lang="en-GB" sz="1600" dirty="0" err="1" smtClean="0"/>
              <a:t>Guimet</a:t>
            </a:r>
            <a:endParaRPr lang="en-GB" sz="1600" dirty="0"/>
          </a:p>
        </p:txBody>
      </p:sp>
      <p:pic>
        <p:nvPicPr>
          <p:cNvPr id="4" name="Picture 3"/>
          <p:cNvPicPr>
            <a:picLocks noChangeAspect="1"/>
          </p:cNvPicPr>
          <p:nvPr/>
        </p:nvPicPr>
        <p:blipFill>
          <a:blip r:embed="rId4"/>
          <a:stretch>
            <a:fillRect/>
          </a:stretch>
        </p:blipFill>
        <p:spPr>
          <a:xfrm>
            <a:off x="6444208" y="2918421"/>
            <a:ext cx="2497078" cy="3257058"/>
          </a:xfrm>
          <a:prstGeom prst="rect">
            <a:avLst/>
          </a:prstGeom>
        </p:spPr>
      </p:pic>
      <p:pic>
        <p:nvPicPr>
          <p:cNvPr id="5" name="Picture 4"/>
          <p:cNvPicPr>
            <a:picLocks noChangeAspect="1"/>
          </p:cNvPicPr>
          <p:nvPr/>
        </p:nvPicPr>
        <p:blipFill rotWithShape="1">
          <a:blip r:embed="rId5"/>
          <a:srcRect r="51515" b="8730"/>
          <a:stretch/>
        </p:blipFill>
        <p:spPr>
          <a:xfrm>
            <a:off x="7072882" y="974205"/>
            <a:ext cx="1495557" cy="1878731"/>
          </a:xfrm>
          <a:prstGeom prst="rect">
            <a:avLst/>
          </a:prstGeom>
        </p:spPr>
      </p:pic>
    </p:spTree>
    <p:extLst>
      <p:ext uri="{BB962C8B-B14F-4D97-AF65-F5344CB8AC3E}">
        <p14:creationId xmlns:p14="http://schemas.microsoft.com/office/powerpoint/2010/main" val="18648300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47664" y="116632"/>
            <a:ext cx="5853018"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2"/>
          <p:cNvSpPr txBox="1">
            <a:spLocks/>
          </p:cNvSpPr>
          <p:nvPr/>
        </p:nvSpPr>
        <p:spPr>
          <a:xfrm>
            <a:off x="323528" y="6453336"/>
            <a:ext cx="8517632" cy="40466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n-GB" sz="1400" dirty="0" smtClean="0"/>
              <a:t>The </a:t>
            </a:r>
            <a:r>
              <a:rPr lang="en-GB" sz="1400" dirty="0" err="1" smtClean="0"/>
              <a:t>Barberini</a:t>
            </a:r>
            <a:r>
              <a:rPr lang="en-GB" sz="1400" dirty="0" smtClean="0"/>
              <a:t> ivory, sixth century AD, Justinian I?, Louvre, Paris</a:t>
            </a:r>
            <a:endParaRPr lang="en-GB" sz="1400" dirty="0"/>
          </a:p>
        </p:txBody>
      </p:sp>
    </p:spTree>
    <p:extLst>
      <p:ext uri="{BB962C8B-B14F-4D97-AF65-F5344CB8AC3E}">
        <p14:creationId xmlns:p14="http://schemas.microsoft.com/office/powerpoint/2010/main" val="2199148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Personification of India</a:t>
            </a:r>
            <a:endParaRPr lang="en-GB" b="1"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340768"/>
            <a:ext cx="7992887" cy="5040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2"/>
          <p:cNvSpPr txBox="1">
            <a:spLocks/>
          </p:cNvSpPr>
          <p:nvPr/>
        </p:nvSpPr>
        <p:spPr>
          <a:xfrm>
            <a:off x="107504" y="6447656"/>
            <a:ext cx="8928992" cy="41034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n-GB" sz="1800" b="1" dirty="0" smtClean="0"/>
              <a:t>Apse of the Great Hunt mosaic, Villa </a:t>
            </a:r>
            <a:r>
              <a:rPr lang="en-GB" sz="1800" b="1" dirty="0" err="1" smtClean="0"/>
              <a:t>Filosofiana</a:t>
            </a:r>
            <a:r>
              <a:rPr lang="en-GB" sz="1800" b="1" dirty="0" smtClean="0"/>
              <a:t>, Piazza </a:t>
            </a:r>
            <a:r>
              <a:rPr lang="en-GB" sz="1800" b="1" dirty="0" err="1" smtClean="0"/>
              <a:t>Armerina</a:t>
            </a:r>
            <a:r>
              <a:rPr lang="en-GB" sz="1800" b="1" dirty="0" smtClean="0"/>
              <a:t>, Sicily, fourth century AD</a:t>
            </a:r>
            <a:endParaRPr lang="en-GB" sz="1800" b="1" dirty="0"/>
          </a:p>
        </p:txBody>
      </p:sp>
    </p:spTree>
    <p:extLst>
      <p:ext uri="{BB962C8B-B14F-4D97-AF65-F5344CB8AC3E}">
        <p14:creationId xmlns:p14="http://schemas.microsoft.com/office/powerpoint/2010/main" val="15169219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59200"/>
            <a:ext cx="8229600" cy="1353575"/>
          </a:xfrm>
        </p:spPr>
        <p:txBody>
          <a:bodyPr/>
          <a:lstStyle/>
          <a:p>
            <a:r>
              <a:rPr lang="en-GB" b="1" dirty="0" smtClean="0"/>
              <a:t>Personification of Africa</a:t>
            </a:r>
            <a:endParaRPr lang="en-GB" b="1" dirty="0"/>
          </a:p>
        </p:txBody>
      </p:sp>
      <p:pic>
        <p:nvPicPr>
          <p:cNvPr id="4" name="Content Placeholder 3"/>
          <p:cNvPicPr>
            <a:picLocks noGrp="1" noChangeAspect="1"/>
          </p:cNvPicPr>
          <p:nvPr>
            <p:ph idx="1"/>
          </p:nvPr>
        </p:nvPicPr>
        <p:blipFill>
          <a:blip r:embed="rId2"/>
          <a:stretch>
            <a:fillRect/>
          </a:stretch>
        </p:blipFill>
        <p:spPr>
          <a:xfrm>
            <a:off x="3707904" y="1293255"/>
            <a:ext cx="5322317" cy="5125279"/>
          </a:xfrm>
          <a:prstGeom prst="rect">
            <a:avLst/>
          </a:prstGeom>
        </p:spPr>
      </p:pic>
      <p:sp>
        <p:nvSpPr>
          <p:cNvPr id="5" name="Content Placeholder 2"/>
          <p:cNvSpPr txBox="1">
            <a:spLocks/>
          </p:cNvSpPr>
          <p:nvPr/>
        </p:nvSpPr>
        <p:spPr>
          <a:xfrm>
            <a:off x="4211960" y="6418534"/>
            <a:ext cx="5075846" cy="40466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1600" b="1" dirty="0" smtClean="0"/>
              <a:t>Dido and </a:t>
            </a:r>
            <a:r>
              <a:rPr lang="en-GB" sz="1600" b="1" dirty="0"/>
              <a:t>Africa </a:t>
            </a:r>
            <a:r>
              <a:rPr lang="en-GB" sz="1600" b="1" dirty="0" smtClean="0"/>
              <a:t>- House </a:t>
            </a:r>
            <a:r>
              <a:rPr lang="en-GB" sz="1600" b="1" dirty="0"/>
              <a:t>of </a:t>
            </a:r>
            <a:r>
              <a:rPr lang="en-GB" sz="1600" b="1" dirty="0" err="1"/>
              <a:t>Meleager</a:t>
            </a:r>
            <a:r>
              <a:rPr lang="en-GB" sz="1600" b="1" dirty="0"/>
              <a:t> in Pompeii, </a:t>
            </a:r>
            <a:r>
              <a:rPr lang="en-GB" sz="1600" b="1" dirty="0" smtClean="0"/>
              <a:t>1</a:t>
            </a:r>
            <a:r>
              <a:rPr lang="en-GB" sz="1600" b="1" baseline="30000" dirty="0" smtClean="0"/>
              <a:t>st</a:t>
            </a:r>
            <a:r>
              <a:rPr lang="en-GB" sz="1600" b="1" dirty="0" smtClean="0"/>
              <a:t> C AD </a:t>
            </a:r>
            <a:endParaRPr lang="en-GB" sz="1600" b="1" dirty="0"/>
          </a:p>
        </p:txBody>
      </p:sp>
      <p:pic>
        <p:nvPicPr>
          <p:cNvPr id="6" name="Picture 5"/>
          <p:cNvPicPr>
            <a:picLocks noChangeAspect="1"/>
          </p:cNvPicPr>
          <p:nvPr/>
        </p:nvPicPr>
        <p:blipFill>
          <a:blip r:embed="rId3"/>
          <a:stretch>
            <a:fillRect/>
          </a:stretch>
        </p:blipFill>
        <p:spPr>
          <a:xfrm>
            <a:off x="140321" y="1293255"/>
            <a:ext cx="3495575" cy="1981422"/>
          </a:xfrm>
          <a:prstGeom prst="rect">
            <a:avLst/>
          </a:prstGeom>
        </p:spPr>
      </p:pic>
      <p:sp>
        <p:nvSpPr>
          <p:cNvPr id="7" name="Content Placeholder 2"/>
          <p:cNvSpPr txBox="1">
            <a:spLocks/>
          </p:cNvSpPr>
          <p:nvPr/>
        </p:nvSpPr>
        <p:spPr>
          <a:xfrm>
            <a:off x="989" y="3274677"/>
            <a:ext cx="3952305" cy="40466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1600" b="1" dirty="0" smtClean="0"/>
              <a:t>Coin of Hadrian (AD 136) </a:t>
            </a:r>
            <a:endParaRPr lang="en-GB" sz="1600" b="1" dirty="0"/>
          </a:p>
        </p:txBody>
      </p:sp>
      <p:pic>
        <p:nvPicPr>
          <p:cNvPr id="8" name="Picture 7"/>
          <p:cNvPicPr>
            <a:picLocks noChangeAspect="1"/>
          </p:cNvPicPr>
          <p:nvPr/>
        </p:nvPicPr>
        <p:blipFill>
          <a:blip r:embed="rId4"/>
          <a:stretch>
            <a:fillRect/>
          </a:stretch>
        </p:blipFill>
        <p:spPr>
          <a:xfrm>
            <a:off x="395536" y="3633758"/>
            <a:ext cx="2966818" cy="2910384"/>
          </a:xfrm>
          <a:prstGeom prst="rect">
            <a:avLst/>
          </a:prstGeom>
        </p:spPr>
      </p:pic>
      <p:sp>
        <p:nvSpPr>
          <p:cNvPr id="9" name="Content Placeholder 2"/>
          <p:cNvSpPr txBox="1">
            <a:spLocks/>
          </p:cNvSpPr>
          <p:nvPr/>
        </p:nvSpPr>
        <p:spPr>
          <a:xfrm>
            <a:off x="-30841" y="6544142"/>
            <a:ext cx="3952305" cy="313858"/>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1600" b="1" dirty="0" err="1" smtClean="0"/>
              <a:t>Phiale</a:t>
            </a:r>
            <a:r>
              <a:rPr lang="en-GB" sz="1600" b="1" dirty="0" smtClean="0"/>
              <a:t> – </a:t>
            </a:r>
            <a:r>
              <a:rPr lang="en-GB" sz="1600" b="1" dirty="0" err="1" smtClean="0"/>
              <a:t>Boscoreale</a:t>
            </a:r>
            <a:r>
              <a:rPr lang="en-GB" sz="1600" b="1" dirty="0" smtClean="0"/>
              <a:t> Treasure – 1</a:t>
            </a:r>
            <a:r>
              <a:rPr lang="en-GB" sz="1600" b="1" baseline="30000" dirty="0" smtClean="0"/>
              <a:t>st</a:t>
            </a:r>
            <a:r>
              <a:rPr lang="en-GB" sz="1600" b="1" dirty="0" smtClean="0"/>
              <a:t> C AD </a:t>
            </a:r>
            <a:endParaRPr lang="en-GB" sz="1600" b="1" dirty="0"/>
          </a:p>
        </p:txBody>
      </p:sp>
    </p:spTree>
    <p:extLst>
      <p:ext uri="{BB962C8B-B14F-4D97-AF65-F5344CB8AC3E}">
        <p14:creationId xmlns:p14="http://schemas.microsoft.com/office/powerpoint/2010/main" val="339682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2699792" y="6309320"/>
            <a:ext cx="6264696" cy="54868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n-GB" sz="1600" b="1" dirty="0" smtClean="0"/>
              <a:t>Silver platter from </a:t>
            </a:r>
            <a:r>
              <a:rPr lang="en-GB" sz="1600" b="1" dirty="0" err="1" smtClean="0"/>
              <a:t>Lampsacus</a:t>
            </a:r>
            <a:r>
              <a:rPr lang="en-GB" sz="1600" b="1" dirty="0" smtClean="0"/>
              <a:t>, now in Istanbul National Museum, sixth century AD  </a:t>
            </a:r>
            <a:endParaRPr lang="en-GB" sz="1600" b="1" dirty="0"/>
          </a:p>
        </p:txBody>
      </p:sp>
      <p:pic>
        <p:nvPicPr>
          <p:cNvPr id="1026" name="Picture 2" descr="C:\Users\m.cobb\AppData\Local\Microsoft\Windows\Temporary Internet Files\Content.Outlook\P08HD1X4\SKMBT_C28014110718200.jpg"/>
          <p:cNvPicPr>
            <a:picLocks noChangeAspect="1" noChangeArrowheads="1"/>
          </p:cNvPicPr>
          <p:nvPr/>
        </p:nvPicPr>
        <p:blipFill rotWithShape="1">
          <a:blip r:embed="rId2">
            <a:extLst>
              <a:ext uri="{28A0092B-C50C-407E-A947-70E740481C1C}">
                <a14:useLocalDpi xmlns:a14="http://schemas.microsoft.com/office/drawing/2010/main" val="0"/>
              </a:ext>
            </a:extLst>
          </a:blip>
          <a:srcRect l="28080" t="8254" r="13027" b="47778"/>
          <a:stretch/>
        </p:blipFill>
        <p:spPr bwMode="auto">
          <a:xfrm>
            <a:off x="2699792" y="116631"/>
            <a:ext cx="6264696" cy="619268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b="1749"/>
          <a:stretch/>
        </p:blipFill>
        <p:spPr>
          <a:xfrm>
            <a:off x="183773" y="116631"/>
            <a:ext cx="2491850" cy="4176465"/>
          </a:xfrm>
          <a:prstGeom prst="rect">
            <a:avLst/>
          </a:prstGeom>
        </p:spPr>
      </p:pic>
      <p:pic>
        <p:nvPicPr>
          <p:cNvPr id="3" name="Picture 2"/>
          <p:cNvPicPr>
            <a:picLocks noChangeAspect="1"/>
          </p:cNvPicPr>
          <p:nvPr/>
        </p:nvPicPr>
        <p:blipFill>
          <a:blip r:embed="rId4"/>
          <a:stretch>
            <a:fillRect/>
          </a:stretch>
        </p:blipFill>
        <p:spPr>
          <a:xfrm>
            <a:off x="467544" y="4405345"/>
            <a:ext cx="1584176" cy="2120000"/>
          </a:xfrm>
          <a:prstGeom prst="rect">
            <a:avLst/>
          </a:prstGeom>
        </p:spPr>
      </p:pic>
      <p:sp>
        <p:nvSpPr>
          <p:cNvPr id="6" name="Content Placeholder 2"/>
          <p:cNvSpPr txBox="1">
            <a:spLocks/>
          </p:cNvSpPr>
          <p:nvPr/>
        </p:nvSpPr>
        <p:spPr>
          <a:xfrm>
            <a:off x="323528" y="6525345"/>
            <a:ext cx="1728192" cy="332656"/>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n-GB" sz="1600" b="1" dirty="0" err="1" smtClean="0"/>
              <a:t>Salabhanjika</a:t>
            </a:r>
            <a:endParaRPr lang="en-GB" sz="1600" b="1" dirty="0"/>
          </a:p>
        </p:txBody>
      </p:sp>
    </p:spTree>
    <p:extLst>
      <p:ext uri="{BB962C8B-B14F-4D97-AF65-F5344CB8AC3E}">
        <p14:creationId xmlns:p14="http://schemas.microsoft.com/office/powerpoint/2010/main" val="19229938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Visual Canon for India?</a:t>
            </a:r>
            <a:endParaRPr lang="en-GB" b="1" dirty="0"/>
          </a:p>
        </p:txBody>
      </p:sp>
      <p:sp>
        <p:nvSpPr>
          <p:cNvPr id="3" name="Content Placeholder 2"/>
          <p:cNvSpPr>
            <a:spLocks noGrp="1"/>
          </p:cNvSpPr>
          <p:nvPr>
            <p:ph idx="1"/>
          </p:nvPr>
        </p:nvSpPr>
        <p:spPr>
          <a:xfrm>
            <a:off x="251520" y="1600200"/>
            <a:ext cx="8640960" cy="5069160"/>
          </a:xfrm>
        </p:spPr>
        <p:txBody>
          <a:bodyPr/>
          <a:lstStyle/>
          <a:p>
            <a:r>
              <a:rPr lang="en-GB" dirty="0" smtClean="0"/>
              <a:t>No </a:t>
            </a:r>
            <a:r>
              <a:rPr lang="en-GB" dirty="0"/>
              <a:t>simple or fixed manner of representing </a:t>
            </a:r>
            <a:r>
              <a:rPr lang="en-GB" dirty="0" smtClean="0"/>
              <a:t>India.</a:t>
            </a:r>
          </a:p>
          <a:p>
            <a:endParaRPr lang="en-GB" sz="1200" dirty="0"/>
          </a:p>
          <a:p>
            <a:r>
              <a:rPr lang="en-GB" dirty="0" smtClean="0"/>
              <a:t>Why was India so infrequently visually depicted?</a:t>
            </a:r>
          </a:p>
          <a:p>
            <a:pPr lvl="1"/>
            <a:r>
              <a:rPr lang="en-GB" dirty="0"/>
              <a:t>classical iconography </a:t>
            </a:r>
            <a:r>
              <a:rPr lang="en-GB" dirty="0" smtClean="0"/>
              <a:t>already established?</a:t>
            </a:r>
          </a:p>
          <a:p>
            <a:pPr marL="457200" lvl="1" indent="0">
              <a:buNone/>
            </a:pPr>
            <a:endParaRPr lang="en-GB" sz="1200" dirty="0"/>
          </a:p>
          <a:p>
            <a:r>
              <a:rPr lang="en-GB" dirty="0" smtClean="0"/>
              <a:t>Typologies:</a:t>
            </a:r>
          </a:p>
          <a:p>
            <a:pPr lvl="1"/>
            <a:r>
              <a:rPr lang="en-GB" dirty="0" smtClean="0"/>
              <a:t>Provincial paradigm – female figures of India.</a:t>
            </a:r>
          </a:p>
          <a:p>
            <a:pPr lvl="1"/>
            <a:r>
              <a:rPr lang="en-GB" dirty="0" smtClean="0"/>
              <a:t>Military conquest</a:t>
            </a:r>
          </a:p>
          <a:p>
            <a:pPr lvl="1"/>
            <a:r>
              <a:rPr lang="en-GB" dirty="0" smtClean="0"/>
              <a:t>Eastern or Indian Ocean paradigm (overlap with in elements associated with Africa). </a:t>
            </a:r>
            <a:endParaRPr lang="en-GB" dirty="0"/>
          </a:p>
        </p:txBody>
      </p:sp>
    </p:spTree>
    <p:extLst>
      <p:ext uri="{BB962C8B-B14F-4D97-AF65-F5344CB8AC3E}">
        <p14:creationId xmlns:p14="http://schemas.microsoft.com/office/powerpoint/2010/main" val="20634729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Bibliography</a:t>
            </a:r>
            <a:endParaRPr lang="en-GB" b="1" dirty="0"/>
          </a:p>
        </p:txBody>
      </p:sp>
      <p:sp>
        <p:nvSpPr>
          <p:cNvPr id="3" name="Content Placeholder 2"/>
          <p:cNvSpPr>
            <a:spLocks noGrp="1"/>
          </p:cNvSpPr>
          <p:nvPr>
            <p:ph idx="1"/>
          </p:nvPr>
        </p:nvSpPr>
        <p:spPr>
          <a:xfrm>
            <a:off x="251520" y="1600200"/>
            <a:ext cx="8712968" cy="5069160"/>
          </a:xfrm>
        </p:spPr>
        <p:txBody>
          <a:bodyPr>
            <a:normAutofit lnSpcReduction="10000"/>
          </a:bodyPr>
          <a:lstStyle/>
          <a:p>
            <a:r>
              <a:rPr lang="en-GB" dirty="0" smtClean="0"/>
              <a:t>Ball, W. 2000. </a:t>
            </a:r>
            <a:r>
              <a:rPr lang="en-GB" i="1" dirty="0" smtClean="0"/>
              <a:t>Rome in the East: The Transformation of an Empire</a:t>
            </a:r>
            <a:r>
              <a:rPr lang="en-GB" dirty="0" smtClean="0"/>
              <a:t>. London: Routledge.</a:t>
            </a:r>
          </a:p>
          <a:p>
            <a:endParaRPr lang="en-GB" sz="1200" dirty="0" smtClean="0"/>
          </a:p>
          <a:p>
            <a:r>
              <a:rPr lang="en-GB" dirty="0" smtClean="0"/>
              <a:t>Parker</a:t>
            </a:r>
            <a:r>
              <a:rPr lang="en-GB" dirty="0"/>
              <a:t>, G. 2008. </a:t>
            </a:r>
            <a:r>
              <a:rPr lang="en-GB" i="1" dirty="0"/>
              <a:t>The Making of Roman India</a:t>
            </a:r>
            <a:r>
              <a:rPr lang="en-GB" dirty="0"/>
              <a:t>. Cambridge: Cambridge University </a:t>
            </a:r>
            <a:r>
              <a:rPr lang="en-GB" dirty="0" smtClean="0"/>
              <a:t>Press.</a:t>
            </a:r>
          </a:p>
          <a:p>
            <a:endParaRPr lang="en-GB" sz="1200" dirty="0"/>
          </a:p>
          <a:p>
            <a:r>
              <a:rPr lang="en-GB" dirty="0" err="1"/>
              <a:t>Romm</a:t>
            </a:r>
            <a:r>
              <a:rPr lang="en-GB" dirty="0"/>
              <a:t>, J. S. 1992. The Edges of the Earth in Ancient Thought. Princeton: Princeton University Press.</a:t>
            </a:r>
          </a:p>
          <a:p>
            <a:endParaRPr lang="en-GB" sz="1200" dirty="0" smtClean="0"/>
          </a:p>
          <a:p>
            <a:r>
              <a:rPr lang="en-GB" dirty="0" smtClean="0"/>
              <a:t>Whittaker</a:t>
            </a:r>
            <a:r>
              <a:rPr lang="en-GB" dirty="0"/>
              <a:t>, C. R. 2004. </a:t>
            </a:r>
            <a:r>
              <a:rPr lang="en-GB" i="1" dirty="0"/>
              <a:t>Rome and Its Frontiers: The Dynamics of Empire</a:t>
            </a:r>
            <a:r>
              <a:rPr lang="en-GB" dirty="0"/>
              <a:t>. London: </a:t>
            </a:r>
            <a:r>
              <a:rPr lang="en-GB" dirty="0" smtClean="0"/>
              <a:t>Routledge.</a:t>
            </a:r>
            <a:endParaRPr lang="en-GB" dirty="0"/>
          </a:p>
        </p:txBody>
      </p:sp>
    </p:spTree>
    <p:extLst>
      <p:ext uri="{BB962C8B-B14F-4D97-AF65-F5344CB8AC3E}">
        <p14:creationId xmlns:p14="http://schemas.microsoft.com/office/powerpoint/2010/main" val="43338624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1301</TotalTime>
  <Words>2127</Words>
  <Application>Microsoft Office PowerPoint</Application>
  <PresentationFormat>On-screen Show (4:3)</PresentationFormat>
  <Paragraphs>146</Paragraphs>
  <Slides>25</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25</vt:i4>
      </vt:variant>
    </vt:vector>
  </HeadingPairs>
  <TitlesOfParts>
    <vt:vector size="30" baseType="lpstr">
      <vt:lpstr>Arial</vt:lpstr>
      <vt:lpstr>Calibri</vt:lpstr>
      <vt:lpstr>Times New Roman</vt:lpstr>
      <vt:lpstr>1_Office Theme</vt:lpstr>
      <vt:lpstr>2_Office Theme</vt:lpstr>
      <vt:lpstr>West meets East: Graeco-Roman Interaction with India   Indian and the Roman Imagination  </vt:lpstr>
      <vt:lpstr>Mediums of Description</vt:lpstr>
      <vt:lpstr>PowerPoint Presentation</vt:lpstr>
      <vt:lpstr>Autopsy</vt:lpstr>
      <vt:lpstr>PowerPoint Presentation</vt:lpstr>
      <vt:lpstr>The History of India</vt:lpstr>
      <vt:lpstr>The Populations of India</vt:lpstr>
      <vt:lpstr>The Divisions of Indian Society</vt:lpstr>
      <vt:lpstr>PowerPoint Presentation</vt:lpstr>
      <vt:lpstr>Indian Women</vt:lpstr>
      <vt:lpstr>PowerPoint Presentation</vt:lpstr>
      <vt:lpstr>Somatic Characterisations</vt:lpstr>
      <vt:lpstr>The Natural Context</vt:lpstr>
      <vt:lpstr>Comprehending India</vt:lpstr>
      <vt:lpstr>PowerPoint Presentation</vt:lpstr>
      <vt:lpstr>Issues</vt:lpstr>
      <vt:lpstr>The Marvellous </vt:lpstr>
      <vt:lpstr>Bacchus and India</vt:lpstr>
      <vt:lpstr>Indian Hairstyles?</vt:lpstr>
      <vt:lpstr>PowerPoint Presentation</vt:lpstr>
      <vt:lpstr>The Personification of India</vt:lpstr>
      <vt:lpstr>Personification of Africa</vt:lpstr>
      <vt:lpstr>PowerPoint Presentation</vt:lpstr>
      <vt:lpstr>Visual Canon for India?</vt:lpstr>
      <vt:lpstr>Bibliography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West meets East: At the Borders of the Oikoumenē and Beyond   Lecture 14 – India in the Roman Imagination  </dc:title>
  <dc:creator>Matt</dc:creator>
  <cp:lastModifiedBy>Matt</cp:lastModifiedBy>
  <cp:revision>150</cp:revision>
  <dcterms:created xsi:type="dcterms:W3CDTF">2014-11-06T14:44:40Z</dcterms:created>
  <dcterms:modified xsi:type="dcterms:W3CDTF">2018-11-22T20:36:36Z</dcterms:modified>
</cp:coreProperties>
</file>