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3"/>
  </p:notesMasterIdLst>
  <p:sldIdLst>
    <p:sldId id="256" r:id="rId2"/>
    <p:sldId id="257" r:id="rId3"/>
    <p:sldId id="285" r:id="rId4"/>
    <p:sldId id="258" r:id="rId5"/>
    <p:sldId id="286" r:id="rId6"/>
    <p:sldId id="259" r:id="rId7"/>
    <p:sldId id="260" r:id="rId8"/>
    <p:sldId id="261" r:id="rId9"/>
    <p:sldId id="262" r:id="rId10"/>
    <p:sldId id="263" r:id="rId11"/>
    <p:sldId id="264" r:id="rId12"/>
    <p:sldId id="287" r:id="rId13"/>
    <p:sldId id="265" r:id="rId14"/>
    <p:sldId id="267" r:id="rId15"/>
    <p:sldId id="268" r:id="rId16"/>
    <p:sldId id="269" r:id="rId17"/>
    <p:sldId id="270" r:id="rId18"/>
    <p:sldId id="271" r:id="rId19"/>
    <p:sldId id="272" r:id="rId20"/>
    <p:sldId id="273" r:id="rId21"/>
    <p:sldId id="274" r:id="rId22"/>
    <p:sldId id="275" r:id="rId23"/>
    <p:sldId id="276" r:id="rId24"/>
    <p:sldId id="291" r:id="rId25"/>
    <p:sldId id="277" r:id="rId26"/>
    <p:sldId id="278" r:id="rId27"/>
    <p:sldId id="279" r:id="rId28"/>
    <p:sldId id="280" r:id="rId29"/>
    <p:sldId id="290" r:id="rId30"/>
    <p:sldId id="281" r:id="rId31"/>
    <p:sldId id="283"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3B3957-D945-6B28-43AB-D13807C65B2D}" v="267" dt="2021-04-19T06:06:18.231"/>
    <p1510:client id="{A1B8BF9F-A0E7-B000-F902-AD7651EA6BE8}" v="121" dt="2021-04-19T09:22:03.5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15" autoAdjust="0"/>
    <p:restoredTop sz="74328" autoAdjust="0"/>
  </p:normalViewPr>
  <p:slideViewPr>
    <p:cSldViewPr snapToGrid="0">
      <p:cViewPr>
        <p:scale>
          <a:sx n="69" d="100"/>
          <a:sy n="69" d="100"/>
        </p:scale>
        <p:origin x="708"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B9A64D-F1CA-477C-8844-672666ABC2B7}" type="datetimeFigureOut">
              <a:rPr lang="en-GB" smtClean="0"/>
              <a:t>28/02/2022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44F371-428C-46C6-A1C7-92E676CC7AB3}" type="slidenum">
              <a:rPr lang="en-GB" smtClean="0"/>
              <a:t>‹#›</a:t>
            </a:fld>
            <a:endParaRPr lang="en-GB"/>
          </a:p>
        </p:txBody>
      </p:sp>
    </p:spTree>
    <p:extLst>
      <p:ext uri="{BB962C8B-B14F-4D97-AF65-F5344CB8AC3E}">
        <p14:creationId xmlns:p14="http://schemas.microsoft.com/office/powerpoint/2010/main" val="6398473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It also explores the impact of maternal stress on the unborn child, as well as indicating how this can become a problem for the preschool child.</a:t>
            </a:r>
          </a:p>
          <a:p>
            <a:r>
              <a:rPr lang="en-GB" sz="1200" dirty="0"/>
              <a:t>The significance of the Key Worker is also highlighted, demonstrating the importance of a caring and healthy relationship for children who are experiencing a chaotic and traumatic home environment. </a:t>
            </a:r>
            <a:endParaRPr lang="en-GB" sz="1200" dirty="0">
              <a:cs typeface="Calibri"/>
            </a:endParaRPr>
          </a:p>
          <a:p>
            <a:endParaRPr lang="en-GB" dirty="0"/>
          </a:p>
        </p:txBody>
      </p:sp>
      <p:sp>
        <p:nvSpPr>
          <p:cNvPr id="4" name="Slide Number Placeholder 3"/>
          <p:cNvSpPr>
            <a:spLocks noGrp="1"/>
          </p:cNvSpPr>
          <p:nvPr>
            <p:ph type="sldNum" sz="quarter" idx="10"/>
          </p:nvPr>
        </p:nvSpPr>
        <p:spPr/>
        <p:txBody>
          <a:bodyPr/>
          <a:lstStyle/>
          <a:p>
            <a:fld id="{C844F371-428C-46C6-A1C7-92E676CC7AB3}" type="slidenum">
              <a:rPr lang="en-GB" smtClean="0"/>
              <a:t>2</a:t>
            </a:fld>
            <a:endParaRPr lang="en-GB"/>
          </a:p>
        </p:txBody>
      </p:sp>
    </p:spTree>
    <p:extLst>
      <p:ext uri="{BB962C8B-B14F-4D97-AF65-F5344CB8AC3E}">
        <p14:creationId xmlns:p14="http://schemas.microsoft.com/office/powerpoint/2010/main" val="42371756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The model highlights the impact of ACEs on health and well-being, identifying the risks to social, emotional and cognitive development. It also clearly acknowledges that ACEs can be linked to an early death for people who experienced early childhood trauma and toxic stress.</a:t>
            </a:r>
          </a:p>
          <a:p>
            <a:r>
              <a:rPr lang="en-GB" sz="1200" dirty="0"/>
              <a:t>One criticism of this model however, is that it doesn't allow for individual differences, it is possible to interrupt this process and this lecture aims to demonstrate how this can be achieved. </a:t>
            </a:r>
            <a:endParaRPr lang="en-GB" sz="1200" dirty="0">
              <a:cs typeface="Calibri"/>
            </a:endParaRPr>
          </a:p>
          <a:p>
            <a:endParaRPr lang="en-GB" dirty="0"/>
          </a:p>
        </p:txBody>
      </p:sp>
      <p:sp>
        <p:nvSpPr>
          <p:cNvPr id="4" name="Slide Number Placeholder 3"/>
          <p:cNvSpPr>
            <a:spLocks noGrp="1"/>
          </p:cNvSpPr>
          <p:nvPr>
            <p:ph type="sldNum" sz="quarter" idx="10"/>
          </p:nvPr>
        </p:nvSpPr>
        <p:spPr/>
        <p:txBody>
          <a:bodyPr/>
          <a:lstStyle/>
          <a:p>
            <a:fld id="{C844F371-428C-46C6-A1C7-92E676CC7AB3}" type="slidenum">
              <a:rPr lang="en-GB" smtClean="0"/>
              <a:t>4</a:t>
            </a:fld>
            <a:endParaRPr lang="en-GB"/>
          </a:p>
        </p:txBody>
      </p:sp>
    </p:spTree>
    <p:extLst>
      <p:ext uri="{BB962C8B-B14F-4D97-AF65-F5344CB8AC3E}">
        <p14:creationId xmlns:p14="http://schemas.microsoft.com/office/powerpoint/2010/main" val="36802953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In addition, living in a traumatic or stressful home environment can also have an impact on the child. Domestic violence, separation and parental mental illness can all have an impact on the developing child.</a:t>
            </a:r>
          </a:p>
          <a:p>
            <a:r>
              <a:rPr lang="en-GB" sz="1200" dirty="0"/>
              <a:t>Substance misuse within the home, as well as parental incarceration can also have a detrimental impact on the child as they progress through their early years.</a:t>
            </a:r>
            <a:endParaRPr lang="en-GB" dirty="0"/>
          </a:p>
        </p:txBody>
      </p:sp>
      <p:sp>
        <p:nvSpPr>
          <p:cNvPr id="4" name="Slide Number Placeholder 3"/>
          <p:cNvSpPr>
            <a:spLocks noGrp="1"/>
          </p:cNvSpPr>
          <p:nvPr>
            <p:ph type="sldNum" sz="quarter" idx="10"/>
          </p:nvPr>
        </p:nvSpPr>
        <p:spPr/>
        <p:txBody>
          <a:bodyPr/>
          <a:lstStyle/>
          <a:p>
            <a:fld id="{C844F371-428C-46C6-A1C7-92E676CC7AB3}" type="slidenum">
              <a:rPr lang="en-GB" smtClean="0"/>
              <a:t>6</a:t>
            </a:fld>
            <a:endParaRPr lang="en-GB"/>
          </a:p>
        </p:txBody>
      </p:sp>
    </p:spTree>
    <p:extLst>
      <p:ext uri="{BB962C8B-B14F-4D97-AF65-F5344CB8AC3E}">
        <p14:creationId xmlns:p14="http://schemas.microsoft.com/office/powerpoint/2010/main" val="33376489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The study indicated that the cognitive, academic and socio-emotional-behavioural functioning were all impacted by childhood trauma and ACEs.​</a:t>
            </a:r>
          </a:p>
          <a:p>
            <a:r>
              <a:rPr lang="en-GB" sz="1200" dirty="0"/>
              <a:t>School drop-out and poor attendance were also of concern and an indication of adverse childhood experiences and trauma.</a:t>
            </a:r>
            <a:endParaRPr lang="en-GB" dirty="0"/>
          </a:p>
        </p:txBody>
      </p:sp>
      <p:sp>
        <p:nvSpPr>
          <p:cNvPr id="4" name="Slide Number Placeholder 3"/>
          <p:cNvSpPr>
            <a:spLocks noGrp="1"/>
          </p:cNvSpPr>
          <p:nvPr>
            <p:ph type="sldNum" sz="quarter" idx="10"/>
          </p:nvPr>
        </p:nvSpPr>
        <p:spPr/>
        <p:txBody>
          <a:bodyPr/>
          <a:lstStyle/>
          <a:p>
            <a:fld id="{C844F371-428C-46C6-A1C7-92E676CC7AB3}" type="slidenum">
              <a:rPr lang="en-GB" smtClean="0"/>
              <a:t>8</a:t>
            </a:fld>
            <a:endParaRPr lang="en-GB"/>
          </a:p>
        </p:txBody>
      </p:sp>
    </p:spTree>
    <p:extLst>
      <p:ext uri="{BB962C8B-B14F-4D97-AF65-F5344CB8AC3E}">
        <p14:creationId xmlns:p14="http://schemas.microsoft.com/office/powerpoint/2010/main" val="25182483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rgbClr val="000000"/>
                </a:solidFill>
              </a:rPr>
              <a:t>Learners may be unable to engage verbally with peers. This may be due to a delay in language development, or it may be that they do not know how to engage in play with other children.</a:t>
            </a:r>
          </a:p>
          <a:p>
            <a:r>
              <a:rPr lang="en-GB" sz="1200" dirty="0">
                <a:solidFill>
                  <a:srgbClr val="000000"/>
                </a:solidFill>
              </a:rPr>
              <a:t>In addition, children may also be unable to focus on activities, which can lead to distracting behaviours. </a:t>
            </a:r>
            <a:endParaRPr lang="en-GB" sz="1200" dirty="0">
              <a:solidFill>
                <a:srgbClr val="000000"/>
              </a:solidFill>
              <a:cs typeface="Calibri"/>
            </a:endParaRPr>
          </a:p>
          <a:p>
            <a:endParaRPr lang="en-GB" dirty="0"/>
          </a:p>
        </p:txBody>
      </p:sp>
      <p:sp>
        <p:nvSpPr>
          <p:cNvPr id="4" name="Slide Number Placeholder 3"/>
          <p:cNvSpPr>
            <a:spLocks noGrp="1"/>
          </p:cNvSpPr>
          <p:nvPr>
            <p:ph type="sldNum" sz="quarter" idx="10"/>
          </p:nvPr>
        </p:nvSpPr>
        <p:spPr/>
        <p:txBody>
          <a:bodyPr/>
          <a:lstStyle/>
          <a:p>
            <a:fld id="{C844F371-428C-46C6-A1C7-92E676CC7AB3}" type="slidenum">
              <a:rPr lang="en-GB" smtClean="0"/>
              <a:t>9</a:t>
            </a:fld>
            <a:endParaRPr lang="en-GB"/>
          </a:p>
        </p:txBody>
      </p:sp>
    </p:spTree>
    <p:extLst>
      <p:ext uri="{BB962C8B-B14F-4D97-AF65-F5344CB8AC3E}">
        <p14:creationId xmlns:p14="http://schemas.microsoft.com/office/powerpoint/2010/main" val="36780203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These studies have highlighted poor literacy levels, as well as reduced levels of mathematical understanding. This in turn can lead to frustration for the learner. The impact of this is school withdrawal with high levels of absenteeism. </a:t>
            </a:r>
            <a:endParaRPr lang="en-GB" sz="1200" dirty="0">
              <a:cs typeface="Calibri"/>
            </a:endParaRPr>
          </a:p>
          <a:p>
            <a:endParaRPr lang="en-GB" dirty="0"/>
          </a:p>
        </p:txBody>
      </p:sp>
      <p:sp>
        <p:nvSpPr>
          <p:cNvPr id="4" name="Slide Number Placeholder 3"/>
          <p:cNvSpPr>
            <a:spLocks noGrp="1"/>
          </p:cNvSpPr>
          <p:nvPr>
            <p:ph type="sldNum" sz="quarter" idx="10"/>
          </p:nvPr>
        </p:nvSpPr>
        <p:spPr/>
        <p:txBody>
          <a:bodyPr/>
          <a:lstStyle/>
          <a:p>
            <a:fld id="{C844F371-428C-46C6-A1C7-92E676CC7AB3}" type="slidenum">
              <a:rPr lang="en-GB" smtClean="0"/>
              <a:t>10</a:t>
            </a:fld>
            <a:endParaRPr lang="en-GB"/>
          </a:p>
        </p:txBody>
      </p:sp>
    </p:spTree>
    <p:extLst>
      <p:ext uri="{BB962C8B-B14F-4D97-AF65-F5344CB8AC3E}">
        <p14:creationId xmlns:p14="http://schemas.microsoft.com/office/powerpoint/2010/main" val="34040472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In addition, adolescents who have experienced severe adversity can become sexually promiscuous, and are six times more likely to have had sex under the age of 16.</a:t>
            </a:r>
          </a:p>
          <a:p>
            <a:r>
              <a:rPr lang="en-GB" sz="1200" dirty="0"/>
              <a:t>Alcohol and substance misuse is another high risk for these young people. Risk taking behaviour is a key aspect of adolescent development, however teenagers who have experienced ACEs will engage in self-harming behaviour. </a:t>
            </a:r>
            <a:endParaRPr lang="en-GB" sz="1200" dirty="0">
              <a:cs typeface="Calibri"/>
            </a:endParaRPr>
          </a:p>
          <a:p>
            <a:endParaRPr lang="en-GB" dirty="0"/>
          </a:p>
        </p:txBody>
      </p:sp>
      <p:sp>
        <p:nvSpPr>
          <p:cNvPr id="4" name="Slide Number Placeholder 3"/>
          <p:cNvSpPr>
            <a:spLocks noGrp="1"/>
          </p:cNvSpPr>
          <p:nvPr>
            <p:ph type="sldNum" sz="quarter" idx="10"/>
          </p:nvPr>
        </p:nvSpPr>
        <p:spPr/>
        <p:txBody>
          <a:bodyPr/>
          <a:lstStyle/>
          <a:p>
            <a:fld id="{C844F371-428C-46C6-A1C7-92E676CC7AB3}" type="slidenum">
              <a:rPr lang="en-GB" smtClean="0"/>
              <a:t>11</a:t>
            </a:fld>
            <a:endParaRPr lang="en-GB"/>
          </a:p>
        </p:txBody>
      </p:sp>
    </p:spTree>
    <p:extLst>
      <p:ext uri="{BB962C8B-B14F-4D97-AF65-F5344CB8AC3E}">
        <p14:creationId xmlns:p14="http://schemas.microsoft.com/office/powerpoint/2010/main" val="21849159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Maternal stress and trauma during pregnancy will create high levels of the stress hormone cortisol. When a pregnant mother continues to experience high levels of stress and trauma, the stress hormone can cross to the placenta and impact on the development of the baby's amygdala.​</a:t>
            </a:r>
          </a:p>
          <a:p>
            <a:r>
              <a:rPr lang="en-GB" sz="1200" dirty="0"/>
              <a:t>The amygdala is shown to perform a key role in emotional functioning as well as processing memory and decision making.​ </a:t>
            </a:r>
            <a:endParaRPr lang="en-GB" sz="1200" dirty="0">
              <a:cs typeface="Calibri"/>
            </a:endParaRPr>
          </a:p>
          <a:p>
            <a:endParaRPr lang="en-GB" dirty="0"/>
          </a:p>
        </p:txBody>
      </p:sp>
      <p:sp>
        <p:nvSpPr>
          <p:cNvPr id="4" name="Slide Number Placeholder 3"/>
          <p:cNvSpPr>
            <a:spLocks noGrp="1"/>
          </p:cNvSpPr>
          <p:nvPr>
            <p:ph type="sldNum" sz="quarter" idx="10"/>
          </p:nvPr>
        </p:nvSpPr>
        <p:spPr/>
        <p:txBody>
          <a:bodyPr/>
          <a:lstStyle/>
          <a:p>
            <a:fld id="{C844F371-428C-46C6-A1C7-92E676CC7AB3}" type="slidenum">
              <a:rPr lang="en-GB" smtClean="0"/>
              <a:t>14</a:t>
            </a:fld>
            <a:endParaRPr lang="en-GB"/>
          </a:p>
        </p:txBody>
      </p:sp>
    </p:spTree>
    <p:extLst>
      <p:ext uri="{BB962C8B-B14F-4D97-AF65-F5344CB8AC3E}">
        <p14:creationId xmlns:p14="http://schemas.microsoft.com/office/powerpoint/2010/main" val="1697806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During early infancy, the ability to communicate needs and desires is impossible, therefore it is the role of the caregiver to anticipate and take care of these needs.​ As the baby receives care and attention, their basic understanding of safety and of being nurtured increases. ​</a:t>
            </a:r>
            <a:endParaRPr lang="en-GB" dirty="0"/>
          </a:p>
        </p:txBody>
      </p:sp>
      <p:sp>
        <p:nvSpPr>
          <p:cNvPr id="4" name="Slide Number Placeholder 3"/>
          <p:cNvSpPr>
            <a:spLocks noGrp="1"/>
          </p:cNvSpPr>
          <p:nvPr>
            <p:ph type="sldNum" sz="quarter" idx="10"/>
          </p:nvPr>
        </p:nvSpPr>
        <p:spPr/>
        <p:txBody>
          <a:bodyPr/>
          <a:lstStyle/>
          <a:p>
            <a:fld id="{C844F371-428C-46C6-A1C7-92E676CC7AB3}" type="slidenum">
              <a:rPr lang="en-GB" smtClean="0"/>
              <a:t>15</a:t>
            </a:fld>
            <a:endParaRPr lang="en-GB"/>
          </a:p>
        </p:txBody>
      </p:sp>
    </p:spTree>
    <p:extLst>
      <p:ext uri="{BB962C8B-B14F-4D97-AF65-F5344CB8AC3E}">
        <p14:creationId xmlns:p14="http://schemas.microsoft.com/office/powerpoint/2010/main" val="34597356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This may be due to circumstances beyond the family's control. It may be due to extreme personal situations (e.g. poverty, armed conflict, post-natal depression or a significant family crisis).​ Sometimes however, it is an abusive or neglectful family home that disrupts the process​</a:t>
            </a:r>
            <a:endParaRPr lang="en-GB" dirty="0"/>
          </a:p>
        </p:txBody>
      </p:sp>
      <p:sp>
        <p:nvSpPr>
          <p:cNvPr id="4" name="Slide Number Placeholder 3"/>
          <p:cNvSpPr>
            <a:spLocks noGrp="1"/>
          </p:cNvSpPr>
          <p:nvPr>
            <p:ph type="sldNum" sz="quarter" idx="10"/>
          </p:nvPr>
        </p:nvSpPr>
        <p:spPr/>
        <p:txBody>
          <a:bodyPr/>
          <a:lstStyle/>
          <a:p>
            <a:fld id="{C844F371-428C-46C6-A1C7-92E676CC7AB3}" type="slidenum">
              <a:rPr lang="en-GB" smtClean="0"/>
              <a:t>17</a:t>
            </a:fld>
            <a:endParaRPr lang="en-GB"/>
          </a:p>
        </p:txBody>
      </p:sp>
    </p:spTree>
    <p:extLst>
      <p:ext uri="{BB962C8B-B14F-4D97-AF65-F5344CB8AC3E}">
        <p14:creationId xmlns:p14="http://schemas.microsoft.com/office/powerpoint/2010/main" val="40806176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Throughout their early years children may respond to different caregivers in different ways, however they need to have safe relationships in order to learn independence and to be able learn healthy self regulation.​ </a:t>
            </a:r>
            <a:endParaRPr lang="en-GB" sz="1200" dirty="0">
              <a:cs typeface="Calibri"/>
            </a:endParaRPr>
          </a:p>
          <a:p>
            <a:endParaRPr lang="en-GB" dirty="0"/>
          </a:p>
        </p:txBody>
      </p:sp>
      <p:sp>
        <p:nvSpPr>
          <p:cNvPr id="4" name="Slide Number Placeholder 3"/>
          <p:cNvSpPr>
            <a:spLocks noGrp="1"/>
          </p:cNvSpPr>
          <p:nvPr>
            <p:ph type="sldNum" sz="quarter" idx="10"/>
          </p:nvPr>
        </p:nvSpPr>
        <p:spPr/>
        <p:txBody>
          <a:bodyPr/>
          <a:lstStyle/>
          <a:p>
            <a:fld id="{C844F371-428C-46C6-A1C7-92E676CC7AB3}" type="slidenum">
              <a:rPr lang="en-GB" smtClean="0"/>
              <a:t>18</a:t>
            </a:fld>
            <a:endParaRPr lang="en-GB"/>
          </a:p>
        </p:txBody>
      </p:sp>
    </p:spTree>
    <p:extLst>
      <p:ext uri="{BB962C8B-B14F-4D97-AF65-F5344CB8AC3E}">
        <p14:creationId xmlns:p14="http://schemas.microsoft.com/office/powerpoint/2010/main" val="22705833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Tough (2012) suggests that children that have experienced an insecure attachment are more likely to demonstrate behavioural difficulties at school and are more likely to either be a bully or be bullied.​ </a:t>
            </a:r>
            <a:endParaRPr lang="en-GB" sz="1200" dirty="0">
              <a:cs typeface="Calibri"/>
            </a:endParaRPr>
          </a:p>
          <a:p>
            <a:endParaRPr lang="en-GB" dirty="0"/>
          </a:p>
        </p:txBody>
      </p:sp>
      <p:sp>
        <p:nvSpPr>
          <p:cNvPr id="4" name="Slide Number Placeholder 3"/>
          <p:cNvSpPr>
            <a:spLocks noGrp="1"/>
          </p:cNvSpPr>
          <p:nvPr>
            <p:ph type="sldNum" sz="quarter" idx="10"/>
          </p:nvPr>
        </p:nvSpPr>
        <p:spPr/>
        <p:txBody>
          <a:bodyPr/>
          <a:lstStyle/>
          <a:p>
            <a:fld id="{C844F371-428C-46C6-A1C7-92E676CC7AB3}" type="slidenum">
              <a:rPr lang="en-GB" smtClean="0"/>
              <a:t>19</a:t>
            </a:fld>
            <a:endParaRPr lang="en-GB"/>
          </a:p>
        </p:txBody>
      </p:sp>
    </p:spTree>
    <p:extLst>
      <p:ext uri="{BB962C8B-B14F-4D97-AF65-F5344CB8AC3E}">
        <p14:creationId xmlns:p14="http://schemas.microsoft.com/office/powerpoint/2010/main" val="10339485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However, if the trauma or stress lasts for a significant period or is severe, the healthy response system will not be able to develop.​As we have seen in previous ACE work, significant periods of stress in childhood can lead to life-long health issues, it can also increase risk-taking behaviours and lead to mental health illnesses.​ </a:t>
            </a:r>
            <a:endParaRPr lang="en-GB" sz="1200" dirty="0">
              <a:cs typeface="Calibri"/>
            </a:endParaRPr>
          </a:p>
          <a:p>
            <a:endParaRPr lang="en-GB" dirty="0"/>
          </a:p>
        </p:txBody>
      </p:sp>
      <p:sp>
        <p:nvSpPr>
          <p:cNvPr id="4" name="Slide Number Placeholder 3"/>
          <p:cNvSpPr>
            <a:spLocks noGrp="1"/>
          </p:cNvSpPr>
          <p:nvPr>
            <p:ph type="sldNum" sz="quarter" idx="10"/>
          </p:nvPr>
        </p:nvSpPr>
        <p:spPr/>
        <p:txBody>
          <a:bodyPr/>
          <a:lstStyle/>
          <a:p>
            <a:fld id="{C844F371-428C-46C6-A1C7-92E676CC7AB3}" type="slidenum">
              <a:rPr lang="en-GB" smtClean="0"/>
              <a:t>20</a:t>
            </a:fld>
            <a:endParaRPr lang="en-GB"/>
          </a:p>
        </p:txBody>
      </p:sp>
    </p:spTree>
    <p:extLst>
      <p:ext uri="{BB962C8B-B14F-4D97-AF65-F5344CB8AC3E}">
        <p14:creationId xmlns:p14="http://schemas.microsoft.com/office/powerpoint/2010/main" val="8526696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Adults that support children and adolescents can be crucial during the developmental years.</a:t>
            </a:r>
          </a:p>
          <a:p>
            <a:r>
              <a:rPr lang="en-GB" sz="1200" dirty="0"/>
              <a:t>The next part of this lecture will explore the role of schools and the importance of a key worker. </a:t>
            </a:r>
            <a:endParaRPr lang="en-GB" sz="1200" dirty="0">
              <a:cs typeface="Calibri"/>
            </a:endParaRPr>
          </a:p>
          <a:p>
            <a:endParaRPr lang="en-GB" dirty="0"/>
          </a:p>
        </p:txBody>
      </p:sp>
      <p:sp>
        <p:nvSpPr>
          <p:cNvPr id="4" name="Slide Number Placeholder 3"/>
          <p:cNvSpPr>
            <a:spLocks noGrp="1"/>
          </p:cNvSpPr>
          <p:nvPr>
            <p:ph type="sldNum" sz="quarter" idx="10"/>
          </p:nvPr>
        </p:nvSpPr>
        <p:spPr/>
        <p:txBody>
          <a:bodyPr/>
          <a:lstStyle/>
          <a:p>
            <a:fld id="{C844F371-428C-46C6-A1C7-92E676CC7AB3}" type="slidenum">
              <a:rPr lang="en-GB" smtClean="0"/>
              <a:t>21</a:t>
            </a:fld>
            <a:endParaRPr lang="en-GB"/>
          </a:p>
        </p:txBody>
      </p:sp>
    </p:spTree>
    <p:extLst>
      <p:ext uri="{BB962C8B-B14F-4D97-AF65-F5344CB8AC3E}">
        <p14:creationId xmlns:p14="http://schemas.microsoft.com/office/powerpoint/2010/main" val="5380276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Promoting positive friendships in school, supporting children to engage in social interactions is beneficial for both their academic achievements, but also their emotional well-being.​ </a:t>
            </a:r>
            <a:endParaRPr lang="en-GB" sz="1200" dirty="0">
              <a:cs typeface="Calibri"/>
            </a:endParaRPr>
          </a:p>
          <a:p>
            <a:endParaRPr lang="en-GB" dirty="0"/>
          </a:p>
        </p:txBody>
      </p:sp>
      <p:sp>
        <p:nvSpPr>
          <p:cNvPr id="4" name="Slide Number Placeholder 3"/>
          <p:cNvSpPr>
            <a:spLocks noGrp="1"/>
          </p:cNvSpPr>
          <p:nvPr>
            <p:ph type="sldNum" sz="quarter" idx="10"/>
          </p:nvPr>
        </p:nvSpPr>
        <p:spPr/>
        <p:txBody>
          <a:bodyPr/>
          <a:lstStyle/>
          <a:p>
            <a:fld id="{C844F371-428C-46C6-A1C7-92E676CC7AB3}" type="slidenum">
              <a:rPr lang="en-GB" smtClean="0"/>
              <a:t>22</a:t>
            </a:fld>
            <a:endParaRPr lang="en-GB"/>
          </a:p>
        </p:txBody>
      </p:sp>
    </p:spTree>
    <p:extLst>
      <p:ext uri="{BB962C8B-B14F-4D97-AF65-F5344CB8AC3E}">
        <p14:creationId xmlns:p14="http://schemas.microsoft.com/office/powerpoint/2010/main" val="7918752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Engaging with children, welcoming them with a kindly face and a greeting in the morning can make all the difference to a child who is experiencing hardship and toxic stress at home.​ Pastoral and compassionate care from one teacher to a child that is struggling has the potential to be life-changing.​ </a:t>
            </a:r>
            <a:endParaRPr lang="en-GB" sz="1200" dirty="0">
              <a:cs typeface="Calibri"/>
            </a:endParaRPr>
          </a:p>
          <a:p>
            <a:endParaRPr lang="en-GB" dirty="0"/>
          </a:p>
        </p:txBody>
      </p:sp>
      <p:sp>
        <p:nvSpPr>
          <p:cNvPr id="4" name="Slide Number Placeholder 3"/>
          <p:cNvSpPr>
            <a:spLocks noGrp="1"/>
          </p:cNvSpPr>
          <p:nvPr>
            <p:ph type="sldNum" sz="quarter" idx="10"/>
          </p:nvPr>
        </p:nvSpPr>
        <p:spPr/>
        <p:txBody>
          <a:bodyPr/>
          <a:lstStyle/>
          <a:p>
            <a:fld id="{C844F371-428C-46C6-A1C7-92E676CC7AB3}" type="slidenum">
              <a:rPr lang="en-GB" smtClean="0"/>
              <a:t>23</a:t>
            </a:fld>
            <a:endParaRPr lang="en-GB"/>
          </a:p>
        </p:txBody>
      </p:sp>
    </p:spTree>
    <p:extLst>
      <p:ext uri="{BB962C8B-B14F-4D97-AF65-F5344CB8AC3E}">
        <p14:creationId xmlns:p14="http://schemas.microsoft.com/office/powerpoint/2010/main" val="23242117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Home-school communication needs to be maintained, the relationships need to be respectful and supportive.​</a:t>
            </a:r>
          </a:p>
          <a:p>
            <a:r>
              <a:rPr lang="en-GB" sz="1200" dirty="0"/>
              <a:t>In addition, both the positive and the negative aspects of the child's behaviour need to be shared. ​ </a:t>
            </a:r>
            <a:endParaRPr lang="en-GB" sz="1200" dirty="0">
              <a:cs typeface="Calibri"/>
            </a:endParaRPr>
          </a:p>
          <a:p>
            <a:endParaRPr lang="en-GB" dirty="0"/>
          </a:p>
        </p:txBody>
      </p:sp>
      <p:sp>
        <p:nvSpPr>
          <p:cNvPr id="4" name="Slide Number Placeholder 3"/>
          <p:cNvSpPr>
            <a:spLocks noGrp="1"/>
          </p:cNvSpPr>
          <p:nvPr>
            <p:ph type="sldNum" sz="quarter" idx="10"/>
          </p:nvPr>
        </p:nvSpPr>
        <p:spPr/>
        <p:txBody>
          <a:bodyPr/>
          <a:lstStyle/>
          <a:p>
            <a:fld id="{C844F371-428C-46C6-A1C7-92E676CC7AB3}" type="slidenum">
              <a:rPr lang="en-GB" smtClean="0"/>
              <a:t>25</a:t>
            </a:fld>
            <a:endParaRPr lang="en-GB"/>
          </a:p>
        </p:txBody>
      </p:sp>
    </p:spTree>
    <p:extLst>
      <p:ext uri="{BB962C8B-B14F-4D97-AF65-F5344CB8AC3E}">
        <p14:creationId xmlns:p14="http://schemas.microsoft.com/office/powerpoint/2010/main" val="103083338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For children who are living within a chaotic, hostile home environment it can be very difficult for them to trust other adults and for children who are living within a chaotic, hostile home environment, it can be very difficult for them to trust other adults.​ Identifying key workers in school who can support children experiencing ACEs can help to build those important relationships that can be the foundation for future attachments.​ </a:t>
            </a:r>
            <a:endParaRPr lang="en-GB" sz="1200" dirty="0">
              <a:cs typeface="Calibri"/>
            </a:endParaRPr>
          </a:p>
          <a:p>
            <a:endParaRPr lang="en-GB" dirty="0"/>
          </a:p>
        </p:txBody>
      </p:sp>
      <p:sp>
        <p:nvSpPr>
          <p:cNvPr id="4" name="Slide Number Placeholder 3"/>
          <p:cNvSpPr>
            <a:spLocks noGrp="1"/>
          </p:cNvSpPr>
          <p:nvPr>
            <p:ph type="sldNum" sz="quarter" idx="10"/>
          </p:nvPr>
        </p:nvSpPr>
        <p:spPr/>
        <p:txBody>
          <a:bodyPr/>
          <a:lstStyle/>
          <a:p>
            <a:fld id="{C844F371-428C-46C6-A1C7-92E676CC7AB3}" type="slidenum">
              <a:rPr lang="en-GB" smtClean="0"/>
              <a:t>26</a:t>
            </a:fld>
            <a:endParaRPr lang="en-GB"/>
          </a:p>
        </p:txBody>
      </p:sp>
    </p:spTree>
    <p:extLst>
      <p:ext uri="{BB962C8B-B14F-4D97-AF65-F5344CB8AC3E}">
        <p14:creationId xmlns:p14="http://schemas.microsoft.com/office/powerpoint/2010/main" val="37962391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key worker is not a therapist or a counsellor, nor are they a teacher. They are however, an individually who is able to nurture and professionally care for the child. The key worker is a person who understands the child, who knows the child's trigger points, but also has strategies to help the child to self-regulate.​ The key worker is there to provide stability and routine.​ </a:t>
            </a:r>
            <a:endParaRPr lang="en-GB" sz="1200" dirty="0">
              <a:cs typeface="Calibri"/>
            </a:endParaRPr>
          </a:p>
          <a:p>
            <a:endParaRPr lang="en-GB" dirty="0"/>
          </a:p>
        </p:txBody>
      </p:sp>
      <p:sp>
        <p:nvSpPr>
          <p:cNvPr id="4" name="Slide Number Placeholder 3"/>
          <p:cNvSpPr>
            <a:spLocks noGrp="1"/>
          </p:cNvSpPr>
          <p:nvPr>
            <p:ph type="sldNum" sz="quarter" idx="10"/>
          </p:nvPr>
        </p:nvSpPr>
        <p:spPr/>
        <p:txBody>
          <a:bodyPr/>
          <a:lstStyle/>
          <a:p>
            <a:fld id="{C844F371-428C-46C6-A1C7-92E676CC7AB3}" type="slidenum">
              <a:rPr lang="en-GB" smtClean="0"/>
              <a:t>27</a:t>
            </a:fld>
            <a:endParaRPr lang="en-GB"/>
          </a:p>
        </p:txBody>
      </p:sp>
    </p:spTree>
    <p:extLst>
      <p:ext uri="{BB962C8B-B14F-4D97-AF65-F5344CB8AC3E}">
        <p14:creationId xmlns:p14="http://schemas.microsoft.com/office/powerpoint/2010/main" val="3102379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AF149A5-2CA2-480D-BA33-EB756A3966F1}" type="datetimeFigureOut">
              <a:rPr lang="en-GB" smtClean="0"/>
              <a:t>28/02/2022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67EEB5-606B-4865-89EE-B99284B608FE}" type="slidenum">
              <a:rPr lang="en-GB" smtClean="0"/>
              <a:t>‹#›</a:t>
            </a:fld>
            <a:endParaRPr lang="en-GB"/>
          </a:p>
        </p:txBody>
      </p:sp>
    </p:spTree>
    <p:extLst>
      <p:ext uri="{BB962C8B-B14F-4D97-AF65-F5344CB8AC3E}">
        <p14:creationId xmlns:p14="http://schemas.microsoft.com/office/powerpoint/2010/main" val="14353790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AF149A5-2CA2-480D-BA33-EB756A3966F1}" type="datetimeFigureOut">
              <a:rPr lang="en-GB" smtClean="0"/>
              <a:t>28/02/2022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67EEB5-606B-4865-89EE-B99284B608FE}" type="slidenum">
              <a:rPr lang="en-GB" smtClean="0"/>
              <a:t>‹#›</a:t>
            </a:fld>
            <a:endParaRPr lang="en-GB"/>
          </a:p>
        </p:txBody>
      </p:sp>
    </p:spTree>
    <p:extLst>
      <p:ext uri="{BB962C8B-B14F-4D97-AF65-F5344CB8AC3E}">
        <p14:creationId xmlns:p14="http://schemas.microsoft.com/office/powerpoint/2010/main" val="1758047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AF149A5-2CA2-480D-BA33-EB756A3966F1}" type="datetimeFigureOut">
              <a:rPr lang="en-GB" smtClean="0"/>
              <a:t>28/02/2022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67EEB5-606B-4865-89EE-B99284B608FE}" type="slidenum">
              <a:rPr lang="en-GB" smtClean="0"/>
              <a:t>‹#›</a:t>
            </a:fld>
            <a:endParaRPr lang="en-GB"/>
          </a:p>
        </p:txBody>
      </p:sp>
    </p:spTree>
    <p:extLst>
      <p:ext uri="{BB962C8B-B14F-4D97-AF65-F5344CB8AC3E}">
        <p14:creationId xmlns:p14="http://schemas.microsoft.com/office/powerpoint/2010/main" val="36974684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AF149A5-2CA2-480D-BA33-EB756A3966F1}" type="datetimeFigureOut">
              <a:rPr lang="en-GB" smtClean="0"/>
              <a:t>28/02/2022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67EEB5-606B-4865-89EE-B99284B608FE}" type="slidenum">
              <a:rPr lang="en-GB" smtClean="0"/>
              <a:t>‹#›</a:t>
            </a:fld>
            <a:endParaRPr lang="en-GB"/>
          </a:p>
        </p:txBody>
      </p:sp>
    </p:spTree>
    <p:extLst>
      <p:ext uri="{BB962C8B-B14F-4D97-AF65-F5344CB8AC3E}">
        <p14:creationId xmlns:p14="http://schemas.microsoft.com/office/powerpoint/2010/main" val="52700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AF149A5-2CA2-480D-BA33-EB756A3966F1}" type="datetimeFigureOut">
              <a:rPr lang="en-GB" smtClean="0"/>
              <a:t>28/02/2022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D67EEB5-606B-4865-89EE-B99284B608FE}" type="slidenum">
              <a:rPr lang="en-GB" smtClean="0"/>
              <a:t>‹#›</a:t>
            </a:fld>
            <a:endParaRPr lang="en-GB"/>
          </a:p>
        </p:txBody>
      </p:sp>
    </p:spTree>
    <p:extLst>
      <p:ext uri="{BB962C8B-B14F-4D97-AF65-F5344CB8AC3E}">
        <p14:creationId xmlns:p14="http://schemas.microsoft.com/office/powerpoint/2010/main" val="33995382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AF149A5-2CA2-480D-BA33-EB756A3966F1}" type="datetimeFigureOut">
              <a:rPr lang="en-GB" smtClean="0"/>
              <a:t>28/02/2022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D67EEB5-606B-4865-89EE-B99284B608FE}" type="slidenum">
              <a:rPr lang="en-GB" smtClean="0"/>
              <a:t>‹#›</a:t>
            </a:fld>
            <a:endParaRPr lang="en-GB"/>
          </a:p>
        </p:txBody>
      </p:sp>
    </p:spTree>
    <p:extLst>
      <p:ext uri="{BB962C8B-B14F-4D97-AF65-F5344CB8AC3E}">
        <p14:creationId xmlns:p14="http://schemas.microsoft.com/office/powerpoint/2010/main" val="11822535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AF149A5-2CA2-480D-BA33-EB756A3966F1}" type="datetimeFigureOut">
              <a:rPr lang="en-GB" smtClean="0"/>
              <a:t>28/02/2022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D67EEB5-606B-4865-89EE-B99284B608FE}" type="slidenum">
              <a:rPr lang="en-GB" smtClean="0"/>
              <a:t>‹#›</a:t>
            </a:fld>
            <a:endParaRPr lang="en-GB"/>
          </a:p>
        </p:txBody>
      </p:sp>
    </p:spTree>
    <p:extLst>
      <p:ext uri="{BB962C8B-B14F-4D97-AF65-F5344CB8AC3E}">
        <p14:creationId xmlns:p14="http://schemas.microsoft.com/office/powerpoint/2010/main" val="41779485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AF149A5-2CA2-480D-BA33-EB756A3966F1}" type="datetimeFigureOut">
              <a:rPr lang="en-GB" smtClean="0"/>
              <a:t>28/02/2022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67EEB5-606B-4865-89EE-B99284B608FE}" type="slidenum">
              <a:rPr lang="en-GB" smtClean="0"/>
              <a:t>‹#›</a:t>
            </a:fld>
            <a:endParaRPr lang="en-GB"/>
          </a:p>
        </p:txBody>
      </p:sp>
    </p:spTree>
    <p:extLst>
      <p:ext uri="{BB962C8B-B14F-4D97-AF65-F5344CB8AC3E}">
        <p14:creationId xmlns:p14="http://schemas.microsoft.com/office/powerpoint/2010/main" val="1625584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AF149A5-2CA2-480D-BA33-EB756A3966F1}" type="datetimeFigureOut">
              <a:rPr lang="en-GB" smtClean="0"/>
              <a:t>28/02/2022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67EEB5-606B-4865-89EE-B99284B608FE}" type="slidenum">
              <a:rPr lang="en-GB" smtClean="0"/>
              <a:t>‹#›</a:t>
            </a:fld>
            <a:endParaRPr lang="en-GB"/>
          </a:p>
        </p:txBody>
      </p:sp>
    </p:spTree>
    <p:extLst>
      <p:ext uri="{BB962C8B-B14F-4D97-AF65-F5344CB8AC3E}">
        <p14:creationId xmlns:p14="http://schemas.microsoft.com/office/powerpoint/2010/main" val="12847141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AF149A5-2CA2-480D-BA33-EB756A3966F1}" type="datetimeFigureOut">
              <a:rPr lang="en-GB" smtClean="0"/>
              <a:t>28/02/2022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67EEB5-606B-4865-89EE-B99284B608FE}" type="slidenum">
              <a:rPr lang="en-GB" smtClean="0"/>
              <a:t>‹#›</a:t>
            </a:fld>
            <a:endParaRPr lang="en-GB"/>
          </a:p>
        </p:txBody>
      </p:sp>
    </p:spTree>
    <p:extLst>
      <p:ext uri="{BB962C8B-B14F-4D97-AF65-F5344CB8AC3E}">
        <p14:creationId xmlns:p14="http://schemas.microsoft.com/office/powerpoint/2010/main" val="40304605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AF149A5-2CA2-480D-BA33-EB756A3966F1}" type="datetimeFigureOut">
              <a:rPr lang="en-GB" smtClean="0"/>
              <a:t>28/02/2022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67EEB5-606B-4865-89EE-B99284B608FE}" type="slidenum">
              <a:rPr lang="en-GB" smtClean="0"/>
              <a:t>‹#›</a:t>
            </a:fld>
            <a:endParaRPr lang="en-GB"/>
          </a:p>
        </p:txBody>
      </p:sp>
    </p:spTree>
    <p:extLst>
      <p:ext uri="{BB962C8B-B14F-4D97-AF65-F5344CB8AC3E}">
        <p14:creationId xmlns:p14="http://schemas.microsoft.com/office/powerpoint/2010/main" val="7179576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AF149A5-2CA2-480D-BA33-EB756A3966F1}" type="datetimeFigureOut">
              <a:rPr lang="en-GB" smtClean="0"/>
              <a:t>28/02/2022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67EEB5-606B-4865-89EE-B99284B608FE}" type="slidenum">
              <a:rPr lang="en-GB" smtClean="0"/>
              <a:t>‹#›</a:t>
            </a:fld>
            <a:endParaRPr lang="en-GB"/>
          </a:p>
        </p:txBody>
      </p:sp>
    </p:spTree>
    <p:extLst>
      <p:ext uri="{BB962C8B-B14F-4D97-AF65-F5344CB8AC3E}">
        <p14:creationId xmlns:p14="http://schemas.microsoft.com/office/powerpoint/2010/main" val="41761665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youtube.com/watch?v=uMbhB2l4ut0"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research.bangor.ac.uk/portal/en/researchers/kat-ford(f0a5ad92-e9b5-461b-b9ba-64fa588c8511).html" TargetMode="External"/><Relationship Id="rId2" Type="http://schemas.openxmlformats.org/officeDocument/2006/relationships/hyperlink" Target="https://doi.org/10.1016/s0749-3797(98)00017-8" TargetMode="External"/><Relationship Id="rId1" Type="http://schemas.openxmlformats.org/officeDocument/2006/relationships/slideLayout" Target="../slideLayouts/slideLayout2.xml"/><Relationship Id="rId5" Type="http://schemas.openxmlformats.org/officeDocument/2006/relationships/hyperlink" Target="https://research.bangor.ac.uk/portal/en/researchoutputs/sources-of-resilience-and-their-moderating-relationships-with-harms-from-adverse-childhood-experiences(729bc4ed-92ca-4702-923e-3ca7c90afed3).html" TargetMode="External"/><Relationship Id="rId4" Type="http://schemas.openxmlformats.org/officeDocument/2006/relationships/hyperlink" Target="https://research.bangor.ac.uk/portal/en/researchers/mark-bellis(4cc05b74-3541-4d49-b2fc-a07e0ce80f2d).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p:cNvSpPr>
            <a:spLocks noGrp="1"/>
          </p:cNvSpPr>
          <p:nvPr>
            <p:ph type="ctrTitle"/>
          </p:nvPr>
        </p:nvSpPr>
        <p:spPr>
          <a:xfrm>
            <a:off x="3215729" y="1764407"/>
            <a:ext cx="5760846" cy="2310312"/>
          </a:xfrm>
        </p:spPr>
        <p:txBody>
          <a:bodyPr>
            <a:normAutofit/>
          </a:bodyPr>
          <a:lstStyle/>
          <a:p>
            <a:r>
              <a:rPr lang="en-GB" sz="5200" b="1">
                <a:solidFill>
                  <a:schemeClr val="tx2"/>
                </a:solidFill>
              </a:rPr>
              <a:t>The Causes of Mental Illness in CYP </a:t>
            </a:r>
            <a:endParaRPr lang="en-GB" sz="5200" b="1">
              <a:solidFill>
                <a:schemeClr val="tx2"/>
              </a:solidFill>
              <a:cs typeface="Calibri Light"/>
            </a:endParaRPr>
          </a:p>
        </p:txBody>
      </p:sp>
      <p:sp>
        <p:nvSpPr>
          <p:cNvPr id="3" name="Subtitle 2"/>
          <p:cNvSpPr>
            <a:spLocks noGrp="1"/>
          </p:cNvSpPr>
          <p:nvPr>
            <p:ph type="subTitle" idx="1"/>
          </p:nvPr>
        </p:nvSpPr>
        <p:spPr>
          <a:xfrm>
            <a:off x="3215729" y="4165152"/>
            <a:ext cx="5760846" cy="682079"/>
          </a:xfrm>
        </p:spPr>
        <p:txBody>
          <a:bodyPr vert="horz" lIns="91440" tIns="45720" rIns="91440" bIns="45720" rtlCol="0">
            <a:normAutofit/>
          </a:bodyPr>
          <a:lstStyle/>
          <a:p>
            <a:r>
              <a:rPr lang="en-GB">
                <a:solidFill>
                  <a:schemeClr val="tx2"/>
                </a:solidFill>
              </a:rPr>
              <a:t>Tuesday Lecture</a:t>
            </a:r>
            <a:endParaRPr lang="en-GB">
              <a:solidFill>
                <a:schemeClr val="tx2"/>
              </a:solidFill>
              <a:cs typeface="Calibri"/>
            </a:endParaRPr>
          </a:p>
        </p:txBody>
      </p:sp>
    </p:spTree>
    <p:extLst>
      <p:ext uri="{BB962C8B-B14F-4D97-AF65-F5344CB8AC3E}">
        <p14:creationId xmlns:p14="http://schemas.microsoft.com/office/powerpoint/2010/main" val="18673465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person, indoor&#10;&#10;Description automatically generated">
            <a:extLst>
              <a:ext uri="{FF2B5EF4-FFF2-40B4-BE49-F238E27FC236}">
                <a16:creationId xmlns:a16="http://schemas.microsoft.com/office/drawing/2014/main" id="{E1580082-D911-4853-A57A-2DD9CA009E13}"/>
              </a:ext>
            </a:extLst>
          </p:cNvPr>
          <p:cNvPicPr>
            <a:picLocks noChangeAspect="1"/>
          </p:cNvPicPr>
          <p:nvPr/>
        </p:nvPicPr>
        <p:blipFill rotWithShape="1">
          <a:blip r:embed="rId3"/>
          <a:srcRect t="9091" r="23585"/>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71094" y="1161288"/>
            <a:ext cx="3438144" cy="1124712"/>
          </a:xfrm>
        </p:spPr>
        <p:txBody>
          <a:bodyPr anchor="b">
            <a:normAutofit/>
          </a:bodyPr>
          <a:lstStyle/>
          <a:p>
            <a:r>
              <a:rPr lang="en-GB" sz="2400"/>
              <a:t>Adverse Childhood Experiences and the Importance of Attachment</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371094" y="2718054"/>
            <a:ext cx="3438906" cy="3207258"/>
          </a:xfrm>
        </p:spPr>
        <p:txBody>
          <a:bodyPr vert="horz" lIns="91440" tIns="45720" rIns="91440" bIns="45720" rtlCol="0" anchor="t">
            <a:normAutofit/>
          </a:bodyPr>
          <a:lstStyle/>
          <a:p>
            <a:r>
              <a:rPr lang="en-GB" sz="1100" dirty="0"/>
              <a:t>The lecture builds on your existing knowledge and understanding of Adverse Childhood Experiences, it focuses on the importance of relationships and attachment when working with children and adolescents who have experienced toxic stress and trauma.</a:t>
            </a:r>
          </a:p>
          <a:p>
            <a:r>
              <a:rPr lang="en-GB" sz="1100" dirty="0"/>
              <a:t>It examines the impact of ACEs on school performance, as well as exploring the socio-emotional and behavioural impact of ACEs.</a:t>
            </a:r>
          </a:p>
        </p:txBody>
      </p:sp>
    </p:spTree>
    <p:extLst>
      <p:ext uri="{BB962C8B-B14F-4D97-AF65-F5344CB8AC3E}">
        <p14:creationId xmlns:p14="http://schemas.microsoft.com/office/powerpoint/2010/main" val="28427673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DC6BEC6B-5C77-412D-B45A-5B0F46FED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176214"/>
            <a:ext cx="10515600" cy="1481188"/>
          </a:xfrm>
        </p:spPr>
        <p:txBody>
          <a:bodyPr>
            <a:normAutofit/>
          </a:bodyPr>
          <a:lstStyle/>
          <a:p>
            <a:pPr algn="ctr"/>
            <a:r>
              <a:rPr lang="en-GB" sz="4000"/>
              <a:t>Activity One: Checking your Knowledge</a:t>
            </a:r>
          </a:p>
        </p:txBody>
      </p:sp>
      <p:sp>
        <p:nvSpPr>
          <p:cNvPr id="3" name="Content Placeholder 2"/>
          <p:cNvSpPr>
            <a:spLocks noGrp="1"/>
          </p:cNvSpPr>
          <p:nvPr>
            <p:ph idx="1"/>
          </p:nvPr>
        </p:nvSpPr>
        <p:spPr>
          <a:xfrm>
            <a:off x="838200" y="1847128"/>
            <a:ext cx="3990968" cy="4272681"/>
          </a:xfrm>
        </p:spPr>
        <p:txBody>
          <a:bodyPr vert="horz" lIns="91440" tIns="45720" rIns="91440" bIns="45720" rtlCol="0">
            <a:normAutofit/>
          </a:bodyPr>
          <a:lstStyle/>
          <a:p>
            <a:pPr fontAlgn="base"/>
            <a:endParaRPr lang="en-GB" sz="1700">
              <a:cs typeface="Calibri"/>
            </a:endParaRPr>
          </a:p>
          <a:p>
            <a:pPr fontAlgn="base"/>
            <a:r>
              <a:rPr lang="en-GB" sz="1700"/>
              <a:t>Think about the following questions:</a:t>
            </a:r>
          </a:p>
          <a:p>
            <a:pPr fontAlgn="base"/>
            <a:r>
              <a:rPr lang="en-GB" sz="1700"/>
              <a:t>1. What are ACEs?</a:t>
            </a:r>
          </a:p>
          <a:p>
            <a:pPr fontAlgn="base"/>
            <a:r>
              <a:rPr lang="en-GB" sz="1700"/>
              <a:t>2. How can they impact each of the following age groups: Children, Young People, Adults</a:t>
            </a:r>
          </a:p>
          <a:p>
            <a:pPr fontAlgn="base"/>
            <a:r>
              <a:rPr lang="en-GB" sz="1700"/>
              <a:t>3. Who can support children and young people, so that they develop resilience for their future?</a:t>
            </a:r>
          </a:p>
          <a:p>
            <a:pPr fontAlgn="base"/>
            <a:r>
              <a:rPr lang="en-GB" sz="1700"/>
              <a:t>4. Which support groups/organisations are you already familiar with, that can help with your understanding of ACEs and support for children, young people and adults? </a:t>
            </a:r>
            <a:endParaRPr lang="en-GB" sz="1700">
              <a:cs typeface="Calibri"/>
            </a:endParaRPr>
          </a:p>
          <a:p>
            <a:pPr fontAlgn="base"/>
            <a:endParaRPr lang="en-GB" sz="1700"/>
          </a:p>
        </p:txBody>
      </p:sp>
      <p:pic>
        <p:nvPicPr>
          <p:cNvPr id="4" name="Picture 4">
            <a:extLst>
              <a:ext uri="{FF2B5EF4-FFF2-40B4-BE49-F238E27FC236}">
                <a16:creationId xmlns:a16="http://schemas.microsoft.com/office/drawing/2014/main" id="{5BE3A2E2-3B69-409A-A3F7-6862A86FAB21}"/>
              </a:ext>
            </a:extLst>
          </p:cNvPr>
          <p:cNvPicPr>
            <a:picLocks noChangeAspect="1"/>
          </p:cNvPicPr>
          <p:nvPr/>
        </p:nvPicPr>
        <p:blipFill rotWithShape="1">
          <a:blip r:embed="rId2"/>
          <a:srcRect r="3726" b="3"/>
          <a:stretch/>
        </p:blipFill>
        <p:spPr>
          <a:xfrm>
            <a:off x="5191128" y="1847129"/>
            <a:ext cx="6162670" cy="4272677"/>
          </a:xfrm>
          <a:prstGeom prst="rect">
            <a:avLst/>
          </a:prstGeom>
        </p:spPr>
      </p:pic>
    </p:spTree>
    <p:extLst>
      <p:ext uri="{BB962C8B-B14F-4D97-AF65-F5344CB8AC3E}">
        <p14:creationId xmlns:p14="http://schemas.microsoft.com/office/powerpoint/2010/main" val="27245048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06443"/>
          </a:xfrm>
        </p:spPr>
        <p:txBody>
          <a:bodyPr>
            <a:normAutofit/>
          </a:bodyPr>
          <a:lstStyle/>
          <a:p>
            <a:r>
              <a:rPr lang="en-GB" sz="4000"/>
              <a:t>Brief Summary of ACEs</a:t>
            </a:r>
          </a:p>
        </p:txBody>
      </p:sp>
      <p:sp>
        <p:nvSpPr>
          <p:cNvPr id="3" name="Content Placeholder 2"/>
          <p:cNvSpPr>
            <a:spLocks noGrp="1"/>
          </p:cNvSpPr>
          <p:nvPr>
            <p:ph idx="1"/>
          </p:nvPr>
        </p:nvSpPr>
        <p:spPr>
          <a:xfrm>
            <a:off x="838200" y="1825625"/>
            <a:ext cx="4152774" cy="4303464"/>
          </a:xfrm>
        </p:spPr>
        <p:txBody>
          <a:bodyPr vert="horz" lIns="91440" tIns="45720" rIns="91440" bIns="45720" rtlCol="0">
            <a:normAutofit/>
          </a:bodyPr>
          <a:lstStyle/>
          <a:p>
            <a:r>
              <a:rPr lang="en-GB" sz="1400" dirty="0"/>
              <a:t>Between 1995 and 1997 a CDC-Kaiser study raised awareness of Adverse Childhood Experiences. ​</a:t>
            </a:r>
          </a:p>
          <a:p>
            <a:r>
              <a:rPr lang="en-GB" sz="1400" dirty="0"/>
              <a:t>From this study the Pyramid of ACEs was developed, this conceptual framework demonstrates the impact of ACEs throughout the life-course.​</a:t>
            </a:r>
          </a:p>
        </p:txBody>
      </p:sp>
      <p:pic>
        <p:nvPicPr>
          <p:cNvPr id="4" name="Picture 4" descr="Diagram&#10;&#10;Description automatically generated">
            <a:extLst>
              <a:ext uri="{FF2B5EF4-FFF2-40B4-BE49-F238E27FC236}">
                <a16:creationId xmlns:a16="http://schemas.microsoft.com/office/drawing/2014/main" id="{E627EF11-9487-43F0-8409-D67B51C04397}"/>
              </a:ext>
            </a:extLst>
          </p:cNvPr>
          <p:cNvPicPr>
            <a:picLocks noChangeAspect="1"/>
          </p:cNvPicPr>
          <p:nvPr/>
        </p:nvPicPr>
        <p:blipFill rotWithShape="1">
          <a:blip r:embed="rId3"/>
          <a:srcRect r="2511" b="-2"/>
          <a:stretch/>
        </p:blipFill>
        <p:spPr>
          <a:xfrm>
            <a:off x="5183500" y="1904282"/>
            <a:ext cx="6170299" cy="4224808"/>
          </a:xfrm>
          <a:prstGeom prst="rect">
            <a:avLst/>
          </a:prstGeom>
        </p:spPr>
      </p:pic>
    </p:spTree>
    <p:extLst>
      <p:ext uri="{BB962C8B-B14F-4D97-AF65-F5344CB8AC3E}">
        <p14:creationId xmlns:p14="http://schemas.microsoft.com/office/powerpoint/2010/main" val="514993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06443"/>
          </a:xfrm>
        </p:spPr>
        <p:txBody>
          <a:bodyPr>
            <a:normAutofit/>
          </a:bodyPr>
          <a:lstStyle/>
          <a:p>
            <a:r>
              <a:rPr lang="en-GB" sz="4000"/>
              <a:t>Individual Activity: Understanding the CDC-Kaiser Study</a:t>
            </a:r>
          </a:p>
        </p:txBody>
      </p:sp>
      <p:sp>
        <p:nvSpPr>
          <p:cNvPr id="3" name="Content Placeholder 2"/>
          <p:cNvSpPr>
            <a:spLocks noGrp="1"/>
          </p:cNvSpPr>
          <p:nvPr>
            <p:ph idx="1"/>
          </p:nvPr>
        </p:nvSpPr>
        <p:spPr>
          <a:xfrm>
            <a:off x="838200" y="1825625"/>
            <a:ext cx="4152774" cy="4303464"/>
          </a:xfrm>
        </p:spPr>
        <p:txBody>
          <a:bodyPr vert="horz" lIns="91440" tIns="45720" rIns="91440" bIns="45720" rtlCol="0">
            <a:normAutofit/>
          </a:bodyPr>
          <a:lstStyle/>
          <a:p>
            <a:pPr fontAlgn="base"/>
            <a:r>
              <a:rPr lang="en-GB" sz="1100" dirty="0"/>
              <a:t>The CDC-Kaiser study brought global attention to the impact that ACEs have on the individual. From their initial research many studies have since been developed exploring both single and multiple ACEs and the health and lifestyle problems that can occur if support is not offered at an early stage in life.</a:t>
            </a:r>
          </a:p>
          <a:p>
            <a:pPr fontAlgn="base"/>
            <a:r>
              <a:rPr lang="en-GB" sz="1100" dirty="0"/>
              <a:t>The CDC-Kaiser study is a quantitative analysis and is worth reading to understand the foundation of the work that we now do across Wales focused on supporting children experiencing adverse conditions.</a:t>
            </a:r>
          </a:p>
          <a:p>
            <a:pPr fontAlgn="base"/>
            <a:r>
              <a:rPr lang="en-GB" sz="1100" dirty="0"/>
              <a:t>Read through the article and spend some time reflecting on the key points within the paper.</a:t>
            </a:r>
          </a:p>
          <a:p>
            <a:pPr fontAlgn="base"/>
            <a:r>
              <a:rPr lang="en-GB" sz="1100" dirty="0"/>
              <a:t>You might like to consider the following points as you read through the article:</a:t>
            </a:r>
          </a:p>
          <a:p>
            <a:pPr fontAlgn="base"/>
            <a:r>
              <a:rPr lang="en-GB" sz="1100" dirty="0"/>
              <a:t>1. The article was produced in 1988, how further forward do you think we are today?</a:t>
            </a:r>
          </a:p>
          <a:p>
            <a:pPr fontAlgn="base"/>
            <a:r>
              <a:rPr lang="en-GB" sz="1100" dirty="0"/>
              <a:t>2. What do you think are the strengths and limitations of the research?</a:t>
            </a:r>
          </a:p>
          <a:p>
            <a:pPr fontAlgn="base"/>
            <a:r>
              <a:rPr lang="en-GB" sz="1100" dirty="0"/>
              <a:t>3. How do you think our communities can further support children, young people and adults with ACEs? What do you think might be the strengths and limitations of the current support situation? </a:t>
            </a:r>
            <a:endParaRPr lang="en-GB" sz="1100" dirty="0">
              <a:cs typeface="Calibri"/>
            </a:endParaRPr>
          </a:p>
        </p:txBody>
      </p:sp>
      <p:pic>
        <p:nvPicPr>
          <p:cNvPr id="4" name="Picture 4">
            <a:extLst>
              <a:ext uri="{FF2B5EF4-FFF2-40B4-BE49-F238E27FC236}">
                <a16:creationId xmlns:a16="http://schemas.microsoft.com/office/drawing/2014/main" id="{88977D72-7776-4090-BA33-71D9BC549D58}"/>
              </a:ext>
            </a:extLst>
          </p:cNvPr>
          <p:cNvPicPr>
            <a:picLocks noChangeAspect="1"/>
          </p:cNvPicPr>
          <p:nvPr/>
        </p:nvPicPr>
        <p:blipFill rotWithShape="1">
          <a:blip r:embed="rId2"/>
          <a:srcRect r="2511" b="-2"/>
          <a:stretch/>
        </p:blipFill>
        <p:spPr>
          <a:xfrm>
            <a:off x="5183500" y="1904282"/>
            <a:ext cx="6170299" cy="4224808"/>
          </a:xfrm>
          <a:prstGeom prst="rect">
            <a:avLst/>
          </a:prstGeom>
        </p:spPr>
      </p:pic>
    </p:spTree>
    <p:extLst>
      <p:ext uri="{BB962C8B-B14F-4D97-AF65-F5344CB8AC3E}">
        <p14:creationId xmlns:p14="http://schemas.microsoft.com/office/powerpoint/2010/main" val="22142424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person, cellphone, phone, ear&#10;&#10;Description automatically generated">
            <a:extLst>
              <a:ext uri="{FF2B5EF4-FFF2-40B4-BE49-F238E27FC236}">
                <a16:creationId xmlns:a16="http://schemas.microsoft.com/office/drawing/2014/main" id="{A995E1FD-F9B7-4A7D-B221-84F1A86CAC7C}"/>
              </a:ext>
            </a:extLst>
          </p:cNvPr>
          <p:cNvPicPr>
            <a:picLocks noChangeAspect="1"/>
          </p:cNvPicPr>
          <p:nvPr/>
        </p:nvPicPr>
        <p:blipFill rotWithShape="1">
          <a:blip r:embed="rId3"/>
          <a:srcRect r="23298" b="909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71094" y="1161288"/>
            <a:ext cx="3438144" cy="1124712"/>
          </a:xfrm>
        </p:spPr>
        <p:txBody>
          <a:bodyPr anchor="b">
            <a:normAutofit/>
          </a:bodyPr>
          <a:lstStyle/>
          <a:p>
            <a:r>
              <a:rPr lang="en-GB" sz="2800"/>
              <a:t>Types of ACEs</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371094" y="2718054"/>
            <a:ext cx="3438906" cy="3207258"/>
          </a:xfrm>
        </p:spPr>
        <p:txBody>
          <a:bodyPr vert="horz" lIns="91440" tIns="45720" rIns="91440" bIns="45720" rtlCol="0" anchor="t">
            <a:normAutofit/>
          </a:bodyPr>
          <a:lstStyle/>
          <a:p>
            <a:pPr marL="0" indent="0">
              <a:buNone/>
            </a:pPr>
            <a:r>
              <a:rPr lang="en-GB" sz="1300" dirty="0"/>
              <a:t>A reminder that ACEs can include:</a:t>
            </a:r>
          </a:p>
          <a:p>
            <a:r>
              <a:rPr lang="en-GB" sz="1300" dirty="0"/>
              <a:t>Childhood abuse. This includes physical, emotional and sexual harm.</a:t>
            </a:r>
          </a:p>
          <a:p>
            <a:r>
              <a:rPr lang="en-GB" sz="1300" dirty="0"/>
              <a:t>It also includes the emotional and physical neglect of the child.</a:t>
            </a:r>
          </a:p>
          <a:p>
            <a:pPr marL="0" indent="0">
              <a:buNone/>
            </a:pPr>
            <a:endParaRPr lang="en-GB" sz="1300" dirty="0">
              <a:cs typeface="Calibri"/>
            </a:endParaRPr>
          </a:p>
        </p:txBody>
      </p:sp>
    </p:spTree>
    <p:extLst>
      <p:ext uri="{BB962C8B-B14F-4D97-AF65-F5344CB8AC3E}">
        <p14:creationId xmlns:p14="http://schemas.microsoft.com/office/powerpoint/2010/main" val="29766817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car, vehicle, gearshift, wheel&#10;&#10;Description automatically generated">
            <a:extLst>
              <a:ext uri="{FF2B5EF4-FFF2-40B4-BE49-F238E27FC236}">
                <a16:creationId xmlns:a16="http://schemas.microsoft.com/office/drawing/2014/main" id="{830AC1BF-2E99-4331-9147-F3A73DDAF6C6}"/>
              </a:ext>
            </a:extLst>
          </p:cNvPr>
          <p:cNvPicPr>
            <a:picLocks noChangeAspect="1"/>
          </p:cNvPicPr>
          <p:nvPr/>
        </p:nvPicPr>
        <p:blipFill rotWithShape="1">
          <a:blip r:embed="rId2"/>
          <a:srcRect t="2214" b="3221"/>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38200" y="365125"/>
            <a:ext cx="3822189" cy="1899912"/>
          </a:xfrm>
        </p:spPr>
        <p:txBody>
          <a:bodyPr>
            <a:normAutofit/>
          </a:bodyPr>
          <a:lstStyle/>
          <a:p>
            <a:r>
              <a:rPr lang="en-GB" sz="4000"/>
              <a:t>Impact of ACEs</a:t>
            </a:r>
          </a:p>
        </p:txBody>
      </p:sp>
      <p:sp>
        <p:nvSpPr>
          <p:cNvPr id="3" name="Content Placeholder 2"/>
          <p:cNvSpPr>
            <a:spLocks noGrp="1"/>
          </p:cNvSpPr>
          <p:nvPr>
            <p:ph idx="1"/>
          </p:nvPr>
        </p:nvSpPr>
        <p:spPr>
          <a:xfrm>
            <a:off x="838200" y="2434201"/>
            <a:ext cx="3822189" cy="3742762"/>
          </a:xfrm>
        </p:spPr>
        <p:txBody>
          <a:bodyPr vert="horz" lIns="91440" tIns="45720" rIns="91440" bIns="45720" rtlCol="0">
            <a:normAutofit/>
          </a:bodyPr>
          <a:lstStyle/>
          <a:p>
            <a:pPr marL="0" indent="0">
              <a:buNone/>
            </a:pPr>
            <a:r>
              <a:rPr lang="en-GB" sz="1600"/>
              <a:t>The more ACEs a young person experiences the greater the impact on later life. ​</a:t>
            </a:r>
          </a:p>
          <a:p>
            <a:pPr marL="0" indent="0">
              <a:buNone/>
            </a:pPr>
            <a:r>
              <a:rPr lang="en-GB" sz="1600"/>
              <a:t>Risks include:​</a:t>
            </a:r>
          </a:p>
          <a:p>
            <a:r>
              <a:rPr lang="en-GB" sz="1600"/>
              <a:t>Alcohol and Illicit drug abuse​</a:t>
            </a:r>
          </a:p>
          <a:p>
            <a:r>
              <a:rPr lang="en-GB" sz="1600"/>
              <a:t>Suicide Attempts​</a:t>
            </a:r>
          </a:p>
          <a:p>
            <a:r>
              <a:rPr lang="en-GB" sz="1600"/>
              <a:t>Heart disease and other chronic illnesses​</a:t>
            </a:r>
          </a:p>
          <a:p>
            <a:r>
              <a:rPr lang="en-GB" sz="1600"/>
              <a:t>Early sexualised activity​</a:t>
            </a:r>
          </a:p>
          <a:p>
            <a:r>
              <a:rPr lang="en-GB" sz="1600"/>
              <a:t>Adolescent pregnancy and unintended pregnancies​</a:t>
            </a:r>
          </a:p>
          <a:p>
            <a:r>
              <a:rPr lang="en-GB" sz="1600"/>
              <a:t>Risk of being either the victim of or perpetrator of violence.​ </a:t>
            </a:r>
            <a:endParaRPr lang="en-GB" sz="1600">
              <a:cs typeface="Calibri"/>
            </a:endParaRPr>
          </a:p>
        </p:txBody>
      </p:sp>
    </p:spTree>
    <p:extLst>
      <p:ext uri="{BB962C8B-B14F-4D97-AF65-F5344CB8AC3E}">
        <p14:creationId xmlns:p14="http://schemas.microsoft.com/office/powerpoint/2010/main" val="36255295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4A9CE918-ABFF-479E-96B1-4385AC901855}"/>
              </a:ext>
            </a:extLst>
          </p:cNvPr>
          <p:cNvPicPr>
            <a:picLocks noChangeAspect="1"/>
          </p:cNvPicPr>
          <p:nvPr/>
        </p:nvPicPr>
        <p:blipFill rotWithShape="1">
          <a:blip r:embed="rId3"/>
          <a:srcRect l="373" t="9091" r="22926"/>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71094" y="1161288"/>
            <a:ext cx="3438144" cy="1124712"/>
          </a:xfrm>
        </p:spPr>
        <p:txBody>
          <a:bodyPr anchor="b">
            <a:normAutofit/>
          </a:bodyPr>
          <a:lstStyle/>
          <a:p>
            <a:r>
              <a:rPr lang="en-GB" sz="2800"/>
              <a:t>Impact on Academic Attainment</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371094" y="2718054"/>
            <a:ext cx="3438906" cy="3207258"/>
          </a:xfrm>
        </p:spPr>
        <p:txBody>
          <a:bodyPr vert="horz" lIns="91440" tIns="45720" rIns="91440" bIns="45720" rtlCol="0" anchor="t">
            <a:normAutofit/>
          </a:bodyPr>
          <a:lstStyle/>
          <a:p>
            <a:r>
              <a:rPr lang="en-GB" sz="1600" dirty="0"/>
              <a:t>In a systematic review of research, Perfect et al (2016) explored the outcomes of trauma and ACEs on school-related functioning.​</a:t>
            </a:r>
          </a:p>
          <a:p>
            <a:pPr marL="0" indent="0">
              <a:buNone/>
            </a:pPr>
            <a:endParaRPr lang="en-GB" sz="1600" dirty="0">
              <a:cs typeface="Calibri"/>
            </a:endParaRPr>
          </a:p>
        </p:txBody>
      </p:sp>
    </p:spTree>
    <p:extLst>
      <p:ext uri="{BB962C8B-B14F-4D97-AF65-F5344CB8AC3E}">
        <p14:creationId xmlns:p14="http://schemas.microsoft.com/office/powerpoint/2010/main" val="15907865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98A54BF6-1060-42D1-B72B-FDE46CFC078E}"/>
              </a:ext>
            </a:extLst>
          </p:cNvPr>
          <p:cNvPicPr>
            <a:picLocks noChangeAspect="1"/>
          </p:cNvPicPr>
          <p:nvPr/>
        </p:nvPicPr>
        <p:blipFill rotWithShape="1">
          <a:blip r:embed="rId3">
            <a:alphaModFix/>
          </a:blip>
          <a:srcRect l="15805" r="21959" b="-1"/>
          <a:stretch/>
        </p:blipFill>
        <p:spPr>
          <a:xfrm>
            <a:off x="5797543" y="10"/>
            <a:ext cx="6394152" cy="6857990"/>
          </a:xfrm>
          <a:prstGeom prst="rect">
            <a:avLst/>
          </a:prstGeom>
        </p:spPr>
      </p:pic>
      <p:pic>
        <p:nvPicPr>
          <p:cNvPr id="9" name="Picture 8">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2" name="Title 1"/>
          <p:cNvSpPr>
            <a:spLocks noGrp="1"/>
          </p:cNvSpPr>
          <p:nvPr>
            <p:ph type="title"/>
          </p:nvPr>
        </p:nvSpPr>
        <p:spPr>
          <a:xfrm>
            <a:off x="804998" y="798445"/>
            <a:ext cx="4803636" cy="1311664"/>
          </a:xfrm>
        </p:spPr>
        <p:txBody>
          <a:bodyPr>
            <a:normAutofit/>
          </a:bodyPr>
          <a:lstStyle/>
          <a:p>
            <a:r>
              <a:rPr lang="en-GB">
                <a:solidFill>
                  <a:srgbClr val="000000"/>
                </a:solidFill>
              </a:rPr>
              <a:t>Impact on Cognitive Functioning</a:t>
            </a:r>
          </a:p>
        </p:txBody>
      </p:sp>
      <p:sp>
        <p:nvSpPr>
          <p:cNvPr id="3" name="Content Placeholder 2"/>
          <p:cNvSpPr>
            <a:spLocks noGrp="1"/>
          </p:cNvSpPr>
          <p:nvPr>
            <p:ph idx="1"/>
          </p:nvPr>
        </p:nvSpPr>
        <p:spPr>
          <a:xfrm>
            <a:off x="804997" y="2272143"/>
            <a:ext cx="4706803" cy="3788830"/>
          </a:xfrm>
        </p:spPr>
        <p:txBody>
          <a:bodyPr vert="horz" lIns="91440" tIns="45720" rIns="91440" bIns="45720" rtlCol="0" anchor="ctr">
            <a:normAutofit/>
          </a:bodyPr>
          <a:lstStyle/>
          <a:p>
            <a:r>
              <a:rPr lang="en-GB" sz="1900" dirty="0">
                <a:solidFill>
                  <a:srgbClr val="000000"/>
                </a:solidFill>
              </a:rPr>
              <a:t>This includes the child or young person's ability to retain information, to focus on tasks and remain attentive. It also includes the ability to develop language and the individual's cognitive intelligence.</a:t>
            </a:r>
          </a:p>
        </p:txBody>
      </p:sp>
    </p:spTree>
    <p:extLst>
      <p:ext uri="{BB962C8B-B14F-4D97-AF65-F5344CB8AC3E}">
        <p14:creationId xmlns:p14="http://schemas.microsoft.com/office/powerpoint/2010/main" val="11144417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A6451F53-0271-452F-A73A-A73B1576B2CC}"/>
              </a:ext>
            </a:extLst>
          </p:cNvPr>
          <p:cNvPicPr>
            <a:picLocks noChangeAspect="1"/>
          </p:cNvPicPr>
          <p:nvPr/>
        </p:nvPicPr>
        <p:blipFill rotWithShape="1">
          <a:blip r:embed="rId3"/>
          <a:srcRect r="23298" b="909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71094" y="1161288"/>
            <a:ext cx="3438144" cy="1124712"/>
          </a:xfrm>
        </p:spPr>
        <p:txBody>
          <a:bodyPr anchor="b">
            <a:normAutofit/>
          </a:bodyPr>
          <a:lstStyle/>
          <a:p>
            <a:r>
              <a:rPr lang="en-GB" sz="2800"/>
              <a:t>Impact on Academic Functioning</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371094" y="2718054"/>
            <a:ext cx="3438906" cy="3207258"/>
          </a:xfrm>
        </p:spPr>
        <p:txBody>
          <a:bodyPr vert="horz" lIns="91440" tIns="45720" rIns="91440" bIns="45720" rtlCol="0" anchor="t">
            <a:normAutofit/>
          </a:bodyPr>
          <a:lstStyle/>
          <a:p>
            <a:r>
              <a:rPr lang="en-GB" sz="1600" dirty="0"/>
              <a:t>Studies have indicated that children and young people who are experiencing childhood trauma are more likely to demonstrate lower academic performance than peers who have not experienced trauma.</a:t>
            </a:r>
          </a:p>
        </p:txBody>
      </p:sp>
    </p:spTree>
    <p:extLst>
      <p:ext uri="{BB962C8B-B14F-4D97-AF65-F5344CB8AC3E}">
        <p14:creationId xmlns:p14="http://schemas.microsoft.com/office/powerpoint/2010/main" val="17763583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DC6BEC6B-5C77-412D-B45A-5B0F46FED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176214"/>
            <a:ext cx="10515600" cy="1481188"/>
          </a:xfrm>
        </p:spPr>
        <p:txBody>
          <a:bodyPr>
            <a:normAutofit/>
          </a:bodyPr>
          <a:lstStyle/>
          <a:p>
            <a:pPr algn="ctr"/>
            <a:r>
              <a:rPr lang="en-GB" sz="4000"/>
              <a:t>Impact on socio-emotional-behavioural functioning</a:t>
            </a:r>
          </a:p>
        </p:txBody>
      </p:sp>
      <p:sp>
        <p:nvSpPr>
          <p:cNvPr id="3" name="Content Placeholder 2"/>
          <p:cNvSpPr>
            <a:spLocks noGrp="1"/>
          </p:cNvSpPr>
          <p:nvPr>
            <p:ph idx="1"/>
          </p:nvPr>
        </p:nvSpPr>
        <p:spPr>
          <a:xfrm>
            <a:off x="838200" y="1847128"/>
            <a:ext cx="3990968" cy="4272681"/>
          </a:xfrm>
        </p:spPr>
        <p:txBody>
          <a:bodyPr vert="horz" lIns="91440" tIns="45720" rIns="91440" bIns="45720" rtlCol="0">
            <a:normAutofit/>
          </a:bodyPr>
          <a:lstStyle/>
          <a:p>
            <a:r>
              <a:rPr lang="en-GB" sz="1400" dirty="0"/>
              <a:t>For children and young people who have experienced ACES, their ability to develop appropriate relationships can be impaired. Studies have also indicated that for some children the impact of a toxic, traumatic or stressful home environment can lead to higher levels of aggressive and disruptive behaviours both inside and outside of school.</a:t>
            </a:r>
          </a:p>
          <a:p>
            <a:r>
              <a:rPr lang="en-GB" sz="1400" dirty="0"/>
              <a:t>Childhood trauma can also see the development of agitated and hyperactive behaviours.</a:t>
            </a:r>
          </a:p>
        </p:txBody>
      </p:sp>
      <p:pic>
        <p:nvPicPr>
          <p:cNvPr id="4" name="Picture 4">
            <a:extLst>
              <a:ext uri="{FF2B5EF4-FFF2-40B4-BE49-F238E27FC236}">
                <a16:creationId xmlns:a16="http://schemas.microsoft.com/office/drawing/2014/main" id="{D8D72852-1A68-40F0-AE75-FABE3F886961}"/>
              </a:ext>
            </a:extLst>
          </p:cNvPr>
          <p:cNvPicPr>
            <a:picLocks noChangeAspect="1"/>
          </p:cNvPicPr>
          <p:nvPr/>
        </p:nvPicPr>
        <p:blipFill rotWithShape="1">
          <a:blip r:embed="rId3"/>
          <a:srcRect r="3726" b="3"/>
          <a:stretch/>
        </p:blipFill>
        <p:spPr>
          <a:xfrm>
            <a:off x="5191128" y="1847129"/>
            <a:ext cx="6162670" cy="4272677"/>
          </a:xfrm>
          <a:prstGeom prst="rect">
            <a:avLst/>
          </a:prstGeom>
        </p:spPr>
      </p:pic>
    </p:spTree>
    <p:extLst>
      <p:ext uri="{BB962C8B-B14F-4D97-AF65-F5344CB8AC3E}">
        <p14:creationId xmlns:p14="http://schemas.microsoft.com/office/powerpoint/2010/main" val="40737822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06443"/>
          </a:xfrm>
        </p:spPr>
        <p:txBody>
          <a:bodyPr>
            <a:normAutofit/>
          </a:bodyPr>
          <a:lstStyle/>
          <a:p>
            <a:r>
              <a:rPr lang="en-GB" sz="4000"/>
              <a:t>Group Activity: The Children you Work With</a:t>
            </a:r>
          </a:p>
        </p:txBody>
      </p:sp>
      <p:sp>
        <p:nvSpPr>
          <p:cNvPr id="3" name="Content Placeholder 2"/>
          <p:cNvSpPr>
            <a:spLocks noGrp="1"/>
          </p:cNvSpPr>
          <p:nvPr>
            <p:ph idx="1"/>
          </p:nvPr>
        </p:nvSpPr>
        <p:spPr>
          <a:xfrm>
            <a:off x="838200" y="1825625"/>
            <a:ext cx="4152774" cy="4303464"/>
          </a:xfrm>
        </p:spPr>
        <p:txBody>
          <a:bodyPr vert="horz" lIns="91440" tIns="45720" rIns="91440" bIns="45720" rtlCol="0" anchor="t">
            <a:normAutofit/>
          </a:bodyPr>
          <a:lstStyle/>
          <a:p>
            <a:pPr fontAlgn="base"/>
            <a:r>
              <a:rPr lang="en-GB" sz="1100" dirty="0"/>
              <a:t>We have just explored the impact that ACEs can have on cognitive, academic and socio-emotional-behavioural functioning.</a:t>
            </a:r>
          </a:p>
          <a:p>
            <a:pPr fontAlgn="base"/>
            <a:r>
              <a:rPr lang="en-GB" sz="1100" dirty="0"/>
              <a:t>Working in small groups, or individually, consider some of the children that you have known that perhaps demonstrated some of the behaviours highlighted within the last pages.</a:t>
            </a:r>
            <a:endParaRPr lang="en-GB" sz="1100" dirty="0">
              <a:cs typeface="Calibri"/>
            </a:endParaRPr>
          </a:p>
          <a:p>
            <a:pPr fontAlgn="base"/>
            <a:r>
              <a:rPr lang="en-GB" sz="1100" dirty="0"/>
              <a:t>Think particularly about children where there was a high level of absenteeism. Consider why this may have been the case. Think about the family situation, consider whether there were any adverse conditions that might have been impacting the child or young person. This may be due to bereavement, parental separation and/or divorce, or due to parental ill-health.</a:t>
            </a:r>
            <a:endParaRPr lang="en-GB" sz="1100" dirty="0">
              <a:cs typeface="Calibri"/>
            </a:endParaRPr>
          </a:p>
          <a:p>
            <a:pPr fontAlgn="base"/>
            <a:r>
              <a:rPr lang="en-GB" sz="1100" dirty="0"/>
              <a:t>Now reflect on the support that was in place for this learner. Consider the strengths and limitations of the support offered for this young learner. What else might have also supported this young person as they progressed through school?</a:t>
            </a:r>
          </a:p>
        </p:txBody>
      </p:sp>
      <p:pic>
        <p:nvPicPr>
          <p:cNvPr id="4" name="Picture 4">
            <a:extLst>
              <a:ext uri="{FF2B5EF4-FFF2-40B4-BE49-F238E27FC236}">
                <a16:creationId xmlns:a16="http://schemas.microsoft.com/office/drawing/2014/main" id="{446D1872-9A1A-49A3-8D01-5583C28EE5CA}"/>
              </a:ext>
            </a:extLst>
          </p:cNvPr>
          <p:cNvPicPr>
            <a:picLocks noChangeAspect="1"/>
          </p:cNvPicPr>
          <p:nvPr/>
        </p:nvPicPr>
        <p:blipFill rotWithShape="1">
          <a:blip r:embed="rId2"/>
          <a:srcRect r="2511" b="-2"/>
          <a:stretch/>
        </p:blipFill>
        <p:spPr>
          <a:xfrm>
            <a:off x="5183500" y="1904282"/>
            <a:ext cx="6170299" cy="4224808"/>
          </a:xfrm>
          <a:prstGeom prst="rect">
            <a:avLst/>
          </a:prstGeom>
        </p:spPr>
      </p:pic>
    </p:spTree>
    <p:extLst>
      <p:ext uri="{BB962C8B-B14F-4D97-AF65-F5344CB8AC3E}">
        <p14:creationId xmlns:p14="http://schemas.microsoft.com/office/powerpoint/2010/main" val="20695890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person, indoor, wall, computer&#10;&#10;Description automatically generated">
            <a:extLst>
              <a:ext uri="{FF2B5EF4-FFF2-40B4-BE49-F238E27FC236}">
                <a16:creationId xmlns:a16="http://schemas.microsoft.com/office/drawing/2014/main" id="{0D8741B0-AB18-4CCC-A494-2F4CEC2374DE}"/>
              </a:ext>
            </a:extLst>
          </p:cNvPr>
          <p:cNvPicPr>
            <a:picLocks noChangeAspect="1"/>
          </p:cNvPicPr>
          <p:nvPr/>
        </p:nvPicPr>
        <p:blipFill rotWithShape="1">
          <a:blip r:embed="rId2"/>
          <a:srcRect t="2080" r="23298" b="7012"/>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71094" y="1161288"/>
            <a:ext cx="3438144" cy="1124712"/>
          </a:xfrm>
        </p:spPr>
        <p:txBody>
          <a:bodyPr anchor="b">
            <a:normAutofit/>
          </a:bodyPr>
          <a:lstStyle/>
          <a:p>
            <a:r>
              <a:rPr lang="en-GB" sz="2400"/>
              <a:t>Trauma-Informed Schools and Attachment-Aware programmes</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371094" y="2718054"/>
            <a:ext cx="3438906" cy="3207258"/>
          </a:xfrm>
        </p:spPr>
        <p:txBody>
          <a:bodyPr vert="horz" lIns="91440" tIns="45720" rIns="91440" bIns="45720" rtlCol="0" anchor="t">
            <a:normAutofit/>
          </a:bodyPr>
          <a:lstStyle/>
          <a:p>
            <a:r>
              <a:rPr lang="en-GB" sz="1700"/>
              <a:t>Several schools across the UK are now running trauma-informed programmes or attachment-aware programmes.​</a:t>
            </a:r>
          </a:p>
          <a:p>
            <a:r>
              <a:rPr lang="en-GB" sz="1700"/>
              <a:t>These programmes aim to support staff when working with vulnerable pupils. In addition, the programmes develop confidence in understanding attachment and trauma as well as support the development of emotion coaching skills.​ </a:t>
            </a:r>
            <a:endParaRPr lang="en-GB" sz="1700">
              <a:cs typeface="Calibri"/>
            </a:endParaRPr>
          </a:p>
        </p:txBody>
      </p:sp>
    </p:spTree>
    <p:extLst>
      <p:ext uri="{BB962C8B-B14F-4D97-AF65-F5344CB8AC3E}">
        <p14:creationId xmlns:p14="http://schemas.microsoft.com/office/powerpoint/2010/main" val="21275611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person, indoor&#10;&#10;Description automatically generated">
            <a:extLst>
              <a:ext uri="{FF2B5EF4-FFF2-40B4-BE49-F238E27FC236}">
                <a16:creationId xmlns:a16="http://schemas.microsoft.com/office/drawing/2014/main" id="{F0C703AB-B65F-40D4-901A-3A4FE5B37868}"/>
              </a:ext>
            </a:extLst>
          </p:cNvPr>
          <p:cNvPicPr>
            <a:picLocks noChangeAspect="1"/>
          </p:cNvPicPr>
          <p:nvPr/>
        </p:nvPicPr>
        <p:blipFill rotWithShape="1">
          <a:blip r:embed="rId3"/>
          <a:srcRect l="15512" t="9091" r="7787"/>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71094" y="1161288"/>
            <a:ext cx="3438144" cy="1124712"/>
          </a:xfrm>
        </p:spPr>
        <p:txBody>
          <a:bodyPr anchor="b">
            <a:normAutofit/>
          </a:bodyPr>
          <a:lstStyle/>
          <a:p>
            <a:r>
              <a:rPr lang="en-GB" sz="2800"/>
              <a:t>Attachment in early infancy</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371094" y="2718054"/>
            <a:ext cx="3438906" cy="3207258"/>
          </a:xfrm>
        </p:spPr>
        <p:txBody>
          <a:bodyPr vert="horz" lIns="91440" tIns="45720" rIns="91440" bIns="45720" rtlCol="0" anchor="t">
            <a:normAutofit/>
          </a:bodyPr>
          <a:lstStyle/>
          <a:p>
            <a:r>
              <a:rPr lang="en-GB" sz="900" dirty="0"/>
              <a:t>When children have caring, attentive and loving home lives they are able to develop a well-regulated stress response system.​ However, children that are experiencing a violent, abusive or chaotic home environment are more likely to have an impaired stress response system.​ This in turn can lead to the previously mentioned cognitive, academic and socio-behavioural and emotional functioning problems. ​</a:t>
            </a:r>
          </a:p>
          <a:p>
            <a:r>
              <a:rPr lang="en-GB" sz="900" dirty="0"/>
              <a:t>Our understanding of the brain is still developing; however, we do know the following information:​</a:t>
            </a:r>
          </a:p>
        </p:txBody>
      </p:sp>
    </p:spTree>
    <p:extLst>
      <p:ext uri="{BB962C8B-B14F-4D97-AF65-F5344CB8AC3E}">
        <p14:creationId xmlns:p14="http://schemas.microsoft.com/office/powerpoint/2010/main" val="26569272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477870-C64A-4E35-8F2F-05B7114F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648" y="1078992"/>
            <a:ext cx="6268770" cy="1536192"/>
          </a:xfrm>
        </p:spPr>
        <p:txBody>
          <a:bodyPr anchor="b">
            <a:normAutofit/>
          </a:bodyPr>
          <a:lstStyle/>
          <a:p>
            <a:r>
              <a:rPr lang="en-GB" sz="5200"/>
              <a:t>Newborn attachment</a:t>
            </a:r>
          </a:p>
        </p:txBody>
      </p:sp>
      <p:sp>
        <p:nvSpPr>
          <p:cNvPr id="11" name="!!accent">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615458" y="3355848"/>
            <a:ext cx="6268770" cy="2825496"/>
          </a:xfrm>
        </p:spPr>
        <p:txBody>
          <a:bodyPr vert="horz" lIns="91440" tIns="45720" rIns="91440" bIns="45720" rtlCol="0">
            <a:normAutofit/>
          </a:bodyPr>
          <a:lstStyle/>
          <a:p>
            <a:r>
              <a:rPr lang="en-GB" sz="1900" dirty="0"/>
              <a:t>During foetal development, the young baby will have become attuned to the mother's voice, heartbeat and smell. At birth, the new-born will search for their mother to ensure survival. The baby is wholly reliant on the primary caregiver.​</a:t>
            </a:r>
          </a:p>
          <a:p>
            <a:pPr marL="0" indent="0">
              <a:buNone/>
            </a:pPr>
            <a:endParaRPr lang="en-GB" sz="1900" dirty="0">
              <a:cs typeface="Calibri"/>
            </a:endParaRPr>
          </a:p>
        </p:txBody>
      </p:sp>
      <p:pic>
        <p:nvPicPr>
          <p:cNvPr id="4" name="Picture 4" descr="A picture containing person, indoor&#10;&#10;Description automatically generated">
            <a:extLst>
              <a:ext uri="{FF2B5EF4-FFF2-40B4-BE49-F238E27FC236}">
                <a16:creationId xmlns:a16="http://schemas.microsoft.com/office/drawing/2014/main" id="{72D1146A-AA26-407C-852A-8DB240CEA05B}"/>
              </a:ext>
            </a:extLst>
          </p:cNvPr>
          <p:cNvPicPr>
            <a:picLocks noChangeAspect="1"/>
          </p:cNvPicPr>
          <p:nvPr/>
        </p:nvPicPr>
        <p:blipFill rotWithShape="1">
          <a:blip r:embed="rId3"/>
          <a:srcRect l="780"/>
          <a:stretch/>
        </p:blipFill>
        <p:spPr>
          <a:xfrm>
            <a:off x="7684006" y="10"/>
            <a:ext cx="4507993" cy="6857990"/>
          </a:xfrm>
          <a:prstGeom prst="rect">
            <a:avLst/>
          </a:prstGeom>
        </p:spPr>
      </p:pic>
    </p:spTree>
    <p:extLst>
      <p:ext uri="{BB962C8B-B14F-4D97-AF65-F5344CB8AC3E}">
        <p14:creationId xmlns:p14="http://schemas.microsoft.com/office/powerpoint/2010/main" val="4207168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 understanding of attachment</a:t>
            </a:r>
          </a:p>
        </p:txBody>
      </p:sp>
      <p:sp>
        <p:nvSpPr>
          <p:cNvPr id="3" name="Content Placeholder 2"/>
          <p:cNvSpPr>
            <a:spLocks noGrp="1"/>
          </p:cNvSpPr>
          <p:nvPr>
            <p:ph idx="1"/>
          </p:nvPr>
        </p:nvSpPr>
        <p:spPr/>
        <p:txBody>
          <a:bodyPr/>
          <a:lstStyle/>
          <a:p>
            <a:r>
              <a:rPr lang="en-GB" dirty="0"/>
              <a:t>This video explores the point of view of children as well as the importance of attachment and listening to children.​</a:t>
            </a:r>
          </a:p>
          <a:p>
            <a:r>
              <a:rPr lang="en-GB" dirty="0">
                <a:hlinkClick r:id="rId2"/>
              </a:rPr>
              <a:t>https://www.youtube.com/watch?v=uMbhB2l4ut0</a:t>
            </a:r>
            <a:endParaRPr lang="en-GB" dirty="0"/>
          </a:p>
        </p:txBody>
      </p:sp>
    </p:spTree>
    <p:extLst>
      <p:ext uri="{BB962C8B-B14F-4D97-AF65-F5344CB8AC3E}">
        <p14:creationId xmlns:p14="http://schemas.microsoft.com/office/powerpoint/2010/main" val="19958512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B4B4736D-26B6-4952-9BE6-A5A55CA7D29C}"/>
              </a:ext>
            </a:extLst>
          </p:cNvPr>
          <p:cNvPicPr>
            <a:picLocks noChangeAspect="1"/>
          </p:cNvPicPr>
          <p:nvPr/>
        </p:nvPicPr>
        <p:blipFill rotWithShape="1">
          <a:blip r:embed="rId3"/>
          <a:srcRect l="1956" t="9091" r="21342"/>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71094" y="1161288"/>
            <a:ext cx="3438144" cy="1124712"/>
          </a:xfrm>
        </p:spPr>
        <p:txBody>
          <a:bodyPr anchor="b">
            <a:normAutofit/>
          </a:bodyPr>
          <a:lstStyle/>
          <a:p>
            <a:r>
              <a:rPr lang="en-GB" sz="2800"/>
              <a:t>Early Attachment</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371094" y="2718054"/>
            <a:ext cx="3438906" cy="3207258"/>
          </a:xfrm>
        </p:spPr>
        <p:txBody>
          <a:bodyPr vert="horz" lIns="91440" tIns="45720" rIns="91440" bIns="45720" rtlCol="0" anchor="t">
            <a:normAutofit/>
          </a:bodyPr>
          <a:lstStyle/>
          <a:p>
            <a:r>
              <a:rPr lang="en-GB" sz="1400" dirty="0"/>
              <a:t>Most children will develop healthy and secure attachments with their primary caregivers.​ Sometimes however, the developing attachment relationship can be disrupted. ​</a:t>
            </a:r>
          </a:p>
          <a:p>
            <a:pPr marL="0" indent="0">
              <a:buNone/>
            </a:pPr>
            <a:endParaRPr lang="en-GB" sz="1400" dirty="0">
              <a:cs typeface="Calibri"/>
            </a:endParaRPr>
          </a:p>
        </p:txBody>
      </p:sp>
    </p:spTree>
    <p:extLst>
      <p:ext uri="{BB962C8B-B14F-4D97-AF65-F5344CB8AC3E}">
        <p14:creationId xmlns:p14="http://schemas.microsoft.com/office/powerpoint/2010/main" val="5475422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477870-C64A-4E35-8F2F-05B7114F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648" y="1078992"/>
            <a:ext cx="6268770" cy="1536192"/>
          </a:xfrm>
        </p:spPr>
        <p:txBody>
          <a:bodyPr anchor="b">
            <a:normAutofit/>
          </a:bodyPr>
          <a:lstStyle/>
          <a:p>
            <a:r>
              <a:rPr lang="en-GB" sz="5200"/>
              <a:t>Attachment Figures - Primary Caregivers</a:t>
            </a:r>
          </a:p>
        </p:txBody>
      </p:sp>
      <p:sp>
        <p:nvSpPr>
          <p:cNvPr id="11" name="!!accent">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615458" y="3355848"/>
            <a:ext cx="6268770" cy="2825496"/>
          </a:xfrm>
        </p:spPr>
        <p:txBody>
          <a:bodyPr vert="horz" lIns="91440" tIns="45720" rIns="91440" bIns="45720" rtlCol="0">
            <a:normAutofit/>
          </a:bodyPr>
          <a:lstStyle/>
          <a:p>
            <a:r>
              <a:rPr lang="en-GB" sz="2200" dirty="0"/>
              <a:t>Primary caregivers are important in a child's life. Developing appropriate and secure attachments is key to a child's development.​</a:t>
            </a:r>
          </a:p>
        </p:txBody>
      </p:sp>
      <p:pic>
        <p:nvPicPr>
          <p:cNvPr id="4" name="Picture 4" descr="A picture containing person, crowd&#10;&#10;Description automatically generated">
            <a:extLst>
              <a:ext uri="{FF2B5EF4-FFF2-40B4-BE49-F238E27FC236}">
                <a16:creationId xmlns:a16="http://schemas.microsoft.com/office/drawing/2014/main" id="{A19A9092-69D7-4715-803C-D5C10CDC8CBF}"/>
              </a:ext>
            </a:extLst>
          </p:cNvPr>
          <p:cNvPicPr>
            <a:picLocks noChangeAspect="1"/>
          </p:cNvPicPr>
          <p:nvPr/>
        </p:nvPicPr>
        <p:blipFill rotWithShape="1">
          <a:blip r:embed="rId3"/>
          <a:srcRect l="1523"/>
          <a:stretch/>
        </p:blipFill>
        <p:spPr>
          <a:xfrm>
            <a:off x="7684006" y="10"/>
            <a:ext cx="4507993" cy="6857990"/>
          </a:xfrm>
          <a:prstGeom prst="rect">
            <a:avLst/>
          </a:prstGeom>
        </p:spPr>
      </p:pic>
    </p:spTree>
    <p:extLst>
      <p:ext uri="{BB962C8B-B14F-4D97-AF65-F5344CB8AC3E}">
        <p14:creationId xmlns:p14="http://schemas.microsoft.com/office/powerpoint/2010/main" val="29976496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ground&#10;&#10;Description automatically generated">
            <a:extLst>
              <a:ext uri="{FF2B5EF4-FFF2-40B4-BE49-F238E27FC236}">
                <a16:creationId xmlns:a16="http://schemas.microsoft.com/office/drawing/2014/main" id="{83894ABD-B472-4167-AE87-E580C87E9196}"/>
              </a:ext>
            </a:extLst>
          </p:cNvPr>
          <p:cNvPicPr>
            <a:picLocks noChangeAspect="1"/>
          </p:cNvPicPr>
          <p:nvPr/>
        </p:nvPicPr>
        <p:blipFill rotWithShape="1">
          <a:blip r:embed="rId3"/>
          <a:srcRect t="9091" r="23298"/>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71094" y="1161288"/>
            <a:ext cx="3438144" cy="1124712"/>
          </a:xfrm>
        </p:spPr>
        <p:txBody>
          <a:bodyPr anchor="b">
            <a:normAutofit/>
          </a:bodyPr>
          <a:lstStyle/>
          <a:p>
            <a:r>
              <a:rPr lang="en-GB" sz="2800"/>
              <a:t>Attachment Figures - Insecure Attachment</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371094" y="2718054"/>
            <a:ext cx="3438906" cy="3207258"/>
          </a:xfrm>
        </p:spPr>
        <p:txBody>
          <a:bodyPr vert="horz" lIns="91440" tIns="45720" rIns="91440" bIns="45720" rtlCol="0" anchor="t">
            <a:normAutofit/>
          </a:bodyPr>
          <a:lstStyle/>
          <a:p>
            <a:r>
              <a:rPr lang="en-GB" sz="1600" dirty="0"/>
              <a:t>If a child has an insecure attachment with a primary caregiver it can lead to anxiety, low self-esteem, hyperactivity and can impact on early language development.​</a:t>
            </a:r>
          </a:p>
        </p:txBody>
      </p:sp>
    </p:spTree>
    <p:extLst>
      <p:ext uri="{BB962C8B-B14F-4D97-AF65-F5344CB8AC3E}">
        <p14:creationId xmlns:p14="http://schemas.microsoft.com/office/powerpoint/2010/main" val="30126779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person, person&#10;&#10;Description automatically generated">
            <a:extLst>
              <a:ext uri="{FF2B5EF4-FFF2-40B4-BE49-F238E27FC236}">
                <a16:creationId xmlns:a16="http://schemas.microsoft.com/office/drawing/2014/main" id="{80109BF5-C395-43D6-B74A-1E71D83BD750}"/>
              </a:ext>
            </a:extLst>
          </p:cNvPr>
          <p:cNvPicPr>
            <a:picLocks noChangeAspect="1"/>
          </p:cNvPicPr>
          <p:nvPr/>
        </p:nvPicPr>
        <p:blipFill rotWithShape="1">
          <a:blip r:embed="rId3"/>
          <a:srcRect l="10113" t="9091" r="13186"/>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71094" y="1161288"/>
            <a:ext cx="3438144" cy="1124712"/>
          </a:xfrm>
        </p:spPr>
        <p:txBody>
          <a:bodyPr anchor="b">
            <a:normAutofit/>
          </a:bodyPr>
          <a:lstStyle/>
          <a:p>
            <a:r>
              <a:rPr lang="en-GB" sz="2800"/>
              <a:t>Trauma and Toxic Stress</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371094" y="2718054"/>
            <a:ext cx="3438906" cy="3207258"/>
          </a:xfrm>
        </p:spPr>
        <p:txBody>
          <a:bodyPr vert="horz" lIns="91440" tIns="45720" rIns="91440" bIns="45720" rtlCol="0" anchor="t">
            <a:normAutofit/>
          </a:bodyPr>
          <a:lstStyle/>
          <a:p>
            <a:r>
              <a:rPr lang="en-GB" sz="1300" dirty="0"/>
              <a:t>In our lives we do have a certain amount of stress and we have learnt to regulate our responses to this. Children who have a secure attachment with a primary caregiver will have been soothed when they feel worried or upset. This allows the child to develop a healthy response system.​</a:t>
            </a:r>
          </a:p>
        </p:txBody>
      </p:sp>
    </p:spTree>
    <p:extLst>
      <p:ext uri="{BB962C8B-B14F-4D97-AF65-F5344CB8AC3E}">
        <p14:creationId xmlns:p14="http://schemas.microsoft.com/office/powerpoint/2010/main" val="1861011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255BCBF1-04AA-4972-84A3-5DBFF6FFCFC2}"/>
              </a:ext>
            </a:extLst>
          </p:cNvPr>
          <p:cNvPicPr>
            <a:picLocks noChangeAspect="1"/>
          </p:cNvPicPr>
          <p:nvPr/>
        </p:nvPicPr>
        <p:blipFill rotWithShape="1">
          <a:blip r:embed="rId3"/>
          <a:srcRect r="13818" b="909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71094" y="1161288"/>
            <a:ext cx="3438144" cy="1124712"/>
          </a:xfrm>
        </p:spPr>
        <p:txBody>
          <a:bodyPr anchor="b">
            <a:normAutofit/>
          </a:bodyPr>
          <a:lstStyle/>
          <a:p>
            <a:r>
              <a:rPr lang="en-GB" sz="2800"/>
              <a:t>The importance of healthy relationships</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371094" y="2718054"/>
            <a:ext cx="3438906" cy="3207258"/>
          </a:xfrm>
        </p:spPr>
        <p:txBody>
          <a:bodyPr vert="horz" lIns="91440" tIns="45720" rIns="91440" bIns="45720" rtlCol="0" anchor="t">
            <a:normAutofit/>
          </a:bodyPr>
          <a:lstStyle/>
          <a:p>
            <a:r>
              <a:rPr lang="en-GB" sz="1400" dirty="0"/>
              <a:t>Children need to have healthy relationships. Not only can this be with their primary caregiver, but also extended family and peers and other significant people in the child's life. In addition, children also need to be able to observe nurturing relationships.</a:t>
            </a:r>
          </a:p>
        </p:txBody>
      </p:sp>
    </p:spTree>
    <p:extLst>
      <p:ext uri="{BB962C8B-B14F-4D97-AF65-F5344CB8AC3E}">
        <p14:creationId xmlns:p14="http://schemas.microsoft.com/office/powerpoint/2010/main" val="30290442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E507A9CE-14F8-4606-B620-A807A842D431}"/>
              </a:ext>
            </a:extLst>
          </p:cNvPr>
          <p:cNvPicPr>
            <a:picLocks noChangeAspect="1"/>
          </p:cNvPicPr>
          <p:nvPr/>
        </p:nvPicPr>
        <p:blipFill rotWithShape="1">
          <a:blip r:embed="rId3"/>
          <a:srcRect t="3281" r="26458" b="581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71094" y="1161288"/>
            <a:ext cx="3438144" cy="1124712"/>
          </a:xfrm>
        </p:spPr>
        <p:txBody>
          <a:bodyPr anchor="b">
            <a:normAutofit/>
          </a:bodyPr>
          <a:lstStyle/>
          <a:p>
            <a:r>
              <a:rPr lang="en-GB" sz="2800"/>
              <a:t>Relationships in Schools</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371094" y="2718054"/>
            <a:ext cx="3438906" cy="3207258"/>
          </a:xfrm>
        </p:spPr>
        <p:txBody>
          <a:bodyPr vert="horz" lIns="91440" tIns="45720" rIns="91440" bIns="45720" rtlCol="0" anchor="t">
            <a:normAutofit/>
          </a:bodyPr>
          <a:lstStyle/>
          <a:p>
            <a:r>
              <a:rPr lang="en-GB" sz="1600" dirty="0"/>
              <a:t>Nurturing and caring for children is as important as academic achievement. As we have seen from ACE studies, children are unable to learn if they feel unsafe, have high cortisol levels or are anxious about their situation.​</a:t>
            </a:r>
          </a:p>
        </p:txBody>
      </p:sp>
    </p:spTree>
    <p:extLst>
      <p:ext uri="{BB962C8B-B14F-4D97-AF65-F5344CB8AC3E}">
        <p14:creationId xmlns:p14="http://schemas.microsoft.com/office/powerpoint/2010/main" val="33193551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477870-C64A-4E35-8F2F-05B7114F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648" y="1078992"/>
            <a:ext cx="6268770" cy="1536192"/>
          </a:xfrm>
        </p:spPr>
        <p:txBody>
          <a:bodyPr anchor="b">
            <a:normAutofit/>
          </a:bodyPr>
          <a:lstStyle/>
          <a:p>
            <a:r>
              <a:rPr lang="en-GB" sz="5200"/>
              <a:t>Positive teacher-learner relationships</a:t>
            </a:r>
          </a:p>
        </p:txBody>
      </p:sp>
      <p:sp>
        <p:nvSpPr>
          <p:cNvPr id="11" name="!!accent">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615458" y="3355848"/>
            <a:ext cx="6268770" cy="2825496"/>
          </a:xfrm>
        </p:spPr>
        <p:txBody>
          <a:bodyPr vert="horz" lIns="91440" tIns="45720" rIns="91440" bIns="45720" rtlCol="0">
            <a:normAutofit/>
          </a:bodyPr>
          <a:lstStyle/>
          <a:p>
            <a:r>
              <a:rPr lang="en-GB" sz="1700" dirty="0"/>
              <a:t>When children are experiencing a difficult time in their home environment the teacher and the school can become a safe place for the child.​ Coupled with good routines and safe boundaries, school can be the safe haven that the child needs at this time.​</a:t>
            </a:r>
          </a:p>
        </p:txBody>
      </p:sp>
      <p:pic>
        <p:nvPicPr>
          <p:cNvPr id="4" name="Picture 4">
            <a:extLst>
              <a:ext uri="{FF2B5EF4-FFF2-40B4-BE49-F238E27FC236}">
                <a16:creationId xmlns:a16="http://schemas.microsoft.com/office/drawing/2014/main" id="{15074065-F734-4B3F-8536-657EE9D007C1}"/>
              </a:ext>
            </a:extLst>
          </p:cNvPr>
          <p:cNvPicPr>
            <a:picLocks noChangeAspect="1"/>
          </p:cNvPicPr>
          <p:nvPr/>
        </p:nvPicPr>
        <p:blipFill rotWithShape="1">
          <a:blip r:embed="rId3"/>
          <a:srcRect l="30184" r="25938" b="-1"/>
          <a:stretch/>
        </p:blipFill>
        <p:spPr>
          <a:xfrm>
            <a:off x="7684006" y="10"/>
            <a:ext cx="4507993" cy="6857990"/>
          </a:xfrm>
          <a:prstGeom prst="rect">
            <a:avLst/>
          </a:prstGeom>
        </p:spPr>
      </p:pic>
    </p:spTree>
    <p:extLst>
      <p:ext uri="{BB962C8B-B14F-4D97-AF65-F5344CB8AC3E}">
        <p14:creationId xmlns:p14="http://schemas.microsoft.com/office/powerpoint/2010/main" val="37956253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C0962D-F21A-402B-B25A-A2837D912D49}"/>
              </a:ext>
            </a:extLst>
          </p:cNvPr>
          <p:cNvSpPr>
            <a:spLocks noGrp="1"/>
          </p:cNvSpPr>
          <p:nvPr>
            <p:ph type="title"/>
          </p:nvPr>
        </p:nvSpPr>
        <p:spPr>
          <a:xfrm>
            <a:off x="836679" y="723898"/>
            <a:ext cx="6002110" cy="1495425"/>
          </a:xfrm>
        </p:spPr>
        <p:txBody>
          <a:bodyPr>
            <a:normAutofit/>
          </a:bodyPr>
          <a:lstStyle/>
          <a:p>
            <a:r>
              <a:rPr lang="en-GB" sz="4000"/>
              <a:t>Your own experience</a:t>
            </a:r>
          </a:p>
        </p:txBody>
      </p:sp>
      <p:sp>
        <p:nvSpPr>
          <p:cNvPr id="3" name="Content Placeholder 2">
            <a:extLst>
              <a:ext uri="{FF2B5EF4-FFF2-40B4-BE49-F238E27FC236}">
                <a16:creationId xmlns:a16="http://schemas.microsoft.com/office/drawing/2014/main" id="{59F5F0E9-3AB3-4881-AC8C-8CC7104EB18D}"/>
              </a:ext>
            </a:extLst>
          </p:cNvPr>
          <p:cNvSpPr>
            <a:spLocks noGrp="1"/>
          </p:cNvSpPr>
          <p:nvPr>
            <p:ph idx="1"/>
          </p:nvPr>
        </p:nvSpPr>
        <p:spPr>
          <a:xfrm>
            <a:off x="836680" y="2405067"/>
            <a:ext cx="6002110" cy="3729034"/>
          </a:xfrm>
        </p:spPr>
        <p:txBody>
          <a:bodyPr>
            <a:normAutofit/>
          </a:bodyPr>
          <a:lstStyle/>
          <a:p>
            <a:r>
              <a:rPr lang="en-GB" sz="2000"/>
              <a:t>Think about your own experience in school.</a:t>
            </a:r>
          </a:p>
          <a:p>
            <a:r>
              <a:rPr lang="en-GB" sz="2000"/>
              <a:t>Did you have a favourite teacher? Was there someone you could turn to if you were feeling upset, or concerned.</a:t>
            </a:r>
          </a:p>
          <a:p>
            <a:r>
              <a:rPr lang="en-GB" sz="2000"/>
              <a:t>If so, describe what it was about this person, that allowed you to feel that you could go to them.</a:t>
            </a:r>
          </a:p>
          <a:p>
            <a:r>
              <a:rPr lang="en-GB" sz="2000"/>
              <a:t>If you did not have any such person, think about what it was about the school that prevented that kind of ethos. </a:t>
            </a:r>
          </a:p>
          <a:p>
            <a:endParaRPr lang="en-GB" sz="2000"/>
          </a:p>
        </p:txBody>
      </p:sp>
      <p:pic>
        <p:nvPicPr>
          <p:cNvPr id="1028" name="Picture 4" descr="People in a Classroom">
            <a:extLst>
              <a:ext uri="{FF2B5EF4-FFF2-40B4-BE49-F238E27FC236}">
                <a16:creationId xmlns:a16="http://schemas.microsoft.com/office/drawing/2014/main" id="{8F7B4F86-1741-4ED7-9F88-AF03AE2628F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8311"/>
          <a:stretch/>
        </p:blipFill>
        <p:spPr bwMode="auto">
          <a:xfrm>
            <a:off x="7199440" y="10"/>
            <a:ext cx="4992560" cy="6857990"/>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38078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9477870-C64A-4E35-8F2F-05B7114F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648" y="1078992"/>
            <a:ext cx="6268770" cy="1536192"/>
          </a:xfrm>
        </p:spPr>
        <p:txBody>
          <a:bodyPr anchor="b">
            <a:normAutofit/>
          </a:bodyPr>
          <a:lstStyle/>
          <a:p>
            <a:r>
              <a:rPr lang="en-GB" sz="5200"/>
              <a:t>Home-School Relationships</a:t>
            </a:r>
          </a:p>
        </p:txBody>
      </p:sp>
      <p:sp>
        <p:nvSpPr>
          <p:cNvPr id="12" name="!!accent">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615458" y="3355848"/>
            <a:ext cx="6268770" cy="2825496"/>
          </a:xfrm>
        </p:spPr>
        <p:txBody>
          <a:bodyPr vert="horz" lIns="91440" tIns="45720" rIns="91440" bIns="45720" rtlCol="0">
            <a:normAutofit/>
          </a:bodyPr>
          <a:lstStyle/>
          <a:p>
            <a:r>
              <a:rPr lang="en-GB" sz="1400" dirty="0"/>
              <a:t>Communication between the networks that are involved in the child's life can be crucial for a child who is learning to trust again.​</a:t>
            </a:r>
          </a:p>
          <a:p>
            <a:r>
              <a:rPr lang="en-GB" sz="1400" dirty="0"/>
              <a:t>This means that the teacher may need to engage at a deeper level with parents and carers, who perhaps have specialist knowledge about a significant experience within that child's life.​</a:t>
            </a:r>
          </a:p>
          <a:p>
            <a:r>
              <a:rPr lang="en-GB" sz="1400" dirty="0"/>
              <a:t>Sharing of information in a sensitive manner may be necessary in order to support the development of the child.​</a:t>
            </a:r>
          </a:p>
        </p:txBody>
      </p:sp>
      <p:pic>
        <p:nvPicPr>
          <p:cNvPr id="5" name="Picture 5">
            <a:extLst>
              <a:ext uri="{FF2B5EF4-FFF2-40B4-BE49-F238E27FC236}">
                <a16:creationId xmlns:a16="http://schemas.microsoft.com/office/drawing/2014/main" id="{78FBBEA3-3E72-4B81-911F-93EF447D7AF4}"/>
              </a:ext>
            </a:extLst>
          </p:cNvPr>
          <p:cNvPicPr>
            <a:picLocks noChangeAspect="1"/>
          </p:cNvPicPr>
          <p:nvPr/>
        </p:nvPicPr>
        <p:blipFill rotWithShape="1">
          <a:blip r:embed="rId3"/>
          <a:srcRect r="1523"/>
          <a:stretch/>
        </p:blipFill>
        <p:spPr>
          <a:xfrm>
            <a:off x="7684006" y="10"/>
            <a:ext cx="4507993" cy="6857990"/>
          </a:xfrm>
          <a:prstGeom prst="rect">
            <a:avLst/>
          </a:prstGeom>
        </p:spPr>
      </p:pic>
    </p:spTree>
    <p:extLst>
      <p:ext uri="{BB962C8B-B14F-4D97-AF65-F5344CB8AC3E}">
        <p14:creationId xmlns:p14="http://schemas.microsoft.com/office/powerpoint/2010/main" val="9825365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477870-C64A-4E35-8F2F-05B7114F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648" y="1078992"/>
            <a:ext cx="6268770" cy="1536192"/>
          </a:xfrm>
        </p:spPr>
        <p:txBody>
          <a:bodyPr anchor="b">
            <a:normAutofit/>
          </a:bodyPr>
          <a:lstStyle/>
          <a:p>
            <a:r>
              <a:rPr lang="en-GB" sz="5200"/>
              <a:t>Key Workers in School</a:t>
            </a:r>
          </a:p>
        </p:txBody>
      </p:sp>
      <p:sp>
        <p:nvSpPr>
          <p:cNvPr id="11" name="!!accent">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615458" y="3355848"/>
            <a:ext cx="6268770" cy="2825496"/>
          </a:xfrm>
        </p:spPr>
        <p:txBody>
          <a:bodyPr vert="horz" lIns="91440" tIns="45720" rIns="91440" bIns="45720" rtlCol="0">
            <a:normAutofit/>
          </a:bodyPr>
          <a:lstStyle/>
          <a:p>
            <a:r>
              <a:rPr lang="en-GB" sz="1500" dirty="0"/>
              <a:t>Throughout this presentation we have identified the importance of good relationships for children who have experienced toxic stress at home.​</a:t>
            </a:r>
          </a:p>
          <a:p>
            <a:r>
              <a:rPr lang="en-GB" sz="1500" dirty="0"/>
              <a:t>Just one nurturing relationship can change a child's life.​</a:t>
            </a:r>
          </a:p>
        </p:txBody>
      </p:sp>
      <p:pic>
        <p:nvPicPr>
          <p:cNvPr id="4" name="Picture 4">
            <a:extLst>
              <a:ext uri="{FF2B5EF4-FFF2-40B4-BE49-F238E27FC236}">
                <a16:creationId xmlns:a16="http://schemas.microsoft.com/office/drawing/2014/main" id="{A62D4E98-F09C-407B-8AE2-2BA724F498FF}"/>
              </a:ext>
            </a:extLst>
          </p:cNvPr>
          <p:cNvPicPr>
            <a:picLocks noChangeAspect="1"/>
          </p:cNvPicPr>
          <p:nvPr/>
        </p:nvPicPr>
        <p:blipFill rotWithShape="1">
          <a:blip r:embed="rId3"/>
          <a:srcRect l="15989" r="40133" b="-1"/>
          <a:stretch/>
        </p:blipFill>
        <p:spPr>
          <a:xfrm>
            <a:off x="7684006" y="10"/>
            <a:ext cx="4507993" cy="6857990"/>
          </a:xfrm>
          <a:prstGeom prst="rect">
            <a:avLst/>
          </a:prstGeom>
        </p:spPr>
      </p:pic>
    </p:spTree>
    <p:extLst>
      <p:ext uri="{BB962C8B-B14F-4D97-AF65-F5344CB8AC3E}">
        <p14:creationId xmlns:p14="http://schemas.microsoft.com/office/powerpoint/2010/main" val="12059503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B0204E63-7EB5-487D-884F-F603AC5C952F}"/>
              </a:ext>
            </a:extLst>
          </p:cNvPr>
          <p:cNvPicPr>
            <a:picLocks noChangeAspect="1"/>
          </p:cNvPicPr>
          <p:nvPr/>
        </p:nvPicPr>
        <p:blipFill rotWithShape="1">
          <a:blip r:embed="rId3"/>
          <a:srcRect r="23298" b="909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71094" y="1161288"/>
            <a:ext cx="3438144" cy="1124712"/>
          </a:xfrm>
        </p:spPr>
        <p:txBody>
          <a:bodyPr anchor="b">
            <a:normAutofit/>
          </a:bodyPr>
          <a:lstStyle/>
          <a:p>
            <a:r>
              <a:rPr lang="en-GB" sz="2800"/>
              <a:t>Key Worker</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371094" y="2718054"/>
            <a:ext cx="3438906" cy="3207258"/>
          </a:xfrm>
        </p:spPr>
        <p:txBody>
          <a:bodyPr vert="horz" lIns="91440" tIns="45720" rIns="91440" bIns="45720" rtlCol="0" anchor="t">
            <a:normAutofit/>
          </a:bodyPr>
          <a:lstStyle/>
          <a:p>
            <a:r>
              <a:rPr lang="en-GB" sz="1200" dirty="0"/>
              <a:t>Key workers need to be people who can work with the children on a regular basis, they need to have a small group of children that they are working with. In addition, it is important that the key worker can support the child as they develop healthy attachments. Ideally the key worker should support the child as they progress through school. ​</a:t>
            </a:r>
          </a:p>
        </p:txBody>
      </p:sp>
    </p:spTree>
    <p:extLst>
      <p:ext uri="{BB962C8B-B14F-4D97-AF65-F5344CB8AC3E}">
        <p14:creationId xmlns:p14="http://schemas.microsoft.com/office/powerpoint/2010/main" val="18144344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68182EC3-2FF0-4DF3-8675-E339937F708A}"/>
              </a:ext>
            </a:extLst>
          </p:cNvPr>
          <p:cNvPicPr>
            <a:picLocks noChangeAspect="1"/>
          </p:cNvPicPr>
          <p:nvPr/>
        </p:nvPicPr>
        <p:blipFill rotWithShape="1">
          <a:blip r:embed="rId2"/>
          <a:srcRect t="5052" r="23872" b="4039"/>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71094" y="1161288"/>
            <a:ext cx="3438144" cy="1124712"/>
          </a:xfrm>
        </p:spPr>
        <p:txBody>
          <a:bodyPr anchor="b">
            <a:normAutofit/>
          </a:bodyPr>
          <a:lstStyle/>
          <a:p>
            <a:r>
              <a:rPr lang="en-GB" sz="2800"/>
              <a:t>Teaching Staff</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371094" y="2718054"/>
            <a:ext cx="3438906" cy="3207258"/>
          </a:xfrm>
        </p:spPr>
        <p:txBody>
          <a:bodyPr vert="horz" lIns="91440" tIns="45720" rIns="91440" bIns="45720" rtlCol="0" anchor="t">
            <a:normAutofit/>
          </a:bodyPr>
          <a:lstStyle/>
          <a:p>
            <a:r>
              <a:rPr lang="en-GB" sz="1700" dirty="0"/>
              <a:t>In a single school day, a child might interact with many different members of the school. ​</a:t>
            </a:r>
          </a:p>
          <a:p>
            <a:r>
              <a:rPr lang="en-GB" sz="1700" dirty="0"/>
              <a:t>This can include the school crossing patrol officer, a variety of teaching staff and the lunchtime supervisors ​</a:t>
            </a:r>
            <a:endParaRPr lang="en-GB" sz="1700" dirty="0">
              <a:cs typeface="Calibri"/>
            </a:endParaRPr>
          </a:p>
          <a:p>
            <a:r>
              <a:rPr lang="en-GB" sz="1700" dirty="0"/>
              <a:t>Every relationship and interaction with a traumatised child can have significance.​ </a:t>
            </a:r>
            <a:endParaRPr lang="en-GB" sz="1700" dirty="0">
              <a:cs typeface="Calibri"/>
            </a:endParaRPr>
          </a:p>
        </p:txBody>
      </p:sp>
    </p:spTree>
    <p:extLst>
      <p:ext uri="{BB962C8B-B14F-4D97-AF65-F5344CB8AC3E}">
        <p14:creationId xmlns:p14="http://schemas.microsoft.com/office/powerpoint/2010/main" val="7136671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06443"/>
          </a:xfrm>
        </p:spPr>
        <p:txBody>
          <a:bodyPr>
            <a:normAutofit/>
          </a:bodyPr>
          <a:lstStyle/>
          <a:p>
            <a:r>
              <a:rPr lang="en-GB" sz="4000"/>
              <a:t>Activity Six: Your Learning</a:t>
            </a:r>
          </a:p>
        </p:txBody>
      </p:sp>
      <p:sp>
        <p:nvSpPr>
          <p:cNvPr id="3" name="Content Placeholder 2"/>
          <p:cNvSpPr>
            <a:spLocks noGrp="1"/>
          </p:cNvSpPr>
          <p:nvPr>
            <p:ph idx="1"/>
          </p:nvPr>
        </p:nvSpPr>
        <p:spPr>
          <a:xfrm>
            <a:off x="838200" y="1825625"/>
            <a:ext cx="4152774" cy="4303464"/>
          </a:xfrm>
        </p:spPr>
        <p:txBody>
          <a:bodyPr vert="horz" lIns="91440" tIns="45720" rIns="91440" bIns="45720" rtlCol="0">
            <a:normAutofit/>
          </a:bodyPr>
          <a:lstStyle/>
          <a:p>
            <a:pPr marL="0" indent="0">
              <a:buNone/>
            </a:pPr>
            <a:r>
              <a:rPr lang="en-GB" sz="1700"/>
              <a:t>We have covered a lot of different themes within this module. This final activity encourages you to think about your key learning and what you might need to explore next.</a:t>
            </a:r>
          </a:p>
          <a:p>
            <a:pPr marL="514350" indent="-514350">
              <a:buFont typeface="+mj-lt"/>
              <a:buAutoNum type="arabicPeriod"/>
            </a:pPr>
            <a:r>
              <a:rPr lang="en-GB" sz="1700"/>
              <a:t>Give examples of types of ACEs</a:t>
            </a:r>
          </a:p>
          <a:p>
            <a:pPr marL="514350" indent="-514350">
              <a:buFont typeface="+mj-lt"/>
              <a:buAutoNum type="arabicPeriod"/>
            </a:pPr>
            <a:r>
              <a:rPr lang="en-GB" sz="1700"/>
              <a:t>What can inhibit early attachment?</a:t>
            </a:r>
          </a:p>
          <a:p>
            <a:pPr marL="514350" indent="-514350">
              <a:buFont typeface="+mj-lt"/>
              <a:buAutoNum type="arabicPeriod"/>
            </a:pPr>
            <a:r>
              <a:rPr lang="en-GB" sz="1700"/>
              <a:t>How can a keyworker help a child with ACEs?</a:t>
            </a:r>
          </a:p>
          <a:p>
            <a:pPr marL="514350" indent="-514350">
              <a:buFont typeface="+mj-lt"/>
              <a:buAutoNum type="arabicPeriod"/>
            </a:pPr>
            <a:r>
              <a:rPr lang="en-GB" sz="1700"/>
              <a:t>What behaviours are related to cognitive development?</a:t>
            </a:r>
          </a:p>
          <a:p>
            <a:pPr marL="514350" indent="-514350">
              <a:buFont typeface="+mj-lt"/>
              <a:buAutoNum type="arabicPeriod"/>
            </a:pPr>
            <a:r>
              <a:rPr lang="en-GB" sz="1700"/>
              <a:t>What does the amygdala do and why is it important when we are discussing ACEs? </a:t>
            </a:r>
            <a:endParaRPr lang="en-GB" sz="1700">
              <a:cs typeface="Calibri"/>
            </a:endParaRPr>
          </a:p>
        </p:txBody>
      </p:sp>
      <p:pic>
        <p:nvPicPr>
          <p:cNvPr id="4" name="Picture 4">
            <a:extLst>
              <a:ext uri="{FF2B5EF4-FFF2-40B4-BE49-F238E27FC236}">
                <a16:creationId xmlns:a16="http://schemas.microsoft.com/office/drawing/2014/main" id="{9D5A5BDF-232B-4038-B618-78FDFF11F165}"/>
              </a:ext>
            </a:extLst>
          </p:cNvPr>
          <p:cNvPicPr>
            <a:picLocks noChangeAspect="1"/>
          </p:cNvPicPr>
          <p:nvPr/>
        </p:nvPicPr>
        <p:blipFill rotWithShape="1">
          <a:blip r:embed="rId2"/>
          <a:srcRect r="2511" b="-2"/>
          <a:stretch/>
        </p:blipFill>
        <p:spPr>
          <a:xfrm>
            <a:off x="5183500" y="1904282"/>
            <a:ext cx="6170299" cy="4224808"/>
          </a:xfrm>
          <a:prstGeom prst="rect">
            <a:avLst/>
          </a:prstGeom>
        </p:spPr>
      </p:pic>
    </p:spTree>
    <p:extLst>
      <p:ext uri="{BB962C8B-B14F-4D97-AF65-F5344CB8AC3E}">
        <p14:creationId xmlns:p14="http://schemas.microsoft.com/office/powerpoint/2010/main" val="20661032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4459762D-08C3-4AE4-A780-CBA65BCB3632}"/>
              </a:ext>
            </a:extLst>
          </p:cNvPr>
          <p:cNvPicPr>
            <a:picLocks noChangeAspect="1"/>
          </p:cNvPicPr>
          <p:nvPr/>
        </p:nvPicPr>
        <p:blipFill rotWithShape="1">
          <a:blip r:embed="rId2"/>
          <a:srcRect t="9091" r="23298"/>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71094" y="1161288"/>
            <a:ext cx="3438144" cy="1124712"/>
          </a:xfrm>
        </p:spPr>
        <p:txBody>
          <a:bodyPr anchor="b">
            <a:normAutofit/>
          </a:bodyPr>
          <a:lstStyle/>
          <a:p>
            <a:r>
              <a:rPr lang="en-GB" sz="2800"/>
              <a:t>Summary</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371094" y="2718054"/>
            <a:ext cx="3438906" cy="3207258"/>
          </a:xfrm>
        </p:spPr>
        <p:txBody>
          <a:bodyPr vert="horz" lIns="91440" tIns="45720" rIns="91440" bIns="45720" rtlCol="0" anchor="t">
            <a:normAutofit/>
          </a:bodyPr>
          <a:lstStyle/>
          <a:p>
            <a:r>
              <a:rPr lang="en-GB" sz="1600" dirty="0"/>
              <a:t>This lecture has built on your understanding of ACEs. You should now be familiar with the impact of ACEs and what you can do to support the child who is experiencing adverse conditions at home.</a:t>
            </a:r>
          </a:p>
          <a:p>
            <a:pPr marL="0" indent="0">
              <a:buNone/>
            </a:pPr>
            <a:endParaRPr lang="en-GB" sz="1600" dirty="0">
              <a:cs typeface="Calibri"/>
            </a:endParaRPr>
          </a:p>
        </p:txBody>
      </p:sp>
    </p:spTree>
    <p:extLst>
      <p:ext uri="{BB962C8B-B14F-4D97-AF65-F5344CB8AC3E}">
        <p14:creationId xmlns:p14="http://schemas.microsoft.com/office/powerpoint/2010/main" val="6441894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fontScale="55000" lnSpcReduction="20000"/>
          </a:bodyPr>
          <a:lstStyle/>
          <a:p>
            <a:r>
              <a:rPr lang="en-GB" dirty="0"/>
              <a:t>•</a:t>
            </a:r>
            <a:r>
              <a:rPr lang="en-GB" i="1" dirty="0"/>
              <a:t>Ashton, K., Bellis, M.,</a:t>
            </a:r>
            <a:r>
              <a:rPr lang="en-GB" dirty="0"/>
              <a:t> </a:t>
            </a:r>
            <a:r>
              <a:rPr lang="en-GB" i="1" dirty="0" err="1"/>
              <a:t>Hardcastle</a:t>
            </a:r>
            <a:r>
              <a:rPr lang="en-GB" i="1" dirty="0"/>
              <a:t>,</a:t>
            </a:r>
            <a:r>
              <a:rPr lang="en-GB" dirty="0"/>
              <a:t> </a:t>
            </a:r>
            <a:r>
              <a:rPr lang="en-GB" i="1" dirty="0"/>
              <a:t>K.,</a:t>
            </a:r>
            <a:r>
              <a:rPr lang="en-GB" dirty="0"/>
              <a:t> </a:t>
            </a:r>
            <a:r>
              <a:rPr lang="en-GB" i="1" dirty="0"/>
              <a:t>Hughes, K.,</a:t>
            </a:r>
            <a:r>
              <a:rPr lang="en-GB" dirty="0"/>
              <a:t> </a:t>
            </a:r>
            <a:r>
              <a:rPr lang="en-GB" i="1" dirty="0" err="1"/>
              <a:t>Mably</a:t>
            </a:r>
            <a:r>
              <a:rPr lang="en-GB" i="1" dirty="0"/>
              <a:t>, S. &amp; Evans, M. (2016)</a:t>
            </a:r>
            <a:r>
              <a:rPr lang="en-GB" dirty="0"/>
              <a:t> </a:t>
            </a:r>
            <a:r>
              <a:rPr lang="en-GB" i="1" dirty="0"/>
              <a:t>Adverse Childhood Experiences and their association with Mental Well-being in the Welsh adult</a:t>
            </a:r>
            <a:r>
              <a:rPr lang="en-GB" dirty="0"/>
              <a:t> </a:t>
            </a:r>
            <a:r>
              <a:rPr lang="en-GB" i="1" dirty="0"/>
              <a:t>population. Public Health Wales NHS Trust</a:t>
            </a:r>
            <a:endParaRPr lang="en-GB" dirty="0"/>
          </a:p>
          <a:p>
            <a:r>
              <a:rPr lang="en-GB" dirty="0"/>
              <a:t>•</a:t>
            </a:r>
            <a:r>
              <a:rPr lang="en-GB" i="1" dirty="0"/>
              <a:t>Ashton, K., Bellis, M., Davies, A.,</a:t>
            </a:r>
            <a:r>
              <a:rPr lang="en-GB" dirty="0"/>
              <a:t> </a:t>
            </a:r>
            <a:r>
              <a:rPr lang="en-GB" i="1" dirty="0" err="1"/>
              <a:t>Hardcastle</a:t>
            </a:r>
            <a:r>
              <a:rPr lang="en-GB" i="1" dirty="0"/>
              <a:t>, K. &amp;</a:t>
            </a:r>
            <a:r>
              <a:rPr lang="en-GB" dirty="0"/>
              <a:t> </a:t>
            </a:r>
            <a:r>
              <a:rPr lang="en-GB" i="1" dirty="0" err="1"/>
              <a:t>Hughes.</a:t>
            </a:r>
            <a:r>
              <a:rPr lang="en-GB" dirty="0" err="1"/>
              <a:t>K</a:t>
            </a:r>
            <a:r>
              <a:rPr lang="en-GB" dirty="0"/>
              <a:t>. (2016) </a:t>
            </a:r>
            <a:r>
              <a:rPr lang="en-GB" i="1" dirty="0"/>
              <a:t>Adverse Childhood Experiences and their association with chronic disease and health service use in the Welsh adult</a:t>
            </a:r>
            <a:r>
              <a:rPr lang="en-GB" dirty="0"/>
              <a:t> </a:t>
            </a:r>
            <a:r>
              <a:rPr lang="en-GB" i="1" dirty="0"/>
              <a:t>population. Public Health Wales NHS Trust</a:t>
            </a:r>
            <a:endParaRPr lang="en-GB" dirty="0"/>
          </a:p>
          <a:p>
            <a:r>
              <a:rPr lang="en-GB" dirty="0"/>
              <a:t>•</a:t>
            </a:r>
            <a:r>
              <a:rPr lang="en-GB" i="1" dirty="0"/>
              <a:t>Bellis, M., Ashton, K., Hughes, K.,</a:t>
            </a:r>
            <a:r>
              <a:rPr lang="en-GB" dirty="0"/>
              <a:t> </a:t>
            </a:r>
            <a:r>
              <a:rPr lang="en-GB" i="1" dirty="0"/>
              <a:t>Ford,</a:t>
            </a:r>
            <a:r>
              <a:rPr lang="en-GB" dirty="0"/>
              <a:t> </a:t>
            </a:r>
            <a:r>
              <a:rPr lang="en-GB" i="1" dirty="0"/>
              <a:t>K., Bishop, J., &amp;</a:t>
            </a:r>
            <a:r>
              <a:rPr lang="en-GB" dirty="0"/>
              <a:t> </a:t>
            </a:r>
            <a:r>
              <a:rPr lang="en-GB" i="1" dirty="0" err="1"/>
              <a:t>Paranjothy</a:t>
            </a:r>
            <a:r>
              <a:rPr lang="en-GB" i="1" dirty="0"/>
              <a:t>, S (2015)</a:t>
            </a:r>
            <a:r>
              <a:rPr lang="en-GB" dirty="0"/>
              <a:t> </a:t>
            </a:r>
            <a:r>
              <a:rPr lang="en-GB" i="1" dirty="0"/>
              <a:t>Adverse Childhood Experiences and their impact on health-harming behaviours in the Welsh adult population : Alcohol Use, Drug Use, Violence, Sexual Behaviour, Incarceration, Smoking and Poor</a:t>
            </a:r>
            <a:r>
              <a:rPr lang="en-GB" dirty="0"/>
              <a:t> </a:t>
            </a:r>
            <a:r>
              <a:rPr lang="en-GB" i="1" dirty="0"/>
              <a:t>Diet. Public Health Wales NHS Trust</a:t>
            </a:r>
            <a:endParaRPr lang="en-GB" dirty="0"/>
          </a:p>
          <a:p>
            <a:r>
              <a:rPr lang="en-GB" dirty="0"/>
              <a:t>•Blodgett, C. and </a:t>
            </a:r>
            <a:r>
              <a:rPr lang="en-GB" dirty="0" err="1"/>
              <a:t>Lanigan</a:t>
            </a:r>
            <a:r>
              <a:rPr lang="en-GB" dirty="0"/>
              <a:t>, J. D. (2018) ‘The association between adverse childhood experience (ACE) and school success in elementary school children’, </a:t>
            </a:r>
            <a:r>
              <a:rPr lang="en-GB" i="1" dirty="0"/>
              <a:t>School Psychology Quarterly</a:t>
            </a:r>
            <a:r>
              <a:rPr lang="en-GB" dirty="0"/>
              <a:t>, 33(1), pp. 137–146. </a:t>
            </a:r>
            <a:r>
              <a:rPr lang="en-GB" dirty="0" err="1"/>
              <a:t>doi</a:t>
            </a:r>
            <a:r>
              <a:rPr lang="en-GB" dirty="0"/>
              <a:t>: 10.1037/spq0000256.supp (Supplemental).</a:t>
            </a:r>
          </a:p>
          <a:p>
            <a:r>
              <a:rPr lang="en-GB" dirty="0"/>
              <a:t>•</a:t>
            </a:r>
            <a:r>
              <a:rPr lang="en-GB" dirty="0" err="1"/>
              <a:t>Felitti</a:t>
            </a:r>
            <a:r>
              <a:rPr lang="en-GB" dirty="0"/>
              <a:t>, V. J., </a:t>
            </a:r>
            <a:r>
              <a:rPr lang="en-GB" dirty="0" err="1"/>
              <a:t>Anda</a:t>
            </a:r>
            <a:r>
              <a:rPr lang="en-GB" dirty="0"/>
              <a:t>, R. F., </a:t>
            </a:r>
            <a:r>
              <a:rPr lang="en-GB" dirty="0" err="1"/>
              <a:t>Nordenberg</a:t>
            </a:r>
            <a:r>
              <a:rPr lang="en-GB" dirty="0"/>
              <a:t>, D., Williamson, D. F., Spitz, A. M., Edwards, V., Koss, M. P., &amp; Marks, J. S. (1998). Relationship of childhood abuse and household dysfunction to many of the leading causes of death in adults. The Adverse Childhood Experiences (ACE) Study. </a:t>
            </a:r>
            <a:r>
              <a:rPr lang="en-GB" i="1" dirty="0"/>
              <a:t>American journal of preventive medicine</a:t>
            </a:r>
            <a:r>
              <a:rPr lang="en-GB" dirty="0"/>
              <a:t>, </a:t>
            </a:r>
            <a:r>
              <a:rPr lang="en-GB" i="1" dirty="0"/>
              <a:t>14</a:t>
            </a:r>
            <a:r>
              <a:rPr lang="en-GB" dirty="0"/>
              <a:t>(4), 245–258. </a:t>
            </a:r>
            <a:r>
              <a:rPr lang="en-GB" dirty="0">
                <a:hlinkClick r:id="rId2"/>
              </a:rPr>
              <a:t>https://doi.org/10.1016/s0749-3797(98)00017-8</a:t>
            </a:r>
            <a:endParaRPr lang="en-GB" dirty="0"/>
          </a:p>
          <a:p>
            <a:r>
              <a:rPr lang="en-GB" dirty="0"/>
              <a:t>•Hughes, K</a:t>
            </a:r>
            <a:r>
              <a:rPr lang="en-GB" dirty="0">
                <a:hlinkClick r:id="rId3"/>
              </a:rPr>
              <a:t>, Ford, K</a:t>
            </a:r>
            <a:r>
              <a:rPr lang="en-GB" dirty="0"/>
              <a:t>, Davies, A, </a:t>
            </a:r>
            <a:r>
              <a:rPr lang="en-GB" dirty="0" err="1"/>
              <a:t>Homolova</a:t>
            </a:r>
            <a:r>
              <a:rPr lang="en-GB" dirty="0"/>
              <a:t>, L </a:t>
            </a:r>
            <a:r>
              <a:rPr lang="en-GB" dirty="0">
                <a:hlinkClick r:id="rId4"/>
              </a:rPr>
              <a:t>&amp; Bellis, M</a:t>
            </a:r>
            <a:r>
              <a:rPr lang="en-GB" dirty="0"/>
              <a:t> 2018, </a:t>
            </a:r>
            <a:r>
              <a:rPr lang="en-GB" i="1" dirty="0">
                <a:hlinkClick r:id="rId5"/>
              </a:rPr>
              <a:t>Sources of resilience and their moderating relationships with harms from adverse childhood experiences. Report 1: Mental illness</a:t>
            </a:r>
            <a:r>
              <a:rPr lang="en-GB" dirty="0"/>
              <a:t>. Public Health Wales NHS Trust.</a:t>
            </a:r>
          </a:p>
        </p:txBody>
      </p:sp>
    </p:spTree>
    <p:extLst>
      <p:ext uri="{BB962C8B-B14F-4D97-AF65-F5344CB8AC3E}">
        <p14:creationId xmlns:p14="http://schemas.microsoft.com/office/powerpoint/2010/main" val="5842922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380</TotalTime>
  <Words>3220</Words>
  <Application>Microsoft Office PowerPoint</Application>
  <PresentationFormat>Widescreen</PresentationFormat>
  <Paragraphs>156</Paragraphs>
  <Slides>31</Slides>
  <Notes>19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Arial</vt:lpstr>
      <vt:lpstr>Calibri</vt:lpstr>
      <vt:lpstr>Calibri Light</vt:lpstr>
      <vt:lpstr>Office Theme</vt:lpstr>
      <vt:lpstr>The Causes of Mental Illness in CYP </vt:lpstr>
      <vt:lpstr>Adverse Childhood Experiences and the Importance of Attachment</vt:lpstr>
      <vt:lpstr>Activity One: Checking your Knowledge</vt:lpstr>
      <vt:lpstr>Brief Summary of ACEs</vt:lpstr>
      <vt:lpstr>Individual Activity: Understanding the CDC-Kaiser Study</vt:lpstr>
      <vt:lpstr>Types of ACEs</vt:lpstr>
      <vt:lpstr>Impact of ACEs</vt:lpstr>
      <vt:lpstr>Impact on Academic Attainment</vt:lpstr>
      <vt:lpstr>Impact on Cognitive Functioning</vt:lpstr>
      <vt:lpstr>Impact on Academic Functioning</vt:lpstr>
      <vt:lpstr>Impact on socio-emotional-behavioural functioning</vt:lpstr>
      <vt:lpstr>Group Activity: The Children you Work With</vt:lpstr>
      <vt:lpstr>Trauma-Informed Schools and Attachment-Aware programmes</vt:lpstr>
      <vt:lpstr>Attachment in early infancy</vt:lpstr>
      <vt:lpstr>Newborn attachment</vt:lpstr>
      <vt:lpstr>An understanding of attachment</vt:lpstr>
      <vt:lpstr>Early Attachment</vt:lpstr>
      <vt:lpstr>Attachment Figures - Primary Caregivers</vt:lpstr>
      <vt:lpstr>Attachment Figures - Insecure Attachment</vt:lpstr>
      <vt:lpstr>Trauma and Toxic Stress</vt:lpstr>
      <vt:lpstr>The importance of healthy relationships</vt:lpstr>
      <vt:lpstr>Relationships in Schools</vt:lpstr>
      <vt:lpstr>Positive teacher-learner relationships</vt:lpstr>
      <vt:lpstr>Your own experience</vt:lpstr>
      <vt:lpstr>Home-School Relationships</vt:lpstr>
      <vt:lpstr>Key Workers in School</vt:lpstr>
      <vt:lpstr>Key Worker</vt:lpstr>
      <vt:lpstr>Teaching Staff</vt:lpstr>
      <vt:lpstr>Activity Six: Your Learning</vt:lpstr>
      <vt:lpstr>Summary</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Adverse Childhood Experiences - Level 3: ACEs and the Importance of Attachment (A playlist for NQTs)</dc:title>
  <dc:creator>Catherine Slade</dc:creator>
  <cp:lastModifiedBy>Catherine Slade</cp:lastModifiedBy>
  <cp:revision>133</cp:revision>
  <dcterms:created xsi:type="dcterms:W3CDTF">2020-11-24T11:02:28Z</dcterms:created>
  <dcterms:modified xsi:type="dcterms:W3CDTF">2022-02-28T16:42:13Z</dcterms:modified>
</cp:coreProperties>
</file>