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5" r:id="rId5"/>
    <p:sldId id="266" r:id="rId6"/>
    <p:sldId id="267" r:id="rId7"/>
    <p:sldId id="268" r:id="rId8"/>
    <p:sldId id="269" r:id="rId9"/>
    <p:sldId id="270" r:id="rId10"/>
    <p:sldId id="271" r:id="rId11"/>
    <p:sldId id="260" r:id="rId12"/>
    <p:sldId id="261" r:id="rId13"/>
    <p:sldId id="262" r:id="rId14"/>
    <p:sldId id="263" r:id="rId15"/>
    <p:sldId id="264"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2/22/26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2/22/26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2/22/26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2/22/26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t>Developing Emotional Intelligence in the Workplace</a:t>
            </a:r>
          </a:p>
        </p:txBody>
      </p:sp>
      <p:sp>
        <p:nvSpPr>
          <p:cNvPr id="3" name="Subtitle 2"/>
          <p:cNvSpPr>
            <a:spLocks noGrp="1"/>
          </p:cNvSpPr>
          <p:nvPr>
            <p:ph type="subTitle" idx="1"/>
          </p:nvPr>
        </p:nvSpPr>
        <p:spPr/>
        <p:txBody>
          <a:bodyPr>
            <a:normAutofit fontScale="70000" lnSpcReduction="20000"/>
          </a:bodyPr>
          <a:lstStyle/>
          <a:p>
            <a:r>
              <a:rPr lang="en-GB" dirty="0"/>
              <a:t>Junaid Hussain-2329602</a:t>
            </a:r>
            <a:endParaRPr dirty="0"/>
          </a:p>
          <a:p>
            <a:r>
              <a:rPr dirty="0"/>
              <a:t>LCLM5006 – Developing Emotional Intelligence Skills</a:t>
            </a:r>
          </a:p>
          <a:p>
            <a:r>
              <a:rPr dirty="0"/>
              <a:t>BA (</a:t>
            </a:r>
            <a:r>
              <a:rPr dirty="0" err="1"/>
              <a:t>Hons</a:t>
            </a:r>
            <a:r>
              <a:rPr dirty="0"/>
              <a:t>) Leadership and Management Skills for the Workplace</a:t>
            </a:r>
            <a:endParaRPr lang="en-GB" dirty="0"/>
          </a:p>
          <a:p>
            <a:r>
              <a:rPr lang="en-GB" dirty="0" err="1"/>
              <a:t>Aso</a:t>
            </a:r>
            <a:r>
              <a:rPr lang="en-GB" dirty="0"/>
              <a:t> Abdullah</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a:t>
            </a:r>
          </a:p>
        </p:txBody>
      </p:sp>
      <p:sp>
        <p:nvSpPr>
          <p:cNvPr id="3" name="Content Placeholder 2"/>
          <p:cNvSpPr>
            <a:spLocks noGrp="1"/>
          </p:cNvSpPr>
          <p:nvPr>
            <p:ph idx="1"/>
          </p:nvPr>
        </p:nvSpPr>
        <p:spPr>
          <a:xfrm>
            <a:off x="457200" y="1600200"/>
            <a:ext cx="8229600" cy="5257800"/>
          </a:xfrm>
        </p:spPr>
        <p:txBody>
          <a:bodyPr>
            <a:normAutofit/>
          </a:bodyPr>
          <a:lstStyle/>
          <a:p>
            <a:r>
              <a:rPr sz="2800" dirty="0"/>
              <a:t>Emotional </a:t>
            </a:r>
            <a:r>
              <a:rPr sz="2800" dirty="0" err="1"/>
              <a:t>Intelligenc</a:t>
            </a:r>
            <a:r>
              <a:rPr lang="en-GB" sz="2800" dirty="0"/>
              <a:t>e</a:t>
            </a:r>
            <a:r>
              <a:rPr sz="2800" dirty="0"/>
              <a:t> is the ability to understand and manage your own emotions and </a:t>
            </a:r>
            <a:r>
              <a:rPr sz="2800" dirty="0" err="1"/>
              <a:t>recognise</a:t>
            </a:r>
            <a:r>
              <a:rPr sz="2800" dirty="0"/>
              <a:t> the emotions of others (Mayer, </a:t>
            </a:r>
            <a:r>
              <a:rPr sz="2800" dirty="0" err="1"/>
              <a:t>Salovey</a:t>
            </a:r>
            <a:r>
              <a:rPr sz="2800" dirty="0"/>
              <a:t> and Caruso, 1997).</a:t>
            </a:r>
          </a:p>
          <a:p>
            <a:r>
              <a:rPr sz="2800" dirty="0" err="1"/>
              <a:t>Goleman</a:t>
            </a:r>
            <a:r>
              <a:rPr sz="2800" dirty="0"/>
              <a:t> (1995) argues </a:t>
            </a:r>
            <a:r>
              <a:rPr lang="en-GB" sz="2800" dirty="0"/>
              <a:t>Emotional intelligence </a:t>
            </a:r>
            <a:r>
              <a:rPr sz="2800" dirty="0"/>
              <a:t>can be more important than IQ in workplace success.</a:t>
            </a:r>
          </a:p>
          <a:p>
            <a:r>
              <a:rPr sz="2800" dirty="0"/>
              <a:t>If individuals are unaware of their emotions, they may struggle to understand others.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Method</a:t>
            </a:r>
          </a:p>
        </p:txBody>
      </p:sp>
      <p:sp>
        <p:nvSpPr>
          <p:cNvPr id="3" name="Content Placeholder 2"/>
          <p:cNvSpPr>
            <a:spLocks noGrp="1"/>
          </p:cNvSpPr>
          <p:nvPr>
            <p:ph idx="1"/>
          </p:nvPr>
        </p:nvSpPr>
        <p:spPr/>
        <p:txBody>
          <a:bodyPr>
            <a:normAutofit/>
          </a:bodyPr>
          <a:lstStyle/>
          <a:p>
            <a:r>
              <a:rPr sz="2800" dirty="0"/>
              <a:t>Peer</a:t>
            </a:r>
            <a:r>
              <a:rPr lang="en-GB" sz="2800" dirty="0"/>
              <a:t> </a:t>
            </a:r>
            <a:r>
              <a:rPr sz="2800" dirty="0"/>
              <a:t>reviewed journal articles were accessed via Google Scholar and the university library.</a:t>
            </a:r>
          </a:p>
          <a:p>
            <a:endParaRPr sz="2800" dirty="0"/>
          </a:p>
          <a:p>
            <a:r>
              <a:rPr sz="2800" dirty="0"/>
              <a:t>Key topics searched:</a:t>
            </a:r>
          </a:p>
          <a:p>
            <a:r>
              <a:rPr sz="2800" dirty="0"/>
              <a:t>- Emotional intelligence in leadership</a:t>
            </a:r>
          </a:p>
          <a:p>
            <a:r>
              <a:rPr sz="2800" dirty="0"/>
              <a:t>- Mindfulness and emotional regulation</a:t>
            </a:r>
          </a:p>
          <a:p>
            <a:r>
              <a:rPr sz="2800" dirty="0"/>
              <a:t>- Emotional intelligence and academic performance</a:t>
            </a:r>
          </a:p>
          <a:p>
            <a:endParaRPr dirty="0"/>
          </a:p>
          <a:p>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extBox 1"/>
          <p:cNvSpPr txBox="1"/>
          <p:nvPr/>
        </p:nvSpPr>
        <p:spPr>
          <a:xfrm>
            <a:off x="1754656" y="365760"/>
            <a:ext cx="5634683" cy="553998"/>
          </a:xfrm>
          <a:prstGeom prst="rect">
            <a:avLst/>
          </a:prstGeom>
          <a:noFill/>
        </p:spPr>
        <p:txBody>
          <a:bodyPr wrap="none">
            <a:spAutoFit/>
          </a:bodyPr>
          <a:lstStyle/>
          <a:p>
            <a:pPr algn="ctr">
              <a:defRPr sz="3000" b="1"/>
            </a:pPr>
            <a:r>
              <a:rPr dirty="0"/>
              <a:t>Developing Emotional Intelligence</a:t>
            </a:r>
          </a:p>
        </p:txBody>
      </p:sp>
      <p:sp>
        <p:nvSpPr>
          <p:cNvPr id="3" name="Rounded Rectangle 2"/>
          <p:cNvSpPr/>
          <p:nvPr/>
        </p:nvSpPr>
        <p:spPr>
          <a:xfrm>
            <a:off x="914400" y="1371600"/>
            <a:ext cx="3200400" cy="1645920"/>
          </a:xfrm>
          <a:prstGeom prst="roundRect">
            <a:avLst/>
          </a:prstGeom>
        </p:spPr>
        <p:style>
          <a:lnRef idx="1">
            <a:schemeClr val="accent1"/>
          </a:lnRef>
          <a:fillRef idx="3">
            <a:schemeClr val="accent1"/>
          </a:fillRef>
          <a:effectRef idx="2">
            <a:schemeClr val="accent1"/>
          </a:effectRef>
          <a:fontRef idx="minor">
            <a:schemeClr val="lt1"/>
          </a:fontRef>
        </p:style>
        <p:txBody>
          <a:bodyPr wrap="square" rtlCol="0" anchor="ctr"/>
          <a:lstStyle/>
          <a:p>
            <a:pPr>
              <a:defRPr sz="1800" b="1"/>
            </a:pPr>
            <a:r>
              <a:t>Self-Awareness</a:t>
            </a:r>
          </a:p>
          <a:p>
            <a:pPr lvl="1">
              <a:defRPr sz="1400"/>
            </a:pPr>
            <a:r>
              <a:t>Recognising emotions</a:t>
            </a:r>
            <a:br/>
            <a:r>
              <a:t>Understanding triggers</a:t>
            </a:r>
            <a:br/>
            <a:r>
              <a:t>Reflection &amp; mindfulness</a:t>
            </a:r>
          </a:p>
        </p:txBody>
      </p:sp>
      <p:sp>
        <p:nvSpPr>
          <p:cNvPr id="4" name="Rounded Rectangle 3"/>
          <p:cNvSpPr/>
          <p:nvPr/>
        </p:nvSpPr>
        <p:spPr>
          <a:xfrm>
            <a:off x="5029200" y="1371600"/>
            <a:ext cx="3200400" cy="1645920"/>
          </a:xfrm>
          <a:prstGeom prst="roundRect">
            <a:avLst/>
          </a:prstGeom>
        </p:spPr>
        <p:style>
          <a:lnRef idx="1">
            <a:schemeClr val="accent1"/>
          </a:lnRef>
          <a:fillRef idx="3">
            <a:schemeClr val="accent1"/>
          </a:fillRef>
          <a:effectRef idx="2">
            <a:schemeClr val="accent1"/>
          </a:effectRef>
          <a:fontRef idx="minor">
            <a:schemeClr val="lt1"/>
          </a:fontRef>
        </p:style>
        <p:txBody>
          <a:bodyPr wrap="square" rtlCol="0" anchor="ctr"/>
          <a:lstStyle/>
          <a:p>
            <a:pPr>
              <a:defRPr sz="1800" b="1"/>
            </a:pPr>
            <a:r>
              <a:t>Self-Regulation</a:t>
            </a:r>
          </a:p>
          <a:p>
            <a:pPr lvl="1">
              <a:defRPr sz="1400"/>
            </a:pPr>
            <a:r>
              <a:t>Managing reactions</a:t>
            </a:r>
            <a:br/>
            <a:r>
              <a:t>Staying calm under pressure</a:t>
            </a:r>
            <a:br/>
            <a:r>
              <a:t>Improved by mindfulness</a:t>
            </a:r>
          </a:p>
        </p:txBody>
      </p:sp>
      <p:sp>
        <p:nvSpPr>
          <p:cNvPr id="5" name="Rounded Rectangle 4"/>
          <p:cNvSpPr/>
          <p:nvPr/>
        </p:nvSpPr>
        <p:spPr>
          <a:xfrm>
            <a:off x="914400" y="3474720"/>
            <a:ext cx="3200400" cy="1645920"/>
          </a:xfrm>
          <a:prstGeom prst="roundRect">
            <a:avLst/>
          </a:prstGeom>
        </p:spPr>
        <p:style>
          <a:lnRef idx="1">
            <a:schemeClr val="accent1"/>
          </a:lnRef>
          <a:fillRef idx="3">
            <a:schemeClr val="accent1"/>
          </a:fillRef>
          <a:effectRef idx="2">
            <a:schemeClr val="accent1"/>
          </a:effectRef>
          <a:fontRef idx="minor">
            <a:schemeClr val="lt1"/>
          </a:fontRef>
        </p:style>
        <p:txBody>
          <a:bodyPr wrap="square" rtlCol="0" anchor="ctr"/>
          <a:lstStyle/>
          <a:p>
            <a:pPr>
              <a:defRPr sz="1800" b="1"/>
            </a:pPr>
            <a:r>
              <a:t>Motivation</a:t>
            </a:r>
          </a:p>
          <a:p>
            <a:pPr lvl="1">
              <a:defRPr sz="1400"/>
            </a:pPr>
            <a:r>
              <a:t>Internal drive</a:t>
            </a:r>
            <a:br/>
            <a:r>
              <a:t>Resilience</a:t>
            </a:r>
            <a:br/>
            <a:r>
              <a:t>Goal-focused behaviour</a:t>
            </a:r>
          </a:p>
        </p:txBody>
      </p:sp>
      <p:sp>
        <p:nvSpPr>
          <p:cNvPr id="6" name="Rounded Rectangle 5"/>
          <p:cNvSpPr/>
          <p:nvPr/>
        </p:nvSpPr>
        <p:spPr>
          <a:xfrm>
            <a:off x="5029200" y="3474720"/>
            <a:ext cx="3200400" cy="1645920"/>
          </a:xfrm>
          <a:prstGeom prst="roundRect">
            <a:avLst/>
          </a:prstGeom>
        </p:spPr>
        <p:style>
          <a:lnRef idx="1">
            <a:schemeClr val="accent1"/>
          </a:lnRef>
          <a:fillRef idx="3">
            <a:schemeClr val="accent1"/>
          </a:fillRef>
          <a:effectRef idx="2">
            <a:schemeClr val="accent1"/>
          </a:effectRef>
          <a:fontRef idx="minor">
            <a:schemeClr val="lt1"/>
          </a:fontRef>
        </p:style>
        <p:txBody>
          <a:bodyPr wrap="square" rtlCol="0" anchor="ctr"/>
          <a:lstStyle/>
          <a:p>
            <a:pPr>
              <a:defRPr sz="1800" b="1"/>
            </a:pPr>
            <a:r>
              <a:t>Empathy</a:t>
            </a:r>
          </a:p>
          <a:p>
            <a:pPr lvl="1">
              <a:defRPr sz="1400"/>
            </a:pPr>
            <a:r>
              <a:t>Understanding others</a:t>
            </a:r>
            <a:br/>
            <a:r>
              <a:t>Perspective-taking</a:t>
            </a:r>
            <a:br/>
            <a:r>
              <a:t>Supports teamwork</a:t>
            </a:r>
          </a:p>
        </p:txBody>
      </p:sp>
      <p:sp>
        <p:nvSpPr>
          <p:cNvPr id="7" name="Rounded Rectangle 6"/>
          <p:cNvSpPr/>
          <p:nvPr/>
        </p:nvSpPr>
        <p:spPr>
          <a:xfrm>
            <a:off x="3117070" y="5178984"/>
            <a:ext cx="3200400" cy="1645920"/>
          </a:xfrm>
          <a:prstGeom prst="roundRect">
            <a:avLst/>
          </a:prstGeom>
        </p:spPr>
        <p:style>
          <a:lnRef idx="1">
            <a:schemeClr val="accent1"/>
          </a:lnRef>
          <a:fillRef idx="3">
            <a:schemeClr val="accent1"/>
          </a:fillRef>
          <a:effectRef idx="2">
            <a:schemeClr val="accent1"/>
          </a:effectRef>
          <a:fontRef idx="minor">
            <a:schemeClr val="lt1"/>
          </a:fontRef>
        </p:style>
        <p:txBody>
          <a:bodyPr wrap="square" rtlCol="0" anchor="ctr"/>
          <a:lstStyle/>
          <a:p>
            <a:pPr>
              <a:defRPr sz="1800" b="1"/>
            </a:pPr>
            <a:r>
              <a:rPr dirty="0"/>
              <a:t>Social Skills</a:t>
            </a:r>
          </a:p>
          <a:p>
            <a:pPr lvl="1">
              <a:defRPr sz="1400"/>
            </a:pPr>
            <a:r>
              <a:rPr dirty="0"/>
              <a:t>Communication</a:t>
            </a:r>
            <a:br>
              <a:rPr dirty="0"/>
            </a:br>
            <a:r>
              <a:rPr dirty="0"/>
              <a:t>Conflict resolution</a:t>
            </a:r>
            <a:br>
              <a:rPr dirty="0"/>
            </a:br>
            <a:r>
              <a:rPr dirty="0"/>
              <a:t>Relationship building</a:t>
            </a:r>
          </a:p>
        </p:txBody>
      </p:sp>
      <p:sp>
        <p:nvSpPr>
          <p:cNvPr id="8" name="TextBox 7"/>
          <p:cNvSpPr txBox="1"/>
          <p:nvPr/>
        </p:nvSpPr>
        <p:spPr>
          <a:xfrm>
            <a:off x="1371600" y="3137951"/>
            <a:ext cx="6691340" cy="307777"/>
          </a:xfrm>
          <a:prstGeom prst="rect">
            <a:avLst/>
          </a:prstGeom>
          <a:noFill/>
        </p:spPr>
        <p:txBody>
          <a:bodyPr wrap="square">
            <a:spAutoFit/>
          </a:bodyPr>
          <a:lstStyle/>
          <a:p>
            <a:pPr algn="ctr">
              <a:defRPr sz="1400"/>
            </a:pPr>
            <a:r>
              <a:t>Self-Awareness → Self-Regulation → Empathy → Workplace &amp; Academic Success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7F5A0C9-74DC-D3F0-61D7-C42017B7C285}"/>
              </a:ext>
            </a:extLst>
          </p:cNvPr>
          <p:cNvSpPr>
            <a:spLocks noGrp="1"/>
          </p:cNvSpPr>
          <p:nvPr>
            <p:ph idx="1"/>
          </p:nvPr>
        </p:nvSpPr>
        <p:spPr>
          <a:xfrm>
            <a:off x="457200" y="222807"/>
            <a:ext cx="8229600" cy="5925637"/>
          </a:xfrm>
        </p:spPr>
        <p:txBody>
          <a:bodyPr>
            <a:normAutofit/>
          </a:bodyPr>
          <a:lstStyle/>
          <a:p>
            <a:r>
              <a:rPr lang="en-GB" b="1" dirty="0"/>
              <a:t>Self Awareness</a:t>
            </a:r>
            <a:br>
              <a:rPr lang="en-GB" dirty="0"/>
            </a:br>
            <a:endParaRPr lang="en-GB" dirty="0"/>
          </a:p>
          <a:p>
            <a:r>
              <a:rPr lang="en-GB" sz="2800" dirty="0"/>
              <a:t>The foundation of Emotional intelligence </a:t>
            </a:r>
          </a:p>
          <a:p>
            <a:r>
              <a:rPr lang="en-GB" sz="2800" dirty="0"/>
              <a:t>Recognising your emotions</a:t>
            </a:r>
          </a:p>
          <a:p>
            <a:r>
              <a:rPr lang="en-GB" sz="2800" dirty="0"/>
              <a:t>Understanding emotional triggers</a:t>
            </a:r>
          </a:p>
          <a:p>
            <a:r>
              <a:rPr lang="en-GB" sz="2800" dirty="0"/>
              <a:t>Reflecting on how feelings affect behaviour</a:t>
            </a:r>
            <a:br>
              <a:rPr lang="en-GB" sz="2800" dirty="0"/>
            </a:br>
            <a:r>
              <a:rPr lang="en-GB" sz="2800" dirty="0"/>
              <a:t>Self awareness improves decision making by helping individuals understand emotional triggers, pause before reacting, and respond in a controlled and thoughtful manner.</a:t>
            </a:r>
          </a:p>
        </p:txBody>
      </p:sp>
    </p:spTree>
    <p:extLst>
      <p:ext uri="{BB962C8B-B14F-4D97-AF65-F5344CB8AC3E}">
        <p14:creationId xmlns:p14="http://schemas.microsoft.com/office/powerpoint/2010/main" val="2498259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618260-C42F-073E-EA55-C1737B94A2C9}"/>
              </a:ext>
            </a:extLst>
          </p:cNvPr>
          <p:cNvSpPr>
            <a:spLocks noGrp="1"/>
          </p:cNvSpPr>
          <p:nvPr>
            <p:ph idx="1"/>
          </p:nvPr>
        </p:nvSpPr>
        <p:spPr>
          <a:xfrm>
            <a:off x="457200" y="155966"/>
            <a:ext cx="8229600" cy="6404672"/>
          </a:xfrm>
        </p:spPr>
        <p:txBody>
          <a:bodyPr>
            <a:noAutofit/>
          </a:bodyPr>
          <a:lstStyle/>
          <a:p>
            <a:r>
              <a:rPr lang="en-GB" sz="3000" b="1" dirty="0"/>
              <a:t>Self Regulation</a:t>
            </a:r>
            <a:endParaRPr lang="en-GB" sz="3000" dirty="0"/>
          </a:p>
          <a:p>
            <a:r>
              <a:rPr lang="en-GB" sz="2600" dirty="0"/>
              <a:t>The ability to manage emotional responses.</a:t>
            </a:r>
          </a:p>
          <a:p>
            <a:r>
              <a:rPr lang="en-GB" sz="2600" dirty="0"/>
              <a:t>Controlling impulses</a:t>
            </a:r>
          </a:p>
          <a:p>
            <a:r>
              <a:rPr lang="en-GB" sz="2600" dirty="0"/>
              <a:t>Staying calm under pressure </a:t>
            </a:r>
          </a:p>
          <a:p>
            <a:r>
              <a:rPr lang="en-GB" sz="2600" dirty="0"/>
              <a:t>Responding professionally rather than reacting emotionally</a:t>
            </a:r>
          </a:p>
          <a:p>
            <a:r>
              <a:rPr lang="en-GB" sz="2600" dirty="0"/>
              <a:t>Self regulation is strengthened through mindfulness and reflective practice, as these approaches increase awareness of emotional responses and promote thoughtful reactions rather than impulsive behaviour. Mindfulness encourages individuals to remain present and calm under pressure, while reflection helps identify patterns in emotional triggers and improve future responses.</a:t>
            </a:r>
          </a:p>
        </p:txBody>
      </p:sp>
    </p:spTree>
    <p:extLst>
      <p:ext uri="{BB962C8B-B14F-4D97-AF65-F5344CB8AC3E}">
        <p14:creationId xmlns:p14="http://schemas.microsoft.com/office/powerpoint/2010/main" val="2187205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17D6FD-EA06-A00B-7C53-8D637D3F1B8A}"/>
              </a:ext>
            </a:extLst>
          </p:cNvPr>
          <p:cNvSpPr>
            <a:spLocks noGrp="1"/>
          </p:cNvSpPr>
          <p:nvPr>
            <p:ph idx="1"/>
          </p:nvPr>
        </p:nvSpPr>
        <p:spPr>
          <a:xfrm>
            <a:off x="457200" y="0"/>
            <a:ext cx="8229600" cy="6126163"/>
          </a:xfrm>
        </p:spPr>
        <p:txBody>
          <a:bodyPr>
            <a:normAutofit lnSpcReduction="10000"/>
          </a:bodyPr>
          <a:lstStyle/>
          <a:p>
            <a:r>
              <a:rPr lang="en-GB" b="1" dirty="0"/>
              <a:t>Motivation</a:t>
            </a:r>
            <a:br>
              <a:rPr lang="en-GB" dirty="0"/>
            </a:br>
            <a:endParaRPr lang="en-GB" dirty="0"/>
          </a:p>
          <a:p>
            <a:r>
              <a:rPr lang="en-GB" sz="3000" dirty="0"/>
              <a:t>Internal drive to achieve goals.</a:t>
            </a:r>
          </a:p>
          <a:p>
            <a:r>
              <a:rPr lang="en-GB" sz="3000" dirty="0"/>
              <a:t>Resilience</a:t>
            </a:r>
          </a:p>
          <a:p>
            <a:r>
              <a:rPr lang="en-GB" sz="3000" dirty="0"/>
              <a:t>Commitment</a:t>
            </a:r>
          </a:p>
          <a:p>
            <a:r>
              <a:rPr lang="en-GB" sz="3000" dirty="0"/>
              <a:t>Goal directed behaviour</a:t>
            </a:r>
          </a:p>
          <a:p>
            <a:r>
              <a:rPr lang="en-GB" sz="3000" dirty="0"/>
              <a:t>Motivated individuals maintain focus despite challenges by demonstrating resilience, persistence, and a strong commitment to their goals. They view setbacks as opportunities for learning rather than failure, which allows them to remain determined and continue progressing even in demanding situations.</a:t>
            </a:r>
          </a:p>
          <a:p>
            <a:endParaRPr lang="en-US" dirty="0"/>
          </a:p>
        </p:txBody>
      </p:sp>
    </p:spTree>
    <p:extLst>
      <p:ext uri="{BB962C8B-B14F-4D97-AF65-F5344CB8AC3E}">
        <p14:creationId xmlns:p14="http://schemas.microsoft.com/office/powerpoint/2010/main" val="2690638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6F464D-0F12-2A53-D612-629B85DF4774}"/>
              </a:ext>
            </a:extLst>
          </p:cNvPr>
          <p:cNvSpPr>
            <a:spLocks noGrp="1"/>
          </p:cNvSpPr>
          <p:nvPr>
            <p:ph idx="1"/>
          </p:nvPr>
        </p:nvSpPr>
        <p:spPr>
          <a:xfrm>
            <a:off x="457200" y="222808"/>
            <a:ext cx="8229600" cy="5903356"/>
          </a:xfrm>
        </p:spPr>
        <p:txBody>
          <a:bodyPr>
            <a:normAutofit fontScale="92500" lnSpcReduction="10000"/>
          </a:bodyPr>
          <a:lstStyle/>
          <a:p>
            <a:r>
              <a:rPr lang="en-GB" b="1" dirty="0"/>
              <a:t>Empathy</a:t>
            </a:r>
            <a:br>
              <a:rPr lang="en-GB" dirty="0"/>
            </a:br>
            <a:endParaRPr lang="en-GB" dirty="0"/>
          </a:p>
          <a:p>
            <a:r>
              <a:rPr lang="en-GB" sz="3000" dirty="0"/>
              <a:t>Understanding and valuing others emotions.</a:t>
            </a:r>
          </a:p>
          <a:p>
            <a:r>
              <a:rPr lang="en-GB" sz="3000" dirty="0"/>
              <a:t>Perspective taking</a:t>
            </a:r>
          </a:p>
          <a:p>
            <a:r>
              <a:rPr lang="en-GB" sz="3000" dirty="0"/>
              <a:t>Compassion</a:t>
            </a:r>
          </a:p>
          <a:p>
            <a:r>
              <a:rPr lang="en-GB" sz="3000" dirty="0"/>
              <a:t>Supporting teamwork</a:t>
            </a:r>
          </a:p>
          <a:p>
            <a:r>
              <a:rPr lang="en-GB" sz="3000" dirty="0"/>
              <a:t>Empathy is essential for effective communication and leadership because it allows individuals to understand others’ perspectives, respond with sensitivity, and build trust. Leaders who demonstrate empathy can create supportive environments, manage conflict more effectively, and foster stronger team collaboration.</a:t>
            </a:r>
          </a:p>
          <a:p>
            <a:endParaRPr lang="en-US" dirty="0"/>
          </a:p>
        </p:txBody>
      </p:sp>
    </p:spTree>
    <p:extLst>
      <p:ext uri="{BB962C8B-B14F-4D97-AF65-F5344CB8AC3E}">
        <p14:creationId xmlns:p14="http://schemas.microsoft.com/office/powerpoint/2010/main" val="2316752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B157AA-57A0-E84F-F124-7359DD213EEA}"/>
              </a:ext>
            </a:extLst>
          </p:cNvPr>
          <p:cNvSpPr>
            <a:spLocks noGrp="1"/>
          </p:cNvSpPr>
          <p:nvPr>
            <p:ph idx="1"/>
          </p:nvPr>
        </p:nvSpPr>
        <p:spPr>
          <a:xfrm>
            <a:off x="457200" y="0"/>
            <a:ext cx="8229600" cy="6126163"/>
          </a:xfrm>
        </p:spPr>
        <p:txBody>
          <a:bodyPr>
            <a:normAutofit fontScale="92500" lnSpcReduction="10000"/>
          </a:bodyPr>
          <a:lstStyle/>
          <a:p>
            <a:r>
              <a:rPr lang="en-GB" b="1" dirty="0"/>
              <a:t>Social Skills</a:t>
            </a:r>
            <a:br>
              <a:rPr lang="en-GB" dirty="0"/>
            </a:br>
            <a:endParaRPr lang="en-GB" dirty="0"/>
          </a:p>
          <a:p>
            <a:r>
              <a:rPr lang="en-GB" sz="3000" dirty="0"/>
              <a:t>Applying emotional intelligence in relationships.</a:t>
            </a:r>
          </a:p>
          <a:p>
            <a:r>
              <a:rPr lang="en-GB" sz="3000" dirty="0"/>
              <a:t>Communication</a:t>
            </a:r>
          </a:p>
          <a:p>
            <a:r>
              <a:rPr lang="en-GB" sz="3000" dirty="0"/>
              <a:t>Conflict resolution</a:t>
            </a:r>
          </a:p>
          <a:p>
            <a:r>
              <a:rPr lang="en-GB" sz="3000" dirty="0"/>
              <a:t>Relationship building</a:t>
            </a:r>
          </a:p>
          <a:p>
            <a:r>
              <a:rPr lang="en-GB" sz="3000" dirty="0"/>
              <a:t>Strong social skills improve collaboration and workplace success by enabling clear communication, effective conflict resolution, and positive relationship building. Individuals with strong interpersonal skills can work well within teams, influence others constructively, and contribute to a supportive and productive working environment.</a:t>
            </a:r>
          </a:p>
          <a:p>
            <a:endParaRPr lang="en-US" dirty="0"/>
          </a:p>
        </p:txBody>
      </p:sp>
    </p:spTree>
    <p:extLst>
      <p:ext uri="{BB962C8B-B14F-4D97-AF65-F5344CB8AC3E}">
        <p14:creationId xmlns:p14="http://schemas.microsoft.com/office/powerpoint/2010/main" val="1278798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A77466-D5AD-3164-BB1D-40E54FD11A0D}"/>
              </a:ext>
            </a:extLst>
          </p:cNvPr>
          <p:cNvSpPr>
            <a:spLocks noGrp="1"/>
          </p:cNvSpPr>
          <p:nvPr>
            <p:ph idx="1"/>
          </p:nvPr>
        </p:nvSpPr>
        <p:spPr>
          <a:xfrm>
            <a:off x="245088" y="575065"/>
            <a:ext cx="8229600" cy="6086641"/>
          </a:xfrm>
        </p:spPr>
        <p:txBody>
          <a:bodyPr>
            <a:normAutofit fontScale="85000" lnSpcReduction="10000"/>
          </a:bodyPr>
          <a:lstStyle/>
          <a:p>
            <a:r>
              <a:rPr lang="en-GB" sz="3500" b="1" dirty="0"/>
              <a:t>Overall Impact</a:t>
            </a:r>
            <a:r>
              <a:rPr lang="en-GB" sz="3100" b="1" dirty="0"/>
              <a:t> </a:t>
            </a:r>
          </a:p>
          <a:p>
            <a:r>
              <a:rPr lang="en-GB" sz="3100" dirty="0"/>
              <a:t>In my opinion, emotional intelligence develops progressively, beginning with self awareness and moving through self regulation and empathy before leading to social effectiveness. I believe that when I understand my own emotions, I am better able to manage them appropriately. This then allows me to show greater empathy towards others and communicate more effectively.</a:t>
            </a:r>
          </a:p>
          <a:p>
            <a:r>
              <a:rPr lang="en-GB" sz="3100" dirty="0"/>
              <a:t>From my experience, these competencies positively influence academic performance, leadership ability, and professional practice. They help me remain calm under pressure, work collaboratively within teams, and make thoughtful decisions. Overall, I believe emotional intelligence strengthens both personal development and professional effectiveness</a:t>
            </a:r>
            <a:r>
              <a:rPr lang="en-GB" dirty="0"/>
              <a:t>.</a:t>
            </a:r>
          </a:p>
          <a:p>
            <a:endParaRPr lang="en-US" dirty="0"/>
          </a:p>
        </p:txBody>
      </p:sp>
    </p:spTree>
    <p:extLst>
      <p:ext uri="{BB962C8B-B14F-4D97-AF65-F5344CB8AC3E}">
        <p14:creationId xmlns:p14="http://schemas.microsoft.com/office/powerpoint/2010/main" val="3105333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Emotional Intelligence and Academic Success</a:t>
            </a:r>
          </a:p>
        </p:txBody>
      </p:sp>
      <p:sp>
        <p:nvSpPr>
          <p:cNvPr id="3" name="Content Placeholder 2"/>
          <p:cNvSpPr>
            <a:spLocks noGrp="1"/>
          </p:cNvSpPr>
          <p:nvPr>
            <p:ph idx="1"/>
          </p:nvPr>
        </p:nvSpPr>
        <p:spPr/>
        <p:txBody>
          <a:bodyPr>
            <a:normAutofit/>
          </a:bodyPr>
          <a:lstStyle/>
          <a:p>
            <a:r>
              <a:rPr sz="2800" dirty="0"/>
              <a:t>Research shows emotional intelligence is positively linked to academic achievement (</a:t>
            </a:r>
            <a:r>
              <a:rPr sz="2800" dirty="0" err="1"/>
              <a:t>MacCann</a:t>
            </a:r>
            <a:r>
              <a:rPr sz="2800" dirty="0"/>
              <a:t> et al., 2020).</a:t>
            </a:r>
          </a:p>
          <a:p>
            <a:r>
              <a:rPr sz="2800" dirty="0"/>
              <a:t>Higher emotional awareness improves stress management, focus and teamwork.</a:t>
            </a:r>
          </a:p>
        </p:txBody>
      </p:sp>
      <p:pic>
        <p:nvPicPr>
          <p:cNvPr id="4" name="Picture 3" descr="ei_academic_chart.png"/>
          <p:cNvPicPr>
            <a:picLocks noChangeAspect="1"/>
          </p:cNvPicPr>
          <p:nvPr/>
        </p:nvPicPr>
        <p:blipFill>
          <a:blip r:embed="rId2"/>
          <a:stretch>
            <a:fillRect/>
          </a:stretch>
        </p:blipFill>
        <p:spPr>
          <a:xfrm>
            <a:off x="4572000" y="4367018"/>
            <a:ext cx="3657600" cy="2216344"/>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Critical Perspective</a:t>
            </a:r>
          </a:p>
        </p:txBody>
      </p:sp>
      <p:sp>
        <p:nvSpPr>
          <p:cNvPr id="3" name="Content Placeholder 2"/>
          <p:cNvSpPr>
            <a:spLocks noGrp="1"/>
          </p:cNvSpPr>
          <p:nvPr>
            <p:ph idx="1"/>
          </p:nvPr>
        </p:nvSpPr>
        <p:spPr/>
        <p:txBody>
          <a:bodyPr>
            <a:normAutofit/>
          </a:bodyPr>
          <a:lstStyle/>
          <a:p>
            <a:r>
              <a:rPr sz="2800" dirty="0"/>
              <a:t>Emotional intelligence has been </a:t>
            </a:r>
            <a:r>
              <a:rPr sz="2800" dirty="0" err="1"/>
              <a:t>criticised</a:t>
            </a:r>
            <a:r>
              <a:rPr sz="2800" dirty="0"/>
              <a:t> for measurement issues and overlap with personality traits (Mayer, </a:t>
            </a:r>
            <a:r>
              <a:rPr sz="2800" dirty="0" err="1"/>
              <a:t>Salovey</a:t>
            </a:r>
            <a:r>
              <a:rPr sz="2800" dirty="0"/>
              <a:t> and Caruso, 1997).</a:t>
            </a:r>
          </a:p>
          <a:p>
            <a:r>
              <a:rPr sz="2800" dirty="0"/>
              <a:t>However, research supports its practical value in leadership and education.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Personal Reflection</a:t>
            </a:r>
          </a:p>
        </p:txBody>
      </p:sp>
      <p:sp>
        <p:nvSpPr>
          <p:cNvPr id="3" name="Content Placeholder 2"/>
          <p:cNvSpPr>
            <a:spLocks noGrp="1"/>
          </p:cNvSpPr>
          <p:nvPr>
            <p:ph idx="1"/>
          </p:nvPr>
        </p:nvSpPr>
        <p:spPr>
          <a:xfrm>
            <a:off x="289650" y="1417638"/>
            <a:ext cx="8229600" cy="4525963"/>
          </a:xfrm>
        </p:spPr>
        <p:txBody>
          <a:bodyPr>
            <a:normAutofit/>
          </a:bodyPr>
          <a:lstStyle/>
          <a:p>
            <a:r>
              <a:rPr sz="2800" dirty="0"/>
              <a:t>During academic stress, mindfulness and structured planning improved my emotional regulation.</a:t>
            </a:r>
          </a:p>
          <a:p>
            <a:r>
              <a:rPr sz="2800" dirty="0"/>
              <a:t>Pausing before reacting strengthened</a:t>
            </a:r>
            <a:r>
              <a:rPr lang="en-GB" sz="2800" dirty="0"/>
              <a:t> my</a:t>
            </a:r>
            <a:r>
              <a:rPr sz="2800" dirty="0"/>
              <a:t> teamwork and communication.</a:t>
            </a:r>
          </a:p>
          <a:p>
            <a:r>
              <a:rPr sz="2800" dirty="0"/>
              <a:t>This supports </a:t>
            </a:r>
            <a:r>
              <a:rPr sz="2800" dirty="0" err="1"/>
              <a:t>Goleman’s</a:t>
            </a:r>
            <a:r>
              <a:rPr sz="2800" dirty="0"/>
              <a:t> (1995) view </a:t>
            </a:r>
            <a:r>
              <a:rPr sz="2800" dirty="0" err="1"/>
              <a:t>tha</a:t>
            </a:r>
            <a:r>
              <a:rPr lang="en-GB" sz="2800" dirty="0"/>
              <a:t>t</a:t>
            </a:r>
            <a:r>
              <a:rPr sz="2800" dirty="0"/>
              <a:t> self</a:t>
            </a:r>
            <a:r>
              <a:rPr lang="en-GB" sz="2800" dirty="0"/>
              <a:t> </a:t>
            </a:r>
            <a:r>
              <a:rPr sz="2800" dirty="0"/>
              <a:t>awareness is foundational.</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a:xfrm>
            <a:off x="713874" y="1640445"/>
            <a:ext cx="8229600" cy="4525963"/>
          </a:xfrm>
        </p:spPr>
        <p:txBody>
          <a:bodyPr>
            <a:normAutofit/>
          </a:bodyPr>
          <a:lstStyle/>
          <a:p>
            <a:r>
              <a:rPr sz="2800" dirty="0"/>
              <a:t>Emotional intelligence can be developed through reflection and practice.</a:t>
            </a:r>
          </a:p>
          <a:p>
            <a:r>
              <a:rPr sz="2800" dirty="0"/>
              <a:t>Self</a:t>
            </a:r>
            <a:r>
              <a:rPr lang="en-GB" sz="2800" dirty="0"/>
              <a:t> </a:t>
            </a:r>
            <a:r>
              <a:rPr sz="2800" dirty="0"/>
              <a:t>awareness supports regulation, empathy and motivation.</a:t>
            </a:r>
          </a:p>
          <a:p>
            <a:r>
              <a:rPr sz="2800" dirty="0"/>
              <a:t>Understanding your own emotions improves your ability to understand others.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a:t>
            </a:r>
          </a:p>
        </p:txBody>
      </p:sp>
      <p:sp>
        <p:nvSpPr>
          <p:cNvPr id="3" name="Content Placeholder 2"/>
          <p:cNvSpPr>
            <a:spLocks noGrp="1"/>
          </p:cNvSpPr>
          <p:nvPr>
            <p:ph idx="1"/>
          </p:nvPr>
        </p:nvSpPr>
        <p:spPr>
          <a:xfrm>
            <a:off x="457200" y="1700463"/>
            <a:ext cx="8229600" cy="4525963"/>
          </a:xfrm>
        </p:spPr>
        <p:txBody>
          <a:bodyPr>
            <a:normAutofit/>
          </a:bodyPr>
          <a:lstStyle/>
          <a:p>
            <a:r>
              <a:rPr sz="2800" dirty="0" err="1"/>
              <a:t>Goleman</a:t>
            </a:r>
            <a:r>
              <a:rPr sz="2800" dirty="0"/>
              <a:t>, D. (1995) Emotional intelligence: Why it can matter more than IQ. London: Bloomsbury.</a:t>
            </a:r>
          </a:p>
          <a:p>
            <a:r>
              <a:rPr sz="2800" dirty="0" err="1"/>
              <a:t>Hülsheger</a:t>
            </a:r>
            <a:r>
              <a:rPr sz="2800" dirty="0"/>
              <a:t>, U.R. et al. (2013) Journal of Applied Psychology, 98(2), pp.310–325.</a:t>
            </a:r>
          </a:p>
          <a:p>
            <a:r>
              <a:rPr sz="2800" dirty="0" err="1"/>
              <a:t>MacCann</a:t>
            </a:r>
            <a:r>
              <a:rPr sz="2800" dirty="0"/>
              <a:t>, C. et al. (2020) Psychological Bulletin, 146(2), pp.150–186.</a:t>
            </a:r>
          </a:p>
          <a:p>
            <a:r>
              <a:rPr sz="2800" dirty="0"/>
              <a:t>Mayer, J.D., </a:t>
            </a:r>
            <a:r>
              <a:rPr sz="2800" dirty="0" err="1"/>
              <a:t>Salovey</a:t>
            </a:r>
            <a:r>
              <a:rPr sz="2800" dirty="0"/>
              <a:t>, P. and Caruso, D.R. (1997) Psychological Inquiry, 15(3), pp.197–215</a:t>
            </a:r>
            <a:r>
              <a:rPr dirty="0"/>
              <a: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On-screen Show (4:3)</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Developing Emotional Intelligence in the Workplace</vt:lpstr>
      <vt:lpstr>Introduction</vt:lpstr>
      <vt:lpstr>Method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Emotional Intelligence and Academic Success</vt:lpstr>
      <vt:lpstr>Critical Perspective</vt:lpstr>
      <vt:lpstr>Personal Reflection</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Emotional Intelligence in the Workplace</dc:title>
  <dc:subject/>
  <dc:creator/>
  <cp:keywords/>
  <dc:description>generated using python-pptx</dc:description>
  <cp:lastModifiedBy>junaid hussain</cp:lastModifiedBy>
  <cp:revision>6</cp:revision>
  <dcterms:created xsi:type="dcterms:W3CDTF">2013-01-27T09:14:16Z</dcterms:created>
  <dcterms:modified xsi:type="dcterms:W3CDTF">2026-02-22T21:09:46Z</dcterms:modified>
  <cp:category/>
</cp:coreProperties>
</file>