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2" r:id="rId1"/>
  </p:sldMasterIdLst>
  <p:notesMasterIdLst>
    <p:notesMasterId r:id="rId18"/>
  </p:notesMasterIdLst>
  <p:sldIdLst>
    <p:sldId id="256" r:id="rId2"/>
    <p:sldId id="266" r:id="rId3"/>
    <p:sldId id="275" r:id="rId4"/>
    <p:sldId id="267" r:id="rId5"/>
    <p:sldId id="282" r:id="rId6"/>
    <p:sldId id="283" r:id="rId7"/>
    <p:sldId id="284" r:id="rId8"/>
    <p:sldId id="285" r:id="rId9"/>
    <p:sldId id="268" r:id="rId10"/>
    <p:sldId id="286" r:id="rId11"/>
    <p:sldId id="288" r:id="rId12"/>
    <p:sldId id="276" r:id="rId13"/>
    <p:sldId id="289" r:id="rId14"/>
    <p:sldId id="287" r:id="rId15"/>
    <p:sldId id="290" r:id="rId16"/>
    <p:sldId id="29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BE5895-70F9-1F3D-7AC5-20923FDEE414}" v="1" dt="2026-01-16T16:42:42.232"/>
    <p1510:client id="{F425489F-CB65-4358-964C-C104DC2FD38E}" v="437" dt="2026-01-16T17:02:18.776"/>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345" autoAdjust="0"/>
    <p:restoredTop sz="94684"/>
  </p:normalViewPr>
  <p:slideViewPr>
    <p:cSldViewPr snapToGrid="0">
      <p:cViewPr varScale="1">
        <p:scale>
          <a:sx n="114" d="100"/>
          <a:sy n="114" d="100"/>
        </p:scale>
        <p:origin x="19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4CEAD3-C9EA-1249-9AF6-F30092664E90}" type="datetimeFigureOut">
              <a:rPr lang="en-US" smtClean="0"/>
              <a:t>1/18/26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F60BF0-BB0B-CC4A-848F-0BE521C4DD12}" type="slidenum">
              <a:rPr lang="en-US" smtClean="0"/>
              <a:t>‹#›</a:t>
            </a:fld>
            <a:endParaRPr lang="en-US"/>
          </a:p>
        </p:txBody>
      </p:sp>
    </p:spTree>
    <p:extLst>
      <p:ext uri="{BB962C8B-B14F-4D97-AF65-F5344CB8AC3E}">
        <p14:creationId xmlns:p14="http://schemas.microsoft.com/office/powerpoint/2010/main" val="2507723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4F60BF0-BB0B-CC4A-848F-0BE521C4DD12}" type="slidenum">
              <a:rPr lang="en-US" smtClean="0"/>
              <a:t>6</a:t>
            </a:fld>
            <a:endParaRPr lang="en-US"/>
          </a:p>
        </p:txBody>
      </p:sp>
    </p:spTree>
    <p:extLst>
      <p:ext uri="{BB962C8B-B14F-4D97-AF65-F5344CB8AC3E}">
        <p14:creationId xmlns:p14="http://schemas.microsoft.com/office/powerpoint/2010/main" val="19446371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BEF823-48A5-43FC-BE03-E79964288B41}" type="datetimeFigureOut">
              <a:rPr lang="en-US" smtClean="0"/>
              <a:t>1/18/26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746808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1/18/26</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675142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1/18/26</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69570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1/18/26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24266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1/18/26</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803576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1/18/26</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16713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53BEF823-48A5-43FC-BE03-E79964288B41}" type="datetimeFigureOut">
              <a:rPr lang="en-US" smtClean="0"/>
              <a:pPr algn="r"/>
              <a:t>1/18/26</a:t>
            </a:fld>
            <a:endParaRPr lang="en-US" dirty="0"/>
          </a:p>
        </p:txBody>
      </p:sp>
      <p:sp>
        <p:nvSpPr>
          <p:cNvPr id="3" name="Footer Placeholder 2"/>
          <p:cNvSpPr>
            <a:spLocks noGrp="1"/>
          </p:cNvSpPr>
          <p:nvPr>
            <p:ph type="ftr" sz="quarter" idx="11"/>
          </p:nvPr>
        </p:nvSpPr>
        <p:spPr/>
        <p:txBody>
          <a:bodyPr/>
          <a:lstStyle/>
          <a:p>
            <a:pPr algn="l"/>
            <a:endParaRPr lang="en-US" dirty="0"/>
          </a:p>
        </p:txBody>
      </p:sp>
      <p:sp>
        <p:nvSpPr>
          <p:cNvPr id="4" name="Slide Number Placeholder 3"/>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4145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1/18/26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8219811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1/18/26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095821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1/18/26</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23593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1/18/26</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900105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lgn="r"/>
            <a:fld id="{53BEF823-48A5-43FC-BE03-E79964288B41}" type="datetimeFigureOut">
              <a:rPr lang="en-US" smtClean="0"/>
              <a:pPr algn="r"/>
              <a:t>1/18/26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lgn="l"/>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194958558"/>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olorful light bulb with business icons">
            <a:extLst>
              <a:ext uri="{FF2B5EF4-FFF2-40B4-BE49-F238E27FC236}">
                <a16:creationId xmlns:a16="http://schemas.microsoft.com/office/drawing/2014/main" id="{9CC4A826-B81B-1B5D-85FB-4EA8BF87A3CC}"/>
              </a:ext>
            </a:extLst>
          </p:cNvPr>
          <p:cNvPicPr>
            <a:picLocks noChangeAspect="1"/>
          </p:cNvPicPr>
          <p:nvPr/>
        </p:nvPicPr>
        <p:blipFill>
          <a:blip r:embed="rId2"/>
          <a:srcRect l="10645" t="838" r="9171"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672DB4E-76FD-7F36-126C-9409E5B9A326}"/>
              </a:ext>
            </a:extLst>
          </p:cNvPr>
          <p:cNvSpPr>
            <a:spLocks noGrp="1"/>
          </p:cNvSpPr>
          <p:nvPr>
            <p:ph type="ctrTitle"/>
          </p:nvPr>
        </p:nvSpPr>
        <p:spPr>
          <a:xfrm>
            <a:off x="497951" y="246288"/>
            <a:ext cx="4259105" cy="2211777"/>
          </a:xfrm>
        </p:spPr>
        <p:txBody>
          <a:bodyPr>
            <a:normAutofit/>
          </a:bodyPr>
          <a:lstStyle/>
          <a:p>
            <a:pPr algn="l">
              <a:lnSpc>
                <a:spcPct val="90000"/>
              </a:lnSpc>
            </a:pPr>
            <a:r>
              <a:rPr lang="en-GB" sz="4100" b="1" dirty="0"/>
              <a:t>Network Programmability</a:t>
            </a:r>
            <a:br>
              <a:rPr lang="en-GB" sz="4100" dirty="0"/>
            </a:br>
            <a:endParaRPr lang="en-GB" sz="4100" dirty="0"/>
          </a:p>
        </p:txBody>
      </p:sp>
      <p:sp>
        <p:nvSpPr>
          <p:cNvPr id="3" name="Subtitle 2">
            <a:extLst>
              <a:ext uri="{FF2B5EF4-FFF2-40B4-BE49-F238E27FC236}">
                <a16:creationId xmlns:a16="http://schemas.microsoft.com/office/drawing/2014/main" id="{53C0418F-7AFA-7B00-C1C5-79C10C44CA5B}"/>
              </a:ext>
            </a:extLst>
          </p:cNvPr>
          <p:cNvSpPr>
            <a:spLocks noGrp="1"/>
          </p:cNvSpPr>
          <p:nvPr>
            <p:ph type="subTitle" idx="1"/>
          </p:nvPr>
        </p:nvSpPr>
        <p:spPr>
          <a:xfrm>
            <a:off x="322871" y="4293501"/>
            <a:ext cx="4609263" cy="2211777"/>
          </a:xfrm>
        </p:spPr>
        <p:txBody>
          <a:bodyPr>
            <a:noAutofit/>
          </a:bodyPr>
          <a:lstStyle/>
          <a:p>
            <a:pPr algn="l"/>
            <a:endParaRPr lang="en-US" sz="2400" dirty="0"/>
          </a:p>
          <a:p>
            <a:pPr marL="342900" indent="-342900" algn="l">
              <a:buFont typeface="Arial" panose="020B0604020202020204" pitchFamily="34" charset="0"/>
              <a:buChar char="•"/>
            </a:pPr>
            <a:r>
              <a:rPr lang="en-US" sz="2400" dirty="0"/>
              <a:t>Daniel Leone: 2317483</a:t>
            </a:r>
          </a:p>
          <a:p>
            <a:pPr marL="342900" indent="-342900" algn="l">
              <a:buFont typeface="Arial" panose="020B0604020202020204" pitchFamily="34" charset="0"/>
              <a:buChar char="•"/>
            </a:pPr>
            <a:r>
              <a:rPr lang="en-US" sz="2400" dirty="0"/>
              <a:t>Sanwar Ahmed: 1920465</a:t>
            </a:r>
          </a:p>
          <a:p>
            <a:pPr marL="342900" indent="-342900" algn="l">
              <a:buFont typeface="Arial" panose="020B0604020202020204" pitchFamily="34" charset="0"/>
              <a:buChar char="•"/>
            </a:pPr>
            <a:r>
              <a:rPr lang="en-US" sz="2400" dirty="0"/>
              <a:t>Ibrahim Mohamed: 2010957</a:t>
            </a:r>
            <a:endParaRPr lang="en-GB" sz="2400" dirty="0"/>
          </a:p>
        </p:txBody>
      </p:sp>
      <p:sp>
        <p:nvSpPr>
          <p:cNvPr id="5" name="TextBox 4">
            <a:extLst>
              <a:ext uri="{FF2B5EF4-FFF2-40B4-BE49-F238E27FC236}">
                <a16:creationId xmlns:a16="http://schemas.microsoft.com/office/drawing/2014/main" id="{1FDAB6E8-2E61-6B6B-1649-6F09BDF8453E}"/>
              </a:ext>
            </a:extLst>
          </p:cNvPr>
          <p:cNvSpPr txBox="1"/>
          <p:nvPr/>
        </p:nvSpPr>
        <p:spPr>
          <a:xfrm>
            <a:off x="497951" y="1877340"/>
            <a:ext cx="1914498" cy="584775"/>
          </a:xfrm>
          <a:prstGeom prst="rect">
            <a:avLst/>
          </a:prstGeom>
          <a:noFill/>
        </p:spPr>
        <p:txBody>
          <a:bodyPr wrap="none" rtlCol="0">
            <a:spAutoFit/>
          </a:bodyPr>
          <a:lstStyle/>
          <a:p>
            <a:r>
              <a:rPr lang="en-GB" sz="3200" dirty="0"/>
              <a:t>ACCB5029</a:t>
            </a:r>
          </a:p>
        </p:txBody>
      </p:sp>
    </p:spTree>
    <p:extLst>
      <p:ext uri="{BB962C8B-B14F-4D97-AF65-F5344CB8AC3E}">
        <p14:creationId xmlns:p14="http://schemas.microsoft.com/office/powerpoint/2010/main" val="1561000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B2DAD-EF07-5CF2-DE67-E17D56761AE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A34D58-1E04-689A-5B5C-C93755A5F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5160594-7E5E-9226-49A8-E171A5694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CD111E07-B4FF-962A-36AD-561653469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F5E652E8-6405-48A6-AD0E-406F97F1B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87822D1-15CA-5B6D-A17A-EEB8CBED1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6B7A25C-A91E-151F-6D97-F7FD9565E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72F0FF2B-6774-3B6D-840B-38543F62D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7E807201-099B-2FDC-E0C0-12CDD86040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ABF08CC1-243E-116A-A10E-15837489D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CEB5D4F-C7E1-1D5A-7C19-378AB6EDE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3C461EB-71D5-2D79-6C9C-04FB7572C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711C7023-5015-A019-547E-F727226D6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itle 6">
            <a:extLst>
              <a:ext uri="{FF2B5EF4-FFF2-40B4-BE49-F238E27FC236}">
                <a16:creationId xmlns:a16="http://schemas.microsoft.com/office/drawing/2014/main" id="{3EA9801A-6A10-CFA7-5FD7-BF0932027160}"/>
              </a:ext>
            </a:extLst>
          </p:cNvPr>
          <p:cNvSpPr>
            <a:spLocks noGrp="1"/>
          </p:cNvSpPr>
          <p:nvPr>
            <p:ph type="title"/>
          </p:nvPr>
        </p:nvSpPr>
        <p:spPr>
          <a:xfrm>
            <a:off x="838200" y="365125"/>
            <a:ext cx="10515600" cy="1613148"/>
          </a:xfrm>
        </p:spPr>
        <p:txBody>
          <a:bodyPr/>
          <a:lstStyle/>
          <a:p>
            <a:r>
              <a:rPr lang="en-GB" dirty="0">
                <a:cs typeface="Times New Roman" panose="02020603050405020304" pitchFamily="18" charset="0"/>
              </a:rPr>
              <a:t>Project overview</a:t>
            </a:r>
            <a:br>
              <a:rPr lang="en-GB" dirty="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F1478645-35EB-72C0-011A-9CC12C37BECD}"/>
              </a:ext>
            </a:extLst>
          </p:cNvPr>
          <p:cNvSpPr>
            <a:spLocks noGrp="1"/>
          </p:cNvSpPr>
          <p:nvPr>
            <p:ph idx="1"/>
          </p:nvPr>
        </p:nvSpPr>
        <p:spPr>
          <a:xfrm>
            <a:off x="838200" y="1825625"/>
            <a:ext cx="10176803" cy="4351338"/>
          </a:xfrm>
        </p:spPr>
        <p:txBody>
          <a:bodyPr/>
          <a:lstStyle/>
          <a:p>
            <a:pPr marL="0" indent="0">
              <a:buNone/>
            </a:pPr>
            <a:r>
              <a:rPr lang="en-GB" b="1" dirty="0"/>
              <a:t>Assignment title: Implement as a Group and Demonstrate</a:t>
            </a:r>
          </a:p>
          <a:p>
            <a:pPr marL="0" indent="0">
              <a:buNone/>
            </a:pPr>
            <a:endParaRPr lang="en-GB" dirty="0"/>
          </a:p>
          <a:p>
            <a:pPr marL="0" indent="0">
              <a:buNone/>
            </a:pPr>
            <a:r>
              <a:rPr lang="en-GB" dirty="0"/>
              <a:t>This assignment required the group to select one of the available project options as the basis for our group work. </a:t>
            </a:r>
          </a:p>
          <a:p>
            <a:pPr marL="0" indent="0">
              <a:buNone/>
            </a:pPr>
            <a:r>
              <a:rPr lang="en-GB" dirty="0"/>
              <a:t>After careful consideration, the team selected </a:t>
            </a:r>
            <a:r>
              <a:rPr lang="en-GB" b="1" dirty="0"/>
              <a:t>Option 1</a:t>
            </a:r>
            <a:r>
              <a:rPr lang="en-GB" dirty="0"/>
              <a:t>, which focuses on automating the configuration of Cisco network devices. </a:t>
            </a:r>
          </a:p>
          <a:p>
            <a:pPr marL="0" indent="0">
              <a:buNone/>
            </a:pPr>
            <a:r>
              <a:rPr lang="en-GB" dirty="0"/>
              <a:t>This project involves the automation of configuration tasks on a network consisting of a minimum of </a:t>
            </a:r>
            <a:r>
              <a:rPr lang="en-GB" b="1" dirty="0"/>
              <a:t>one router and/or one switch</a:t>
            </a:r>
            <a:r>
              <a:rPr lang="en-GB" dirty="0"/>
              <a:t>.</a:t>
            </a:r>
          </a:p>
        </p:txBody>
      </p:sp>
    </p:spTree>
    <p:extLst>
      <p:ext uri="{BB962C8B-B14F-4D97-AF65-F5344CB8AC3E}">
        <p14:creationId xmlns:p14="http://schemas.microsoft.com/office/powerpoint/2010/main" val="1906379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7314DD-A3DB-4DDF-B730-4E5A75E9C3FE}"/>
            </a:ext>
          </a:extLst>
        </p:cNvPr>
        <p:cNvGrpSpPr/>
        <p:nvPr/>
      </p:nvGrpSpPr>
      <p:grpSpPr>
        <a:xfrm>
          <a:off x="0" y="0"/>
          <a:ext cx="0" cy="0"/>
          <a:chOff x="0" y="0"/>
          <a:chExt cx="0" cy="0"/>
        </a:xfrm>
      </p:grpSpPr>
      <p:sp useBgFill="1">
        <p:nvSpPr>
          <p:cNvPr id="114" name="Rectangle 1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ectangle 11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ectangle 119">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3F67B032-ABFB-7229-60D8-D4FD85CA1986}"/>
              </a:ext>
            </a:extLst>
          </p:cNvPr>
          <p:cNvSpPr>
            <a:spLocks noGrp="1"/>
          </p:cNvSpPr>
          <p:nvPr>
            <p:ph type="title"/>
          </p:nvPr>
        </p:nvSpPr>
        <p:spPr>
          <a:xfrm>
            <a:off x="699713" y="544216"/>
            <a:ext cx="7063721" cy="1159200"/>
          </a:xfrm>
        </p:spPr>
        <p:txBody>
          <a:bodyPr vert="horz" lIns="91440" tIns="45720" rIns="91440" bIns="45720" rtlCol="0" anchor="ctr">
            <a:normAutofit/>
          </a:bodyPr>
          <a:lstStyle/>
          <a:p>
            <a:r>
              <a:rPr lang="en-GB" sz="4000" dirty="0">
                <a:solidFill>
                  <a:schemeClr val="bg1"/>
                </a:solidFill>
              </a:rPr>
              <a:t>Team Formation</a:t>
            </a:r>
            <a:br>
              <a:rPr lang="en-US" sz="3700" kern="1200" dirty="0">
                <a:solidFill>
                  <a:srgbClr val="FFFFFF"/>
                </a:solidFill>
                <a:latin typeface="+mj-lt"/>
                <a:ea typeface="+mj-ea"/>
                <a:cs typeface="+mj-cs"/>
              </a:rPr>
            </a:br>
            <a:endParaRPr lang="en-US" sz="3700" kern="1200" dirty="0">
              <a:solidFill>
                <a:srgbClr val="FFFFFF"/>
              </a:solidFill>
              <a:latin typeface="+mj-lt"/>
              <a:ea typeface="+mj-ea"/>
              <a:cs typeface="+mj-cs"/>
            </a:endParaRPr>
          </a:p>
        </p:txBody>
      </p:sp>
      <p:sp>
        <p:nvSpPr>
          <p:cNvPr id="2" name="TextBox 1">
            <a:extLst>
              <a:ext uri="{FF2B5EF4-FFF2-40B4-BE49-F238E27FC236}">
                <a16:creationId xmlns:a16="http://schemas.microsoft.com/office/drawing/2014/main" id="{EFBA349C-C03B-7D3A-5173-711F2838F7F9}"/>
              </a:ext>
            </a:extLst>
          </p:cNvPr>
          <p:cNvSpPr txBox="1"/>
          <p:nvPr/>
        </p:nvSpPr>
        <p:spPr>
          <a:xfrm>
            <a:off x="1012874" y="2588455"/>
            <a:ext cx="184731" cy="369332"/>
          </a:xfrm>
          <a:prstGeom prst="rect">
            <a:avLst/>
          </a:prstGeom>
          <a:noFill/>
        </p:spPr>
        <p:txBody>
          <a:bodyPr wrap="square" rtlCol="0">
            <a:spAutoFit/>
          </a:bodyPr>
          <a:lstStyle/>
          <a:p>
            <a:endParaRPr lang="en-GB" dirty="0"/>
          </a:p>
        </p:txBody>
      </p:sp>
      <p:graphicFrame>
        <p:nvGraphicFramePr>
          <p:cNvPr id="6" name="Table 5">
            <a:extLst>
              <a:ext uri="{FF2B5EF4-FFF2-40B4-BE49-F238E27FC236}">
                <a16:creationId xmlns:a16="http://schemas.microsoft.com/office/drawing/2014/main" id="{F6AC8948-6705-69E7-CAB0-CD4DF93181D6}"/>
              </a:ext>
            </a:extLst>
          </p:cNvPr>
          <p:cNvGraphicFramePr>
            <a:graphicFrameLocks noGrp="1"/>
          </p:cNvGraphicFramePr>
          <p:nvPr>
            <p:extLst>
              <p:ext uri="{D42A27DB-BD31-4B8C-83A1-F6EECF244321}">
                <p14:modId xmlns:p14="http://schemas.microsoft.com/office/powerpoint/2010/main" val="2163331331"/>
              </p:ext>
            </p:extLst>
          </p:nvPr>
        </p:nvGraphicFramePr>
        <p:xfrm>
          <a:off x="699713" y="2087787"/>
          <a:ext cx="10596645" cy="3352800"/>
        </p:xfrm>
        <a:graphic>
          <a:graphicData uri="http://schemas.openxmlformats.org/drawingml/2006/table">
            <a:tbl>
              <a:tblPr firstRow="1" bandRow="1">
                <a:tableStyleId>{5C22544A-7EE6-4342-B048-85BDC9FD1C3A}</a:tableStyleId>
              </a:tblPr>
              <a:tblGrid>
                <a:gridCol w="2457810">
                  <a:extLst>
                    <a:ext uri="{9D8B030D-6E8A-4147-A177-3AD203B41FA5}">
                      <a16:colId xmlns:a16="http://schemas.microsoft.com/office/drawing/2014/main" val="3086527639"/>
                    </a:ext>
                  </a:extLst>
                </a:gridCol>
                <a:gridCol w="2832008">
                  <a:extLst>
                    <a:ext uri="{9D8B030D-6E8A-4147-A177-3AD203B41FA5}">
                      <a16:colId xmlns:a16="http://schemas.microsoft.com/office/drawing/2014/main" val="89386941"/>
                    </a:ext>
                  </a:extLst>
                </a:gridCol>
                <a:gridCol w="5306827">
                  <a:extLst>
                    <a:ext uri="{9D8B030D-6E8A-4147-A177-3AD203B41FA5}">
                      <a16:colId xmlns:a16="http://schemas.microsoft.com/office/drawing/2014/main" val="3579288485"/>
                    </a:ext>
                  </a:extLst>
                </a:gridCol>
              </a:tblGrid>
              <a:tr h="368399">
                <a:tc>
                  <a:txBody>
                    <a:bodyPr/>
                    <a:lstStyle/>
                    <a:p>
                      <a:r>
                        <a:rPr lang="en-GB" sz="2800" dirty="0"/>
                        <a:t>Team Member</a:t>
                      </a:r>
                    </a:p>
                  </a:txBody>
                  <a:tcPr/>
                </a:tc>
                <a:tc>
                  <a:txBody>
                    <a:bodyPr/>
                    <a:lstStyle/>
                    <a:p>
                      <a:r>
                        <a:rPr lang="en-GB" sz="2800" dirty="0"/>
                        <a:t>Roles</a:t>
                      </a:r>
                    </a:p>
                  </a:txBody>
                  <a:tcPr/>
                </a:tc>
                <a:tc>
                  <a:txBody>
                    <a:bodyPr/>
                    <a:lstStyle/>
                    <a:p>
                      <a:r>
                        <a:rPr lang="en-GB" sz="2800" dirty="0"/>
                        <a:t>Description</a:t>
                      </a:r>
                    </a:p>
                  </a:txBody>
                  <a:tcPr/>
                </a:tc>
                <a:extLst>
                  <a:ext uri="{0D108BD9-81ED-4DB2-BD59-A6C34878D82A}">
                    <a16:rowId xmlns:a16="http://schemas.microsoft.com/office/drawing/2014/main" val="1153481201"/>
                  </a:ext>
                </a:extLst>
              </a:tr>
              <a:tr h="364881">
                <a:tc>
                  <a:txBody>
                    <a:bodyPr/>
                    <a:lstStyle/>
                    <a:p>
                      <a:r>
                        <a:rPr lang="en-GB" sz="2800" dirty="0"/>
                        <a:t>Ibrahim Mohamed</a:t>
                      </a:r>
                    </a:p>
                  </a:txBody>
                  <a:tcPr/>
                </a:tc>
                <a:tc>
                  <a:txBody>
                    <a:bodyPr/>
                    <a:lstStyle/>
                    <a:p>
                      <a:r>
                        <a:rPr lang="en-GB" sz="2800" dirty="0"/>
                        <a:t>Script Developer</a:t>
                      </a:r>
                    </a:p>
                  </a:txBody>
                  <a:tcPr/>
                </a:tc>
                <a:tc>
                  <a:txBody>
                    <a:bodyPr/>
                    <a:lstStyle/>
                    <a:p>
                      <a:r>
                        <a:rPr lang="en-GB" sz="2800" dirty="0"/>
                        <a:t>Developing Playbooks and Inventory files</a:t>
                      </a:r>
                    </a:p>
                  </a:txBody>
                  <a:tcPr/>
                </a:tc>
                <a:extLst>
                  <a:ext uri="{0D108BD9-81ED-4DB2-BD59-A6C34878D82A}">
                    <a16:rowId xmlns:a16="http://schemas.microsoft.com/office/drawing/2014/main" val="3089444582"/>
                  </a:ext>
                </a:extLst>
              </a:tr>
              <a:tr h="364881">
                <a:tc>
                  <a:txBody>
                    <a:bodyPr/>
                    <a:lstStyle/>
                    <a:p>
                      <a:r>
                        <a:rPr lang="en-GB" sz="2800" dirty="0"/>
                        <a:t>Sanwar Ahmed</a:t>
                      </a:r>
                    </a:p>
                  </a:txBody>
                  <a:tcPr/>
                </a:tc>
                <a:tc>
                  <a:txBody>
                    <a:bodyPr/>
                    <a:lstStyle/>
                    <a:p>
                      <a:r>
                        <a:rPr lang="en-GB" sz="2800" dirty="0"/>
                        <a:t>Network Engineer</a:t>
                      </a:r>
                    </a:p>
                  </a:txBody>
                  <a:tcPr/>
                </a:tc>
                <a:tc>
                  <a:txBody>
                    <a:bodyPr/>
                    <a:lstStyle/>
                    <a:p>
                      <a:r>
                        <a:rPr lang="en-GB" sz="2800" dirty="0"/>
                        <a:t>Set up Cisco router and switch in Lab</a:t>
                      </a:r>
                    </a:p>
                  </a:txBody>
                  <a:tcPr/>
                </a:tc>
                <a:extLst>
                  <a:ext uri="{0D108BD9-81ED-4DB2-BD59-A6C34878D82A}">
                    <a16:rowId xmlns:a16="http://schemas.microsoft.com/office/drawing/2014/main" val="271838584"/>
                  </a:ext>
                </a:extLst>
              </a:tr>
              <a:tr h="364881">
                <a:tc>
                  <a:txBody>
                    <a:bodyPr/>
                    <a:lstStyle/>
                    <a:p>
                      <a:r>
                        <a:rPr lang="en-GB" sz="2800" dirty="0"/>
                        <a:t>Daniel Leone</a:t>
                      </a:r>
                    </a:p>
                  </a:txBody>
                  <a:tcPr/>
                </a:tc>
                <a:tc>
                  <a:txBody>
                    <a:bodyPr/>
                    <a:lstStyle/>
                    <a:p>
                      <a:r>
                        <a:rPr lang="en-GB" sz="2800" dirty="0"/>
                        <a:t>Team Lead /Tester</a:t>
                      </a:r>
                    </a:p>
                  </a:txBody>
                  <a:tcPr/>
                </a:tc>
                <a:tc>
                  <a:txBody>
                    <a:bodyPr/>
                    <a:lstStyle/>
                    <a:p>
                      <a:r>
                        <a:rPr lang="en-GB" sz="2800" dirty="0"/>
                        <a:t>Prepared submission, Testing, verification, troubleshooting</a:t>
                      </a:r>
                    </a:p>
                  </a:txBody>
                  <a:tcPr/>
                </a:tc>
                <a:extLst>
                  <a:ext uri="{0D108BD9-81ED-4DB2-BD59-A6C34878D82A}">
                    <a16:rowId xmlns:a16="http://schemas.microsoft.com/office/drawing/2014/main" val="1318254998"/>
                  </a:ext>
                </a:extLst>
              </a:tr>
            </a:tbl>
          </a:graphicData>
        </a:graphic>
      </p:graphicFrame>
    </p:spTree>
    <p:extLst>
      <p:ext uri="{BB962C8B-B14F-4D97-AF65-F5344CB8AC3E}">
        <p14:creationId xmlns:p14="http://schemas.microsoft.com/office/powerpoint/2010/main" val="1668559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593D43-CA6A-F2E2-29BA-87BF7E23C93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7AB31BE-4FC5-1005-4583-B4CF31B1DA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DABC60-C233-CF26-33D3-1340642DF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458E009-1CF1-216D-E424-69EEC05159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C51EF2F6-8324-2CA3-2BC1-B8EE2E673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BDA7B304-98EC-D17D-5039-ED2B169FE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4A82BED-C576-D683-D21C-CBCAA5CBF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08909B5-7AF3-D438-7A57-4F978B3FB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A6AC1E6D-8894-C6F1-9A26-01EE0B2154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D33DA984-C5B7-BA66-5F85-6E707F432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4F065E36-CBCB-5293-5D51-6B684B5BB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1ADBD436-6371-9BED-6595-2A6966121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B1504FD4-D47D-21DF-A69C-2D056DF8F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itle 6">
            <a:extLst>
              <a:ext uri="{FF2B5EF4-FFF2-40B4-BE49-F238E27FC236}">
                <a16:creationId xmlns:a16="http://schemas.microsoft.com/office/drawing/2014/main" id="{44AE5531-C94A-8241-39D6-F87A2AD457A1}"/>
              </a:ext>
            </a:extLst>
          </p:cNvPr>
          <p:cNvSpPr>
            <a:spLocks noGrp="1"/>
          </p:cNvSpPr>
          <p:nvPr>
            <p:ph type="title"/>
          </p:nvPr>
        </p:nvSpPr>
        <p:spPr>
          <a:xfrm>
            <a:off x="838200" y="365126"/>
            <a:ext cx="10515600" cy="1109714"/>
          </a:xfrm>
        </p:spPr>
        <p:txBody>
          <a:bodyPr>
            <a:normAutofit/>
          </a:bodyPr>
          <a:lstStyle/>
          <a:p>
            <a:r>
              <a:rPr lang="en-GB" dirty="0"/>
              <a:t>Communication Tools Used</a:t>
            </a:r>
          </a:p>
        </p:txBody>
      </p:sp>
      <p:graphicFrame>
        <p:nvGraphicFramePr>
          <p:cNvPr id="4" name="Content Placeholder 3">
            <a:extLst>
              <a:ext uri="{FF2B5EF4-FFF2-40B4-BE49-F238E27FC236}">
                <a16:creationId xmlns:a16="http://schemas.microsoft.com/office/drawing/2014/main" id="{37AB9E87-C480-4F2C-6C3F-AF5740EE43D2}"/>
              </a:ext>
            </a:extLst>
          </p:cNvPr>
          <p:cNvGraphicFramePr>
            <a:graphicFrameLocks noGrp="1"/>
          </p:cNvGraphicFramePr>
          <p:nvPr>
            <p:ph idx="1"/>
            <p:extLst>
              <p:ext uri="{D42A27DB-BD31-4B8C-83A1-F6EECF244321}">
                <p14:modId xmlns:p14="http://schemas.microsoft.com/office/powerpoint/2010/main" val="2569555294"/>
              </p:ext>
            </p:extLst>
          </p:nvPr>
        </p:nvGraphicFramePr>
        <p:xfrm>
          <a:off x="926691" y="1644837"/>
          <a:ext cx="10515600" cy="4023360"/>
        </p:xfrm>
        <a:graphic>
          <a:graphicData uri="http://schemas.openxmlformats.org/drawingml/2006/table">
            <a:tbl>
              <a:tblPr>
                <a:tableStyleId>{616DA210-FB5B-4158-B5E0-FEB733F419BA}</a:tableStyleId>
              </a:tblPr>
              <a:tblGrid>
                <a:gridCol w="2410067">
                  <a:extLst>
                    <a:ext uri="{9D8B030D-6E8A-4147-A177-3AD203B41FA5}">
                      <a16:colId xmlns:a16="http://schemas.microsoft.com/office/drawing/2014/main" val="2363080119"/>
                    </a:ext>
                  </a:extLst>
                </a:gridCol>
                <a:gridCol w="4203031">
                  <a:extLst>
                    <a:ext uri="{9D8B030D-6E8A-4147-A177-3AD203B41FA5}">
                      <a16:colId xmlns:a16="http://schemas.microsoft.com/office/drawing/2014/main" val="816032460"/>
                    </a:ext>
                  </a:extLst>
                </a:gridCol>
                <a:gridCol w="3902502">
                  <a:extLst>
                    <a:ext uri="{9D8B030D-6E8A-4147-A177-3AD203B41FA5}">
                      <a16:colId xmlns:a16="http://schemas.microsoft.com/office/drawing/2014/main" val="2536603346"/>
                    </a:ext>
                  </a:extLst>
                </a:gridCol>
              </a:tblGrid>
              <a:tr h="0">
                <a:tc>
                  <a:txBody>
                    <a:bodyPr/>
                    <a:lstStyle/>
                    <a:p>
                      <a:pPr>
                        <a:buNone/>
                      </a:pPr>
                      <a:r>
                        <a:rPr lang="en-GB" sz="2400" dirty="0"/>
                        <a:t>Tools</a:t>
                      </a:r>
                    </a:p>
                  </a:txBody>
                  <a:tcPr anchor="ctr">
                    <a:solidFill>
                      <a:schemeClr val="tx2">
                        <a:lumMod val="20000"/>
                        <a:lumOff val="80000"/>
                      </a:schemeClr>
                    </a:solidFill>
                  </a:tcPr>
                </a:tc>
                <a:tc>
                  <a:txBody>
                    <a:bodyPr/>
                    <a:lstStyle/>
                    <a:p>
                      <a:pPr>
                        <a:buNone/>
                      </a:pPr>
                      <a:r>
                        <a:rPr lang="en-GB" sz="2400" dirty="0"/>
                        <a:t>Purpose</a:t>
                      </a:r>
                    </a:p>
                  </a:txBody>
                  <a:tcPr anchor="ctr">
                    <a:solidFill>
                      <a:schemeClr val="tx2">
                        <a:lumMod val="20000"/>
                        <a:lumOff val="80000"/>
                      </a:schemeClr>
                    </a:solidFill>
                  </a:tcPr>
                </a:tc>
                <a:tc>
                  <a:txBody>
                    <a:bodyPr/>
                    <a:lstStyle/>
                    <a:p>
                      <a:pPr>
                        <a:buNone/>
                      </a:pPr>
                      <a:r>
                        <a:rPr lang="en-GB" sz="2400" dirty="0"/>
                        <a:t>Why It Was Selected</a:t>
                      </a:r>
                    </a:p>
                  </a:txBody>
                  <a:tcPr anchor="ctr">
                    <a:solidFill>
                      <a:schemeClr val="tx2">
                        <a:lumMod val="20000"/>
                        <a:lumOff val="80000"/>
                      </a:schemeClr>
                    </a:solidFill>
                  </a:tcPr>
                </a:tc>
                <a:extLst>
                  <a:ext uri="{0D108BD9-81ED-4DB2-BD59-A6C34878D82A}">
                    <a16:rowId xmlns:a16="http://schemas.microsoft.com/office/drawing/2014/main" val="3147636073"/>
                  </a:ext>
                </a:extLst>
              </a:tr>
              <a:tr h="0">
                <a:tc>
                  <a:txBody>
                    <a:bodyPr/>
                    <a:lstStyle/>
                    <a:p>
                      <a:pPr>
                        <a:buNone/>
                      </a:pPr>
                      <a:r>
                        <a:rPr lang="en-GB" sz="2400" dirty="0"/>
                        <a:t>Microsoft Teams</a:t>
                      </a:r>
                    </a:p>
                  </a:txBody>
                  <a:tcPr anchor="ctr"/>
                </a:tc>
                <a:tc>
                  <a:txBody>
                    <a:bodyPr/>
                    <a:lstStyle/>
                    <a:p>
                      <a:pPr>
                        <a:buNone/>
                      </a:pPr>
                      <a:r>
                        <a:rPr lang="en-GB" sz="2400" dirty="0"/>
                        <a:t>Primary communication tool used to share updates on project progress</a:t>
                      </a:r>
                    </a:p>
                  </a:txBody>
                  <a:tcPr anchor="ctr"/>
                </a:tc>
                <a:tc>
                  <a:txBody>
                    <a:bodyPr/>
                    <a:lstStyle/>
                    <a:p>
                      <a:pPr>
                        <a:buNone/>
                      </a:pPr>
                      <a:r>
                        <a:rPr lang="en-GB" sz="2400" dirty="0"/>
                        <a:t>Collaborative environment, readily available through university email accounts</a:t>
                      </a:r>
                    </a:p>
                  </a:txBody>
                  <a:tcPr anchor="ctr"/>
                </a:tc>
                <a:extLst>
                  <a:ext uri="{0D108BD9-81ED-4DB2-BD59-A6C34878D82A}">
                    <a16:rowId xmlns:a16="http://schemas.microsoft.com/office/drawing/2014/main" val="1215061824"/>
                  </a:ext>
                </a:extLst>
              </a:tr>
              <a:tr h="310572">
                <a:tc>
                  <a:txBody>
                    <a:bodyPr/>
                    <a:lstStyle/>
                    <a:p>
                      <a:pPr>
                        <a:buNone/>
                      </a:pPr>
                      <a:r>
                        <a:rPr lang="en-GB" sz="2400" dirty="0"/>
                        <a:t>Private phone</a:t>
                      </a:r>
                    </a:p>
                  </a:txBody>
                  <a:tcPr anchor="ctr"/>
                </a:tc>
                <a:tc>
                  <a:txBody>
                    <a:bodyPr/>
                    <a:lstStyle/>
                    <a:p>
                      <a:pPr>
                        <a:buNone/>
                      </a:pPr>
                      <a:r>
                        <a:rPr lang="en-GB" sz="2400" dirty="0"/>
                        <a:t>Secondary communication method</a:t>
                      </a:r>
                    </a:p>
                  </a:txBody>
                  <a:tcPr anchor="ctr"/>
                </a:tc>
                <a:tc>
                  <a:txBody>
                    <a:bodyPr/>
                    <a:lstStyle/>
                    <a:p>
                      <a:pPr>
                        <a:buNone/>
                      </a:pPr>
                      <a:r>
                        <a:rPr lang="en-GB" sz="2400" dirty="0"/>
                        <a:t>Enables quick, direct confirmations (e.g. Meeting times and locations)</a:t>
                      </a:r>
                    </a:p>
                  </a:txBody>
                  <a:tcPr anchor="ctr"/>
                </a:tc>
                <a:extLst>
                  <a:ext uri="{0D108BD9-81ED-4DB2-BD59-A6C34878D82A}">
                    <a16:rowId xmlns:a16="http://schemas.microsoft.com/office/drawing/2014/main" val="1927245044"/>
                  </a:ext>
                </a:extLst>
              </a:tr>
              <a:tr h="0">
                <a:tc>
                  <a:txBody>
                    <a:bodyPr/>
                    <a:lstStyle/>
                    <a:p>
                      <a:pPr>
                        <a:buNone/>
                      </a:pPr>
                      <a:r>
                        <a:rPr lang="en-GB" sz="2400" dirty="0" err="1"/>
                        <a:t>Github</a:t>
                      </a:r>
                      <a:endParaRPr lang="en-GB" sz="2400" dirty="0"/>
                    </a:p>
                  </a:txBody>
                  <a:tcPr anchor="ctr"/>
                </a:tc>
                <a:tc>
                  <a:txBody>
                    <a:bodyPr/>
                    <a:lstStyle/>
                    <a:p>
                      <a:pPr>
                        <a:buNone/>
                      </a:pPr>
                      <a:r>
                        <a:rPr lang="en-GB" sz="2400" dirty="0"/>
                        <a:t>Version control and commit documentation</a:t>
                      </a:r>
                    </a:p>
                  </a:txBody>
                  <a:tcPr anchor="ctr"/>
                </a:tc>
                <a:tc>
                  <a:txBody>
                    <a:bodyPr/>
                    <a:lstStyle/>
                    <a:p>
                      <a:pPr>
                        <a:buNone/>
                      </a:pPr>
                      <a:r>
                        <a:rPr lang="en-GB" sz="2400" dirty="0"/>
                        <a:t>Supports collaborative development and adheres to version control best practices</a:t>
                      </a:r>
                    </a:p>
                  </a:txBody>
                  <a:tcPr anchor="ctr"/>
                </a:tc>
                <a:extLst>
                  <a:ext uri="{0D108BD9-81ED-4DB2-BD59-A6C34878D82A}">
                    <a16:rowId xmlns:a16="http://schemas.microsoft.com/office/drawing/2014/main" val="1245872399"/>
                  </a:ext>
                </a:extLst>
              </a:tr>
            </a:tbl>
          </a:graphicData>
        </a:graphic>
      </p:graphicFrame>
    </p:spTree>
    <p:extLst>
      <p:ext uri="{BB962C8B-B14F-4D97-AF65-F5344CB8AC3E}">
        <p14:creationId xmlns:p14="http://schemas.microsoft.com/office/powerpoint/2010/main" val="2820446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44FE1F-F4BE-90BF-D751-9AD17971033B}"/>
            </a:ext>
          </a:extLst>
        </p:cNvPr>
        <p:cNvGrpSpPr/>
        <p:nvPr/>
      </p:nvGrpSpPr>
      <p:grpSpPr>
        <a:xfrm>
          <a:off x="0" y="0"/>
          <a:ext cx="0" cy="0"/>
          <a:chOff x="0" y="0"/>
          <a:chExt cx="0" cy="0"/>
        </a:xfrm>
      </p:grpSpPr>
      <p:sp useBgFill="1">
        <p:nvSpPr>
          <p:cNvPr id="114" name="Rectangle 113">
            <a:extLst>
              <a:ext uri="{FF2B5EF4-FFF2-40B4-BE49-F238E27FC236}">
                <a16:creationId xmlns:a16="http://schemas.microsoft.com/office/drawing/2014/main" id="{4D293342-C245-D0E6-BF8E-CBC0D12DE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C7597107-90D9-1DE4-B54B-8291163CAB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ectangle 117">
            <a:extLst>
              <a:ext uri="{FF2B5EF4-FFF2-40B4-BE49-F238E27FC236}">
                <a16:creationId xmlns:a16="http://schemas.microsoft.com/office/drawing/2014/main" id="{EA4C03B4-2428-188D-7D7A-F8A0C358A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ectangle 119">
            <a:extLst>
              <a:ext uri="{FF2B5EF4-FFF2-40B4-BE49-F238E27FC236}">
                <a16:creationId xmlns:a16="http://schemas.microsoft.com/office/drawing/2014/main" id="{F9B954E6-ADED-E9A5-CEA5-0A38931A14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EE6FF068-CD17-C7BC-4ED5-D51ECE7603B2}"/>
              </a:ext>
            </a:extLst>
          </p:cNvPr>
          <p:cNvSpPr>
            <a:spLocks noGrp="1"/>
          </p:cNvSpPr>
          <p:nvPr>
            <p:ph type="title"/>
          </p:nvPr>
        </p:nvSpPr>
        <p:spPr>
          <a:xfrm>
            <a:off x="699713" y="518557"/>
            <a:ext cx="7063721" cy="1159200"/>
          </a:xfrm>
        </p:spPr>
        <p:txBody>
          <a:bodyPr vert="horz" lIns="91440" tIns="45720" rIns="91440" bIns="45720" rtlCol="0" anchor="ctr">
            <a:normAutofit/>
          </a:bodyPr>
          <a:lstStyle/>
          <a:p>
            <a:r>
              <a:rPr lang="en-GB" sz="4000" dirty="0">
                <a:solidFill>
                  <a:schemeClr val="bg1"/>
                </a:solidFill>
              </a:rPr>
              <a:t>Planning</a:t>
            </a:r>
            <a:br>
              <a:rPr lang="en-US" sz="3700" kern="1200" dirty="0">
                <a:solidFill>
                  <a:srgbClr val="FFFFFF"/>
                </a:solidFill>
                <a:latin typeface="+mj-lt"/>
                <a:ea typeface="+mj-ea"/>
                <a:cs typeface="+mj-cs"/>
              </a:rPr>
            </a:br>
            <a:endParaRPr lang="en-US" sz="3700" kern="1200" dirty="0">
              <a:solidFill>
                <a:srgbClr val="FFFFFF"/>
              </a:solidFill>
              <a:latin typeface="+mj-lt"/>
              <a:ea typeface="+mj-ea"/>
              <a:cs typeface="+mj-cs"/>
            </a:endParaRPr>
          </a:p>
        </p:txBody>
      </p:sp>
      <p:sp>
        <p:nvSpPr>
          <p:cNvPr id="2" name="TextBox 1">
            <a:extLst>
              <a:ext uri="{FF2B5EF4-FFF2-40B4-BE49-F238E27FC236}">
                <a16:creationId xmlns:a16="http://schemas.microsoft.com/office/drawing/2014/main" id="{AAB27047-ABEB-136F-26CC-3F62468A58EF}"/>
              </a:ext>
            </a:extLst>
          </p:cNvPr>
          <p:cNvSpPr txBox="1"/>
          <p:nvPr/>
        </p:nvSpPr>
        <p:spPr>
          <a:xfrm>
            <a:off x="1012874" y="2588455"/>
            <a:ext cx="184731" cy="369332"/>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FD503665-0A2E-D53E-9769-2EC73B41F6CE}"/>
              </a:ext>
            </a:extLst>
          </p:cNvPr>
          <p:cNvSpPr txBox="1"/>
          <p:nvPr/>
        </p:nvSpPr>
        <p:spPr>
          <a:xfrm>
            <a:off x="699713" y="2311456"/>
            <a:ext cx="10479413" cy="4339650"/>
          </a:xfrm>
          <a:prstGeom prst="rect">
            <a:avLst/>
          </a:prstGeom>
          <a:noFill/>
        </p:spPr>
        <p:txBody>
          <a:bodyPr wrap="square" rtlCol="0">
            <a:spAutoFit/>
          </a:bodyPr>
          <a:lstStyle/>
          <a:p>
            <a:r>
              <a:rPr lang="en-GB" sz="2800" dirty="0"/>
              <a:t>Why Option 1: Network Automation, was selected?</a:t>
            </a:r>
          </a:p>
          <a:p>
            <a:endParaRPr lang="en-GB" sz="2800" dirty="0"/>
          </a:p>
          <a:p>
            <a:pPr marL="342900" indent="-342900">
              <a:buFont typeface="Arial" panose="020B0604020202020204" pitchFamily="34" charset="0"/>
              <a:buChar char="•"/>
            </a:pPr>
            <a:r>
              <a:rPr lang="en-GB" sz="2800" dirty="0"/>
              <a:t>Strong cross-relevance to the Advanced Networking Module</a:t>
            </a:r>
          </a:p>
          <a:p>
            <a:pPr marL="342900" indent="-342900">
              <a:buFont typeface="Arial" panose="020B0604020202020204" pitchFamily="34" charset="0"/>
              <a:buChar char="•"/>
            </a:pPr>
            <a:r>
              <a:rPr lang="en-GB" sz="2800" dirty="0"/>
              <a:t>Builds upon foundational knowledge gained in Advanced Networking Module</a:t>
            </a:r>
          </a:p>
          <a:p>
            <a:pPr marL="342900" indent="-342900">
              <a:buFont typeface="Arial" panose="020B0604020202020204" pitchFamily="34" charset="0"/>
              <a:buChar char="•"/>
            </a:pPr>
            <a:r>
              <a:rPr lang="en-GB" sz="2800" dirty="0"/>
              <a:t>Provides an opportunity to further develop networking skills through automation</a:t>
            </a:r>
          </a:p>
          <a:p>
            <a:pPr marL="342900" indent="-342900">
              <a:buFont typeface="Arial" panose="020B0604020202020204" pitchFamily="34" charset="0"/>
              <a:buChar char="•"/>
            </a:pPr>
            <a:r>
              <a:rPr lang="en-GB" sz="2800" dirty="0"/>
              <a:t>Introduces industry relevant tools and techniques for network automation</a:t>
            </a:r>
          </a:p>
          <a:p>
            <a:endParaRPr lang="en-GB" sz="2400" dirty="0"/>
          </a:p>
        </p:txBody>
      </p:sp>
    </p:spTree>
    <p:extLst>
      <p:ext uri="{BB962C8B-B14F-4D97-AF65-F5344CB8AC3E}">
        <p14:creationId xmlns:p14="http://schemas.microsoft.com/office/powerpoint/2010/main" val="22566498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66E333-72A8-70C0-A9A8-0CF67741764A}"/>
            </a:ext>
          </a:extLst>
        </p:cNvPr>
        <p:cNvGrpSpPr/>
        <p:nvPr/>
      </p:nvGrpSpPr>
      <p:grpSpPr>
        <a:xfrm>
          <a:off x="0" y="0"/>
          <a:ext cx="0" cy="0"/>
          <a:chOff x="0" y="0"/>
          <a:chExt cx="0" cy="0"/>
        </a:xfrm>
      </p:grpSpPr>
      <p:sp useBgFill="1">
        <p:nvSpPr>
          <p:cNvPr id="114" name="Rectangle 113">
            <a:extLst>
              <a:ext uri="{FF2B5EF4-FFF2-40B4-BE49-F238E27FC236}">
                <a16:creationId xmlns:a16="http://schemas.microsoft.com/office/drawing/2014/main" id="{B876E820-A58D-58EE-E5B3-562C66E6CA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8BB05A22-EAF8-3899-A034-DB8D34F81A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ectangle 117">
            <a:extLst>
              <a:ext uri="{FF2B5EF4-FFF2-40B4-BE49-F238E27FC236}">
                <a16:creationId xmlns:a16="http://schemas.microsoft.com/office/drawing/2014/main" id="{C045E2A4-572C-A550-D623-5E5067D31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ectangle 119">
            <a:extLst>
              <a:ext uri="{FF2B5EF4-FFF2-40B4-BE49-F238E27FC236}">
                <a16:creationId xmlns:a16="http://schemas.microsoft.com/office/drawing/2014/main" id="{D34EEAF2-5087-441F-D6B8-9F021EDBDB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D120EC9F-CE8E-40BC-5B85-5C9A6362C7BC}"/>
              </a:ext>
            </a:extLst>
          </p:cNvPr>
          <p:cNvSpPr>
            <a:spLocks noGrp="1"/>
          </p:cNvSpPr>
          <p:nvPr>
            <p:ph type="title"/>
          </p:nvPr>
        </p:nvSpPr>
        <p:spPr>
          <a:xfrm>
            <a:off x="699713" y="505216"/>
            <a:ext cx="7063721" cy="1159200"/>
          </a:xfrm>
        </p:spPr>
        <p:txBody>
          <a:bodyPr vert="horz" lIns="91440" tIns="45720" rIns="91440" bIns="45720" rtlCol="0" anchor="ctr">
            <a:normAutofit/>
          </a:bodyPr>
          <a:lstStyle/>
          <a:p>
            <a:r>
              <a:rPr lang="en-GB" sz="4000" dirty="0">
                <a:solidFill>
                  <a:schemeClr val="bg1"/>
                </a:solidFill>
              </a:rPr>
              <a:t>Planning</a:t>
            </a:r>
            <a:br>
              <a:rPr lang="en-US" sz="3700" kern="1200" dirty="0">
                <a:solidFill>
                  <a:srgbClr val="FFFFFF"/>
                </a:solidFill>
                <a:latin typeface="+mj-lt"/>
                <a:ea typeface="+mj-ea"/>
                <a:cs typeface="+mj-cs"/>
              </a:rPr>
            </a:br>
            <a:endParaRPr lang="en-US" sz="3700" kern="1200" dirty="0">
              <a:solidFill>
                <a:srgbClr val="FFFFFF"/>
              </a:solidFill>
              <a:latin typeface="+mj-lt"/>
              <a:ea typeface="+mj-ea"/>
              <a:cs typeface="+mj-cs"/>
            </a:endParaRPr>
          </a:p>
        </p:txBody>
      </p:sp>
      <p:sp>
        <p:nvSpPr>
          <p:cNvPr id="2" name="TextBox 1">
            <a:extLst>
              <a:ext uri="{FF2B5EF4-FFF2-40B4-BE49-F238E27FC236}">
                <a16:creationId xmlns:a16="http://schemas.microsoft.com/office/drawing/2014/main" id="{F7E06F13-17A2-D922-3E36-3E7703954E4A}"/>
              </a:ext>
            </a:extLst>
          </p:cNvPr>
          <p:cNvSpPr txBox="1"/>
          <p:nvPr/>
        </p:nvSpPr>
        <p:spPr>
          <a:xfrm>
            <a:off x="699713" y="1944683"/>
            <a:ext cx="2862637" cy="584775"/>
          </a:xfrm>
          <a:prstGeom prst="rect">
            <a:avLst/>
          </a:prstGeom>
          <a:noFill/>
        </p:spPr>
        <p:txBody>
          <a:bodyPr wrap="square" rtlCol="0">
            <a:spAutoFit/>
          </a:bodyPr>
          <a:lstStyle/>
          <a:p>
            <a:r>
              <a:rPr lang="en-GB" sz="3200" dirty="0"/>
              <a:t>Topology</a:t>
            </a:r>
          </a:p>
        </p:txBody>
      </p:sp>
      <p:pic>
        <p:nvPicPr>
          <p:cNvPr id="2050" name="Picture 2">
            <a:extLst>
              <a:ext uri="{FF2B5EF4-FFF2-40B4-BE49-F238E27FC236}">
                <a16:creationId xmlns:a16="http://schemas.microsoft.com/office/drawing/2014/main" id="{99594019-C1EC-8F59-6D3A-0299591B03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18307" y="2135171"/>
            <a:ext cx="4026858" cy="392938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A3708DD-0CAB-0B8B-1399-E9501FB3B4FE}"/>
              </a:ext>
            </a:extLst>
          </p:cNvPr>
          <p:cNvSpPr txBox="1"/>
          <p:nvPr/>
        </p:nvSpPr>
        <p:spPr>
          <a:xfrm>
            <a:off x="699713" y="2694346"/>
            <a:ext cx="4909349" cy="3477875"/>
          </a:xfrm>
          <a:prstGeom prst="rect">
            <a:avLst/>
          </a:prstGeom>
          <a:noFill/>
        </p:spPr>
        <p:txBody>
          <a:bodyPr wrap="square" rtlCol="0">
            <a:spAutoFit/>
          </a:bodyPr>
          <a:lstStyle/>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800" dirty="0"/>
              <a:t>A simple topology has been designed using one Cisco router and one switch</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This is simple to manage, and adequate for demonstrating automation concepts</a:t>
            </a:r>
          </a:p>
        </p:txBody>
      </p:sp>
      <p:pic>
        <p:nvPicPr>
          <p:cNvPr id="1026" name="Picture 2">
            <a:extLst>
              <a:ext uri="{FF2B5EF4-FFF2-40B4-BE49-F238E27FC236}">
                <a16:creationId xmlns:a16="http://schemas.microsoft.com/office/drawing/2014/main" id="{417A95B3-EFA9-B37F-C720-2CF73E1BE35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8185" t="20519" r="20117" b="12196"/>
          <a:stretch>
            <a:fillRect/>
          </a:stretch>
        </p:blipFill>
        <p:spPr bwMode="auto">
          <a:xfrm>
            <a:off x="7763434" y="2168940"/>
            <a:ext cx="3946994" cy="385266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F2EE38AA-599B-7A0A-90D7-33A2C32F8B7F}"/>
              </a:ext>
            </a:extLst>
          </p:cNvPr>
          <p:cNvSpPr/>
          <p:nvPr/>
        </p:nvSpPr>
        <p:spPr>
          <a:xfrm>
            <a:off x="7941574" y="3504571"/>
            <a:ext cx="3457044" cy="319284"/>
          </a:xfrm>
          <a:prstGeom prst="rect">
            <a:avLst/>
          </a:prstGeom>
          <a:solidFill>
            <a:schemeClr val="accent3">
              <a:alpha val="40000"/>
            </a:schemeClr>
          </a:solidFill>
          <a:ln w="31750">
            <a:solidFill>
              <a:schemeClr val="bg1"/>
            </a:solidFill>
            <a:prstDash val="sysDash"/>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E3FA0F3E-1D35-2DC8-121C-9B6D815CC042}"/>
              </a:ext>
            </a:extLst>
          </p:cNvPr>
          <p:cNvSpPr/>
          <p:nvPr/>
        </p:nvSpPr>
        <p:spPr>
          <a:xfrm>
            <a:off x="7941574" y="4180472"/>
            <a:ext cx="3457044" cy="319284"/>
          </a:xfrm>
          <a:prstGeom prst="rect">
            <a:avLst/>
          </a:prstGeom>
          <a:solidFill>
            <a:schemeClr val="accent3">
              <a:alpha val="40055"/>
            </a:schemeClr>
          </a:solidFill>
          <a:ln w="31750">
            <a:solidFill>
              <a:schemeClr val="bg1"/>
            </a:solidFill>
            <a:prstDash val="sysDash"/>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27311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07A599-D999-2001-00FA-BCAD51A79EE1}"/>
            </a:ext>
          </a:extLst>
        </p:cNvPr>
        <p:cNvGrpSpPr/>
        <p:nvPr/>
      </p:nvGrpSpPr>
      <p:grpSpPr>
        <a:xfrm>
          <a:off x="0" y="0"/>
          <a:ext cx="0" cy="0"/>
          <a:chOff x="0" y="0"/>
          <a:chExt cx="0" cy="0"/>
        </a:xfrm>
      </p:grpSpPr>
      <p:sp useBgFill="1">
        <p:nvSpPr>
          <p:cNvPr id="114" name="Rectangle 113">
            <a:extLst>
              <a:ext uri="{FF2B5EF4-FFF2-40B4-BE49-F238E27FC236}">
                <a16:creationId xmlns:a16="http://schemas.microsoft.com/office/drawing/2014/main" id="{990F55C0-AB28-A15E-A62A-A5B43054E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5F4CD839-19D2-7786-D3A1-F4DE834BC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ectangle 117">
            <a:extLst>
              <a:ext uri="{FF2B5EF4-FFF2-40B4-BE49-F238E27FC236}">
                <a16:creationId xmlns:a16="http://schemas.microsoft.com/office/drawing/2014/main" id="{A4594AE2-8211-637E-F2E6-9CD345F39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ectangle 119">
            <a:extLst>
              <a:ext uri="{FF2B5EF4-FFF2-40B4-BE49-F238E27FC236}">
                <a16:creationId xmlns:a16="http://schemas.microsoft.com/office/drawing/2014/main" id="{D5F3AAAD-EBB2-0BCE-C76D-91B65FDCF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8549F7E7-A0D7-CAEE-49E6-C2792E0EBBCA}"/>
              </a:ext>
            </a:extLst>
          </p:cNvPr>
          <p:cNvSpPr>
            <a:spLocks noGrp="1"/>
          </p:cNvSpPr>
          <p:nvPr>
            <p:ph type="title"/>
          </p:nvPr>
        </p:nvSpPr>
        <p:spPr>
          <a:xfrm>
            <a:off x="699713" y="507443"/>
            <a:ext cx="7063721" cy="1159200"/>
          </a:xfrm>
        </p:spPr>
        <p:txBody>
          <a:bodyPr vert="horz" lIns="91440" tIns="45720" rIns="91440" bIns="45720" rtlCol="0" anchor="ctr">
            <a:normAutofit/>
          </a:bodyPr>
          <a:lstStyle/>
          <a:p>
            <a:r>
              <a:rPr lang="en-GB" sz="4000" dirty="0">
                <a:solidFill>
                  <a:schemeClr val="bg1"/>
                </a:solidFill>
              </a:rPr>
              <a:t>Planning</a:t>
            </a:r>
            <a:br>
              <a:rPr lang="en-US" sz="3700" kern="1200" dirty="0">
                <a:solidFill>
                  <a:srgbClr val="FFFFFF"/>
                </a:solidFill>
                <a:latin typeface="+mj-lt"/>
                <a:ea typeface="+mj-ea"/>
                <a:cs typeface="+mj-cs"/>
              </a:rPr>
            </a:br>
            <a:endParaRPr lang="en-US" sz="3700" kern="1200" dirty="0">
              <a:solidFill>
                <a:srgbClr val="FFFFFF"/>
              </a:solidFill>
              <a:latin typeface="+mj-lt"/>
              <a:ea typeface="+mj-ea"/>
              <a:cs typeface="+mj-cs"/>
            </a:endParaRPr>
          </a:p>
        </p:txBody>
      </p:sp>
      <p:sp>
        <p:nvSpPr>
          <p:cNvPr id="2" name="TextBox 1">
            <a:extLst>
              <a:ext uri="{FF2B5EF4-FFF2-40B4-BE49-F238E27FC236}">
                <a16:creationId xmlns:a16="http://schemas.microsoft.com/office/drawing/2014/main" id="{0882A9D6-4283-090E-7374-D8A9A764552D}"/>
              </a:ext>
            </a:extLst>
          </p:cNvPr>
          <p:cNvSpPr txBox="1"/>
          <p:nvPr/>
        </p:nvSpPr>
        <p:spPr>
          <a:xfrm>
            <a:off x="1012874" y="2588455"/>
            <a:ext cx="184731" cy="369332"/>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8DBB2EC7-258D-D00A-A02C-063C8FFB1865}"/>
              </a:ext>
            </a:extLst>
          </p:cNvPr>
          <p:cNvSpPr txBox="1"/>
          <p:nvPr/>
        </p:nvSpPr>
        <p:spPr>
          <a:xfrm>
            <a:off x="699713" y="1787083"/>
            <a:ext cx="5576398" cy="584775"/>
          </a:xfrm>
          <a:prstGeom prst="rect">
            <a:avLst/>
          </a:prstGeom>
          <a:noFill/>
        </p:spPr>
        <p:txBody>
          <a:bodyPr wrap="none" rtlCol="0">
            <a:spAutoFit/>
          </a:bodyPr>
          <a:lstStyle/>
          <a:p>
            <a:r>
              <a:rPr lang="en-GB" sz="3200" dirty="0"/>
              <a:t>Tools considered for automation</a:t>
            </a:r>
          </a:p>
        </p:txBody>
      </p:sp>
      <p:sp>
        <p:nvSpPr>
          <p:cNvPr id="4" name="TextBox 3">
            <a:extLst>
              <a:ext uri="{FF2B5EF4-FFF2-40B4-BE49-F238E27FC236}">
                <a16:creationId xmlns:a16="http://schemas.microsoft.com/office/drawing/2014/main" id="{E51A3814-D8D4-76AE-F087-0A2CB3285800}"/>
              </a:ext>
            </a:extLst>
          </p:cNvPr>
          <p:cNvSpPr txBox="1"/>
          <p:nvPr/>
        </p:nvSpPr>
        <p:spPr>
          <a:xfrm>
            <a:off x="699713" y="2468015"/>
            <a:ext cx="9833700" cy="4093428"/>
          </a:xfrm>
          <a:prstGeom prst="rect">
            <a:avLst/>
          </a:prstGeom>
          <a:noFill/>
        </p:spPr>
        <p:txBody>
          <a:bodyPr wrap="square" rtlCol="0">
            <a:spAutoFit/>
          </a:bodyPr>
          <a:lstStyle/>
          <a:p>
            <a:pPr marL="342900" indent="-342900">
              <a:buFont typeface="Arial" panose="020B0604020202020204" pitchFamily="34" charset="0"/>
              <a:buChar char="•"/>
            </a:pPr>
            <a:r>
              <a:rPr lang="en-GB" sz="2000" b="1" dirty="0"/>
              <a:t>Windows Subsystem for Linux (WSL)</a:t>
            </a:r>
            <a:br>
              <a:rPr lang="en-GB" sz="2000" dirty="0"/>
            </a:br>
            <a:r>
              <a:rPr lang="en-GB" sz="2000" dirty="0"/>
              <a:t>Enables Linux based tools, like Ansible, to run on Windows systems in the university lab.</a:t>
            </a:r>
          </a:p>
          <a:p>
            <a:pPr marL="342900" indent="-342900">
              <a:buFont typeface="Arial" panose="020B0604020202020204" pitchFamily="34" charset="0"/>
              <a:buChar char="•"/>
            </a:pPr>
            <a:r>
              <a:rPr lang="en-GB" sz="2000" b="1" dirty="0"/>
              <a:t>Ansible (version 2)</a:t>
            </a:r>
            <a:br>
              <a:rPr lang="en-GB" sz="2000" dirty="0"/>
            </a:br>
            <a:r>
              <a:rPr lang="en-GB" sz="2000" dirty="0"/>
              <a:t>Industry standard tool for configuration management and automation, commonly used with Cisco platforms.</a:t>
            </a:r>
          </a:p>
          <a:p>
            <a:pPr marL="342900" indent="-342900">
              <a:buFont typeface="Arial" panose="020B0604020202020204" pitchFamily="34" charset="0"/>
              <a:buChar char="•"/>
            </a:pPr>
            <a:r>
              <a:rPr lang="en-GB" sz="2000" b="1" dirty="0"/>
              <a:t>Python 3</a:t>
            </a:r>
            <a:br>
              <a:rPr lang="en-GB" sz="2000" dirty="0"/>
            </a:br>
            <a:r>
              <a:rPr lang="en-GB" sz="2000" dirty="0"/>
              <a:t>Versatile scripting language for automation testing and integration with tools like Ansible.</a:t>
            </a:r>
          </a:p>
          <a:p>
            <a:pPr marL="342900" indent="-342900">
              <a:buFont typeface="Arial" panose="020B0604020202020204" pitchFamily="34" charset="0"/>
              <a:buChar char="•"/>
            </a:pPr>
            <a:r>
              <a:rPr lang="en-GB" sz="2000" b="1" dirty="0"/>
              <a:t>Nano Text Editor</a:t>
            </a:r>
            <a:br>
              <a:rPr lang="en-GB" sz="2000" dirty="0"/>
            </a:br>
            <a:r>
              <a:rPr lang="en-GB" sz="2000" dirty="0"/>
              <a:t>Lightweight editor for quick file modifications within WSL, suitable for simple configuration file editing tasks</a:t>
            </a:r>
          </a:p>
          <a:p>
            <a:pPr marL="342900" indent="-342900">
              <a:buFont typeface="Arial" panose="020B0604020202020204" pitchFamily="34" charset="0"/>
              <a:buChar char="•"/>
            </a:pPr>
            <a:r>
              <a:rPr lang="en-GB" sz="2000" b="1" dirty="0"/>
              <a:t>Visual Studio Code</a:t>
            </a:r>
            <a:br>
              <a:rPr lang="en-GB" sz="2000" dirty="0"/>
            </a:br>
            <a:r>
              <a:rPr lang="en-GB" sz="2000" dirty="0"/>
              <a:t>Advanced code editor with built-in features like indentation and syntax highlighting, making it easier to edit and review configuration files compared to Nano.</a:t>
            </a:r>
          </a:p>
        </p:txBody>
      </p:sp>
    </p:spTree>
    <p:extLst>
      <p:ext uri="{BB962C8B-B14F-4D97-AF65-F5344CB8AC3E}">
        <p14:creationId xmlns:p14="http://schemas.microsoft.com/office/powerpoint/2010/main" val="33608349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D9D123-2C94-3326-199F-22D9A04F1945}"/>
            </a:ext>
          </a:extLst>
        </p:cNvPr>
        <p:cNvGrpSpPr/>
        <p:nvPr/>
      </p:nvGrpSpPr>
      <p:grpSpPr>
        <a:xfrm>
          <a:off x="0" y="0"/>
          <a:ext cx="0" cy="0"/>
          <a:chOff x="0" y="0"/>
          <a:chExt cx="0" cy="0"/>
        </a:xfrm>
      </p:grpSpPr>
      <p:sp useBgFill="1">
        <p:nvSpPr>
          <p:cNvPr id="114" name="Rectangle 113">
            <a:extLst>
              <a:ext uri="{FF2B5EF4-FFF2-40B4-BE49-F238E27FC236}">
                <a16:creationId xmlns:a16="http://schemas.microsoft.com/office/drawing/2014/main" id="{1EF0A9F4-1CB1-22CC-BD81-859722D7D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B5F944FF-4AAC-D1EA-83DE-244647020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ectangle 117">
            <a:extLst>
              <a:ext uri="{FF2B5EF4-FFF2-40B4-BE49-F238E27FC236}">
                <a16:creationId xmlns:a16="http://schemas.microsoft.com/office/drawing/2014/main" id="{72994790-C75D-CBC4-21F5-26ABA6B53F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ectangle 119">
            <a:extLst>
              <a:ext uri="{FF2B5EF4-FFF2-40B4-BE49-F238E27FC236}">
                <a16:creationId xmlns:a16="http://schemas.microsoft.com/office/drawing/2014/main" id="{190B093A-8313-B1B0-C139-DE9C0BF5C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D6DC3914-B246-08BC-6CE9-4E404343ECC0}"/>
              </a:ext>
            </a:extLst>
          </p:cNvPr>
          <p:cNvSpPr>
            <a:spLocks noGrp="1"/>
          </p:cNvSpPr>
          <p:nvPr>
            <p:ph type="title"/>
          </p:nvPr>
        </p:nvSpPr>
        <p:spPr>
          <a:xfrm>
            <a:off x="699713" y="485383"/>
            <a:ext cx="7063721" cy="1159200"/>
          </a:xfrm>
        </p:spPr>
        <p:txBody>
          <a:bodyPr vert="horz" lIns="91440" tIns="45720" rIns="91440" bIns="45720" rtlCol="0" anchor="ctr">
            <a:normAutofit/>
          </a:bodyPr>
          <a:lstStyle/>
          <a:p>
            <a:r>
              <a:rPr lang="en-GB" sz="4000" dirty="0">
                <a:solidFill>
                  <a:schemeClr val="bg1"/>
                </a:solidFill>
              </a:rPr>
              <a:t>Planning</a:t>
            </a:r>
            <a:br>
              <a:rPr lang="en-US" sz="3700" kern="1200" dirty="0">
                <a:solidFill>
                  <a:srgbClr val="FFFFFF"/>
                </a:solidFill>
                <a:latin typeface="+mj-lt"/>
                <a:ea typeface="+mj-ea"/>
                <a:cs typeface="+mj-cs"/>
              </a:rPr>
            </a:br>
            <a:endParaRPr lang="en-US" sz="3700" kern="1200" dirty="0">
              <a:solidFill>
                <a:srgbClr val="FFFFFF"/>
              </a:solidFill>
              <a:latin typeface="+mj-lt"/>
              <a:ea typeface="+mj-ea"/>
              <a:cs typeface="+mj-cs"/>
            </a:endParaRPr>
          </a:p>
        </p:txBody>
      </p:sp>
      <p:sp>
        <p:nvSpPr>
          <p:cNvPr id="2" name="TextBox 1">
            <a:extLst>
              <a:ext uri="{FF2B5EF4-FFF2-40B4-BE49-F238E27FC236}">
                <a16:creationId xmlns:a16="http://schemas.microsoft.com/office/drawing/2014/main" id="{CC3355C0-1F30-4517-AA13-AE6E1F8E358B}"/>
              </a:ext>
            </a:extLst>
          </p:cNvPr>
          <p:cNvSpPr txBox="1"/>
          <p:nvPr/>
        </p:nvSpPr>
        <p:spPr>
          <a:xfrm>
            <a:off x="1012874" y="2588455"/>
            <a:ext cx="184731" cy="369332"/>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D4C15274-5ED4-91E7-1584-057202DD79AB}"/>
              </a:ext>
            </a:extLst>
          </p:cNvPr>
          <p:cNvSpPr txBox="1"/>
          <p:nvPr/>
        </p:nvSpPr>
        <p:spPr>
          <a:xfrm>
            <a:off x="577516" y="2294021"/>
            <a:ext cx="10026912" cy="523220"/>
          </a:xfrm>
          <a:prstGeom prst="rect">
            <a:avLst/>
          </a:prstGeom>
          <a:noFill/>
        </p:spPr>
        <p:txBody>
          <a:bodyPr wrap="none" rtlCol="0">
            <a:spAutoFit/>
          </a:bodyPr>
          <a:lstStyle/>
          <a:p>
            <a:r>
              <a:rPr lang="en-GB" sz="2800" dirty="0"/>
              <a:t>Which configuration within the network is planned for automation?</a:t>
            </a:r>
          </a:p>
        </p:txBody>
      </p:sp>
      <p:sp>
        <p:nvSpPr>
          <p:cNvPr id="4" name="TextBox 3">
            <a:extLst>
              <a:ext uri="{FF2B5EF4-FFF2-40B4-BE49-F238E27FC236}">
                <a16:creationId xmlns:a16="http://schemas.microsoft.com/office/drawing/2014/main" id="{9F17C5DE-1C59-46D1-1C67-B57DDCBD4EA2}"/>
              </a:ext>
            </a:extLst>
          </p:cNvPr>
          <p:cNvSpPr txBox="1"/>
          <p:nvPr/>
        </p:nvSpPr>
        <p:spPr>
          <a:xfrm>
            <a:off x="577517" y="3209968"/>
            <a:ext cx="10666888" cy="3046988"/>
          </a:xfrm>
          <a:prstGeom prst="rect">
            <a:avLst/>
          </a:prstGeom>
          <a:noFill/>
        </p:spPr>
        <p:txBody>
          <a:bodyPr wrap="square" rtlCol="0">
            <a:spAutoFit/>
          </a:bodyPr>
          <a:lstStyle/>
          <a:p>
            <a:r>
              <a:rPr lang="en-GB" sz="2400" dirty="0"/>
              <a:t>Router Basic configuration:</a:t>
            </a:r>
          </a:p>
          <a:p>
            <a:pPr marL="285750" indent="-285750">
              <a:buFont typeface="Arial" panose="020B0604020202020204" pitchFamily="34" charset="0"/>
              <a:buChar char="•"/>
            </a:pPr>
            <a:r>
              <a:rPr lang="en-GB" sz="2400" dirty="0"/>
              <a:t>Automating the configuration of device password and IP address assignment to interface</a:t>
            </a:r>
          </a:p>
          <a:p>
            <a:endParaRPr lang="en-GB" sz="2400" dirty="0"/>
          </a:p>
          <a:p>
            <a:r>
              <a:rPr lang="en-GB" sz="2400" dirty="0"/>
              <a:t>Banner configuration:</a:t>
            </a:r>
          </a:p>
          <a:p>
            <a:pPr marL="285750" indent="-285750">
              <a:buFont typeface="Arial" panose="020B0604020202020204" pitchFamily="34" charset="0"/>
              <a:buChar char="•"/>
            </a:pPr>
            <a:r>
              <a:rPr lang="en-GB" sz="2400" dirty="0"/>
              <a:t>Automating the deployment of Message of the Day (MOTD) banner to warn against unauthorised access</a:t>
            </a:r>
          </a:p>
          <a:p>
            <a:pPr marL="285750" indent="-285750">
              <a:buFont typeface="Arial" panose="020B0604020202020204" pitchFamily="34" charset="0"/>
              <a:buChar char="•"/>
            </a:pPr>
            <a:r>
              <a:rPr lang="en-GB" sz="2400" dirty="0"/>
              <a:t>Configuring console session timeout settings to improve device security</a:t>
            </a:r>
          </a:p>
        </p:txBody>
      </p:sp>
    </p:spTree>
    <p:extLst>
      <p:ext uri="{BB962C8B-B14F-4D97-AF65-F5344CB8AC3E}">
        <p14:creationId xmlns:p14="http://schemas.microsoft.com/office/powerpoint/2010/main" val="1664634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F6A12B-B22F-1B74-F8C6-C9546697C00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8F7DCFC-6A97-A526-966E-6DBAAE76C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6222CFD-7833-A127-BDE7-931AA1B468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8C7DDBAB-B4C5-F102-AE52-92F0BBFDDF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02842722-C74A-1619-6FF3-4F8E84586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CA90F147-1C0A-61FE-2A28-96D59CE583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FA92395-A661-4C42-8E4D-04DA6906A4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AC5C90-1DC0-3C38-AFB9-A25EC8862E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535B12AD-FC3D-FD25-178A-B5AA37EB9C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626042F8-29E3-1E47-9FA0-9A7FBCDC16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D8B4059-5773-CF68-7937-BC0C8A3950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D6319F8-CEEA-9E4D-5500-D10A7EAF5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DEC3A83-6093-7561-8BD4-0FEFF9A192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itle 6">
            <a:extLst>
              <a:ext uri="{FF2B5EF4-FFF2-40B4-BE49-F238E27FC236}">
                <a16:creationId xmlns:a16="http://schemas.microsoft.com/office/drawing/2014/main" id="{D69D057C-7497-5C55-845C-7327CD9AA1BD}"/>
              </a:ext>
            </a:extLst>
          </p:cNvPr>
          <p:cNvSpPr>
            <a:spLocks noGrp="1"/>
          </p:cNvSpPr>
          <p:nvPr>
            <p:ph type="title"/>
          </p:nvPr>
        </p:nvSpPr>
        <p:spPr>
          <a:xfrm>
            <a:off x="838200" y="365125"/>
            <a:ext cx="10515600" cy="1613148"/>
          </a:xfrm>
        </p:spPr>
        <p:txBody>
          <a:bodyPr>
            <a:normAutofit/>
          </a:bodyPr>
          <a:lstStyle/>
          <a:p>
            <a:r>
              <a:rPr lang="en-GB" dirty="0"/>
              <a:t>Objective</a:t>
            </a:r>
            <a:br>
              <a:rPr lang="en-GB" dirty="0">
                <a:solidFill>
                  <a:schemeClr val="tx2"/>
                </a:solidFill>
                <a:latin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9BCE3718-B888-BB28-8802-C63B8F8EA8F0}"/>
              </a:ext>
            </a:extLst>
          </p:cNvPr>
          <p:cNvSpPr>
            <a:spLocks noGrp="1"/>
          </p:cNvSpPr>
          <p:nvPr>
            <p:ph idx="1"/>
          </p:nvPr>
        </p:nvSpPr>
        <p:spPr/>
        <p:txBody>
          <a:bodyPr/>
          <a:lstStyle/>
          <a:p>
            <a:pPr marL="0" indent="0">
              <a:buNone/>
            </a:pPr>
            <a:r>
              <a:rPr lang="en-GB" dirty="0"/>
              <a:t>To automate the manual process of configuring Cisco networking devices.</a:t>
            </a:r>
          </a:p>
          <a:p>
            <a:endParaRPr lang="en-GB" dirty="0"/>
          </a:p>
          <a:p>
            <a:pPr lvl="1"/>
            <a:r>
              <a:rPr lang="en-GB" dirty="0"/>
              <a:t>Create a simple network using physical devices</a:t>
            </a:r>
          </a:p>
          <a:p>
            <a:pPr lvl="1"/>
            <a:r>
              <a:rPr lang="en-GB" dirty="0"/>
              <a:t>Create appropriate ansible playbooks and Inventory file</a:t>
            </a:r>
          </a:p>
          <a:p>
            <a:pPr lvl="1"/>
            <a:r>
              <a:rPr lang="en-GB" dirty="0"/>
              <a:t>Deploy ansible configuration files to devices</a:t>
            </a:r>
          </a:p>
          <a:p>
            <a:pPr lvl="1"/>
            <a:r>
              <a:rPr lang="en-GB" dirty="0"/>
              <a:t>Check successful configuration changes in ansible output</a:t>
            </a:r>
          </a:p>
          <a:p>
            <a:pPr lvl="1"/>
            <a:r>
              <a:rPr lang="en-GB" dirty="0"/>
              <a:t>Demonstrate automation process and results</a:t>
            </a:r>
          </a:p>
        </p:txBody>
      </p:sp>
    </p:spTree>
    <p:extLst>
      <p:ext uri="{BB962C8B-B14F-4D97-AF65-F5344CB8AC3E}">
        <p14:creationId xmlns:p14="http://schemas.microsoft.com/office/powerpoint/2010/main" val="32179327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C3F521-243A-78BA-E942-73F5280473D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AFD429-E82A-D5AD-CCD0-90E6E103A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1FF276-394F-7591-C657-BE4739D36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F4BAB1A9-C84C-1C41-1A01-F38E84A888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9B23B173-233F-4009-3B63-6EC1A1DFF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E92990CB-14F2-3D1C-B7BC-C674E768BD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3EAD3AB-5114-FA70-825A-7434B00BE5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EFD7BF5-10C6-7DF2-7556-4C60763F2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CBB41374-EC96-2C8D-C738-4A39C99D5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D490C4BC-53B5-D9C9-CCB2-B476848D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A749F55-73B4-123F-5E07-C4EB88F71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5B44BD6-BDE4-8106-D346-60258F09D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E9C589C4-8473-B302-91F1-D174606C2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itle 6">
            <a:extLst>
              <a:ext uri="{FF2B5EF4-FFF2-40B4-BE49-F238E27FC236}">
                <a16:creationId xmlns:a16="http://schemas.microsoft.com/office/drawing/2014/main" id="{D7DF1FEC-F8EC-4564-3174-D1E27C1A0E6B}"/>
              </a:ext>
            </a:extLst>
          </p:cNvPr>
          <p:cNvSpPr>
            <a:spLocks noGrp="1"/>
          </p:cNvSpPr>
          <p:nvPr>
            <p:ph type="title"/>
          </p:nvPr>
        </p:nvSpPr>
        <p:spPr>
          <a:xfrm>
            <a:off x="819799" y="231853"/>
            <a:ext cx="10515600" cy="1613148"/>
          </a:xfrm>
        </p:spPr>
        <p:txBody>
          <a:bodyPr>
            <a:normAutofit/>
          </a:bodyPr>
          <a:lstStyle/>
          <a:p>
            <a:r>
              <a:rPr lang="en-GB" dirty="0"/>
              <a:t>Gannt Chart</a:t>
            </a:r>
            <a:br>
              <a:rPr lang="en-GB" dirty="0">
                <a:solidFill>
                  <a:schemeClr val="tx2"/>
                </a:solidFill>
                <a:latin typeface="Times New Roman" panose="02020603050405020304" pitchFamily="18" charset="0"/>
                <a:cs typeface="Times New Roman" panose="02020603050405020304" pitchFamily="18" charset="0"/>
              </a:rPr>
            </a:br>
            <a:endParaRPr lang="en-GB" dirty="0"/>
          </a:p>
        </p:txBody>
      </p:sp>
      <p:pic>
        <p:nvPicPr>
          <p:cNvPr id="2" name="Picture 1">
            <a:extLst>
              <a:ext uri="{FF2B5EF4-FFF2-40B4-BE49-F238E27FC236}">
                <a16:creationId xmlns:a16="http://schemas.microsoft.com/office/drawing/2014/main" id="{3D491104-CE8A-8AAE-6B36-418B16923E06}"/>
              </a:ext>
            </a:extLst>
          </p:cNvPr>
          <p:cNvPicPr>
            <a:picLocks noChangeAspect="1"/>
          </p:cNvPicPr>
          <p:nvPr/>
        </p:nvPicPr>
        <p:blipFill>
          <a:blip r:embed="rId2"/>
          <a:stretch>
            <a:fillRect/>
          </a:stretch>
        </p:blipFill>
        <p:spPr>
          <a:xfrm>
            <a:off x="306328" y="1012468"/>
            <a:ext cx="11542542" cy="5563525"/>
          </a:xfrm>
          <a:prstGeom prst="rect">
            <a:avLst/>
          </a:prstGeom>
        </p:spPr>
      </p:pic>
    </p:spTree>
    <p:extLst>
      <p:ext uri="{BB962C8B-B14F-4D97-AF65-F5344CB8AC3E}">
        <p14:creationId xmlns:p14="http://schemas.microsoft.com/office/powerpoint/2010/main" val="3678698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FAF4BE-8CB8-70E6-4654-89222F141977}"/>
            </a:ext>
          </a:extLst>
        </p:cNvPr>
        <p:cNvGrpSpPr/>
        <p:nvPr/>
      </p:nvGrpSpPr>
      <p:grpSpPr>
        <a:xfrm>
          <a:off x="0" y="0"/>
          <a:ext cx="0" cy="0"/>
          <a:chOff x="0" y="0"/>
          <a:chExt cx="0" cy="0"/>
        </a:xfrm>
      </p:grpSpPr>
      <p:sp useBgFill="1">
        <p:nvSpPr>
          <p:cNvPr id="114" name="Rectangle 113">
            <a:extLst>
              <a:ext uri="{FF2B5EF4-FFF2-40B4-BE49-F238E27FC236}">
                <a16:creationId xmlns:a16="http://schemas.microsoft.com/office/drawing/2014/main" id="{B0898B1F-CB3E-E82B-0F36-6C2C51E436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5865089E-17D5-FE7B-4C98-188174076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ectangle 117">
            <a:extLst>
              <a:ext uri="{FF2B5EF4-FFF2-40B4-BE49-F238E27FC236}">
                <a16:creationId xmlns:a16="http://schemas.microsoft.com/office/drawing/2014/main" id="{2D171183-DA1A-86FF-6BE6-3A2BB6CFD9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ectangle 119">
            <a:extLst>
              <a:ext uri="{FF2B5EF4-FFF2-40B4-BE49-F238E27FC236}">
                <a16:creationId xmlns:a16="http://schemas.microsoft.com/office/drawing/2014/main" id="{D5E790DF-D655-C1FA-3D67-B13A181B0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1E7A1996-1AE1-3603-8BE9-95BF1E52A558}"/>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GB" sz="4000" dirty="0">
                <a:solidFill>
                  <a:schemeClr val="bg1"/>
                </a:solidFill>
              </a:rPr>
              <a:t>Challenges &amp; Constraints</a:t>
            </a:r>
            <a:endParaRPr lang="en-US" sz="3700" kern="1200" dirty="0">
              <a:solidFill>
                <a:srgbClr val="FFFFFF"/>
              </a:solidFill>
              <a:latin typeface="+mj-lt"/>
              <a:ea typeface="+mj-ea"/>
              <a:cs typeface="+mj-cs"/>
            </a:endParaRPr>
          </a:p>
        </p:txBody>
      </p:sp>
      <p:sp>
        <p:nvSpPr>
          <p:cNvPr id="3" name="TextBox 2">
            <a:extLst>
              <a:ext uri="{FF2B5EF4-FFF2-40B4-BE49-F238E27FC236}">
                <a16:creationId xmlns:a16="http://schemas.microsoft.com/office/drawing/2014/main" id="{52D2F3A1-5A3E-3332-AFBB-139DFD7BE96D}"/>
              </a:ext>
            </a:extLst>
          </p:cNvPr>
          <p:cNvSpPr txBox="1"/>
          <p:nvPr/>
        </p:nvSpPr>
        <p:spPr>
          <a:xfrm>
            <a:off x="699713" y="1914065"/>
            <a:ext cx="4941609" cy="584775"/>
          </a:xfrm>
          <a:prstGeom prst="rect">
            <a:avLst/>
          </a:prstGeom>
          <a:noFill/>
        </p:spPr>
        <p:txBody>
          <a:bodyPr wrap="none" rtlCol="0">
            <a:spAutoFit/>
          </a:bodyPr>
          <a:lstStyle/>
          <a:p>
            <a:r>
              <a:rPr lang="en-GB" sz="3200" dirty="0"/>
              <a:t>Technical Challenges: Details</a:t>
            </a:r>
          </a:p>
        </p:txBody>
      </p:sp>
      <p:sp>
        <p:nvSpPr>
          <p:cNvPr id="4" name="TextBox 3">
            <a:extLst>
              <a:ext uri="{FF2B5EF4-FFF2-40B4-BE49-F238E27FC236}">
                <a16:creationId xmlns:a16="http://schemas.microsoft.com/office/drawing/2014/main" id="{B18EA4BB-3404-B3CD-8C5C-CE04C01359EE}"/>
              </a:ext>
            </a:extLst>
          </p:cNvPr>
          <p:cNvSpPr txBox="1"/>
          <p:nvPr/>
        </p:nvSpPr>
        <p:spPr>
          <a:xfrm>
            <a:off x="699713" y="2836949"/>
            <a:ext cx="10064999" cy="1569660"/>
          </a:xfrm>
          <a:prstGeom prst="rect">
            <a:avLst/>
          </a:prstGeom>
          <a:noFill/>
        </p:spPr>
        <p:txBody>
          <a:bodyPr wrap="none" rtlCol="0">
            <a:spAutoFit/>
          </a:bodyPr>
          <a:lstStyle/>
          <a:p>
            <a:pPr marL="285750" indent="-285750">
              <a:buFont typeface="Arial" panose="020B0604020202020204" pitchFamily="34" charset="0"/>
              <a:buChar char="•"/>
            </a:pPr>
            <a:r>
              <a:rPr lang="en-GB" sz="2400" dirty="0"/>
              <a:t>Network connectivity issue</a:t>
            </a:r>
          </a:p>
          <a:p>
            <a:pPr marL="742950" lvl="1" indent="-285750">
              <a:buFont typeface="Arial" panose="020B0604020202020204" pitchFamily="34" charset="0"/>
              <a:buChar char="•"/>
            </a:pPr>
            <a:r>
              <a:rPr lang="en-GB" sz="2400" dirty="0"/>
              <a:t>Manual SSH connection to router couldn’t be established</a:t>
            </a:r>
          </a:p>
          <a:p>
            <a:pPr marL="742950" lvl="1" indent="-285750">
              <a:buFont typeface="Arial" panose="020B0604020202020204" pitchFamily="34" charset="0"/>
              <a:buChar char="•"/>
            </a:pPr>
            <a:r>
              <a:rPr lang="en-GB" sz="2400" dirty="0"/>
              <a:t>Ansible playbook execution failed due to unreachable SSH target (Router)</a:t>
            </a:r>
          </a:p>
          <a:p>
            <a:pPr marL="742950" lvl="1" indent="-285750">
              <a:buFont typeface="Arial" panose="020B0604020202020204" pitchFamily="34" charset="0"/>
              <a:buChar char="•"/>
            </a:pPr>
            <a:r>
              <a:rPr lang="en-GB" sz="2400" dirty="0"/>
              <a:t>Ansible task failed before any configuration changes were applied</a:t>
            </a:r>
          </a:p>
        </p:txBody>
      </p:sp>
    </p:spTree>
    <p:extLst>
      <p:ext uri="{BB962C8B-B14F-4D97-AF65-F5344CB8AC3E}">
        <p14:creationId xmlns:p14="http://schemas.microsoft.com/office/powerpoint/2010/main" val="20548310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61325-218F-FA4F-4778-7C48345B0EA7}"/>
            </a:ext>
          </a:extLst>
        </p:cNvPr>
        <p:cNvGrpSpPr/>
        <p:nvPr/>
      </p:nvGrpSpPr>
      <p:grpSpPr>
        <a:xfrm>
          <a:off x="0" y="0"/>
          <a:ext cx="0" cy="0"/>
          <a:chOff x="0" y="0"/>
          <a:chExt cx="0" cy="0"/>
        </a:xfrm>
      </p:grpSpPr>
      <p:sp useBgFill="1">
        <p:nvSpPr>
          <p:cNvPr id="114" name="Rectangle 113">
            <a:extLst>
              <a:ext uri="{FF2B5EF4-FFF2-40B4-BE49-F238E27FC236}">
                <a16:creationId xmlns:a16="http://schemas.microsoft.com/office/drawing/2014/main" id="{8EF862D5-CF88-5B87-9EE5-A8097B7A3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2ADE60FC-0083-A86A-BBB9-3EA304A20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ectangle 117">
            <a:extLst>
              <a:ext uri="{FF2B5EF4-FFF2-40B4-BE49-F238E27FC236}">
                <a16:creationId xmlns:a16="http://schemas.microsoft.com/office/drawing/2014/main" id="{75E4DFE4-65C4-FC48-326C-D6026421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ectangle 119">
            <a:extLst>
              <a:ext uri="{FF2B5EF4-FFF2-40B4-BE49-F238E27FC236}">
                <a16:creationId xmlns:a16="http://schemas.microsoft.com/office/drawing/2014/main" id="{7E14DA44-D598-CA25-D773-F42FB9DC3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95CBFEB6-47E2-6CF3-B22E-3D80B255CA3B}"/>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GB" sz="4000" dirty="0">
                <a:solidFill>
                  <a:schemeClr val="bg1"/>
                </a:solidFill>
              </a:rPr>
              <a:t>Challenges &amp; Constraints</a:t>
            </a:r>
            <a:endParaRPr lang="en-US" sz="3700" kern="1200" dirty="0">
              <a:solidFill>
                <a:srgbClr val="FFFFFF"/>
              </a:solidFill>
              <a:latin typeface="+mj-lt"/>
              <a:ea typeface="+mj-ea"/>
              <a:cs typeface="+mj-cs"/>
            </a:endParaRPr>
          </a:p>
        </p:txBody>
      </p:sp>
      <p:sp>
        <p:nvSpPr>
          <p:cNvPr id="3" name="TextBox 2">
            <a:extLst>
              <a:ext uri="{FF2B5EF4-FFF2-40B4-BE49-F238E27FC236}">
                <a16:creationId xmlns:a16="http://schemas.microsoft.com/office/drawing/2014/main" id="{C2D59227-DE50-6EA3-640F-C10F6F545AFF}"/>
              </a:ext>
            </a:extLst>
          </p:cNvPr>
          <p:cNvSpPr txBox="1"/>
          <p:nvPr/>
        </p:nvSpPr>
        <p:spPr>
          <a:xfrm>
            <a:off x="699713" y="1914065"/>
            <a:ext cx="5792996" cy="584775"/>
          </a:xfrm>
          <a:prstGeom prst="rect">
            <a:avLst/>
          </a:prstGeom>
          <a:noFill/>
        </p:spPr>
        <p:txBody>
          <a:bodyPr wrap="none" rtlCol="0">
            <a:spAutoFit/>
          </a:bodyPr>
          <a:lstStyle/>
          <a:p>
            <a:r>
              <a:rPr lang="en-GB" sz="3200" dirty="0"/>
              <a:t>Technical Challenges: Screenshots</a:t>
            </a:r>
          </a:p>
        </p:txBody>
      </p:sp>
      <p:pic>
        <p:nvPicPr>
          <p:cNvPr id="5" name="Picture 4">
            <a:extLst>
              <a:ext uri="{FF2B5EF4-FFF2-40B4-BE49-F238E27FC236}">
                <a16:creationId xmlns:a16="http://schemas.microsoft.com/office/drawing/2014/main" id="{902080DC-7072-528C-D171-A9EA035542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9713" y="2637091"/>
            <a:ext cx="8279960" cy="575925"/>
          </a:xfrm>
          <a:prstGeom prst="rect">
            <a:avLst/>
          </a:prstGeom>
        </p:spPr>
      </p:pic>
      <p:pic>
        <p:nvPicPr>
          <p:cNvPr id="8" name="Picture 7">
            <a:extLst>
              <a:ext uri="{FF2B5EF4-FFF2-40B4-BE49-F238E27FC236}">
                <a16:creationId xmlns:a16="http://schemas.microsoft.com/office/drawing/2014/main" id="{BD1FA084-3E65-35CC-C93A-FBE7D0BA04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713" y="3412822"/>
            <a:ext cx="8077860" cy="3009234"/>
          </a:xfrm>
          <a:prstGeom prst="rect">
            <a:avLst/>
          </a:prstGeom>
        </p:spPr>
      </p:pic>
    </p:spTree>
    <p:extLst>
      <p:ext uri="{BB962C8B-B14F-4D97-AF65-F5344CB8AC3E}">
        <p14:creationId xmlns:p14="http://schemas.microsoft.com/office/powerpoint/2010/main" val="38668462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FAF4BE-8CB8-70E6-4654-89222F141977}"/>
            </a:ext>
          </a:extLst>
        </p:cNvPr>
        <p:cNvGrpSpPr/>
        <p:nvPr/>
      </p:nvGrpSpPr>
      <p:grpSpPr>
        <a:xfrm>
          <a:off x="0" y="0"/>
          <a:ext cx="0" cy="0"/>
          <a:chOff x="0" y="0"/>
          <a:chExt cx="0" cy="0"/>
        </a:xfrm>
      </p:grpSpPr>
      <p:sp useBgFill="1">
        <p:nvSpPr>
          <p:cNvPr id="114" name="Rectangle 113">
            <a:extLst>
              <a:ext uri="{FF2B5EF4-FFF2-40B4-BE49-F238E27FC236}">
                <a16:creationId xmlns:a16="http://schemas.microsoft.com/office/drawing/2014/main" id="{B0898B1F-CB3E-E82B-0F36-6C2C51E436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5865089E-17D5-FE7B-4C98-188174076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ectangle 117">
            <a:extLst>
              <a:ext uri="{FF2B5EF4-FFF2-40B4-BE49-F238E27FC236}">
                <a16:creationId xmlns:a16="http://schemas.microsoft.com/office/drawing/2014/main" id="{2D171183-DA1A-86FF-6BE6-3A2BB6CFD9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ectangle 119">
            <a:extLst>
              <a:ext uri="{FF2B5EF4-FFF2-40B4-BE49-F238E27FC236}">
                <a16:creationId xmlns:a16="http://schemas.microsoft.com/office/drawing/2014/main" id="{D5E790DF-D655-C1FA-3D67-B13A181B0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1E7A1996-1AE1-3603-8BE9-95BF1E52A558}"/>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GB" sz="4000" dirty="0">
                <a:solidFill>
                  <a:schemeClr val="bg1"/>
                </a:solidFill>
              </a:rPr>
              <a:t>Challenges &amp; Constraints</a:t>
            </a:r>
            <a:endParaRPr lang="en-US" sz="3700" kern="1200" dirty="0">
              <a:solidFill>
                <a:srgbClr val="FFFFFF"/>
              </a:solidFill>
              <a:latin typeface="+mj-lt"/>
              <a:ea typeface="+mj-ea"/>
              <a:cs typeface="+mj-cs"/>
            </a:endParaRPr>
          </a:p>
        </p:txBody>
      </p:sp>
      <p:sp>
        <p:nvSpPr>
          <p:cNvPr id="3" name="TextBox 2">
            <a:extLst>
              <a:ext uri="{FF2B5EF4-FFF2-40B4-BE49-F238E27FC236}">
                <a16:creationId xmlns:a16="http://schemas.microsoft.com/office/drawing/2014/main" id="{52D2F3A1-5A3E-3332-AFBB-139DFD7BE96D}"/>
              </a:ext>
            </a:extLst>
          </p:cNvPr>
          <p:cNvSpPr txBox="1"/>
          <p:nvPr/>
        </p:nvSpPr>
        <p:spPr>
          <a:xfrm>
            <a:off x="699713" y="1914065"/>
            <a:ext cx="3484480" cy="584775"/>
          </a:xfrm>
          <a:prstGeom prst="rect">
            <a:avLst/>
          </a:prstGeom>
          <a:noFill/>
        </p:spPr>
        <p:txBody>
          <a:bodyPr wrap="none" rtlCol="0">
            <a:spAutoFit/>
          </a:bodyPr>
          <a:lstStyle/>
          <a:p>
            <a:r>
              <a:rPr lang="en-GB" sz="3200" dirty="0"/>
              <a:t>Practical Challenges</a:t>
            </a:r>
          </a:p>
        </p:txBody>
      </p:sp>
      <p:sp>
        <p:nvSpPr>
          <p:cNvPr id="4" name="TextBox 3">
            <a:extLst>
              <a:ext uri="{FF2B5EF4-FFF2-40B4-BE49-F238E27FC236}">
                <a16:creationId xmlns:a16="http://schemas.microsoft.com/office/drawing/2014/main" id="{B18EA4BB-3404-B3CD-8C5C-CE04C01359EE}"/>
              </a:ext>
            </a:extLst>
          </p:cNvPr>
          <p:cNvSpPr txBox="1"/>
          <p:nvPr/>
        </p:nvSpPr>
        <p:spPr>
          <a:xfrm>
            <a:off x="699713" y="2836949"/>
            <a:ext cx="9135663"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Limited access to the University’s Cisco lab</a:t>
            </a:r>
          </a:p>
          <a:p>
            <a:pPr marL="342900" indent="-342900">
              <a:buFont typeface="Arial" panose="020B0604020202020204" pitchFamily="34" charset="0"/>
              <a:buChar char="•"/>
            </a:pPr>
            <a:r>
              <a:rPr lang="en-GB" sz="2400" dirty="0"/>
              <a:t>Difficulty coordinating availability across all three team members</a:t>
            </a:r>
          </a:p>
          <a:p>
            <a:pPr marL="342900" indent="-342900">
              <a:buFont typeface="Arial" panose="020B0604020202020204" pitchFamily="34" charset="0"/>
              <a:buChar char="•"/>
            </a:pPr>
            <a:r>
              <a:rPr lang="en-GB" sz="2400" dirty="0"/>
              <a:t>Inability to meet during the Christmas holiday period</a:t>
            </a:r>
          </a:p>
          <a:p>
            <a:pPr marL="342900" indent="-342900">
              <a:buFont typeface="Arial" panose="020B0604020202020204" pitchFamily="34" charset="0"/>
              <a:buChar char="•"/>
            </a:pPr>
            <a:r>
              <a:rPr lang="en-GB" sz="2400" dirty="0"/>
              <a:t>As a result, continuous testing alongside development was not possible</a:t>
            </a:r>
          </a:p>
        </p:txBody>
      </p:sp>
    </p:spTree>
    <p:extLst>
      <p:ext uri="{BB962C8B-B14F-4D97-AF65-F5344CB8AC3E}">
        <p14:creationId xmlns:p14="http://schemas.microsoft.com/office/powerpoint/2010/main" val="8452679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A8FD5E-7868-BB06-FB73-AC2DDC8EB726}"/>
            </a:ext>
          </a:extLst>
        </p:cNvPr>
        <p:cNvGrpSpPr/>
        <p:nvPr/>
      </p:nvGrpSpPr>
      <p:grpSpPr>
        <a:xfrm>
          <a:off x="0" y="0"/>
          <a:ext cx="0" cy="0"/>
          <a:chOff x="0" y="0"/>
          <a:chExt cx="0" cy="0"/>
        </a:xfrm>
      </p:grpSpPr>
      <p:sp useBgFill="1">
        <p:nvSpPr>
          <p:cNvPr id="114" name="Rectangle 113">
            <a:extLst>
              <a:ext uri="{FF2B5EF4-FFF2-40B4-BE49-F238E27FC236}">
                <a16:creationId xmlns:a16="http://schemas.microsoft.com/office/drawing/2014/main" id="{D1D9DF00-3A79-C7E6-C484-A9816FD69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7148ECAE-7C5C-B5ED-3BAB-55DD4896A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ectangle 117">
            <a:extLst>
              <a:ext uri="{FF2B5EF4-FFF2-40B4-BE49-F238E27FC236}">
                <a16:creationId xmlns:a16="http://schemas.microsoft.com/office/drawing/2014/main" id="{CA558F24-5251-7DBD-DE6E-777AE3FF5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ectangle 119">
            <a:extLst>
              <a:ext uri="{FF2B5EF4-FFF2-40B4-BE49-F238E27FC236}">
                <a16:creationId xmlns:a16="http://schemas.microsoft.com/office/drawing/2014/main" id="{0482FABF-691B-E5C2-17A0-5F3323DAFD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15303692-38A8-A1E8-41A5-2A519C8125C8}"/>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GB" sz="4000" dirty="0">
                <a:solidFill>
                  <a:schemeClr val="bg1"/>
                </a:solidFill>
              </a:rPr>
              <a:t>Resources</a:t>
            </a:r>
            <a:endParaRPr lang="en-US" sz="3700" kern="1200" dirty="0">
              <a:solidFill>
                <a:srgbClr val="FFFFFF"/>
              </a:solidFill>
              <a:latin typeface="+mj-lt"/>
              <a:ea typeface="+mj-ea"/>
              <a:cs typeface="+mj-cs"/>
            </a:endParaRPr>
          </a:p>
        </p:txBody>
      </p:sp>
      <p:sp>
        <p:nvSpPr>
          <p:cNvPr id="2" name="TextBox 1">
            <a:extLst>
              <a:ext uri="{FF2B5EF4-FFF2-40B4-BE49-F238E27FC236}">
                <a16:creationId xmlns:a16="http://schemas.microsoft.com/office/drawing/2014/main" id="{881437BB-80D4-147F-B0FA-2BD2B23BAE30}"/>
              </a:ext>
            </a:extLst>
          </p:cNvPr>
          <p:cNvSpPr txBox="1"/>
          <p:nvPr/>
        </p:nvSpPr>
        <p:spPr>
          <a:xfrm>
            <a:off x="1012874" y="2588455"/>
            <a:ext cx="184731" cy="369332"/>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9443B7EB-BD4A-C43C-E505-264F772D5239}"/>
              </a:ext>
            </a:extLst>
          </p:cNvPr>
          <p:cNvSpPr txBox="1"/>
          <p:nvPr/>
        </p:nvSpPr>
        <p:spPr>
          <a:xfrm>
            <a:off x="699713" y="1822348"/>
            <a:ext cx="10924673" cy="954107"/>
          </a:xfrm>
          <a:prstGeom prst="rect">
            <a:avLst/>
          </a:prstGeom>
          <a:noFill/>
        </p:spPr>
        <p:txBody>
          <a:bodyPr wrap="square" rtlCol="0">
            <a:spAutoFit/>
          </a:bodyPr>
          <a:lstStyle/>
          <a:p>
            <a:r>
              <a:rPr lang="en-GB" sz="3200" dirty="0"/>
              <a:t>GitHub Repository:</a:t>
            </a:r>
            <a:endParaRPr lang="en-GB" sz="3200" b="1" dirty="0"/>
          </a:p>
          <a:p>
            <a:r>
              <a:rPr lang="en-GB" sz="2400" dirty="0"/>
              <a:t>https://github.com/ibrahimm-2024/Network-programmability-implementation</a:t>
            </a:r>
          </a:p>
        </p:txBody>
      </p:sp>
      <p:pic>
        <p:nvPicPr>
          <p:cNvPr id="4" name="Picture 3">
            <a:extLst>
              <a:ext uri="{FF2B5EF4-FFF2-40B4-BE49-F238E27FC236}">
                <a16:creationId xmlns:a16="http://schemas.microsoft.com/office/drawing/2014/main" id="{2EED628D-52CD-8F84-AC69-376A4C26E633}"/>
              </a:ext>
            </a:extLst>
          </p:cNvPr>
          <p:cNvPicPr>
            <a:picLocks noChangeAspect="1"/>
          </p:cNvPicPr>
          <p:nvPr/>
        </p:nvPicPr>
        <p:blipFill>
          <a:blip r:embed="rId2"/>
          <a:stretch>
            <a:fillRect/>
          </a:stretch>
        </p:blipFill>
        <p:spPr>
          <a:xfrm>
            <a:off x="2841260" y="2773121"/>
            <a:ext cx="6641578" cy="3647706"/>
          </a:xfrm>
          <a:prstGeom prst="rect">
            <a:avLst/>
          </a:prstGeom>
        </p:spPr>
      </p:pic>
    </p:spTree>
    <p:extLst>
      <p:ext uri="{BB962C8B-B14F-4D97-AF65-F5344CB8AC3E}">
        <p14:creationId xmlns:p14="http://schemas.microsoft.com/office/powerpoint/2010/main" val="1346330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B2DAD-EF07-5CF2-DE67-E17D56761AE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A34D58-1E04-689A-5B5C-C93755A5F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5160594-7E5E-9226-49A8-E171A5694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CD111E07-B4FF-962A-36AD-561653469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F5E652E8-6405-48A6-AD0E-406F97F1B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87822D1-15CA-5B6D-A17A-EEB8CBED1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6B7A25C-A91E-151F-6D97-F7FD9565E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72F0FF2B-6774-3B6D-840B-38543F62D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7E807201-099B-2FDC-E0C0-12CDD86040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ABF08CC1-243E-116A-A10E-15837489D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CEB5D4F-C7E1-1D5A-7C19-378AB6EDE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3C461EB-71D5-2D79-6C9C-04FB7572C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711C7023-5015-A019-547E-F727226D6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itle 6">
            <a:extLst>
              <a:ext uri="{FF2B5EF4-FFF2-40B4-BE49-F238E27FC236}">
                <a16:creationId xmlns:a16="http://schemas.microsoft.com/office/drawing/2014/main" id="{3EA9801A-6A10-CFA7-5FD7-BF0932027160}"/>
              </a:ext>
            </a:extLst>
          </p:cNvPr>
          <p:cNvSpPr>
            <a:spLocks noGrp="1"/>
          </p:cNvSpPr>
          <p:nvPr>
            <p:ph type="title"/>
          </p:nvPr>
        </p:nvSpPr>
        <p:spPr>
          <a:xfrm>
            <a:off x="838200" y="365125"/>
            <a:ext cx="10515600" cy="1613148"/>
          </a:xfrm>
        </p:spPr>
        <p:txBody>
          <a:bodyPr/>
          <a:lstStyle/>
          <a:p>
            <a:r>
              <a:rPr lang="en-GB" dirty="0">
                <a:cs typeface="Times New Roman" panose="02020603050405020304" pitchFamily="18" charset="0"/>
              </a:rPr>
              <a:t>Future Enhancements &amp; Considerations</a:t>
            </a:r>
            <a:endParaRPr lang="en-GB" dirty="0"/>
          </a:p>
        </p:txBody>
      </p:sp>
      <p:sp>
        <p:nvSpPr>
          <p:cNvPr id="3" name="Content Placeholder 2">
            <a:extLst>
              <a:ext uri="{FF2B5EF4-FFF2-40B4-BE49-F238E27FC236}">
                <a16:creationId xmlns:a16="http://schemas.microsoft.com/office/drawing/2014/main" id="{F1478645-35EB-72C0-011A-9CC12C37BECD}"/>
              </a:ext>
            </a:extLst>
          </p:cNvPr>
          <p:cNvSpPr>
            <a:spLocks noGrp="1"/>
          </p:cNvSpPr>
          <p:nvPr>
            <p:ph idx="1"/>
          </p:nvPr>
        </p:nvSpPr>
        <p:spPr>
          <a:xfrm>
            <a:off x="838200" y="1825625"/>
            <a:ext cx="10515600" cy="4351338"/>
          </a:xfrm>
        </p:spPr>
        <p:txBody>
          <a:bodyPr>
            <a:normAutofit fontScale="85000" lnSpcReduction="20000"/>
          </a:bodyPr>
          <a:lstStyle/>
          <a:p>
            <a:pPr marL="0" indent="0">
              <a:buNone/>
            </a:pPr>
            <a:r>
              <a:rPr lang="en-GB" b="1" dirty="0"/>
              <a:t>Continuous Integration / Continuous Deployment (CI/CD)</a:t>
            </a:r>
            <a:endParaRPr lang="en-GB" dirty="0"/>
          </a:p>
          <a:p>
            <a:pPr>
              <a:buFont typeface="Arial" panose="020B0604020202020204" pitchFamily="34" charset="0"/>
              <a:buChar char="•"/>
            </a:pPr>
            <a:r>
              <a:rPr lang="en-GB" dirty="0"/>
              <a:t>Implement testing and deployment pipelines for Ansible playbooks to reduce errors and ensure reliable configuration updates</a:t>
            </a:r>
          </a:p>
          <a:p>
            <a:pPr marL="0" indent="0">
              <a:buNone/>
            </a:pPr>
            <a:r>
              <a:rPr lang="en-GB" b="1" dirty="0"/>
              <a:t>Scalability</a:t>
            </a:r>
            <a:endParaRPr lang="en-GB" dirty="0"/>
          </a:p>
          <a:p>
            <a:pPr>
              <a:buFont typeface="Arial" panose="020B0604020202020204" pitchFamily="34" charset="0"/>
              <a:buChar char="•"/>
            </a:pPr>
            <a:r>
              <a:rPr lang="en-GB" dirty="0"/>
              <a:t>Adapt automation scripts for larger networks with multiple Cisco devices, allowing scale beyond the current topology</a:t>
            </a:r>
          </a:p>
          <a:p>
            <a:pPr marL="0" indent="0">
              <a:buNone/>
            </a:pPr>
            <a:r>
              <a:rPr lang="en-GB" b="1" dirty="0"/>
              <a:t>Team &amp; Lab Coordination</a:t>
            </a:r>
            <a:endParaRPr lang="en-GB" dirty="0"/>
          </a:p>
          <a:p>
            <a:pPr>
              <a:buFont typeface="Arial" panose="020B0604020202020204" pitchFamily="34" charset="0"/>
              <a:buChar char="•"/>
            </a:pPr>
            <a:r>
              <a:rPr lang="en-GB" dirty="0"/>
              <a:t>Plan around lab access and team availability to support testing and development</a:t>
            </a:r>
          </a:p>
          <a:p>
            <a:pPr marL="0" indent="0">
              <a:buNone/>
            </a:pPr>
            <a:r>
              <a:rPr lang="en-GB" b="1" dirty="0"/>
              <a:t>Version Control / Collaboration</a:t>
            </a:r>
            <a:endParaRPr lang="en-GB" dirty="0"/>
          </a:p>
          <a:p>
            <a:pPr>
              <a:buFont typeface="Arial" panose="020B0604020202020204" pitchFamily="34" charset="0"/>
              <a:buChar char="•"/>
            </a:pPr>
            <a:r>
              <a:rPr lang="en-GB" dirty="0"/>
              <a:t>Future work could improve the use of Git for proper version control, including structured commits, branching, and merge management, to enhance team collaboration and traceability of changes</a:t>
            </a:r>
          </a:p>
          <a:p>
            <a:pPr marL="0" indent="0">
              <a:buNone/>
            </a:pPr>
            <a:endParaRPr lang="en-GB" dirty="0"/>
          </a:p>
        </p:txBody>
      </p:sp>
    </p:spTree>
    <p:extLst>
      <p:ext uri="{BB962C8B-B14F-4D97-AF65-F5344CB8AC3E}">
        <p14:creationId xmlns:p14="http://schemas.microsoft.com/office/powerpoint/2010/main" val="3742356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B2DAD-EF07-5CF2-DE67-E17D56761AE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A34D58-1E04-689A-5B5C-C93755A5F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5160594-7E5E-9226-49A8-E171A5694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CD111E07-B4FF-962A-36AD-561653469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F5E652E8-6405-48A6-AD0E-406F97F1B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87822D1-15CA-5B6D-A17A-EEB8CBED1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6B7A25C-A91E-151F-6D97-F7FD9565E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72F0FF2B-6774-3B6D-840B-38543F62D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7E807201-099B-2FDC-E0C0-12CDD86040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ABF08CC1-243E-116A-A10E-15837489D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CEB5D4F-C7E1-1D5A-7C19-378AB6EDE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3C461EB-71D5-2D79-6C9C-04FB7572C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711C7023-5015-A019-547E-F727226D6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itle 6">
            <a:extLst>
              <a:ext uri="{FF2B5EF4-FFF2-40B4-BE49-F238E27FC236}">
                <a16:creationId xmlns:a16="http://schemas.microsoft.com/office/drawing/2014/main" id="{3EA9801A-6A10-CFA7-5FD7-BF0932027160}"/>
              </a:ext>
            </a:extLst>
          </p:cNvPr>
          <p:cNvSpPr>
            <a:spLocks noGrp="1"/>
          </p:cNvSpPr>
          <p:nvPr>
            <p:ph type="title"/>
          </p:nvPr>
        </p:nvSpPr>
        <p:spPr>
          <a:xfrm>
            <a:off x="838200" y="365125"/>
            <a:ext cx="10515600" cy="1613148"/>
          </a:xfrm>
        </p:spPr>
        <p:txBody>
          <a:bodyPr/>
          <a:lstStyle/>
          <a:p>
            <a:r>
              <a:rPr lang="en-GB" dirty="0">
                <a:cs typeface="Times New Roman" panose="02020603050405020304" pitchFamily="18" charset="0"/>
              </a:rPr>
              <a:t>Conclusion</a:t>
            </a:r>
            <a:endParaRPr lang="en-GB" dirty="0"/>
          </a:p>
        </p:txBody>
      </p:sp>
      <p:sp>
        <p:nvSpPr>
          <p:cNvPr id="3" name="Content Placeholder 2">
            <a:extLst>
              <a:ext uri="{FF2B5EF4-FFF2-40B4-BE49-F238E27FC236}">
                <a16:creationId xmlns:a16="http://schemas.microsoft.com/office/drawing/2014/main" id="{F1478645-35EB-72C0-011A-9CC12C37BECD}"/>
              </a:ext>
            </a:extLst>
          </p:cNvPr>
          <p:cNvSpPr>
            <a:spLocks noGrp="1"/>
          </p:cNvSpPr>
          <p:nvPr>
            <p:ph idx="1"/>
          </p:nvPr>
        </p:nvSpPr>
        <p:spPr>
          <a:xfrm>
            <a:off x="838200" y="1825625"/>
            <a:ext cx="10515600" cy="4351338"/>
          </a:xfrm>
        </p:spPr>
        <p:txBody>
          <a:bodyPr>
            <a:normAutofit/>
          </a:bodyPr>
          <a:lstStyle/>
          <a:p>
            <a:pPr marL="0" indent="0">
              <a:buNone/>
            </a:pPr>
            <a:r>
              <a:rPr lang="en-GB" dirty="0"/>
              <a:t>This project demonstrated the automation of Cisco network configurations using Ansible, showing how repetitive tasks such as device provisioning can be made more efficient and reliable.</a:t>
            </a:r>
          </a:p>
          <a:p>
            <a:pPr marL="0" indent="0">
              <a:buNone/>
            </a:pPr>
            <a:r>
              <a:rPr lang="en-GB" dirty="0"/>
              <a:t>Beyond the technical aspects of development, the work highlighted the significance of collaboration, including effective communication between team members and the importance of tools such as Git to provide reliable version control. </a:t>
            </a:r>
          </a:p>
          <a:p>
            <a:pPr marL="0" indent="0">
              <a:buNone/>
            </a:pPr>
            <a:r>
              <a:rPr lang="en-GB" dirty="0"/>
              <a:t>Overall, the project illustrates how network automation can provide an opportunity to work collaboratively </a:t>
            </a:r>
            <a:r>
              <a:rPr lang="en-GB"/>
              <a:t>when developing </a:t>
            </a:r>
            <a:r>
              <a:rPr lang="en-GB" dirty="0"/>
              <a:t>software driven solutions to network management.</a:t>
            </a:r>
          </a:p>
        </p:txBody>
      </p:sp>
    </p:spTree>
    <p:extLst>
      <p:ext uri="{BB962C8B-B14F-4D97-AF65-F5344CB8AC3E}">
        <p14:creationId xmlns:p14="http://schemas.microsoft.com/office/powerpoint/2010/main" val="2131448136"/>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8735</TotalTime>
  <Words>786</Words>
  <Application>Microsoft Macintosh PowerPoint</Application>
  <PresentationFormat>Widescreen</PresentationFormat>
  <Paragraphs>106</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2013 - 2022 Theme</vt:lpstr>
      <vt:lpstr>Network Programmability </vt:lpstr>
      <vt:lpstr>Project overview </vt:lpstr>
      <vt:lpstr>Team Formation </vt:lpstr>
      <vt:lpstr>Communication Tools Used</vt:lpstr>
      <vt:lpstr>Planning </vt:lpstr>
      <vt:lpstr>Planning </vt:lpstr>
      <vt:lpstr>Planning </vt:lpstr>
      <vt:lpstr>Planning </vt:lpstr>
      <vt:lpstr>Objective </vt:lpstr>
      <vt:lpstr>Gannt Chart </vt:lpstr>
      <vt:lpstr>Challenges &amp; Constraints</vt:lpstr>
      <vt:lpstr>Challenges &amp; Constraints</vt:lpstr>
      <vt:lpstr>Challenges &amp; Constraints</vt:lpstr>
      <vt:lpstr>Resources</vt:lpstr>
      <vt:lpstr>Future Enhancements &amp; Considerations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Network Programmability </dc:title>
  <dc:creator>Ibrahim Mohamed (2010957)</dc:creator>
  <cp:lastModifiedBy>Daniel Leone (2317483)</cp:lastModifiedBy>
  <cp:revision>21</cp:revision>
  <dcterms:created xsi:type="dcterms:W3CDTF">2025-12-06T00:23:21Z</dcterms:created>
  <dcterms:modified xsi:type="dcterms:W3CDTF">2026-01-18T16:29:14Z</dcterms:modified>
</cp:coreProperties>
</file>